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83" r:id="rId7"/>
    <p:sldId id="285" r:id="rId8"/>
    <p:sldId id="261" r:id="rId9"/>
    <p:sldId id="263" r:id="rId10"/>
    <p:sldId id="264" r:id="rId11"/>
    <p:sldId id="284" r:id="rId12"/>
    <p:sldId id="266" r:id="rId13"/>
    <p:sldId id="267" r:id="rId14"/>
    <p:sldId id="269" r:id="rId15"/>
    <p:sldId id="270" r:id="rId16"/>
    <p:sldId id="271" r:id="rId17"/>
    <p:sldId id="28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8DA3-F3F8-45F9-94D8-56F71C7C9C89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78414-F944-408F-9778-4851A78C85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808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78414-F944-408F-9778-4851A78C85FC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415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99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739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93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260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9857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544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821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22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95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605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4ABDC4-3146-4F82-B5F6-DEF3675CBC72}" type="datetimeFigureOut">
              <a:rPr lang="hr-HR" smtClean="0"/>
              <a:t>17.3.2021.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AC47DB-17BE-42E4-8BA8-E1935C3E5FC4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606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accr.org/wp-content/uploads/2016/12/Volume-II-Version-11.1.pdf" TargetMode="External"/><Relationship Id="rId2" Type="http://schemas.openxmlformats.org/officeDocument/2006/relationships/hyperlink" Target="http://www.naaccr.org/wp-content/uploads/2016/12/Standards_Volume_II_Version_12_Revis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datadictionary.naaccr.org/default.aspx?c=10&amp;Version=2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03516203-09BF-46B5-9884-0B13606AA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1kt	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="" xmlns:a16="http://schemas.microsoft.com/office/drawing/2014/main" id="{43754420-E636-4872-A16F-49EA0FD56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SIAP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089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Nedostajuće vrijednosti</a:t>
            </a:r>
            <a:endParaRPr lang="hr-H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63" y="3660955"/>
            <a:ext cx="2209800" cy="1209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436" y="1898776"/>
            <a:ext cx="9601200" cy="4734035"/>
          </a:xfrm>
        </p:spPr>
        <p:txBody>
          <a:bodyPr>
            <a:normAutofit/>
          </a:bodyPr>
          <a:lstStyle/>
          <a:p>
            <a:r>
              <a:rPr lang="hr-HR" dirty="0" smtClean="0"/>
              <a:t>Domenskim poznavanjem problema, dolazi se do zaključka da, ako pacijenti imaju jedan primarni tumor, stadijum njihove dijagnoze je lokalni, odnosno</a:t>
            </a:r>
          </a:p>
          <a:p>
            <a:r>
              <a:rPr lang="hr-HR" dirty="0" smtClean="0"/>
              <a:t> stage = „Localized”.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Na sličan način su prepoznati i ostali stadijumi bolesti u trenutku detekcije. Kao informacija pri dektciji koristio se i broj malignih tumora. (malignat_num)</a:t>
            </a:r>
            <a:endParaRPr lang="hr-HR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4" y="3191064"/>
            <a:ext cx="10078872" cy="3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7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Status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Vrijednosti kolone status su: „Dead” ili „Alive”, radi lakse ekplorativne analize, te vrijednosti su zamjenjene sa 0 i 1.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83" y="3255417"/>
            <a:ext cx="4984537" cy="14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2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Surgery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6663"/>
            <a:ext cx="9601200" cy="4420737"/>
          </a:xfrm>
        </p:spPr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Atribut surgery je modifokovan na idući način</a:t>
            </a:r>
          </a:p>
          <a:p>
            <a:r>
              <a:rPr lang="hr-HR" dirty="0" smtClean="0">
                <a:solidFill>
                  <a:schemeClr val="tx1"/>
                </a:solidFill>
              </a:rPr>
              <a:t>Ovim </a:t>
            </a:r>
            <a:r>
              <a:rPr lang="hr-HR" dirty="0" smtClean="0"/>
              <a:t>je atribut dobio samo vrijednosti : yes, no, uknown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80" y="2436196"/>
            <a:ext cx="7791450" cy="305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390" y="895350"/>
            <a:ext cx="2552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Eksplorativna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endParaRPr lang="hr-H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792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Analiza 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Analizom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</a:t>
            </a:r>
            <a:r>
              <a:rPr lang="en-US" dirty="0" err="1" smtClean="0"/>
              <a:t>zaklju</a:t>
            </a:r>
            <a:r>
              <a:rPr lang="hr-HR" dirty="0" smtClean="0"/>
              <a:t>čeno je da je najviše smrtnih slučajeva zabilježeno kod pacijenata starosne dobi 19 godina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2" y="3315482"/>
            <a:ext cx="7400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1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054" y="466725"/>
            <a:ext cx="9601200" cy="3581400"/>
          </a:xfrm>
        </p:spPr>
        <p:txBody>
          <a:bodyPr/>
          <a:lstStyle/>
          <a:p>
            <a:r>
              <a:rPr lang="hr-HR" dirty="0" smtClean="0"/>
              <a:t>Daleko više slučajeva preživljavanja pacijenata je zablilježeno u slučajevima kada je bolest dijagnostifikovana kasnijih godina</a:t>
            </a:r>
          </a:p>
          <a:p>
            <a:r>
              <a:rPr lang="hr-HR" dirty="0" smtClean="0"/>
              <a:t>Pretpostavka je da je napretkom medicine i učestalost preživljavanja povećana</a:t>
            </a:r>
          </a:p>
          <a:p>
            <a:r>
              <a:rPr lang="hr-HR" dirty="0" smtClean="0"/>
              <a:t>Ali postoji još jedno objašnjenje za ovakav grafik, a to je da nema podataka nakon 2017 (pacijent je u tom periodu možda još bio živ, te podatke ne možemo uzeti sa sigurnošću)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04" y="3065486"/>
            <a:ext cx="74485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690" y="484496"/>
            <a:ext cx="9601200" cy="3581400"/>
          </a:xfrm>
        </p:spPr>
        <p:txBody>
          <a:bodyPr/>
          <a:lstStyle/>
          <a:p>
            <a:r>
              <a:rPr lang="hr-HR" dirty="0" smtClean="0"/>
              <a:t>Zaključak: Pacijent ima veću šansu za preživljavanjem, ako je izvršena operacija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46" y="2532371"/>
            <a:ext cx="7372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0" y="300251"/>
            <a:ext cx="9812740" cy="5567149"/>
          </a:xfrm>
        </p:spPr>
        <p:txBody>
          <a:bodyPr/>
          <a:lstStyle/>
          <a:p>
            <a:r>
              <a:rPr lang="hr-HR" dirty="0" smtClean="0"/>
              <a:t>Najviše pacijenata preživi, ako je detektovan tumor u lokalnoj fazi</a:t>
            </a:r>
          </a:p>
          <a:p>
            <a:r>
              <a:rPr lang="hr-HR" dirty="0" smtClean="0"/>
              <a:t>Zatim u fazi kada se proširio samo na regiju</a:t>
            </a:r>
          </a:p>
          <a:p>
            <a:r>
              <a:rPr lang="hr-HR" dirty="0" smtClean="0"/>
              <a:t>A najmanje preživjelih ima ako je bolest proširena i na ostale organe</a:t>
            </a:r>
          </a:p>
          <a:p>
            <a:endParaRPr lang="hr-HR" dirty="0"/>
          </a:p>
          <a:p>
            <a:r>
              <a:rPr lang="hr-HR" dirty="0" smtClean="0"/>
              <a:t>Ovakva analiza je i logički realna.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08" y="3083825"/>
            <a:ext cx="7505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0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novog</a:t>
            </a:r>
            <a:r>
              <a:rPr lang="en-US" dirty="0" smtClean="0"/>
              <a:t> </a:t>
            </a:r>
            <a:r>
              <a:rPr lang="en-US" dirty="0" err="1" smtClean="0"/>
              <a:t>atributa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“years” je </a:t>
            </a:r>
            <a:r>
              <a:rPr lang="en-US" dirty="0" err="1" smtClean="0"/>
              <a:t>izveden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atributa</a:t>
            </a:r>
            <a:r>
              <a:rPr lang="en-US" dirty="0" smtClean="0"/>
              <a:t> “months”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45" y="2825512"/>
            <a:ext cx="7502929" cy="26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7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67" y="511791"/>
            <a:ext cx="9601200" cy="3581400"/>
          </a:xfrm>
        </p:spPr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‘survive’,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‘</a:t>
            </a:r>
            <a:r>
              <a:rPr lang="hr-HR" dirty="0" smtClean="0"/>
              <a:t>years</a:t>
            </a:r>
            <a:r>
              <a:rPr lang="en-US" dirty="0" smtClean="0"/>
              <a:t>’ </a:t>
            </a:r>
            <a:r>
              <a:rPr lang="en-US" dirty="0" err="1" smtClean="0"/>
              <a:t>atributa</a:t>
            </a:r>
            <a:r>
              <a:rPr lang="en-US" dirty="0" smtClean="0"/>
              <a:t> I </a:t>
            </a:r>
            <a:r>
              <a:rPr lang="en-US" dirty="0" err="1" smtClean="0"/>
              <a:t>atributa</a:t>
            </a:r>
            <a:r>
              <a:rPr lang="en-US" dirty="0" smtClean="0"/>
              <a:t> ‘</a:t>
            </a:r>
            <a:r>
              <a:rPr lang="hr-HR" dirty="0" smtClean="0"/>
              <a:t>status</a:t>
            </a:r>
            <a:r>
              <a:rPr lang="en-US" dirty="0" smtClean="0"/>
              <a:t>’ </a:t>
            </a:r>
            <a:r>
              <a:rPr lang="en-US" dirty="0" err="1" smtClean="0"/>
              <a:t>biljezi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pacijenata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prezivljeli</a:t>
            </a:r>
            <a:r>
              <a:rPr lang="en-US" dirty="0" smtClean="0"/>
              <a:t> period od 5,10,20 </a:t>
            </a:r>
            <a:r>
              <a:rPr lang="en-US" dirty="0" err="1" smtClean="0"/>
              <a:t>ili</a:t>
            </a:r>
            <a:r>
              <a:rPr lang="en-US" dirty="0" smtClean="0"/>
              <a:t> 20+ </a:t>
            </a:r>
            <a:r>
              <a:rPr lang="en-US" dirty="0" err="1" smtClean="0"/>
              <a:t>godina</a:t>
            </a:r>
            <a:r>
              <a:rPr lang="hr-HR" dirty="0" smtClean="0"/>
              <a:t>, te i one koji jesu prezivjeli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92" y="1727367"/>
            <a:ext cx="5153360" cy="25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3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67490BE9-F473-473C-B478-47DEB2ED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SEER (Surveillance, Epidemiology and End Results)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="" xmlns:a16="http://schemas.microsoft.com/office/drawing/2014/main" id="{94F0527F-A72E-4E58-BD9B-F16D0010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Nacionalnog</a:t>
            </a:r>
            <a:r>
              <a:rPr lang="en-US" dirty="0"/>
              <a:t> </a:t>
            </a:r>
            <a:r>
              <a:rPr lang="en-US" dirty="0" err="1"/>
              <a:t>Instututa</a:t>
            </a:r>
            <a:r>
              <a:rPr lang="en-US" dirty="0"/>
              <a:t> za </a:t>
            </a:r>
            <a:r>
              <a:rPr lang="en-US" dirty="0" err="1"/>
              <a:t>rak</a:t>
            </a:r>
            <a:endParaRPr lang="en-US" dirty="0"/>
          </a:p>
          <a:p>
            <a:r>
              <a:rPr lang="en-US" dirty="0" err="1"/>
              <a:t>Podaci</a:t>
            </a:r>
            <a:r>
              <a:rPr lang="en-US" dirty="0"/>
              <a:t> o </a:t>
            </a:r>
            <a:r>
              <a:rPr lang="en-US" dirty="0" err="1"/>
              <a:t>pacijentima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SAD. </a:t>
            </a:r>
            <a:r>
              <a:rPr lang="en-US" dirty="0" err="1"/>
              <a:t>Podaci</a:t>
            </a:r>
            <a:r>
              <a:rPr lang="en-US" dirty="0"/>
              <a:t> ne </a:t>
            </a:r>
            <a:r>
              <a:rPr lang="en-US" dirty="0" err="1"/>
              <a:t>uklj</a:t>
            </a:r>
            <a:r>
              <a:rPr lang="hr-HR" dirty="0" err="1"/>
              <a:t>učuju</a:t>
            </a:r>
            <a:r>
              <a:rPr lang="hr-HR" dirty="0"/>
              <a:t> lične podatke o pacijentima, nego samo podatke o toku bolesti</a:t>
            </a:r>
          </a:p>
          <a:p>
            <a:r>
              <a:rPr lang="hr-HR" dirty="0"/>
              <a:t>Podaci </a:t>
            </a:r>
            <a:r>
              <a:rPr lang="en-US" dirty="0"/>
              <a:t>od </a:t>
            </a:r>
            <a:r>
              <a:rPr lang="en-US" dirty="0" smtClean="0"/>
              <a:t>1975-2017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prikupljeni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9 </a:t>
            </a:r>
            <a:r>
              <a:rPr lang="en-US" dirty="0" err="1" smtClean="0"/>
              <a:t>registara</a:t>
            </a:r>
            <a:r>
              <a:rPr lang="en-US" dirty="0"/>
              <a:t> </a:t>
            </a:r>
            <a:r>
              <a:rPr lang="en-US" dirty="0" smtClean="0"/>
              <a:t>(1134)</a:t>
            </a:r>
            <a:endParaRPr lang="en-US" dirty="0"/>
          </a:p>
          <a:p>
            <a:r>
              <a:rPr lang="en-US" dirty="0" err="1"/>
              <a:t>Podaci</a:t>
            </a:r>
            <a:r>
              <a:rPr lang="en-US" dirty="0"/>
              <a:t> od </a:t>
            </a:r>
            <a:r>
              <a:rPr lang="en-US" dirty="0" smtClean="0"/>
              <a:t>1992-2017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prikupljeni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13 </a:t>
            </a:r>
            <a:r>
              <a:rPr lang="en-US" dirty="0" err="1" smtClean="0"/>
              <a:t>registara</a:t>
            </a:r>
            <a:r>
              <a:rPr lang="en-US" dirty="0" smtClean="0"/>
              <a:t> (1068)</a:t>
            </a:r>
            <a:endParaRPr lang="en-US" dirty="0"/>
          </a:p>
          <a:p>
            <a:r>
              <a:rPr lang="en-US" dirty="0" err="1"/>
              <a:t>Podaci</a:t>
            </a:r>
            <a:r>
              <a:rPr lang="en-US" dirty="0"/>
              <a:t> od 2000-2017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prikupljeni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18 </a:t>
            </a:r>
            <a:r>
              <a:rPr lang="en-US" dirty="0" err="1" smtClean="0"/>
              <a:t>registara</a:t>
            </a:r>
            <a:r>
              <a:rPr lang="en-US" dirty="0" smtClean="0"/>
              <a:t> (1663)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6650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novim</a:t>
            </a:r>
            <a:r>
              <a:rPr lang="en-US" dirty="0" smtClean="0"/>
              <a:t> </a:t>
            </a:r>
            <a:r>
              <a:rPr lang="en-US" dirty="0" err="1" smtClean="0"/>
              <a:t>atributima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0687"/>
            <a:ext cx="9601200" cy="3956713"/>
          </a:xfrm>
        </p:spPr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petogodisnjeem</a:t>
            </a:r>
            <a:r>
              <a:rPr lang="en-US" dirty="0" smtClean="0"/>
              <a:t> </a:t>
            </a:r>
            <a:r>
              <a:rPr lang="en-US" dirty="0" err="1" smtClean="0"/>
              <a:t>periodu</a:t>
            </a:r>
            <a:r>
              <a:rPr lang="en-US" dirty="0" smtClean="0"/>
              <a:t> </a:t>
            </a:r>
            <a:r>
              <a:rPr lang="en-US" dirty="0" err="1" smtClean="0"/>
              <a:t>najvise</a:t>
            </a:r>
            <a:r>
              <a:rPr lang="en-US" dirty="0" smtClean="0"/>
              <a:t> </a:t>
            </a:r>
            <a:r>
              <a:rPr lang="en-US" dirty="0" err="1" smtClean="0"/>
              <a:t>preminulih</a:t>
            </a:r>
            <a:r>
              <a:rPr lang="en-US" dirty="0" smtClean="0"/>
              <a:t> </a:t>
            </a:r>
            <a:r>
              <a:rPr lang="en-US" dirty="0" err="1" smtClean="0"/>
              <a:t>pacijenata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kojih</a:t>
            </a:r>
            <a:r>
              <a:rPr lang="en-US" dirty="0" smtClean="0"/>
              <a:t> je </a:t>
            </a:r>
            <a:r>
              <a:rPr lang="en-US" dirty="0" err="1" smtClean="0"/>
              <a:t>bolest</a:t>
            </a:r>
            <a:r>
              <a:rPr lang="en-US" dirty="0" smtClean="0"/>
              <a:t> </a:t>
            </a:r>
            <a:r>
              <a:rPr lang="en-US" dirty="0" err="1" smtClean="0"/>
              <a:t>dijagnostikovana</a:t>
            </a:r>
            <a:r>
              <a:rPr lang="en-US" dirty="0" smtClean="0"/>
              <a:t> u 19 </a:t>
            </a:r>
            <a:r>
              <a:rPr lang="en-US" dirty="0" err="1" smtClean="0"/>
              <a:t>godini</a:t>
            </a:r>
            <a:r>
              <a:rPr lang="en-US" dirty="0" smtClean="0"/>
              <a:t> 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23" y="2838449"/>
            <a:ext cx="9420321" cy="33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40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808" y="518615"/>
            <a:ext cx="9601200" cy="3206085"/>
          </a:xfrm>
        </p:spPr>
        <p:txBody>
          <a:bodyPr/>
          <a:lstStyle/>
          <a:p>
            <a:r>
              <a:rPr lang="hr-HR" dirty="0" smtClean="0"/>
              <a:t>Grafik koji pokazuje smrtnost u prvih pet godina od detekcije bolesti ne pokazuje značajne anomalije</a:t>
            </a:r>
          </a:p>
          <a:p>
            <a:r>
              <a:rPr lang="hr-HR" dirty="0" smtClean="0"/>
              <a:t>Ali analizom preživljavanja, primjećen je porast broja preživjelih tokom kasnijih godina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9" y="2832620"/>
            <a:ext cx="83534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773"/>
            <a:ext cx="9601200" cy="5703627"/>
          </a:xfrm>
        </p:spPr>
        <p:txBody>
          <a:bodyPr/>
          <a:lstStyle/>
          <a:p>
            <a:r>
              <a:rPr lang="en-US" dirty="0" err="1" smtClean="0"/>
              <a:t>Pacijenti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kojih</a:t>
            </a:r>
            <a:r>
              <a:rPr lang="en-US" dirty="0" smtClean="0"/>
              <a:t> je tumor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lokalnom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najve</a:t>
            </a:r>
            <a:r>
              <a:rPr lang="hr-HR" dirty="0" smtClean="0"/>
              <a:t>ću šansu za preživljavanje</a:t>
            </a:r>
          </a:p>
          <a:p>
            <a:r>
              <a:rPr lang="hr-HR" dirty="0" smtClean="0"/>
              <a:t>U prvih pet godina najviše pacijenata premine, ako im je tumor u odmakloj fazi, što i ispunjava logično zaključivanje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953548"/>
            <a:ext cx="83629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6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27546"/>
            <a:ext cx="9601200" cy="5539854"/>
          </a:xfrm>
        </p:spPr>
        <p:txBody>
          <a:bodyPr/>
          <a:lstStyle/>
          <a:p>
            <a:r>
              <a:rPr lang="hr-HR" dirty="0" smtClean="0"/>
              <a:t>Grafik pokazuje da je približan broj pacijenata preminuo u prvih 5 godina od detekcije bolesti, nezavisno od izvršene operacije. </a:t>
            </a:r>
          </a:p>
          <a:p>
            <a:r>
              <a:rPr lang="hr-HR" dirty="0" smtClean="0"/>
              <a:t>Međutim, treba uzeti u obzir činjenicu da je daleko veći broj preživjelih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03" y="2415085"/>
            <a:ext cx="8696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7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292" y="893928"/>
            <a:ext cx="10774907" cy="5711587"/>
          </a:xfrm>
        </p:spPr>
        <p:txBody>
          <a:bodyPr/>
          <a:lstStyle/>
          <a:p>
            <a:r>
              <a:rPr lang="hr-HR" dirty="0" smtClean="0"/>
              <a:t>Uporedjivanje vrijednosti atributa „stage” i „survive”</a:t>
            </a:r>
          </a:p>
          <a:p>
            <a:r>
              <a:rPr lang="hr-HR" dirty="0" smtClean="0"/>
              <a:t>Više od polovine pacijenata kod kojih je diagnostifikovan tumor u odmakloj fazi (Distant), ne prezivi u prviih 5 godina života</a:t>
            </a:r>
          </a:p>
          <a:p>
            <a:r>
              <a:rPr lang="hr-HR" dirty="0" smtClean="0"/>
              <a:t>Oko 20 posto pacijenata premine ako je tumor u prvoj – lokalnoj fazi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58" y="3050681"/>
            <a:ext cx="9269564" cy="328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5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518614"/>
            <a:ext cx="9976513" cy="5376081"/>
          </a:xfrm>
        </p:spPr>
        <p:txBody>
          <a:bodyPr/>
          <a:lstStyle/>
          <a:p>
            <a:r>
              <a:rPr lang="hr-HR" dirty="0" smtClean="0"/>
              <a:t>Uporedjivanjem pola i prezivljavanja dolazi se do zaključka da je nesto veći postotak smrtnosti u prvih pet godina od dijagnoze kod pacijenata muskog pola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1" y="2088108"/>
            <a:ext cx="8318495" cy="27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7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053" y="211541"/>
            <a:ext cx="4892723" cy="6148316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pacijenata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18 </a:t>
            </a:r>
            <a:r>
              <a:rPr lang="en-US" dirty="0" err="1" smtClean="0"/>
              <a:t>i</a:t>
            </a:r>
            <a:r>
              <a:rPr lang="en-US" dirty="0" smtClean="0"/>
              <a:t> 19 </a:t>
            </a:r>
            <a:r>
              <a:rPr lang="en-US" dirty="0" err="1" smtClean="0"/>
              <a:t>godina</a:t>
            </a:r>
            <a:r>
              <a:rPr lang="en-US" dirty="0" smtClean="0"/>
              <a:t>, </a:t>
            </a:r>
            <a:r>
              <a:rPr lang="en-US" dirty="0" err="1" smtClean="0"/>
              <a:t>primjecena</a:t>
            </a:r>
            <a:r>
              <a:rPr lang="en-US" dirty="0" smtClean="0"/>
              <a:t> je </a:t>
            </a:r>
            <a:r>
              <a:rPr lang="en-US" dirty="0" err="1" smtClean="0"/>
              <a:t>veca</a:t>
            </a:r>
            <a:r>
              <a:rPr lang="en-US" dirty="0" smtClean="0"/>
              <a:t> </a:t>
            </a:r>
            <a:r>
              <a:rPr lang="en-US" dirty="0" err="1" smtClean="0"/>
              <a:t>stopa</a:t>
            </a:r>
            <a:r>
              <a:rPr lang="en-US" dirty="0" smtClean="0"/>
              <a:t> </a:t>
            </a:r>
            <a:r>
              <a:rPr lang="en-US" dirty="0" err="1" smtClean="0"/>
              <a:t>smrtnosti</a:t>
            </a:r>
            <a:r>
              <a:rPr lang="en-US" dirty="0" smtClean="0"/>
              <a:t> u </a:t>
            </a:r>
            <a:r>
              <a:rPr lang="en-US" dirty="0" err="1" smtClean="0"/>
              <a:t>prvih</a:t>
            </a:r>
            <a:r>
              <a:rPr lang="en-US" dirty="0" smtClean="0"/>
              <a:t> 5 </a:t>
            </a:r>
            <a:r>
              <a:rPr lang="en-US" dirty="0" err="1" smtClean="0"/>
              <a:t>godina</a:t>
            </a:r>
            <a:endParaRPr lang="hr-HR" dirty="0" smtClean="0"/>
          </a:p>
          <a:p>
            <a:r>
              <a:rPr lang="hr-HR" dirty="0" smtClean="0"/>
              <a:t>18g – gotovo polovina</a:t>
            </a:r>
          </a:p>
          <a:p>
            <a:r>
              <a:rPr lang="hr-HR" dirty="0" smtClean="0"/>
              <a:t>19g – vise od polovine</a:t>
            </a:r>
          </a:p>
          <a:p>
            <a:r>
              <a:rPr lang="hr-HR" dirty="0" smtClean="0"/>
              <a:t>To nije slučaj kod mladjih pacijenata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hr-HR" dirty="0" smtClean="0"/>
              <a:t>Jedno od mogućih objasnjenja bilo je pacijentima u tim godina detektovan tumor u distant stadijumu, medjutim to NIJE bio slucaj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161" y="211541"/>
            <a:ext cx="6464828" cy="741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61" y="953406"/>
            <a:ext cx="6689499" cy="1086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14" y="3469214"/>
            <a:ext cx="3612322" cy="730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178" y="4199796"/>
            <a:ext cx="3588793" cy="11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7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41194"/>
            <a:ext cx="9601200" cy="5526206"/>
          </a:xfrm>
        </p:spPr>
        <p:txBody>
          <a:bodyPr/>
          <a:lstStyle/>
          <a:p>
            <a:r>
              <a:rPr lang="hr-HR" dirty="0" smtClean="0"/>
              <a:t>Poredjenjem broja malignih tumora i prezivljavanja, dolazi se do zaključka da povećanjem broja malignih tumora, šansa za preživljavanjem ne postaje manja.</a:t>
            </a:r>
          </a:p>
          <a:p>
            <a:r>
              <a:rPr lang="hr-HR" dirty="0" smtClean="0"/>
              <a:t>Što je </a:t>
            </a:r>
            <a:r>
              <a:rPr lang="hr-HR" b="1" dirty="0" smtClean="0"/>
              <a:t>obrnuto</a:t>
            </a:r>
            <a:r>
              <a:rPr lang="hr-HR" dirty="0" smtClean="0"/>
              <a:t> od očekivanog</a:t>
            </a:r>
          </a:p>
          <a:p>
            <a:r>
              <a:rPr lang="hr-HR" dirty="0" smtClean="0"/>
              <a:t>Razlog ovakvih rezultata može biti postanje malog broja pacijenata koji imaju više od jednog malignog tumora.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1062"/>
            <a:ext cx="6740955" cy="2524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089917"/>
            <a:ext cx="3759958" cy="15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26" y="426492"/>
            <a:ext cx="9601200" cy="1485900"/>
          </a:xfrm>
        </p:spPr>
        <p:txBody>
          <a:bodyPr/>
          <a:lstStyle/>
          <a:p>
            <a:r>
              <a:rPr lang="hr-HR" dirty="0" smtClean="0"/>
              <a:t>Primijenjeno masinsko ucenje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 početku je ideja bila da ciljna labela bude da li ce pacijent prezivjeti ili ne</a:t>
            </a:r>
          </a:p>
          <a:p>
            <a:r>
              <a:rPr lang="hr-HR" dirty="0" smtClean="0"/>
              <a:t>Analizom problema vise informacija daje podatak da li ce pacijent prezivjeti, nece prezivjeti prvih 5 godina, nece prezivjeti prvih 10 godina ili nece 20 godina</a:t>
            </a:r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Idealno rješenje bi bilo racunanje procenta smrtnosti/prezivljavanja u privh 5 godina, zatim u 10 itd.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13973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Logisticka</a:t>
            </a:r>
            <a:r>
              <a:rPr lang="en-US" dirty="0" smtClean="0"/>
              <a:t> </a:t>
            </a:r>
            <a:r>
              <a:rPr lang="en-US" dirty="0" err="1" smtClean="0"/>
              <a:t>regresija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1" y="2286000"/>
            <a:ext cx="796106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0072E371-3B10-4830-8315-E16F6CF8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Prva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="" xmlns:a16="http://schemas.microsoft.com/office/drawing/2014/main" id="{4CC31095-367E-464B-83B0-26B0D041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Ista</a:t>
            </a:r>
            <a:r>
              <a:rPr lang="hr-HR" dirty="0" err="1"/>
              <a:t>živanje</a:t>
            </a:r>
            <a:r>
              <a:rPr lang="hr-HR" dirty="0"/>
              <a:t> materije i odabir atributa</a:t>
            </a:r>
          </a:p>
          <a:p>
            <a:r>
              <a:rPr lang="hr-HR" dirty="0"/>
              <a:t>SEER Stat sadrži preko 180 promjenljivih od kojih je potrebno da se izdvoje samo oni koji doprinose ovom istraživanju</a:t>
            </a:r>
          </a:p>
          <a:p>
            <a:r>
              <a:rPr lang="hr-HR" dirty="0" err="1"/>
              <a:t>Selektovani</a:t>
            </a:r>
            <a:r>
              <a:rPr lang="hr-HR" dirty="0"/>
              <a:t> su samo pacijenti kod kojih je </a:t>
            </a:r>
            <a:r>
              <a:rPr lang="hr-HR" dirty="0" err="1"/>
              <a:t>dijagnostikovan</a:t>
            </a:r>
            <a:r>
              <a:rPr lang="hr-HR" dirty="0"/>
              <a:t> </a:t>
            </a:r>
            <a:r>
              <a:rPr lang="hr-HR" dirty="0" err="1"/>
              <a:t>Ewingov</a:t>
            </a:r>
            <a:r>
              <a:rPr lang="hr-HR" dirty="0"/>
              <a:t> tumor. Druga selekcija je vršena po godinama, te su selektovani samo pacijenti između </a:t>
            </a:r>
            <a:r>
              <a:rPr lang="hr-HR" dirty="0" smtClean="0"/>
              <a:t>0-</a:t>
            </a:r>
            <a:r>
              <a:rPr lang="en-US" dirty="0" smtClean="0"/>
              <a:t>1</a:t>
            </a:r>
            <a:r>
              <a:rPr lang="hr-HR" dirty="0" smtClean="0"/>
              <a:t>9 godina</a:t>
            </a:r>
            <a:endParaRPr lang="en-US" dirty="0" smtClean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6480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27797"/>
            <a:ext cx="9601200" cy="5239603"/>
          </a:xfrm>
        </p:spPr>
        <p:txBody>
          <a:bodyPr/>
          <a:lstStyle/>
          <a:p>
            <a:r>
              <a:rPr lang="en-US" dirty="0" err="1" smtClean="0"/>
              <a:t>Primjenjeni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od </a:t>
            </a:r>
            <a:r>
              <a:rPr lang="en-US" dirty="0" err="1" smtClean="0"/>
              <a:t>algoritama</a:t>
            </a:r>
            <a:r>
              <a:rPr lang="en-US" dirty="0" smtClean="0"/>
              <a:t>, </a:t>
            </a:r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zadovoljavajuci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ZAKLJUCAK :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uvrstiti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atributa</a:t>
            </a:r>
            <a:r>
              <a:rPr lang="en-US" dirty="0" smtClean="0"/>
              <a:t> u </a:t>
            </a:r>
            <a:r>
              <a:rPr lang="en-US" dirty="0" err="1" smtClean="0"/>
              <a:t>datasetu</a:t>
            </a:r>
            <a:r>
              <a:rPr lang="en-US" dirty="0" smtClean="0"/>
              <a:t>, </a:t>
            </a:r>
            <a:r>
              <a:rPr lang="en-US" dirty="0" err="1" smtClean="0"/>
              <a:t>urediti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, </a:t>
            </a:r>
            <a:r>
              <a:rPr lang="en-US" dirty="0" err="1" smtClean="0"/>
              <a:t>analizirati</a:t>
            </a:r>
            <a:r>
              <a:rPr lang="en-US" dirty="0" smtClean="0"/>
              <a:t> I </a:t>
            </a:r>
            <a:r>
              <a:rPr lang="en-US" dirty="0" err="1" smtClean="0"/>
              <a:t>isprobati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vise </a:t>
            </a:r>
            <a:r>
              <a:rPr lang="en-US" dirty="0" err="1" smtClean="0"/>
              <a:t>agoritama</a:t>
            </a:r>
            <a:r>
              <a:rPr lang="en-US" dirty="0" smtClean="0"/>
              <a:t>, a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uporediti</a:t>
            </a:r>
            <a:r>
              <a:rPr lang="en-US" dirty="0" smtClean="0"/>
              <a:t> </a:t>
            </a:r>
            <a:r>
              <a:rPr lang="en-US" dirty="0" err="1" smtClean="0"/>
              <a:t>dobijene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endParaRPr lang="en-US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2922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0CABAE01-19F5-4187-968F-BA0D9605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Odabir početnih atributa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="" xmlns:a16="http://schemas.microsoft.com/office/drawing/2014/main" id="{9C2A60B6-CD7E-4185-8FCB-F2043C3B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Prvo su izabrani opšti podaci o pacijentu (</a:t>
            </a:r>
            <a:r>
              <a:rPr lang="hr-HR" dirty="0" err="1"/>
              <a:t>id</a:t>
            </a:r>
            <a:r>
              <a:rPr lang="hr-HR" dirty="0"/>
              <a:t> pacijenta, pol, godine u trenutku dijagnoze, godina dijagnoze)</a:t>
            </a:r>
          </a:p>
          <a:p>
            <a:r>
              <a:rPr lang="hr-HR" dirty="0"/>
              <a:t>Odabiru narednih atributa je prethodilo istraživanje, kako o novoj materiji i novim pojmovima, tako i o značenju zapisa</a:t>
            </a:r>
          </a:p>
          <a:p>
            <a:r>
              <a:rPr lang="hr-HR" dirty="0"/>
              <a:t>Još neki problemi koji su rješavani u ovoj fazi su </a:t>
            </a:r>
            <a:r>
              <a:rPr lang="hr-HR" dirty="0" err="1"/>
              <a:t>deselekcija</a:t>
            </a:r>
            <a:r>
              <a:rPr lang="hr-HR" dirty="0"/>
              <a:t> atributa koji imaju veliki broj </a:t>
            </a:r>
            <a:r>
              <a:rPr lang="hr-HR" dirty="0" err="1"/>
              <a:t>nedostajaćih</a:t>
            </a:r>
            <a:r>
              <a:rPr lang="hr-HR" dirty="0"/>
              <a:t> vrijednosti</a:t>
            </a:r>
          </a:p>
        </p:txBody>
      </p:sp>
    </p:spTree>
    <p:extLst>
      <p:ext uri="{BB962C8B-B14F-4D97-AF65-F5344CB8AC3E}">
        <p14:creationId xmlns:p14="http://schemas.microsoft.com/office/powerpoint/2010/main" val="163110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="" xmlns:a16="http://schemas.microsoft.com/office/drawing/2014/main" id="{B4DEED5F-0E73-4852-ACF4-6F0DB626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prilikom istraživanja i selekcije atributa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="" xmlns:a16="http://schemas.microsoft.com/office/drawing/2014/main" id="{D49B2474-AA76-46ED-AAC9-48B02241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91719" cy="4101152"/>
          </a:xfrm>
        </p:spPr>
        <p:txBody>
          <a:bodyPr>
            <a:normAutofit/>
          </a:bodyPr>
          <a:lstStyle/>
          <a:p>
            <a:r>
              <a:rPr lang="hr-HR" dirty="0">
                <a:hlinkClick r:id="rId2"/>
              </a:rPr>
              <a:t>http://</a:t>
            </a:r>
            <a:r>
              <a:rPr lang="hr-HR" dirty="0" smtClean="0">
                <a:hlinkClick r:id="rId2"/>
              </a:rPr>
              <a:t>www.naaccr.org/wp-content/uploads/2016/12/Standards_Volume_II_Version_12_Revised.pdf</a:t>
            </a:r>
            <a:endParaRPr lang="en-US" dirty="0" smtClean="0"/>
          </a:p>
          <a:p>
            <a:r>
              <a:rPr lang="hr-HR" dirty="0">
                <a:hlinkClick r:id="rId3"/>
              </a:rPr>
              <a:t>https://</a:t>
            </a:r>
            <a:r>
              <a:rPr lang="hr-HR" dirty="0" smtClean="0">
                <a:hlinkClick r:id="rId3"/>
              </a:rPr>
              <a:t>www.naaccr.org/wp-content/uploads/2016/12/Volume-II-Version-11.1.pdf</a:t>
            </a:r>
            <a:endParaRPr lang="en-US" dirty="0" smtClean="0"/>
          </a:p>
          <a:p>
            <a:r>
              <a:rPr lang="hr-HR" dirty="0">
                <a:hlinkClick r:id="rId4"/>
              </a:rPr>
              <a:t>http://</a:t>
            </a:r>
            <a:r>
              <a:rPr lang="hr-HR" dirty="0" smtClean="0">
                <a:hlinkClick r:id="rId4"/>
              </a:rPr>
              <a:t>datadictionary.naaccr.org/default.aspx?c=10&amp;Version=21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517" y="1428750"/>
            <a:ext cx="6286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5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Kona</a:t>
            </a:r>
            <a:r>
              <a:rPr lang="hr-HR" dirty="0" smtClean="0"/>
              <a:t>čan skup 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Kada su prikupljeni podaci iz svih registara, uočeno je da postoje pacijenti koji se ponavljaju u 2 ili tri registra. </a:t>
            </a:r>
          </a:p>
          <a:p>
            <a:r>
              <a:rPr lang="hr-HR" dirty="0" smtClean="0"/>
              <a:t>Takvi pacijenti (redovi) su detektovani kao potpuni atributi i uklonjeni su iz dataseta</a:t>
            </a:r>
          </a:p>
          <a:p>
            <a:endParaRPr lang="hr-HR" dirty="0"/>
          </a:p>
          <a:p>
            <a:r>
              <a:rPr lang="hr-HR" dirty="0" smtClean="0"/>
              <a:t>Početni broj : 3865</a:t>
            </a:r>
          </a:p>
          <a:p>
            <a:r>
              <a:rPr lang="hr-HR" dirty="0" smtClean="0"/>
              <a:t>Krajnji broj: 2326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928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Početni dataset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854889"/>
            <a:ext cx="9601200" cy="735842"/>
          </a:xfrm>
        </p:spPr>
        <p:txBody>
          <a:bodyPr/>
          <a:lstStyle/>
          <a:p>
            <a:r>
              <a:rPr lang="hr-HR" dirty="0" smtClean="0"/>
              <a:t>Na samom početku izmjenjeni su nazivi kolona, konvertovani tipovi itd.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6159"/>
            <a:ext cx="7171899" cy="39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Pode</a:t>
            </a:r>
            <a:r>
              <a:rPr lang="hr-HR" dirty="0" smtClean="0"/>
              <a:t>šavanje atributa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Izmjenjeni nazivi kolona</a:t>
            </a:r>
          </a:p>
          <a:p>
            <a:r>
              <a:rPr lang="hr-HR" dirty="0" smtClean="0"/>
              <a:t>Izmjenjeni tipovi podataka (object -&gt; int, float)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34" y="3357562"/>
            <a:ext cx="6316923" cy="2073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34" y="5511712"/>
            <a:ext cx="6503157" cy="11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8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Nedostajuce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5302155" cy="3581400"/>
          </a:xfrm>
        </p:spPr>
        <p:txBody>
          <a:bodyPr/>
          <a:lstStyle/>
          <a:p>
            <a:r>
              <a:rPr lang="en-US" dirty="0" smtClean="0"/>
              <a:t>U</a:t>
            </a:r>
            <a:r>
              <a:rPr lang="hr-HR" dirty="0" smtClean="0"/>
              <a:t>očeno je da nedostaje 136 vrijednosti za atrubut stage</a:t>
            </a:r>
          </a:p>
          <a:p>
            <a:r>
              <a:rPr lang="hr-HR" dirty="0" smtClean="0"/>
              <a:t>Ali da i osim toga postoji 173 vrijednosti koje imaju vrijednost Unstaged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477" y="1699857"/>
            <a:ext cx="3121587" cy="4753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59" y="4388324"/>
            <a:ext cx="3688441" cy="17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63967"/>
      </p:ext>
    </p:extLst>
  </p:cSld>
  <p:clrMapOvr>
    <a:masterClrMapping/>
  </p:clrMapOvr>
</p:sld>
</file>

<file path=ppt/theme/theme1.xml><?xml version="1.0" encoding="utf-8"?>
<a:theme xmlns:a="http://schemas.openxmlformats.org/drawingml/2006/main" name="Žetva">
  <a:themeElements>
    <a:clrScheme name="Žetv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Žetv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Žetv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1218</TotalTime>
  <Words>986</Words>
  <Application>Microsoft Office PowerPoint</Application>
  <PresentationFormat>Widescreen</PresentationFormat>
  <Paragraphs>98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Franklin Gothic Book</vt:lpstr>
      <vt:lpstr>Žetva</vt:lpstr>
      <vt:lpstr>1kt </vt:lpstr>
      <vt:lpstr>SEER (Surveillance, Epidemiology and End Results)</vt:lpstr>
      <vt:lpstr>Prva faza projekta</vt:lpstr>
      <vt:lpstr>Odabir početnih atributa</vt:lpstr>
      <vt:lpstr>Primjer prilikom istraživanja i selekcije atributa</vt:lpstr>
      <vt:lpstr>Konačan skup podataka</vt:lpstr>
      <vt:lpstr>Početni dataset</vt:lpstr>
      <vt:lpstr>Podešavanje atributa</vt:lpstr>
      <vt:lpstr>Nedostajuce vrijednosti</vt:lpstr>
      <vt:lpstr>Nedostajuće vrijednosti</vt:lpstr>
      <vt:lpstr>Status</vt:lpstr>
      <vt:lpstr>Surgery</vt:lpstr>
      <vt:lpstr>Eksplorativna analiza</vt:lpstr>
      <vt:lpstr>Analiza podataka</vt:lpstr>
      <vt:lpstr>PowerPoint Presentation</vt:lpstr>
      <vt:lpstr>PowerPoint Presentation</vt:lpstr>
      <vt:lpstr>PowerPoint Presentation</vt:lpstr>
      <vt:lpstr>Dodavanje novog atributa</vt:lpstr>
      <vt:lpstr>PowerPoint Presentation</vt:lpstr>
      <vt:lpstr>Analiza podataka sa novim atributima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Primijenjeno masinsko ucenje</vt:lpstr>
      <vt:lpstr>Logisticka regresija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1kt</dc:title>
  <dc:creator>DT User2</dc:creator>
  <cp:lastModifiedBy>DT User2</cp:lastModifiedBy>
  <cp:revision>36</cp:revision>
  <dcterms:created xsi:type="dcterms:W3CDTF">2021-03-09T13:14:57Z</dcterms:created>
  <dcterms:modified xsi:type="dcterms:W3CDTF">2021-03-17T16:06:19Z</dcterms:modified>
</cp:coreProperties>
</file>