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8" r:id="rId6"/>
    <p:sldId id="257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 slaj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r-Latn-RS"/>
              <a:t>Kliknite i uredite naslov mastera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r-Latn-RS"/>
              <a:t>Kliknite da biste uredili stil podnaslova mastera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5328-445D-4ECD-A227-BA064D0C5FBC}" type="datetimeFigureOut">
              <a:rPr lang="sr-Latn-BA" smtClean="0"/>
              <a:t>29.11.2020.</a:t>
            </a:fld>
            <a:endParaRPr lang="sr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A6565-E91A-4C3D-9C39-13B85C538209}" type="slidenum">
              <a:rPr lang="sr-Latn-BA" smtClean="0"/>
              <a:t>‹#›</a:t>
            </a:fld>
            <a:endParaRPr lang="sr-Latn-B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91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vertikaln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Kliknite i uredite naslov mastera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sr-Latn-RS"/>
              <a:t>Kliknite da biste uredili stilove teksta mastera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5328-445D-4ECD-A227-BA064D0C5FBC}" type="datetimeFigureOut">
              <a:rPr lang="sr-Latn-BA" smtClean="0"/>
              <a:t>29.11.2020.</a:t>
            </a:fld>
            <a:endParaRPr lang="sr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A6565-E91A-4C3D-9C39-13B85C538209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300507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n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sr-Latn-RS"/>
              <a:t>Kliknite i uredite naslov mastera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sr-Latn-RS"/>
              <a:t>Kliknite da biste uredili stilove teksta mastera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5328-445D-4ECD-A227-BA064D0C5FBC}" type="datetimeFigureOut">
              <a:rPr lang="sr-Latn-BA" smtClean="0"/>
              <a:t>29.11.2020.</a:t>
            </a:fld>
            <a:endParaRPr lang="sr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A6565-E91A-4C3D-9C39-13B85C538209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3058966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sr-Latn-RS"/>
              <a:t>Kliknite i uredite naslov mastera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r-Latn-RS"/>
              <a:t>Kliknite da biste uredili stilove teksta mastera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5328-445D-4ECD-A227-BA064D0C5FBC}" type="datetimeFigureOut">
              <a:rPr lang="sr-Latn-BA" smtClean="0"/>
              <a:t>29.11.2020.</a:t>
            </a:fld>
            <a:endParaRPr lang="sr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A6565-E91A-4C3D-9C39-13B85C538209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879246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aglavlje odeljk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r-Latn-RS"/>
              <a:t>Kliknite i uredite naslov mastera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r-Latn-RS"/>
              <a:t>Kliknite da biste uredili stilove teksta mastera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5328-445D-4ECD-A227-BA064D0C5FBC}" type="datetimeFigureOut">
              <a:rPr lang="sr-Latn-BA" smtClean="0"/>
              <a:t>29.11.2020.</a:t>
            </a:fld>
            <a:endParaRPr lang="sr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A6565-E91A-4C3D-9C39-13B85C538209}" type="slidenum">
              <a:rPr lang="sr-Latn-BA" smtClean="0"/>
              <a:t>‹#›</a:t>
            </a:fld>
            <a:endParaRPr lang="sr-Latn-B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785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r-Latn-RS"/>
              <a:t>Kliknite i uredite naslov mastera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sr-Latn-RS"/>
              <a:t>Kliknite da biste uredili stilove teksta mastera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sr-Latn-RS"/>
              <a:t>Kliknite da biste uredili stilove teksta mastera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5328-445D-4ECD-A227-BA064D0C5FBC}" type="datetimeFigureOut">
              <a:rPr lang="sr-Latn-BA" smtClean="0"/>
              <a:t>29.11.2020.</a:t>
            </a:fld>
            <a:endParaRPr lang="sr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A6565-E91A-4C3D-9C39-13B85C538209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4198804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eđe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r-Latn-RS"/>
              <a:t>Kliknite i uredite naslov mastera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r-Latn-RS"/>
              <a:t>Kliknite da biste uredili stilove teksta mastera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sr-Latn-RS"/>
              <a:t>Kliknite da biste uredili stilove teksta mastera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r-Latn-RS"/>
              <a:t>Kliknite da biste uredili stilove teksta mastera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sr-Latn-RS"/>
              <a:t>Kliknite da biste uredili stilove teksta mastera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5328-445D-4ECD-A227-BA064D0C5FBC}" type="datetimeFigureOut">
              <a:rPr lang="sr-Latn-BA" smtClean="0"/>
              <a:t>29.11.2020.</a:t>
            </a:fld>
            <a:endParaRPr lang="sr-Latn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A6565-E91A-4C3D-9C39-13B85C538209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41024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Kliknite i uredite naslov mastera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5328-445D-4ECD-A227-BA064D0C5FBC}" type="datetimeFigureOut">
              <a:rPr lang="sr-Latn-BA" smtClean="0"/>
              <a:t>29.11.2020.</a:t>
            </a:fld>
            <a:endParaRPr lang="sr-Latn-B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A6565-E91A-4C3D-9C39-13B85C538209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497794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5328-445D-4ECD-A227-BA064D0C5FBC}" type="datetimeFigureOut">
              <a:rPr lang="sr-Latn-BA" smtClean="0"/>
              <a:t>29.11.2020.</a:t>
            </a:fld>
            <a:endParaRPr lang="sr-Latn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r-Latn-B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A6565-E91A-4C3D-9C39-13B85C538209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1936217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Sadržaj sa nat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r-Latn-RS"/>
              <a:t>Kliknite i uredite naslov mastera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sr-Latn-RS"/>
              <a:t>Kliknite da biste uredili stilove teksta mastera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r-Latn-RS"/>
              <a:t>Kliknite da biste uredili stilove teksta mastera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1455328-445D-4ECD-A227-BA064D0C5FBC}" type="datetimeFigureOut">
              <a:rPr lang="sr-Latn-BA" smtClean="0"/>
              <a:t>29.11.2020.</a:t>
            </a:fld>
            <a:endParaRPr lang="sr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r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AA6565-E91A-4C3D-9C39-13B85C538209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2747750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Slika sa nat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r-Latn-RS"/>
              <a:t>Kliknite i uredite naslov mastera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r-Latn-RS"/>
              <a:t>Kliknite na ikonu da dodate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r-Latn-RS"/>
              <a:t>Kliknite da biste uredili stilove teksta mastera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5328-445D-4ECD-A227-BA064D0C5FBC}" type="datetimeFigureOut">
              <a:rPr lang="sr-Latn-BA" smtClean="0"/>
              <a:t>29.11.2020.</a:t>
            </a:fld>
            <a:endParaRPr lang="sr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A6565-E91A-4C3D-9C39-13B85C538209}" type="slidenum">
              <a:rPr lang="sr-Latn-BA" smtClean="0"/>
              <a:t>‹#›</a:t>
            </a:fld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3661395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r-Latn-RS"/>
              <a:t>Kliknite i uredite naslov mastera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r-Latn-RS"/>
              <a:t>Kliknite da biste uredili stilove teksta mastera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1455328-445D-4ECD-A227-BA064D0C5FBC}" type="datetimeFigureOut">
              <a:rPr lang="sr-Latn-BA" smtClean="0"/>
              <a:t>29.11.2020.</a:t>
            </a:fld>
            <a:endParaRPr lang="sr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r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DAA6565-E91A-4C3D-9C39-13B85C538209}" type="slidenum">
              <a:rPr lang="sr-Latn-BA" smtClean="0"/>
              <a:t>‹#›</a:t>
            </a:fld>
            <a:endParaRPr lang="sr-Latn-B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038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C6A9B5E-A3DB-4EBF-B541-F1838C8D95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Dijagram</a:t>
            </a:r>
            <a:endParaRPr lang="sr-Latn-BA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06D00ADC-8531-4500-A3A6-04B964E1A9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Komunikacija</a:t>
            </a:r>
            <a:r>
              <a:rPr lang="en-US" dirty="0"/>
              <a:t> </a:t>
            </a:r>
            <a:r>
              <a:rPr lang="en-US" dirty="0" err="1"/>
              <a:t>prilikom</a:t>
            </a:r>
            <a:r>
              <a:rPr lang="en-US" dirty="0"/>
              <a:t> </a:t>
            </a:r>
            <a:r>
              <a:rPr lang="en-US" dirty="0" err="1"/>
              <a:t>pla</a:t>
            </a:r>
            <a:r>
              <a:rPr lang="sr-Latn-BA" dirty="0" err="1"/>
              <a:t>ćanja</a:t>
            </a:r>
            <a:r>
              <a:rPr lang="sr-Latn-BA" dirty="0"/>
              <a:t> putem banke</a:t>
            </a:r>
          </a:p>
        </p:txBody>
      </p:sp>
    </p:spTree>
    <p:extLst>
      <p:ext uri="{BB962C8B-B14F-4D97-AF65-F5344CB8AC3E}">
        <p14:creationId xmlns:p14="http://schemas.microsoft.com/office/powerpoint/2010/main" val="1068885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kvir za tekst 2">
            <a:extLst>
              <a:ext uri="{FF2B5EF4-FFF2-40B4-BE49-F238E27FC236}">
                <a16:creationId xmlns:a16="http://schemas.microsoft.com/office/drawing/2014/main" id="{FBE2E45C-E46A-45E2-AEF2-943BB1133BDD}"/>
              </a:ext>
            </a:extLst>
          </p:cNvPr>
          <p:cNvSpPr txBox="1"/>
          <p:nvPr/>
        </p:nvSpPr>
        <p:spPr>
          <a:xfrm>
            <a:off x="1097280" y="2124075"/>
            <a:ext cx="100584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r-Latn-BA" sz="2000" b="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● Kupac, koji vrši </a:t>
            </a:r>
            <a:r>
              <a:rPr lang="sr-Latn-BA" sz="2000" b="0" i="1" u="none" strike="noStrike" baseline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online</a:t>
            </a:r>
            <a:r>
              <a:rPr lang="sr-Latn-BA" sz="2000" b="0" i="1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sr-Latn-BA" sz="2000" b="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kupovinu i ima otvoren račun u banci, </a:t>
            </a:r>
          </a:p>
          <a:p>
            <a:r>
              <a:rPr lang="sr-Latn-BA" sz="2000" b="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● Prodavac, koji prodaje proizvode putem veb-prodavnice i </a:t>
            </a:r>
            <a:r>
              <a:rPr lang="sr-Latn-BA" sz="2000" b="0" i="0" u="none" strike="noStrike" baseline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poseduje</a:t>
            </a:r>
            <a:r>
              <a:rPr lang="sr-Latn-BA" sz="2000" b="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 račun u banci, </a:t>
            </a:r>
          </a:p>
          <a:p>
            <a:r>
              <a:rPr lang="sr-Latn-BA" sz="2000" b="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● Banka prodavca (</a:t>
            </a:r>
            <a:r>
              <a:rPr lang="sr-Latn-BA" sz="2000" b="0" i="1" u="none" strike="noStrike" baseline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Acquirer</a:t>
            </a:r>
            <a:r>
              <a:rPr lang="sr-Latn-BA" sz="2000" b="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), koja pruža servis za </a:t>
            </a:r>
            <a:r>
              <a:rPr lang="sr-Latn-BA" sz="2000" b="0" i="1" u="none" strike="noStrike" baseline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online</a:t>
            </a:r>
            <a:r>
              <a:rPr lang="sr-Latn-BA" sz="2000" b="0" i="1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sr-Latn-BA" sz="2000" b="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plaćanje, </a:t>
            </a:r>
            <a:r>
              <a:rPr lang="sr-Latn-BA" sz="2000" b="0" i="0" u="none" strike="noStrike" baseline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gde</a:t>
            </a:r>
            <a:r>
              <a:rPr lang="sr-Latn-BA" sz="2000" b="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 kupac unosi podatke o svojoj platnoj kartici, </a:t>
            </a:r>
          </a:p>
          <a:p>
            <a:r>
              <a:rPr lang="sr-Latn-BA" sz="2000" b="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● Centar za platne kartice (</a:t>
            </a:r>
            <a:r>
              <a:rPr lang="sr-Latn-BA" sz="2000" b="0" i="0" u="none" strike="noStrike" baseline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PCC</a:t>
            </a:r>
            <a:r>
              <a:rPr lang="sr-Latn-BA" sz="2000" b="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 - </a:t>
            </a:r>
            <a:r>
              <a:rPr lang="sr-Latn-BA" sz="2000" b="0" i="1" u="none" strike="noStrike" baseline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Payment</a:t>
            </a:r>
            <a:r>
              <a:rPr lang="sr-Latn-BA" sz="2000" b="0" i="1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sr-Latn-BA" sz="2000" b="0" i="1" u="none" strike="noStrike" baseline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Card</a:t>
            </a:r>
            <a:r>
              <a:rPr lang="sr-Latn-BA" sz="2000" b="0" i="1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 Center</a:t>
            </a:r>
            <a:r>
              <a:rPr lang="sr-Latn-BA" sz="2000" b="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) – posreduje u međubankarskoj komunikaciji ovog tipa, te prihvata zahtev za transakciju od banke prodavca i prosleđuje ga banci kupca, </a:t>
            </a:r>
          </a:p>
          <a:p>
            <a:r>
              <a:rPr lang="sr-Latn-BA" sz="2000" b="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● Banka kupca (</a:t>
            </a:r>
            <a:r>
              <a:rPr lang="sr-Latn-BA" sz="2000" b="0" i="1" u="none" strike="noStrike" baseline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Issuer</a:t>
            </a:r>
            <a:r>
              <a:rPr lang="sr-Latn-BA" sz="2000" b="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) – </a:t>
            </a:r>
            <a:r>
              <a:rPr lang="sr-Latn-BA" sz="2000" b="0" i="0" u="none" strike="noStrike" baseline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proverava</a:t>
            </a:r>
            <a:r>
              <a:rPr lang="sr-Latn-BA" sz="2000" b="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 stanje računa kupca i odobrava transakciju ukoliko postoje raspoloživa sredstva. </a:t>
            </a: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B613AD9D-E07C-4B35-B1BC-E5E6C75F5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sr-Latn-BA" dirty="0"/>
              <a:t>česnici </a:t>
            </a:r>
            <a:r>
              <a:rPr lang="sr-Latn-BA" dirty="0" err="1"/>
              <a:t>sitema</a:t>
            </a:r>
            <a:endParaRPr lang="sr-Latn-BA" dirty="0"/>
          </a:p>
        </p:txBody>
      </p:sp>
    </p:spTree>
    <p:extLst>
      <p:ext uri="{BB962C8B-B14F-4D97-AF65-F5344CB8AC3E}">
        <p14:creationId xmlns:p14="http://schemas.microsoft.com/office/powerpoint/2010/main" val="4226745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ugaonik 3">
            <a:extLst>
              <a:ext uri="{FF2B5EF4-FFF2-40B4-BE49-F238E27FC236}">
                <a16:creationId xmlns:a16="http://schemas.microsoft.com/office/drawing/2014/main" id="{5266C80D-E238-4EAF-84CF-F060F5CED7E9}"/>
              </a:ext>
            </a:extLst>
          </p:cNvPr>
          <p:cNvSpPr/>
          <p:nvPr/>
        </p:nvSpPr>
        <p:spPr>
          <a:xfrm>
            <a:off x="2488922" y="1858983"/>
            <a:ext cx="1181099" cy="438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Kupac</a:t>
            </a:r>
            <a:r>
              <a:rPr lang="sr-Latn-BA" sz="1050" dirty="0"/>
              <a:t> 	 </a:t>
            </a:r>
            <a:endParaRPr lang="en-US" sz="1050" dirty="0"/>
          </a:p>
        </p:txBody>
      </p:sp>
      <p:sp>
        <p:nvSpPr>
          <p:cNvPr id="6" name="Pravougaonik 5">
            <a:extLst>
              <a:ext uri="{FF2B5EF4-FFF2-40B4-BE49-F238E27FC236}">
                <a16:creationId xmlns:a16="http://schemas.microsoft.com/office/drawing/2014/main" id="{867DA7FD-73C6-4A7A-8D8F-F53838B6C344}"/>
              </a:ext>
            </a:extLst>
          </p:cNvPr>
          <p:cNvSpPr/>
          <p:nvPr/>
        </p:nvSpPr>
        <p:spPr>
          <a:xfrm>
            <a:off x="2488924" y="4078978"/>
            <a:ext cx="1181099" cy="438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BA" sz="1050" dirty="0"/>
              <a:t>Koncentrator plaćanja</a:t>
            </a:r>
            <a:endParaRPr lang="en-US" sz="1050" dirty="0"/>
          </a:p>
        </p:txBody>
      </p:sp>
      <p:sp>
        <p:nvSpPr>
          <p:cNvPr id="7" name="Pravougaonik 6">
            <a:extLst>
              <a:ext uri="{FF2B5EF4-FFF2-40B4-BE49-F238E27FC236}">
                <a16:creationId xmlns:a16="http://schemas.microsoft.com/office/drawing/2014/main" id="{872154E2-722A-49E0-897E-2BD4530C4CD4}"/>
              </a:ext>
            </a:extLst>
          </p:cNvPr>
          <p:cNvSpPr/>
          <p:nvPr/>
        </p:nvSpPr>
        <p:spPr>
          <a:xfrm>
            <a:off x="4911475" y="1851577"/>
            <a:ext cx="1181099" cy="438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BA" sz="1050" dirty="0" err="1"/>
              <a:t>Acquirer</a:t>
            </a:r>
            <a:r>
              <a:rPr lang="sr-Latn-BA" sz="1050" dirty="0"/>
              <a:t> </a:t>
            </a:r>
            <a:r>
              <a:rPr lang="sr-Latn-BA" sz="1050" dirty="0" err="1"/>
              <a:t>Bank</a:t>
            </a:r>
            <a:r>
              <a:rPr lang="sr-Latn-BA" sz="1050" dirty="0"/>
              <a:t> </a:t>
            </a:r>
            <a:r>
              <a:rPr lang="sr-Latn-BA" sz="1050" dirty="0" err="1"/>
              <a:t>UI</a:t>
            </a:r>
            <a:endParaRPr lang="sr-Latn-BA" sz="1050" dirty="0"/>
          </a:p>
        </p:txBody>
      </p:sp>
      <p:sp>
        <p:nvSpPr>
          <p:cNvPr id="8" name="Pravougaonik 7">
            <a:extLst>
              <a:ext uri="{FF2B5EF4-FFF2-40B4-BE49-F238E27FC236}">
                <a16:creationId xmlns:a16="http://schemas.microsoft.com/office/drawing/2014/main" id="{8DBA4B1D-4AC3-4B27-83C5-F255FB5A30A5}"/>
              </a:ext>
            </a:extLst>
          </p:cNvPr>
          <p:cNvSpPr/>
          <p:nvPr/>
        </p:nvSpPr>
        <p:spPr>
          <a:xfrm>
            <a:off x="4946371" y="4078978"/>
            <a:ext cx="1181099" cy="438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BA" sz="1050" dirty="0" err="1"/>
              <a:t>Acquirer</a:t>
            </a:r>
            <a:r>
              <a:rPr lang="sr-Latn-BA" sz="1050" dirty="0"/>
              <a:t> </a:t>
            </a:r>
            <a:r>
              <a:rPr lang="sr-Latn-BA" sz="1050" dirty="0" err="1"/>
              <a:t>Bank</a:t>
            </a:r>
            <a:r>
              <a:rPr lang="sr-Latn-BA" sz="1050" dirty="0"/>
              <a:t> </a:t>
            </a:r>
          </a:p>
          <a:p>
            <a:pPr algn="ctr"/>
            <a:r>
              <a:rPr lang="sr-Latn-BA" sz="1050" dirty="0" err="1"/>
              <a:t>Service</a:t>
            </a:r>
            <a:endParaRPr lang="sr-Latn-BA" sz="1050" dirty="0"/>
          </a:p>
        </p:txBody>
      </p:sp>
      <p:sp>
        <p:nvSpPr>
          <p:cNvPr id="9" name="Pravougaonik 8">
            <a:extLst>
              <a:ext uri="{FF2B5EF4-FFF2-40B4-BE49-F238E27FC236}">
                <a16:creationId xmlns:a16="http://schemas.microsoft.com/office/drawing/2014/main" id="{6E7E08B1-A456-4A3F-852F-69ED3854F416}"/>
              </a:ext>
            </a:extLst>
          </p:cNvPr>
          <p:cNvSpPr/>
          <p:nvPr/>
        </p:nvSpPr>
        <p:spPr>
          <a:xfrm>
            <a:off x="7367413" y="4078978"/>
            <a:ext cx="1181099" cy="438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BA" sz="1050" dirty="0" err="1"/>
              <a:t>Payment</a:t>
            </a:r>
            <a:r>
              <a:rPr lang="sr-Latn-BA" sz="1050" dirty="0"/>
              <a:t> </a:t>
            </a:r>
            <a:r>
              <a:rPr lang="sr-Latn-BA" sz="1050" dirty="0" err="1"/>
              <a:t>Card</a:t>
            </a:r>
            <a:r>
              <a:rPr lang="sr-Latn-BA" sz="1050" dirty="0"/>
              <a:t> Center-</a:t>
            </a:r>
            <a:r>
              <a:rPr lang="sr-Latn-BA" sz="1050" dirty="0" err="1"/>
              <a:t>PCC</a:t>
            </a:r>
            <a:endParaRPr lang="sr-Latn-BA" sz="1050" dirty="0"/>
          </a:p>
        </p:txBody>
      </p:sp>
      <p:sp>
        <p:nvSpPr>
          <p:cNvPr id="10" name="Pravougaonik 9">
            <a:extLst>
              <a:ext uri="{FF2B5EF4-FFF2-40B4-BE49-F238E27FC236}">
                <a16:creationId xmlns:a16="http://schemas.microsoft.com/office/drawing/2014/main" id="{1E91385D-497B-4702-90D4-B409B590E8AD}"/>
              </a:ext>
            </a:extLst>
          </p:cNvPr>
          <p:cNvSpPr/>
          <p:nvPr/>
        </p:nvSpPr>
        <p:spPr>
          <a:xfrm>
            <a:off x="7367413" y="5760140"/>
            <a:ext cx="1181099" cy="438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BA" sz="1050" dirty="0" err="1"/>
              <a:t>Issuer</a:t>
            </a:r>
            <a:r>
              <a:rPr lang="sr-Latn-BA" sz="1050" dirty="0"/>
              <a:t> </a:t>
            </a:r>
            <a:r>
              <a:rPr lang="sr-Latn-BA" sz="1050" dirty="0" err="1"/>
              <a:t>Bank</a:t>
            </a:r>
            <a:endParaRPr lang="sr-Latn-BA" sz="1050" dirty="0"/>
          </a:p>
        </p:txBody>
      </p:sp>
      <p:cxnSp>
        <p:nvCxnSpPr>
          <p:cNvPr id="14" name="Prava linija spajanja sa strelicom 13">
            <a:extLst>
              <a:ext uri="{FF2B5EF4-FFF2-40B4-BE49-F238E27FC236}">
                <a16:creationId xmlns:a16="http://schemas.microsoft.com/office/drawing/2014/main" id="{482AEA74-C0C3-42D7-A07D-C674BA2A072A}"/>
              </a:ext>
            </a:extLst>
          </p:cNvPr>
          <p:cNvCxnSpPr>
            <a:cxnSpLocks/>
          </p:cNvCxnSpPr>
          <p:nvPr/>
        </p:nvCxnSpPr>
        <p:spPr>
          <a:xfrm>
            <a:off x="3670023" y="4133755"/>
            <a:ext cx="1276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kvir za tekst 17">
            <a:extLst>
              <a:ext uri="{FF2B5EF4-FFF2-40B4-BE49-F238E27FC236}">
                <a16:creationId xmlns:a16="http://schemas.microsoft.com/office/drawing/2014/main" id="{8316267F-20EC-438A-92E7-9B94FBEB0D17}"/>
              </a:ext>
            </a:extLst>
          </p:cNvPr>
          <p:cNvSpPr txBox="1"/>
          <p:nvPr/>
        </p:nvSpPr>
        <p:spPr>
          <a:xfrm>
            <a:off x="4152208" y="3919514"/>
            <a:ext cx="301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3</a:t>
            </a:r>
            <a:r>
              <a:rPr lang="sr-Latn-BA" sz="1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19" name="Okvir za tekst 18">
            <a:extLst>
              <a:ext uri="{FF2B5EF4-FFF2-40B4-BE49-F238E27FC236}">
                <a16:creationId xmlns:a16="http://schemas.microsoft.com/office/drawing/2014/main" id="{A43A4F44-E78E-414D-8BA7-DE0BC631E2B9}"/>
              </a:ext>
            </a:extLst>
          </p:cNvPr>
          <p:cNvSpPr txBox="1"/>
          <p:nvPr/>
        </p:nvSpPr>
        <p:spPr>
          <a:xfrm>
            <a:off x="4150401" y="4077410"/>
            <a:ext cx="301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4</a:t>
            </a:r>
            <a:r>
              <a:rPr lang="sr-Latn-BA" sz="12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1" name="Prava linija spajanja sa strelicom 20">
            <a:extLst>
              <a:ext uri="{FF2B5EF4-FFF2-40B4-BE49-F238E27FC236}">
                <a16:creationId xmlns:a16="http://schemas.microsoft.com/office/drawing/2014/main" id="{2DBB5CC3-BA5C-4EB2-91C3-23653BA3DB5F}"/>
              </a:ext>
            </a:extLst>
          </p:cNvPr>
          <p:cNvCxnSpPr>
            <a:cxnSpLocks/>
          </p:cNvCxnSpPr>
          <p:nvPr/>
        </p:nvCxnSpPr>
        <p:spPr>
          <a:xfrm flipH="1">
            <a:off x="3670023" y="4283248"/>
            <a:ext cx="1354932" cy="6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rava linija spajanja sa strelicom 27">
            <a:extLst>
              <a:ext uri="{FF2B5EF4-FFF2-40B4-BE49-F238E27FC236}">
                <a16:creationId xmlns:a16="http://schemas.microsoft.com/office/drawing/2014/main" id="{FA56B283-FC35-490A-9970-A9E29625789C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3670021" y="2070652"/>
            <a:ext cx="1241454" cy="7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kvir za tekst 28">
            <a:extLst>
              <a:ext uri="{FF2B5EF4-FFF2-40B4-BE49-F238E27FC236}">
                <a16:creationId xmlns:a16="http://schemas.microsoft.com/office/drawing/2014/main" id="{6A626838-E791-4B2A-97D9-473CE65D773F}"/>
              </a:ext>
            </a:extLst>
          </p:cNvPr>
          <p:cNvSpPr txBox="1"/>
          <p:nvPr/>
        </p:nvSpPr>
        <p:spPr>
          <a:xfrm>
            <a:off x="4157396" y="1851577"/>
            <a:ext cx="301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5</a:t>
            </a:r>
            <a:r>
              <a:rPr lang="sr-Latn-BA" sz="12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31" name="Prava linija spajanja sa strelicom 30">
            <a:extLst>
              <a:ext uri="{FF2B5EF4-FFF2-40B4-BE49-F238E27FC236}">
                <a16:creationId xmlns:a16="http://schemas.microsoft.com/office/drawing/2014/main" id="{008C44A7-B95E-41B3-9323-3C6EBECBA213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502025" y="2289727"/>
            <a:ext cx="34896" cy="1789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kvir za tekst 31">
            <a:extLst>
              <a:ext uri="{FF2B5EF4-FFF2-40B4-BE49-F238E27FC236}">
                <a16:creationId xmlns:a16="http://schemas.microsoft.com/office/drawing/2014/main" id="{BE9091AC-1B79-41EC-867E-B3F127AC7CFE}"/>
              </a:ext>
            </a:extLst>
          </p:cNvPr>
          <p:cNvSpPr txBox="1"/>
          <p:nvPr/>
        </p:nvSpPr>
        <p:spPr>
          <a:xfrm>
            <a:off x="5536920" y="3045852"/>
            <a:ext cx="301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6</a:t>
            </a:r>
            <a:r>
              <a:rPr lang="sr-Latn-BA" sz="12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43" name="Prava linija spajanja sa strelicom 42">
            <a:extLst>
              <a:ext uri="{FF2B5EF4-FFF2-40B4-BE49-F238E27FC236}">
                <a16:creationId xmlns:a16="http://schemas.microsoft.com/office/drawing/2014/main" id="{3533195A-E724-47DD-96CF-5CBAE2891EE8}"/>
              </a:ext>
            </a:extLst>
          </p:cNvPr>
          <p:cNvCxnSpPr>
            <a:cxnSpLocks/>
          </p:cNvCxnSpPr>
          <p:nvPr/>
        </p:nvCxnSpPr>
        <p:spPr>
          <a:xfrm>
            <a:off x="6145716" y="4146455"/>
            <a:ext cx="12216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kvir za tekst 43">
            <a:extLst>
              <a:ext uri="{FF2B5EF4-FFF2-40B4-BE49-F238E27FC236}">
                <a16:creationId xmlns:a16="http://schemas.microsoft.com/office/drawing/2014/main" id="{63421A28-77C2-40D5-9514-CD47553AF672}"/>
              </a:ext>
            </a:extLst>
          </p:cNvPr>
          <p:cNvSpPr txBox="1"/>
          <p:nvPr/>
        </p:nvSpPr>
        <p:spPr>
          <a:xfrm>
            <a:off x="6659957" y="3921855"/>
            <a:ext cx="301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7</a:t>
            </a:r>
            <a:r>
              <a:rPr lang="sr-Latn-BA" sz="12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46" name="Prava linija spajanja sa strelicom 45">
            <a:extLst>
              <a:ext uri="{FF2B5EF4-FFF2-40B4-BE49-F238E27FC236}">
                <a16:creationId xmlns:a16="http://schemas.microsoft.com/office/drawing/2014/main" id="{C4A7480E-F164-4610-9048-74860A6A9CC4}"/>
              </a:ext>
            </a:extLst>
          </p:cNvPr>
          <p:cNvCxnSpPr>
            <a:cxnSpLocks/>
          </p:cNvCxnSpPr>
          <p:nvPr/>
        </p:nvCxnSpPr>
        <p:spPr>
          <a:xfrm>
            <a:off x="8356324" y="4523672"/>
            <a:ext cx="0" cy="1236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kvir za tekst 47">
            <a:extLst>
              <a:ext uri="{FF2B5EF4-FFF2-40B4-BE49-F238E27FC236}">
                <a16:creationId xmlns:a16="http://schemas.microsoft.com/office/drawing/2014/main" id="{1958A6E0-8A72-4038-AF1D-06B1BB188681}"/>
              </a:ext>
            </a:extLst>
          </p:cNvPr>
          <p:cNvSpPr txBox="1"/>
          <p:nvPr/>
        </p:nvSpPr>
        <p:spPr>
          <a:xfrm>
            <a:off x="8319912" y="5000134"/>
            <a:ext cx="301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8</a:t>
            </a:r>
            <a:r>
              <a:rPr lang="sr-Latn-BA" sz="12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52" name="Prava linija spajanja sa strelicom 51">
            <a:extLst>
              <a:ext uri="{FF2B5EF4-FFF2-40B4-BE49-F238E27FC236}">
                <a16:creationId xmlns:a16="http://schemas.microsoft.com/office/drawing/2014/main" id="{CE194314-0333-4042-9E48-1C4B50DA3153}"/>
              </a:ext>
            </a:extLst>
          </p:cNvPr>
          <p:cNvCxnSpPr>
            <a:cxnSpLocks/>
          </p:cNvCxnSpPr>
          <p:nvPr/>
        </p:nvCxnSpPr>
        <p:spPr>
          <a:xfrm flipV="1">
            <a:off x="7680049" y="4523672"/>
            <a:ext cx="0" cy="1236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kvir za tekst 54">
            <a:extLst>
              <a:ext uri="{FF2B5EF4-FFF2-40B4-BE49-F238E27FC236}">
                <a16:creationId xmlns:a16="http://schemas.microsoft.com/office/drawing/2014/main" id="{980BDBC0-5EC6-442A-BA72-7625E68B3C52}"/>
              </a:ext>
            </a:extLst>
          </p:cNvPr>
          <p:cNvSpPr txBox="1"/>
          <p:nvPr/>
        </p:nvSpPr>
        <p:spPr>
          <a:xfrm>
            <a:off x="7638748" y="4997752"/>
            <a:ext cx="301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9</a:t>
            </a:r>
            <a:r>
              <a:rPr lang="sr-Latn-BA" sz="12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57" name="Prava linija spajanja sa strelicom 56">
            <a:extLst>
              <a:ext uri="{FF2B5EF4-FFF2-40B4-BE49-F238E27FC236}">
                <a16:creationId xmlns:a16="http://schemas.microsoft.com/office/drawing/2014/main" id="{07E55207-F7D7-4BD3-A5B1-B1A53141AF42}"/>
              </a:ext>
            </a:extLst>
          </p:cNvPr>
          <p:cNvCxnSpPr>
            <a:cxnSpLocks/>
          </p:cNvCxnSpPr>
          <p:nvPr/>
        </p:nvCxnSpPr>
        <p:spPr>
          <a:xfrm flipH="1">
            <a:off x="6145716" y="4426640"/>
            <a:ext cx="12216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kvir za tekst 57">
            <a:extLst>
              <a:ext uri="{FF2B5EF4-FFF2-40B4-BE49-F238E27FC236}">
                <a16:creationId xmlns:a16="http://schemas.microsoft.com/office/drawing/2014/main" id="{BC81E559-3038-4E90-A5FC-65DC323BC7AB}"/>
              </a:ext>
            </a:extLst>
          </p:cNvPr>
          <p:cNvSpPr txBox="1"/>
          <p:nvPr/>
        </p:nvSpPr>
        <p:spPr>
          <a:xfrm>
            <a:off x="6658150" y="4174248"/>
            <a:ext cx="382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10</a:t>
            </a:r>
            <a:r>
              <a:rPr lang="sr-Latn-BA" sz="12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73" name="Prava linija spajanja sa strelicom 72">
            <a:extLst>
              <a:ext uri="{FF2B5EF4-FFF2-40B4-BE49-F238E27FC236}">
                <a16:creationId xmlns:a16="http://schemas.microsoft.com/office/drawing/2014/main" id="{07DDA1D8-EC0C-4856-9783-C0393E243F57}"/>
              </a:ext>
            </a:extLst>
          </p:cNvPr>
          <p:cNvCxnSpPr>
            <a:cxnSpLocks/>
          </p:cNvCxnSpPr>
          <p:nvPr/>
        </p:nvCxnSpPr>
        <p:spPr>
          <a:xfrm flipH="1">
            <a:off x="3673045" y="4423775"/>
            <a:ext cx="1354932" cy="6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kvir za tekst 73">
            <a:extLst>
              <a:ext uri="{FF2B5EF4-FFF2-40B4-BE49-F238E27FC236}">
                <a16:creationId xmlns:a16="http://schemas.microsoft.com/office/drawing/2014/main" id="{F8E31167-48B7-4079-B630-120F1519C2A6}"/>
              </a:ext>
            </a:extLst>
          </p:cNvPr>
          <p:cNvSpPr txBox="1"/>
          <p:nvPr/>
        </p:nvSpPr>
        <p:spPr>
          <a:xfrm>
            <a:off x="4150401" y="4224600"/>
            <a:ext cx="388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1200" dirty="0">
                <a:solidFill>
                  <a:schemeClr val="accent1"/>
                </a:solidFill>
              </a:rPr>
              <a:t>1</a:t>
            </a:r>
            <a:r>
              <a:rPr lang="en-US" sz="1200" dirty="0">
                <a:solidFill>
                  <a:schemeClr val="accent1"/>
                </a:solidFill>
              </a:rPr>
              <a:t>1</a:t>
            </a:r>
            <a:r>
              <a:rPr lang="sr-Latn-BA" sz="1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78" name="Pravougaonik 77">
            <a:extLst>
              <a:ext uri="{FF2B5EF4-FFF2-40B4-BE49-F238E27FC236}">
                <a16:creationId xmlns:a16="http://schemas.microsoft.com/office/drawing/2014/main" id="{8D1BB885-C00E-4EE4-B47C-F735F00766E6}"/>
              </a:ext>
            </a:extLst>
          </p:cNvPr>
          <p:cNvSpPr/>
          <p:nvPr/>
        </p:nvSpPr>
        <p:spPr>
          <a:xfrm>
            <a:off x="2488923" y="2937889"/>
            <a:ext cx="1181099" cy="438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BA" sz="1050" dirty="0"/>
              <a:t>Literarno Udruženje </a:t>
            </a:r>
            <a:r>
              <a:rPr lang="sr-Latn-BA" sz="1050" dirty="0" err="1"/>
              <a:t>UI</a:t>
            </a:r>
            <a:endParaRPr lang="sr-Latn-BA" sz="1050" dirty="0"/>
          </a:p>
        </p:txBody>
      </p:sp>
      <p:cxnSp>
        <p:nvCxnSpPr>
          <p:cNvPr id="82" name="Prava linija spajanja sa strelicom 81">
            <a:extLst>
              <a:ext uri="{FF2B5EF4-FFF2-40B4-BE49-F238E27FC236}">
                <a16:creationId xmlns:a16="http://schemas.microsoft.com/office/drawing/2014/main" id="{57E042B5-F0C1-4DFA-A905-BDCE212D29E5}"/>
              </a:ext>
            </a:extLst>
          </p:cNvPr>
          <p:cNvCxnSpPr>
            <a:cxnSpLocks/>
          </p:cNvCxnSpPr>
          <p:nvPr/>
        </p:nvCxnSpPr>
        <p:spPr>
          <a:xfrm>
            <a:off x="3079470" y="2289727"/>
            <a:ext cx="1" cy="648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Prava linija spajanja sa strelicom 83">
            <a:extLst>
              <a:ext uri="{FF2B5EF4-FFF2-40B4-BE49-F238E27FC236}">
                <a16:creationId xmlns:a16="http://schemas.microsoft.com/office/drawing/2014/main" id="{FED6B6A1-1CB3-416D-9F63-AE3F439EEDBD}"/>
              </a:ext>
            </a:extLst>
          </p:cNvPr>
          <p:cNvCxnSpPr>
            <a:cxnSpLocks/>
          </p:cNvCxnSpPr>
          <p:nvPr/>
        </p:nvCxnSpPr>
        <p:spPr>
          <a:xfrm>
            <a:off x="3079470" y="3376039"/>
            <a:ext cx="0" cy="701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Prava linija spajanja sa strelicom 93">
            <a:extLst>
              <a:ext uri="{FF2B5EF4-FFF2-40B4-BE49-F238E27FC236}">
                <a16:creationId xmlns:a16="http://schemas.microsoft.com/office/drawing/2014/main" id="{808EA814-2DB8-4A11-8BBC-0EC7B0686DFD}"/>
              </a:ext>
            </a:extLst>
          </p:cNvPr>
          <p:cNvCxnSpPr>
            <a:cxnSpLocks/>
          </p:cNvCxnSpPr>
          <p:nvPr/>
        </p:nvCxnSpPr>
        <p:spPr>
          <a:xfrm flipH="1" flipV="1">
            <a:off x="5203852" y="2297133"/>
            <a:ext cx="24302" cy="1780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kvir za tekst 97">
            <a:extLst>
              <a:ext uri="{FF2B5EF4-FFF2-40B4-BE49-F238E27FC236}">
                <a16:creationId xmlns:a16="http://schemas.microsoft.com/office/drawing/2014/main" id="{35FAA3E7-7568-46FF-9722-E0C4368EC928}"/>
              </a:ext>
            </a:extLst>
          </p:cNvPr>
          <p:cNvSpPr txBox="1"/>
          <p:nvPr/>
        </p:nvSpPr>
        <p:spPr>
          <a:xfrm>
            <a:off x="4876032" y="3034192"/>
            <a:ext cx="388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1200" dirty="0">
                <a:solidFill>
                  <a:schemeClr val="accent1"/>
                </a:solidFill>
              </a:rPr>
              <a:t>1</a:t>
            </a:r>
            <a:r>
              <a:rPr lang="en-US" sz="1200" dirty="0">
                <a:solidFill>
                  <a:schemeClr val="accent1"/>
                </a:solidFill>
              </a:rPr>
              <a:t>1</a:t>
            </a:r>
            <a:r>
              <a:rPr lang="sr-Latn-BA" sz="1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100" name="Okvir za tekst 99">
            <a:extLst>
              <a:ext uri="{FF2B5EF4-FFF2-40B4-BE49-F238E27FC236}">
                <a16:creationId xmlns:a16="http://schemas.microsoft.com/office/drawing/2014/main" id="{ED1EE860-45E0-4785-8257-11165FB3C604}"/>
              </a:ext>
            </a:extLst>
          </p:cNvPr>
          <p:cNvSpPr txBox="1"/>
          <p:nvPr/>
        </p:nvSpPr>
        <p:spPr>
          <a:xfrm>
            <a:off x="3016697" y="2441815"/>
            <a:ext cx="301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1200" dirty="0">
                <a:solidFill>
                  <a:schemeClr val="accent1"/>
                </a:solidFill>
              </a:rPr>
              <a:t>1.</a:t>
            </a:r>
          </a:p>
        </p:txBody>
      </p:sp>
      <p:sp>
        <p:nvSpPr>
          <p:cNvPr id="101" name="Okvir za tekst 100">
            <a:extLst>
              <a:ext uri="{FF2B5EF4-FFF2-40B4-BE49-F238E27FC236}">
                <a16:creationId xmlns:a16="http://schemas.microsoft.com/office/drawing/2014/main" id="{D6DC620B-C728-44FA-9EFF-96CFE388F964}"/>
              </a:ext>
            </a:extLst>
          </p:cNvPr>
          <p:cNvSpPr txBox="1"/>
          <p:nvPr/>
        </p:nvSpPr>
        <p:spPr>
          <a:xfrm>
            <a:off x="3016697" y="3601557"/>
            <a:ext cx="301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1200" dirty="0">
                <a:solidFill>
                  <a:schemeClr val="accent1"/>
                </a:solidFill>
              </a:rPr>
              <a:t>2.</a:t>
            </a:r>
          </a:p>
        </p:txBody>
      </p:sp>
      <p:sp>
        <p:nvSpPr>
          <p:cNvPr id="5" name="Naslov 4">
            <a:extLst>
              <a:ext uri="{FF2B5EF4-FFF2-40B4-BE49-F238E27FC236}">
                <a16:creationId xmlns:a16="http://schemas.microsoft.com/office/drawing/2014/main" id="{E023C472-6E52-4EDA-9623-E64131F69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Plaćanje putem banke</a:t>
            </a:r>
          </a:p>
        </p:txBody>
      </p:sp>
    </p:spTree>
    <p:extLst>
      <p:ext uri="{BB962C8B-B14F-4D97-AF65-F5344CB8AC3E}">
        <p14:creationId xmlns:p14="http://schemas.microsoft.com/office/powerpoint/2010/main" val="4101859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D32D508-64C0-4448-96ED-38A9EB17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Koraci 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A86D1372-6718-42EC-BA72-D14238E18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885490"/>
            <a:ext cx="11163300" cy="4023360"/>
          </a:xfrm>
        </p:spPr>
        <p:txBody>
          <a:bodyPr>
            <a:normAutofit fontScale="85000" lnSpcReduction="20000"/>
          </a:bodyPr>
          <a:lstStyle/>
          <a:p>
            <a:r>
              <a:rPr lang="sr-Latn-BA" sz="1900" dirty="0"/>
              <a:t>1. Kupac odabire proizvod/e koje </a:t>
            </a:r>
            <a:r>
              <a:rPr lang="sr-Latn-BA" sz="1900" dirty="0" err="1"/>
              <a:t>želi</a:t>
            </a:r>
            <a:r>
              <a:rPr lang="sr-Latn-BA" sz="1900" dirty="0"/>
              <a:t> da kupi.</a:t>
            </a:r>
          </a:p>
          <a:p>
            <a:r>
              <a:rPr lang="sr-Latn-BA" sz="1900" dirty="0"/>
              <a:t>2. Kupac je odabrao plaćanje karticom.</a:t>
            </a:r>
          </a:p>
          <a:p>
            <a:r>
              <a:rPr lang="sr-Latn-BA" sz="1900" dirty="0"/>
              <a:t>3. Koncentrator plaćanja formira zahtev koji prosleđuje servisu banke prodavca.</a:t>
            </a:r>
          </a:p>
          <a:p>
            <a:r>
              <a:rPr lang="sr-Latn-BA" sz="1900" dirty="0"/>
              <a:t>4. Banka </a:t>
            </a:r>
            <a:r>
              <a:rPr lang="sr-Latn-BA" sz="1900" dirty="0" err="1"/>
              <a:t>proverava</a:t>
            </a:r>
            <a:r>
              <a:rPr lang="sr-Latn-BA" sz="1900" dirty="0"/>
              <a:t> da li je zahtev ispravan i šalje odgovor.</a:t>
            </a:r>
          </a:p>
          <a:p>
            <a:r>
              <a:rPr lang="sr-Latn-BA" sz="1900" dirty="0"/>
              <a:t>5. Kupac se preusmerava na sajt banke prodavca, </a:t>
            </a:r>
            <a:r>
              <a:rPr lang="sr-Latn-BA" sz="1900" dirty="0" err="1"/>
              <a:t>gde</a:t>
            </a:r>
            <a:r>
              <a:rPr lang="sr-Latn-BA" sz="1900" dirty="0"/>
              <a:t> unosi svoje podatke o kartici.</a:t>
            </a:r>
          </a:p>
          <a:p>
            <a:r>
              <a:rPr lang="sr-Latn-BA" sz="1900" dirty="0"/>
              <a:t>6. Podaci se prosleđuju servisu banke prodavca.</a:t>
            </a:r>
          </a:p>
          <a:p>
            <a:r>
              <a:rPr lang="sr-Latn-BA" sz="1900" dirty="0"/>
              <a:t>7. Ukoliko banka prodavca i kupca nisu iste, banka prodavca šalje zahtev ka </a:t>
            </a:r>
            <a:r>
              <a:rPr lang="sr-Latn-BA" sz="1900" dirty="0" err="1"/>
              <a:t>PCC</a:t>
            </a:r>
            <a:r>
              <a:rPr lang="sr-Latn-BA" sz="1900" dirty="0"/>
              <a:t>.</a:t>
            </a:r>
          </a:p>
          <a:p>
            <a:pPr algn="l"/>
            <a:r>
              <a:rPr lang="sr-Latn-BA" sz="1900" dirty="0"/>
              <a:t>8. </a:t>
            </a:r>
            <a:r>
              <a:rPr lang="sr-Latn-BA" sz="1900" b="0" i="0" u="none" strike="noStrike" baseline="0" dirty="0" err="1"/>
              <a:t>PCC</a:t>
            </a:r>
            <a:r>
              <a:rPr lang="sr-Latn-BA" sz="1900" b="0" i="0" u="none" strike="noStrike" baseline="0" dirty="0"/>
              <a:t> evidentira zahtev, </a:t>
            </a:r>
            <a:r>
              <a:rPr lang="sr-Latn-BA" sz="1900" b="0" i="0" u="none" strike="noStrike" baseline="0" dirty="0" err="1"/>
              <a:t>proverava</a:t>
            </a:r>
            <a:r>
              <a:rPr lang="sr-Latn-BA" sz="1900" b="0" i="0" u="none" strike="noStrike" baseline="0" dirty="0"/>
              <a:t> ga i </a:t>
            </a:r>
            <a:r>
              <a:rPr lang="sr-Latn-BA" sz="1900" b="0" i="0" u="none" strike="noStrike" baseline="0" dirty="0" err="1"/>
              <a:t>usmerava</a:t>
            </a:r>
            <a:r>
              <a:rPr lang="sr-Latn-BA" sz="1900" b="0" i="0" u="none" strike="noStrike" baseline="0" dirty="0"/>
              <a:t> ka servisu banke izdavaoca spram PAN-a.</a:t>
            </a:r>
            <a:endParaRPr lang="sr-Latn-BA" sz="1900" b="0" i="0" u="none" strike="noStrike" baseline="0" dirty="0">
              <a:latin typeface="Calibri" panose="020F0502020204030204" pitchFamily="34" charset="0"/>
            </a:endParaRPr>
          </a:p>
          <a:p>
            <a:r>
              <a:rPr lang="sr-Latn-BA" sz="1900" b="0" i="0" u="none" strike="noStrike" baseline="0" dirty="0">
                <a:latin typeface="Calibri" panose="020F0502020204030204" pitchFamily="34" charset="0"/>
              </a:rPr>
              <a:t>9. Banka kupca prosleđuje odgovor o rezultatu </a:t>
            </a:r>
            <a:r>
              <a:rPr lang="sr-Latn-BA" sz="1900" b="0" i="0" u="none" strike="noStrike" baseline="0" dirty="0" err="1">
                <a:latin typeface="Calibri" panose="020F0502020204030204" pitchFamily="34" charset="0"/>
              </a:rPr>
              <a:t>autentifikaciju</a:t>
            </a:r>
            <a:r>
              <a:rPr lang="sr-Latn-BA" sz="1900" b="0" i="0" u="none" strike="noStrike" baseline="0" dirty="0">
                <a:latin typeface="Calibri" panose="020F0502020204030204" pitchFamily="34" charset="0"/>
              </a:rPr>
              <a:t> kartice </a:t>
            </a:r>
            <a:r>
              <a:rPr lang="sr-Latn-BA" sz="1900" b="1" i="0" u="none" strike="noStrike" baseline="0" dirty="0">
                <a:latin typeface="Calibri" panose="020F0502020204030204" pitchFamily="34" charset="0"/>
              </a:rPr>
              <a:t>i </a:t>
            </a:r>
            <a:r>
              <a:rPr lang="sr-Latn-BA" sz="1900" b="0" i="0" u="none" strike="noStrike" baseline="0" dirty="0">
                <a:latin typeface="Calibri" panose="020F0502020204030204" pitchFamily="34" charset="0"/>
              </a:rPr>
              <a:t>autorizaciju transakcije nazad </a:t>
            </a:r>
            <a:r>
              <a:rPr lang="sr-Latn-BA" sz="1900" b="0" i="0" u="none" strike="noStrike" baseline="0" dirty="0" err="1">
                <a:latin typeface="Calibri" panose="020F0502020204030204" pitchFamily="34" charset="0"/>
              </a:rPr>
              <a:t>PCC</a:t>
            </a:r>
            <a:r>
              <a:rPr lang="sr-Latn-BA" sz="1900" b="0" i="0" u="none" strike="noStrike" baseline="0" dirty="0">
                <a:latin typeface="Calibri" panose="020F0502020204030204" pitchFamily="34" charset="0"/>
              </a:rPr>
              <a:t>-u. </a:t>
            </a:r>
          </a:p>
          <a:p>
            <a:pPr marL="0" indent="0" algn="l">
              <a:buNone/>
            </a:pPr>
            <a:r>
              <a:rPr lang="sr-Latn-BA" sz="1900" b="0" i="0" u="none" strike="noStrike" baseline="0" dirty="0"/>
              <a:t>  10. </a:t>
            </a:r>
            <a:r>
              <a:rPr lang="sr-Latn-BA" sz="1900" b="0" i="0" u="none" strike="noStrike" baseline="0" dirty="0" err="1"/>
              <a:t>PCC</a:t>
            </a:r>
            <a:r>
              <a:rPr lang="sr-Latn-BA" sz="1900" b="0" i="0" u="none" strike="noStrike" baseline="0" dirty="0"/>
              <a:t> pristigli odgovor prosleđuje banci prodavca. </a:t>
            </a:r>
          </a:p>
          <a:p>
            <a:pPr algn="l"/>
            <a:r>
              <a:rPr lang="sr-Latn-BA" sz="1900" dirty="0"/>
              <a:t>11. </a:t>
            </a:r>
            <a:r>
              <a:rPr lang="sr-Latn-BA" sz="1900" b="0" i="0" u="none" strike="noStrike" baseline="0" dirty="0"/>
              <a:t>Banka prodavca obrađuje ishod transakcije i prosleđuje podatke o stanju transakcije i kupac se </a:t>
            </a:r>
            <a:r>
              <a:rPr lang="sr-Latn-BA" sz="1900" b="0" i="0" u="none" strike="noStrike" baseline="0" dirty="0" err="1"/>
              <a:t>obaveštava</a:t>
            </a:r>
            <a:r>
              <a:rPr lang="sr-Latn-BA" sz="1900" b="0" i="0" u="none" strike="noStrike" baseline="0" dirty="0"/>
              <a:t> o </a:t>
            </a:r>
            <a:r>
              <a:rPr lang="sr-Latn-BA" sz="1900" b="0" i="0" u="none" strike="noStrike" baseline="0" dirty="0" err="1"/>
              <a:t>uspešnosti</a:t>
            </a:r>
            <a:r>
              <a:rPr lang="sr-Latn-BA" sz="1900" b="0" i="0" u="none" strike="noStrike" baseline="0" dirty="0"/>
              <a:t> transakcije.</a:t>
            </a:r>
          </a:p>
          <a:p>
            <a:pPr marL="0" indent="0" algn="l">
              <a:buNone/>
            </a:pPr>
            <a:endParaRPr lang="sr-Latn-BA" sz="1800" b="0" i="0" u="none" strike="noStrike" baseline="0" dirty="0">
              <a:solidFill>
                <a:srgbClr val="000000"/>
              </a:solidFill>
            </a:endParaRPr>
          </a:p>
          <a:p>
            <a:pPr algn="l"/>
            <a:endParaRPr lang="sr-Latn-BA" b="0" i="0" u="none" strike="noStrike" baseline="0" dirty="0"/>
          </a:p>
          <a:p>
            <a:endParaRPr lang="sr-Latn-BA" dirty="0"/>
          </a:p>
        </p:txBody>
      </p:sp>
    </p:spTree>
    <p:extLst>
      <p:ext uri="{BB962C8B-B14F-4D97-AF65-F5344CB8AC3E}">
        <p14:creationId xmlns:p14="http://schemas.microsoft.com/office/powerpoint/2010/main" val="35511842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a">
  <a:themeElements>
    <a:clrScheme name="Retrospek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90EDFDB0EBD949838C9B0CF8B3D373" ma:contentTypeVersion="6" ma:contentTypeDescription="Create a new document." ma:contentTypeScope="" ma:versionID="56f164064ee576c2e0c39ddc88f2e8cb">
  <xsd:schema xmlns:xsd="http://www.w3.org/2001/XMLSchema" xmlns:xs="http://www.w3.org/2001/XMLSchema" xmlns:p="http://schemas.microsoft.com/office/2006/metadata/properties" xmlns:ns3="a75ec3da-c575-4fca-bc06-32d3b94d36ef" xmlns:ns4="f49677d5-aab3-4cc8-95ec-a37377b0cc2a" targetNamespace="http://schemas.microsoft.com/office/2006/metadata/properties" ma:root="true" ma:fieldsID="056b85cfdd925808b8d5c512b2ee2870" ns3:_="" ns4:_="">
    <xsd:import namespace="a75ec3da-c575-4fca-bc06-32d3b94d36ef"/>
    <xsd:import namespace="f49677d5-aab3-4cc8-95ec-a37377b0cc2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5ec3da-c575-4fca-bc06-32d3b94d36e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9677d5-aab3-4cc8-95ec-a37377b0cc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08A7553-0A22-47DA-B6C0-5F0E1C2B1D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5ec3da-c575-4fca-bc06-32d3b94d36ef"/>
    <ds:schemaRef ds:uri="f49677d5-aab3-4cc8-95ec-a37377b0cc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B07BB90-FCE7-4DEB-9190-5E51AF51A2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8EC5CF-B0B8-4EC6-B7DB-D0A48F184047}">
  <ds:schemaRefs>
    <ds:schemaRef ds:uri="http://schemas.microsoft.com/office/2006/documentManagement/types"/>
    <ds:schemaRef ds:uri="http://www.w3.org/XML/1998/namespace"/>
    <ds:schemaRef ds:uri="http://purl.org/dc/dcmitype/"/>
    <ds:schemaRef ds:uri="f49677d5-aab3-4cc8-95ec-a37377b0cc2a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a75ec3da-c575-4fca-bc06-32d3b94d36ef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438</TotalTime>
  <Words>314</Words>
  <Application>Microsoft Office PowerPoint</Application>
  <PresentationFormat>Široki ekran</PresentationFormat>
  <Paragraphs>42</Paragraphs>
  <Slides>4</Slides>
  <Notes>0</Notes>
  <HiddenSlides>0</HiddenSlides>
  <MMClips>0</MMClips>
  <ScaleCrop>false</ScaleCrop>
  <HeadingPairs>
    <vt:vector size="6" baseType="variant">
      <vt:variant>
        <vt:lpstr>Korišćeni fontovi</vt:lpstr>
      </vt:variant>
      <vt:variant>
        <vt:i4>2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Retrospektiva</vt:lpstr>
      <vt:lpstr>Dijagram</vt:lpstr>
      <vt:lpstr>Učesnici sitema</vt:lpstr>
      <vt:lpstr>Plaćanje putem banke</vt:lpstr>
      <vt:lpstr>Koraci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>E2 47/2020 - Stanić Tanja</dc:creator>
  <cp:lastModifiedBy>E2 47/2020 - Stanić Tanja</cp:lastModifiedBy>
  <cp:revision>15</cp:revision>
  <dcterms:created xsi:type="dcterms:W3CDTF">2020-11-28T20:05:31Z</dcterms:created>
  <dcterms:modified xsi:type="dcterms:W3CDTF">2020-11-29T20:38:56Z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0x0101004390EDFDB0EBD949838C9B0CF8B3D373</vt:lpwstr>
  </property>
</Properties>
</file>