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9" r:id="rId2"/>
    <p:sldId id="259" r:id="rId3"/>
    <p:sldId id="260" r:id="rId4"/>
    <p:sldId id="281" r:id="rId5"/>
    <p:sldId id="286" r:id="rId6"/>
    <p:sldId id="290" r:id="rId7"/>
    <p:sldId id="267" r:id="rId8"/>
    <p:sldId id="288" r:id="rId9"/>
    <p:sldId id="289" r:id="rId10"/>
    <p:sldId id="282" r:id="rId11"/>
    <p:sldId id="295" r:id="rId12"/>
    <p:sldId id="291" r:id="rId13"/>
    <p:sldId id="292" r:id="rId14"/>
    <p:sldId id="283" r:id="rId15"/>
    <p:sldId id="293" r:id="rId16"/>
    <p:sldId id="296" r:id="rId17"/>
    <p:sldId id="297" r:id="rId18"/>
    <p:sldId id="298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3D7"/>
    <a:srgbClr val="DAA8AF"/>
    <a:srgbClr val="B5515F"/>
    <a:srgbClr val="C77C87"/>
    <a:srgbClr val="A32638"/>
    <a:srgbClr val="E4EAED"/>
    <a:srgbClr val="CBD7DC"/>
    <a:srgbClr val="7D9AAA"/>
    <a:srgbClr val="B0C1CB"/>
    <a:srgbClr val="99A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293C8-78F1-43B6-8CA8-B20D55A56BCA}" v="1488" dt="2023-07-18T17:59:54.388"/>
    <p1510:client id="{D488A859-BB8D-47DE-A4DC-55DF0985A183}" v="66" dt="2023-07-18T22:13:2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C9AE-D908-CB4D-9CBD-957B16D9B62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8E1B3-6545-954E-9998-292C9C503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1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8E1B3-6545-954E-9998-292C9C5033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2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8E1B3-6545-954E-9998-292C9C5033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5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8E1B3-6545-954E-9998-292C9C5033C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85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8E1B3-6545-954E-9998-292C9C5033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B49F6D1-9CF7-1D43-ABA7-9865E2F6B0C7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EF02E05-E0B6-DB47-AA72-6A7E625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6302119-A5DB-524B-B629-BB637DF4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5B72B9-7DB5-8947-90DF-1ED2424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6A9A9F19-9339-6642-AE9D-A7724CA4DBDE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69C4859A-41C4-C343-9FD6-4E847BE2C9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9363" y="1139824"/>
            <a:ext cx="6229350" cy="1106071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53760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925" userDrawn="1">
          <p15:clr>
            <a:srgbClr val="FBAE40"/>
          </p15:clr>
        </p15:guide>
        <p15:guide id="8" pos="15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_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380" y="303213"/>
            <a:ext cx="7432604" cy="611187"/>
          </a:xfrm>
        </p:spPr>
        <p:txBody>
          <a:bodyPr anchor="t" anchorCtr="0"/>
          <a:lstStyle>
            <a:lvl1pPr algn="l">
              <a:defRPr sz="18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br>
              <a:rPr lang="de-DE"/>
            </a:br>
            <a:r>
              <a:rPr lang="de-DE"/>
              <a:t>Beispiel zweizeilig</a:t>
            </a:r>
            <a:endParaRPr lang="en-US"/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A62DF91A-B0B2-FF4C-93E2-B9F927EE58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89" y="1131887"/>
            <a:ext cx="4104044" cy="1696091"/>
          </a:xfrm>
        </p:spPr>
        <p:txBody>
          <a:bodyPr>
            <a:noAutofit/>
          </a:bodyPr>
          <a:lstStyle>
            <a:lvl1pPr>
              <a:defRPr sz="1600" baseline="0"/>
            </a:lvl1pPr>
            <a:lvl2pPr>
              <a:defRPr sz="1600" baseline="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2" name="Bildplatzhalter 3">
            <a:extLst>
              <a:ext uri="{FF2B5EF4-FFF2-40B4-BE49-F238E27FC236}">
                <a16:creationId xmlns:a16="http://schemas.microsoft.com/office/drawing/2014/main" id="{02BECAA8-B05F-894F-A303-752FA1506B6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657789" y="2967258"/>
            <a:ext cx="1973125" cy="1836517"/>
          </a:xfrm>
        </p:spPr>
        <p:txBody>
          <a:bodyPr/>
          <a:lstStyle/>
          <a:p>
            <a:endParaRPr lang="de-DE"/>
          </a:p>
        </p:txBody>
      </p:sp>
      <p:sp>
        <p:nvSpPr>
          <p:cNvPr id="33" name="Bildplatzhalter 3">
            <a:extLst>
              <a:ext uri="{FF2B5EF4-FFF2-40B4-BE49-F238E27FC236}">
                <a16:creationId xmlns:a16="http://schemas.microsoft.com/office/drawing/2014/main" id="{88B1D2C0-15B0-3942-8880-C8BE4C4943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75588" y="2967258"/>
            <a:ext cx="1973125" cy="183651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E6E39A3D-FEB4-8C4E-B671-C0784913AF8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01344" y="2967258"/>
            <a:ext cx="1973125" cy="1836517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D4ADE4EC-101B-6D4B-A9CC-0DA708FF91E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19143" y="2967258"/>
            <a:ext cx="1973125" cy="1836517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C1AE140F-9F9D-3A40-A45B-D2E71FB1270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644669" y="1131887"/>
            <a:ext cx="4104044" cy="1696091"/>
          </a:xfrm>
        </p:spPr>
        <p:txBody>
          <a:bodyPr>
            <a:noAutofit/>
          </a:bodyPr>
          <a:lstStyle>
            <a:lvl1pPr>
              <a:defRPr sz="1600" baseline="0"/>
            </a:lvl1pPr>
            <a:lvl2pPr>
              <a:defRPr sz="1600" baseline="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Vertikaler Textplatzhalter 13">
            <a:extLst>
              <a:ext uri="{FF2B5EF4-FFF2-40B4-BE49-F238E27FC236}">
                <a16:creationId xmlns:a16="http://schemas.microsoft.com/office/drawing/2014/main" id="{A9EC5628-A581-F84A-A69E-4087D65DB0D4}"/>
              </a:ext>
            </a:extLst>
          </p:cNvPr>
          <p:cNvSpPr>
            <a:spLocks noGrp="1"/>
          </p:cNvSpPr>
          <p:nvPr>
            <p:ph type="body" orient="vert" sz="quarter" idx="18"/>
          </p:nvPr>
        </p:nvSpPr>
        <p:spPr>
          <a:xfrm rot="10800000">
            <a:off x="8754499" y="1192192"/>
            <a:ext cx="221667" cy="3611583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10869A-EE2A-B047-8C2F-73042413B3AB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5C47DB4A-3D96-EA44-B811-0018B89D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44EA2FF-D859-0B40-BBEC-B72A7936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1F0B857-13BE-E845-B684-81BD0AF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0FC4953C-11F5-5F49-80FA-4FCB261E6700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6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92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_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380" y="303213"/>
            <a:ext cx="7432604" cy="611187"/>
          </a:xfrm>
        </p:spPr>
        <p:txBody>
          <a:bodyPr anchor="t" anchorCtr="0"/>
          <a:lstStyle>
            <a:lvl1pPr algn="l">
              <a:defRPr sz="18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br>
              <a:rPr lang="de-DE"/>
            </a:br>
            <a:r>
              <a:rPr lang="de-DE"/>
              <a:t>Beispiel zweizeilig</a:t>
            </a:r>
            <a:endParaRPr lang="en-US"/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A62DF91A-B0B2-FF4C-93E2-B9F927EE58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9363" y="1139824"/>
            <a:ext cx="6229350" cy="1106071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303CC690-6ACE-404F-BAB6-D72A58A0E04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02908" y="1138988"/>
            <a:ext cx="1973125" cy="1110147"/>
          </a:xfrm>
        </p:spPr>
        <p:txBody>
          <a:bodyPr/>
          <a:lstStyle/>
          <a:p>
            <a:endParaRPr lang="de-DE"/>
          </a:p>
        </p:txBody>
      </p:sp>
      <p:sp>
        <p:nvSpPr>
          <p:cNvPr id="24" name="Inhaltsplatzhalter 8">
            <a:extLst>
              <a:ext uri="{FF2B5EF4-FFF2-40B4-BE49-F238E27FC236}">
                <a16:creationId xmlns:a16="http://schemas.microsoft.com/office/drawing/2014/main" id="{87645B6A-2033-4840-849C-1F554BF1A5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519363" y="2414337"/>
            <a:ext cx="6229350" cy="1122947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Inhaltsplatzhalter 8">
            <a:extLst>
              <a:ext uri="{FF2B5EF4-FFF2-40B4-BE49-F238E27FC236}">
                <a16:creationId xmlns:a16="http://schemas.microsoft.com/office/drawing/2014/main" id="{BFC1FE68-4E7B-1F4E-A9E4-9BE064B2F65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519363" y="3689684"/>
            <a:ext cx="6229350" cy="1114091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Vertikaler Textplatzhalter 13">
            <a:extLst>
              <a:ext uri="{FF2B5EF4-FFF2-40B4-BE49-F238E27FC236}">
                <a16:creationId xmlns:a16="http://schemas.microsoft.com/office/drawing/2014/main" id="{442D2BAC-8A02-674E-930D-BE651DB3B62F}"/>
              </a:ext>
            </a:extLst>
          </p:cNvPr>
          <p:cNvSpPr>
            <a:spLocks noGrp="1"/>
          </p:cNvSpPr>
          <p:nvPr>
            <p:ph type="body" orient="vert" sz="quarter" idx="18"/>
          </p:nvPr>
        </p:nvSpPr>
        <p:spPr>
          <a:xfrm rot="10800000">
            <a:off x="8754500" y="1684117"/>
            <a:ext cx="140644" cy="3108084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F68BD-9BF8-7F41-BD66-FD43054126A5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AE6F048F-FCA2-3E4C-A482-C94E0334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E556AAB-7563-4D49-88BC-65D3EA21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505D30C-93FA-644F-B4BA-E0B9604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AEBBF353-82D0-204D-9F82-93761CE2A8C4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A133D1F5-F831-3343-9517-E0AB76EC852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95288" y="3693628"/>
            <a:ext cx="1973125" cy="1110147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35E4D7FB-EB64-6D41-B906-9867681988C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95288" y="2422356"/>
            <a:ext cx="1973125" cy="111014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425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158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6CD23B8-3E5E-9849-9B87-50DCBB99144B}"/>
              </a:ext>
            </a:extLst>
          </p:cNvPr>
          <p:cNvSpPr/>
          <p:nvPr userDrawn="1"/>
        </p:nvSpPr>
        <p:spPr>
          <a:xfrm>
            <a:off x="395288" y="1131887"/>
            <a:ext cx="8353425" cy="3671887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2DC440-411E-1E43-B720-2976B6E9ED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220" y="1328102"/>
            <a:ext cx="5803150" cy="3192140"/>
          </a:xfrm>
        </p:spPr>
        <p:txBody>
          <a:bodyPr anchor="t" anchorCtr="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Haupttitel einfügen</a:t>
            </a:r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6E4F1E-2524-7942-A45A-1A6E08C6C593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48B5C93-61DF-2B4C-BEC9-874AEEF6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7D1FAB9-DC93-D141-8AAC-C8C41062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A92B0AB-5CBA-1942-801C-D2AC5165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BF03297-574B-6E45-B7F0-0CE0AF30DF1B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6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16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76AE7526-E4E8-C647-AEA7-5E99F79BD18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519363" y="2313305"/>
            <a:ext cx="6229350" cy="1176655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4A1F2E6-3968-C845-A760-08640056B2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1341" y="460049"/>
            <a:ext cx="1177372" cy="33418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94F84F6-FE4E-BE4F-928E-17D0179F766E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325816C-0E87-2541-B280-772BE2E1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094897E-0D05-7C44-96A3-8D7C8F21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1A3CFE-E00C-3D48-82E1-EDC4AA23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59BF618-B2CC-F844-8C8B-1DC67E4BF327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0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622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15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1CD7C907-DB27-3F42-85B7-A41E435E01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5288" y="1131888"/>
            <a:ext cx="8353425" cy="1884580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Bild einfügen: Klick auf Symbol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3668" y="3680314"/>
            <a:ext cx="6037318" cy="9261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Untertitel einfügen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F82C32-F0EA-1A4D-9578-8AE79F2CD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5808" y="315210"/>
            <a:ext cx="1744130" cy="49505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C2F7F02-FD2D-BA42-9F81-DE47E9F09704}"/>
              </a:ext>
            </a:extLst>
          </p:cNvPr>
          <p:cNvSpPr/>
          <p:nvPr userDrawn="1"/>
        </p:nvSpPr>
        <p:spPr>
          <a:xfrm>
            <a:off x="395288" y="2956034"/>
            <a:ext cx="8353425" cy="576228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6743" y="3072412"/>
            <a:ext cx="6037367" cy="436375"/>
          </a:xfrm>
        </p:spPr>
        <p:txBody>
          <a:bodyPr anchor="t" anchorCtr="0"/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Haupttitel einfügen</a:t>
            </a:r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D58DEDF-A97A-3A4D-953A-3E79533C5AE2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1DD0F86-F2A7-8145-AD2F-2CD118D9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A16C839-EC8A-CC43-BC18-99F651B6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1049D0C-BDE5-7D41-A8E9-24F468B7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3BCE0243-EDBC-B240-9013-DC31D02E8996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Vertikaler Textplatzhalter 13">
            <a:extLst>
              <a:ext uri="{FF2B5EF4-FFF2-40B4-BE49-F238E27FC236}">
                <a16:creationId xmlns:a16="http://schemas.microsoft.com/office/drawing/2014/main" id="{3A62E8B5-7BB4-BB42-84D1-8136AE8322A7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754500" y="1131887"/>
            <a:ext cx="135118" cy="1819653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3887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pos="4853" userDrawn="1">
          <p15:clr>
            <a:srgbClr val="FBAE40"/>
          </p15:clr>
        </p15:guide>
        <p15:guide id="5" pos="1587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orient="horz" pos="7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C2F7F02-FD2D-BA42-9F81-DE47E9F09704}"/>
              </a:ext>
            </a:extLst>
          </p:cNvPr>
          <p:cNvSpPr/>
          <p:nvPr userDrawn="1"/>
        </p:nvSpPr>
        <p:spPr>
          <a:xfrm>
            <a:off x="395288" y="1136610"/>
            <a:ext cx="8353425" cy="3671887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43438" y="3125909"/>
            <a:ext cx="3870834" cy="141287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Untertitel einfügen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F82C32-F0EA-1A4D-9578-8AE79F2CD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5808" y="315210"/>
            <a:ext cx="1744130" cy="495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3439" y="1422693"/>
            <a:ext cx="3853580" cy="1492736"/>
          </a:xfrm>
        </p:spPr>
        <p:txBody>
          <a:bodyPr anchor="t" anchorCtr="0"/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Haupttitel einfügen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DE92ED1-A59A-B642-949A-EF9A61005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5288" y="1137675"/>
            <a:ext cx="4107701" cy="3665624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Vertikaler Textplatzhalter 13">
            <a:extLst>
              <a:ext uri="{FF2B5EF4-FFF2-40B4-BE49-F238E27FC236}">
                <a16:creationId xmlns:a16="http://schemas.microsoft.com/office/drawing/2014/main" id="{4CB101D6-79F6-3A4A-BCC9-1B9E765B133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754500" y="2534856"/>
            <a:ext cx="146432" cy="2268919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3BC75B8-12E8-6943-8E8B-E7AFA50D3E8F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7AA9F3-48F4-CD47-B5E8-7EF7444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BCC930C-798A-8D4D-BF19-EEF9555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9447958-A6BD-2146-8035-DE7D4AA7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79042CD-34EF-D345-94D3-D02C084A9082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9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pos="4853" userDrawn="1">
          <p15:clr>
            <a:srgbClr val="FBAE40"/>
          </p15:clr>
        </p15:guide>
        <p15:guide id="5" pos="1587" userDrawn="1">
          <p15:clr>
            <a:srgbClr val="FBAE40"/>
          </p15:clr>
        </p15:guide>
        <p15:guide id="6" pos="2925" userDrawn="1">
          <p15:clr>
            <a:srgbClr val="FBAE40"/>
          </p15:clr>
        </p15:guide>
        <p15:guide id="7" orient="horz" pos="3026" userDrawn="1">
          <p15:clr>
            <a:srgbClr val="FBAE40"/>
          </p15:clr>
        </p15:guide>
        <p15:guide id="8" orient="horz" pos="7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1CD7C907-DB27-3F42-85B7-A41E435E01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31888"/>
            <a:ext cx="9144000" cy="4011612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Bild einfügen: Klick auf Symbol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F82C32-F0EA-1A4D-9578-8AE79F2CD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5808" y="315210"/>
            <a:ext cx="1744130" cy="495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6345" y="1303440"/>
            <a:ext cx="3992367" cy="1454950"/>
          </a:xfrm>
        </p:spPr>
        <p:txBody>
          <a:bodyPr anchor="t" anchorCtr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D58DEDF-A97A-3A4D-953A-3E79533C5AE2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1DD0F86-F2A7-8145-AD2F-2CD118D9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A16C839-EC8A-CC43-BC18-99F651B6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1049D0C-BDE5-7D41-A8E9-24F468B7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3BCE0243-EDBC-B240-9013-DC31D02E8996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F91A1CC9-5EDF-284C-B33F-1127EF0CC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68103" y="2926916"/>
            <a:ext cx="3980609" cy="667244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Untertitel einfügen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5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pos="4853" userDrawn="1">
          <p15:clr>
            <a:srgbClr val="FBAE40"/>
          </p15:clr>
        </p15:guide>
        <p15:guide id="5" pos="1587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orient="horz" pos="71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09B1D2-310E-C447-AB1F-2183983B1658}"/>
              </a:ext>
            </a:extLst>
          </p:cNvPr>
          <p:cNvSpPr/>
          <p:nvPr userDrawn="1"/>
        </p:nvSpPr>
        <p:spPr>
          <a:xfrm>
            <a:off x="0" y="1131887"/>
            <a:ext cx="9144000" cy="3671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FAC41D-D255-E347-92B3-6C2D73FB2BCE}"/>
              </a:ext>
            </a:extLst>
          </p:cNvPr>
          <p:cNvSpPr/>
          <p:nvPr userDrawn="1"/>
        </p:nvSpPr>
        <p:spPr>
          <a:xfrm>
            <a:off x="-1" y="1131887"/>
            <a:ext cx="2373550" cy="3671887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0626" y="2938892"/>
            <a:ext cx="3626969" cy="848104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Untertitelformat einfügen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F82C32-F0EA-1A4D-9578-8AE79F2CD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5808" y="315210"/>
            <a:ext cx="1732905" cy="491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23616" y="1312391"/>
            <a:ext cx="6225097" cy="1517073"/>
          </a:xfrm>
        </p:spPr>
        <p:txBody>
          <a:bodyPr anchor="t" anchorCtr="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Haupttitel einfügen</a:t>
            </a:r>
            <a:endParaRPr lang="en-US"/>
          </a:p>
        </p:txBody>
      </p:sp>
      <p:sp>
        <p:nvSpPr>
          <p:cNvPr id="37" name="Bildplatzhalter 3">
            <a:extLst>
              <a:ext uri="{FF2B5EF4-FFF2-40B4-BE49-F238E27FC236}">
                <a16:creationId xmlns:a16="http://schemas.microsoft.com/office/drawing/2014/main" id="{124D8558-D4B3-B54C-BC4F-D5348588F6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03309" y="1139142"/>
            <a:ext cx="1973125" cy="1772908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Vertikaler Textplatzhalter 13">
            <a:extLst>
              <a:ext uri="{FF2B5EF4-FFF2-40B4-BE49-F238E27FC236}">
                <a16:creationId xmlns:a16="http://schemas.microsoft.com/office/drawing/2014/main" id="{B447566C-FA35-5B46-BB98-1ECEC04FFFB5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754500" y="2176041"/>
            <a:ext cx="129070" cy="2598799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750C59-0348-C742-A735-A082924529B9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EEA14A-64DD-E84F-AFFC-490A119A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B7C1BF2-0B01-4D49-BBB7-2682E1A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40BDE51-5F37-824C-9B54-8D60CD47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F47FCB4-AA2A-7044-83E7-0898C32374BA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F650C33A-2D00-8147-869A-35BABC39CB4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3309" y="3030867"/>
            <a:ext cx="1973125" cy="177290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03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713" userDrawn="1">
          <p15:clr>
            <a:srgbClr val="FBAE40"/>
          </p15:clr>
        </p15:guide>
        <p15:guide id="5" pos="1587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380" y="303213"/>
            <a:ext cx="7432604" cy="611187"/>
          </a:xfrm>
        </p:spPr>
        <p:txBody>
          <a:bodyPr anchor="t" anchorCtr="0"/>
          <a:lstStyle>
            <a:lvl1pPr algn="l">
              <a:defRPr sz="18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br>
              <a:rPr lang="de-DE"/>
            </a:br>
            <a:r>
              <a:rPr lang="de-DE"/>
              <a:t>Beispiel zweizeilig</a:t>
            </a:r>
            <a:endParaRPr lang="en-US"/>
          </a:p>
        </p:txBody>
      </p:sp>
      <p:sp>
        <p:nvSpPr>
          <p:cNvPr id="28" name="Inhaltsplatzhalter 27">
            <a:extLst>
              <a:ext uri="{FF2B5EF4-FFF2-40B4-BE49-F238E27FC236}">
                <a16:creationId xmlns:a16="http://schemas.microsoft.com/office/drawing/2014/main" id="{124E8B85-BA5E-874D-8C1C-2EAE36589F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288" y="1131888"/>
            <a:ext cx="8353425" cy="3676282"/>
          </a:xfrm>
        </p:spPr>
        <p:txBody>
          <a:bodyPr/>
          <a:lstStyle>
            <a:lvl1pPr marL="171450" indent="-171450">
              <a:buClr>
                <a:srgbClr val="A32638"/>
              </a:buClr>
              <a:buFont typeface="Wingdings" pitchFamily="2" charset="2"/>
              <a:buChar char="§"/>
              <a:defRPr sz="1600" baseline="0"/>
            </a:lvl1pPr>
            <a:lvl2pPr>
              <a:buClr>
                <a:srgbClr val="A32638"/>
              </a:buClr>
              <a:defRPr sz="1600" baseline="0"/>
            </a:lvl2pPr>
            <a:lvl3pPr>
              <a:buClr>
                <a:srgbClr val="A32638"/>
              </a:buClr>
              <a:defRPr sz="1400" baseline="0"/>
            </a:lvl3pPr>
            <a:lvl4pPr>
              <a:buClr>
                <a:srgbClr val="A32638"/>
              </a:buClr>
              <a:defRPr sz="1400"/>
            </a:lvl4pPr>
            <a:lvl5pPr>
              <a:buClr>
                <a:srgbClr val="A32638"/>
              </a:buCl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7FC60A-001B-A84D-8439-0377246C9107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1B77694-1C0E-484A-A9D3-D38FE59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CEC9C2-949D-4841-B0EF-C514A8AD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DAADBA6-0A7A-5C4E-BCE5-45204D49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DCABEC5A-9225-BE46-991E-94971767F2BB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3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pos="204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_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380" y="303213"/>
            <a:ext cx="7432604" cy="611187"/>
          </a:xfrm>
        </p:spPr>
        <p:txBody>
          <a:bodyPr anchor="t" anchorCtr="0"/>
          <a:lstStyle>
            <a:lvl1pPr algn="l">
              <a:defRPr sz="18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br>
              <a:rPr lang="de-DE"/>
            </a:br>
            <a:r>
              <a:rPr lang="de-DE"/>
              <a:t>Beispiel zweizeilig</a:t>
            </a:r>
            <a:endParaRPr lang="en-US"/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9EA76A36-359F-3049-A4AF-05D8F64913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89" y="1131887"/>
            <a:ext cx="4104044" cy="3671887"/>
          </a:xfrm>
        </p:spPr>
        <p:txBody>
          <a:bodyPr>
            <a:noAutofit/>
          </a:bodyPr>
          <a:lstStyle>
            <a:lvl1pPr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882F3C8-F6FC-1F43-8FF2-DEBCA37BD9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45025" y="1131887"/>
            <a:ext cx="4103688" cy="3671887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Vertikaler Textplatzhalter 13">
            <a:extLst>
              <a:ext uri="{FF2B5EF4-FFF2-40B4-BE49-F238E27FC236}">
                <a16:creationId xmlns:a16="http://schemas.microsoft.com/office/drawing/2014/main" id="{017A6AA3-6E5D-3444-AF30-96548295A561}"/>
              </a:ext>
            </a:extLst>
          </p:cNvPr>
          <p:cNvSpPr>
            <a:spLocks noGrp="1"/>
          </p:cNvSpPr>
          <p:nvPr>
            <p:ph type="body" orient="vert" sz="quarter" idx="18"/>
          </p:nvPr>
        </p:nvSpPr>
        <p:spPr>
          <a:xfrm rot="10800000">
            <a:off x="8754500" y="2818435"/>
            <a:ext cx="146432" cy="1985340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EAA9515-108C-8A48-A086-969B3538B82B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939EAFFF-06C1-E944-928E-02AA85D4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202ACA2-A6C1-2F41-B788-2041A856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0E0A55-0808-2541-8D86-0D4AB911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2170822-D53A-ED41-BA40-C4790A3B417B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6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9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_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380" y="303213"/>
            <a:ext cx="7432604" cy="611187"/>
          </a:xfrm>
        </p:spPr>
        <p:txBody>
          <a:bodyPr anchor="t" anchorCtr="0"/>
          <a:lstStyle>
            <a:lvl1pPr algn="l">
              <a:defRPr sz="18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br>
              <a:rPr lang="de-DE"/>
            </a:br>
            <a:r>
              <a:rPr lang="de-DE"/>
              <a:t>Beispiel zweizeilig</a:t>
            </a:r>
            <a:endParaRPr lang="en-US"/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9EA76A36-359F-3049-A4AF-05D8F64913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1076" y="1131888"/>
            <a:ext cx="2660428" cy="1933730"/>
          </a:xfrm>
        </p:spPr>
        <p:txBody>
          <a:bodyPr>
            <a:noAutofit/>
          </a:bodyPr>
          <a:lstStyle>
            <a:lvl1pPr>
              <a:defRPr sz="1400" baseline="0"/>
            </a:lvl1pPr>
            <a:lvl2pPr>
              <a:defRPr sz="1400" baseline="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92B60458-4FFD-0849-BEE7-47F10FEBCB7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0574" y="3195711"/>
            <a:ext cx="2666717" cy="1608064"/>
          </a:xfrm>
        </p:spPr>
        <p:txBody>
          <a:bodyPr numCol="3" spcCol="180000"/>
          <a:lstStyle/>
          <a:p>
            <a:endParaRPr lang="de-DE"/>
          </a:p>
        </p:txBody>
      </p:sp>
      <p:sp>
        <p:nvSpPr>
          <p:cNvPr id="36" name="Inhaltsplatzhalter 8">
            <a:extLst>
              <a:ext uri="{FF2B5EF4-FFF2-40B4-BE49-F238E27FC236}">
                <a16:creationId xmlns:a16="http://schemas.microsoft.com/office/drawing/2014/main" id="{E055EB21-537E-3846-BC1A-C961C1EC145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82498" y="1131888"/>
            <a:ext cx="2660428" cy="1933730"/>
          </a:xfrm>
        </p:spPr>
        <p:txBody>
          <a:bodyPr>
            <a:noAutofit/>
          </a:bodyPr>
          <a:lstStyle>
            <a:lvl1pPr>
              <a:defRPr sz="1400" baseline="0"/>
            </a:lvl1pPr>
            <a:lvl2pPr>
              <a:defRPr sz="1400" baseline="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Bildplatzhalter 5">
            <a:extLst>
              <a:ext uri="{FF2B5EF4-FFF2-40B4-BE49-F238E27FC236}">
                <a16:creationId xmlns:a16="http://schemas.microsoft.com/office/drawing/2014/main" id="{1C051F10-DD7B-144D-90F5-984DEDBE41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81996" y="3195711"/>
            <a:ext cx="2666717" cy="1608064"/>
          </a:xfrm>
        </p:spPr>
        <p:txBody>
          <a:bodyPr numCol="3" spcCol="180000"/>
          <a:lstStyle/>
          <a:p>
            <a:endParaRPr lang="de-DE"/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DBAA7909-0F89-DB41-AA44-A96F7F52895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238802" y="1131888"/>
            <a:ext cx="2660428" cy="1933730"/>
          </a:xfrm>
        </p:spPr>
        <p:txBody>
          <a:bodyPr>
            <a:noAutofit/>
          </a:bodyPr>
          <a:lstStyle>
            <a:lvl1pPr>
              <a:defRPr sz="1400" baseline="0"/>
            </a:lvl1pPr>
            <a:lvl2pPr>
              <a:defRPr sz="1400" baseline="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C23EA98-655D-8748-A63B-CAA0101CE7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38300" y="3195711"/>
            <a:ext cx="2666717" cy="1608064"/>
          </a:xfrm>
        </p:spPr>
        <p:txBody>
          <a:bodyPr numCol="3" spcCol="180000"/>
          <a:lstStyle/>
          <a:p>
            <a:endParaRPr lang="de-DE"/>
          </a:p>
        </p:txBody>
      </p:sp>
      <p:sp>
        <p:nvSpPr>
          <p:cNvPr id="41" name="Vertikaler Textplatzhalter 13">
            <a:extLst>
              <a:ext uri="{FF2B5EF4-FFF2-40B4-BE49-F238E27FC236}">
                <a16:creationId xmlns:a16="http://schemas.microsoft.com/office/drawing/2014/main" id="{9DBA0A74-B7D0-A54D-B9C7-5363DA2C9012}"/>
              </a:ext>
            </a:extLst>
          </p:cNvPr>
          <p:cNvSpPr>
            <a:spLocks noGrp="1"/>
          </p:cNvSpPr>
          <p:nvPr>
            <p:ph type="body" orient="vert" sz="quarter" idx="18"/>
          </p:nvPr>
        </p:nvSpPr>
        <p:spPr>
          <a:xfrm rot="10800000">
            <a:off x="8754500" y="1519417"/>
            <a:ext cx="155744" cy="3284358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8AE1B9F-4990-5442-B195-260B90A0C06F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DC9FEE-C221-5943-B1F0-F98C1579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AC9A84A-BC6E-E442-A7DE-1B40A0EB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1B675B5-CCF7-C348-ACA1-0BDE6FB5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35A79AD-4A78-A94E-B7A9-260D0C31E4E5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14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04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_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380" y="303213"/>
            <a:ext cx="7432604" cy="611187"/>
          </a:xfrm>
        </p:spPr>
        <p:txBody>
          <a:bodyPr anchor="t" anchorCtr="0"/>
          <a:lstStyle>
            <a:lvl1pPr algn="l">
              <a:defRPr sz="18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Haupttitel einfügen</a:t>
            </a:r>
            <a:br>
              <a:rPr lang="de-DE"/>
            </a:br>
            <a:r>
              <a:rPr lang="de-DE"/>
              <a:t>Beispiel zweizeilig</a:t>
            </a:r>
            <a:endParaRPr lang="en-US"/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A62DF91A-B0B2-FF4C-93E2-B9F927EE58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89" y="1131887"/>
            <a:ext cx="4104044" cy="3671887"/>
          </a:xfrm>
        </p:spPr>
        <p:txBody>
          <a:bodyPr/>
          <a:lstStyle>
            <a:lvl1pPr>
              <a:defRPr sz="1600" baseline="0"/>
            </a:lvl1pPr>
            <a:lvl2pPr>
              <a:defRPr sz="1600" baseline="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" name="Bildplatzhalter 3">
            <a:extLst>
              <a:ext uri="{FF2B5EF4-FFF2-40B4-BE49-F238E27FC236}">
                <a16:creationId xmlns:a16="http://schemas.microsoft.com/office/drawing/2014/main" id="{02870007-B315-A84C-826C-A93B8C05D8C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57789" y="1138990"/>
            <a:ext cx="1973125" cy="174859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Vertikaler Textplatzhalter 13">
            <a:extLst>
              <a:ext uri="{FF2B5EF4-FFF2-40B4-BE49-F238E27FC236}">
                <a16:creationId xmlns:a16="http://schemas.microsoft.com/office/drawing/2014/main" id="{F1EA62FF-EC5E-E040-A2ED-2060076C6021}"/>
              </a:ext>
            </a:extLst>
          </p:cNvPr>
          <p:cNvSpPr>
            <a:spLocks noGrp="1"/>
          </p:cNvSpPr>
          <p:nvPr>
            <p:ph type="body" orient="vert" sz="quarter" idx="18"/>
          </p:nvPr>
        </p:nvSpPr>
        <p:spPr>
          <a:xfrm rot="10800000">
            <a:off x="8754500" y="1131887"/>
            <a:ext cx="198518" cy="3671887"/>
          </a:xfrm>
        </p:spPr>
        <p:txBody>
          <a:bodyPr vert="eaVert">
            <a:normAutofit/>
          </a:bodyPr>
          <a:lstStyle>
            <a:lvl1pPr marL="0" indent="0">
              <a:buFontTx/>
              <a:buNone/>
              <a:defRPr sz="7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8BCAD9-5353-7540-A74B-B971D65BC587}"/>
              </a:ext>
            </a:extLst>
          </p:cNvPr>
          <p:cNvSpPr/>
          <p:nvPr userDrawn="1"/>
        </p:nvSpPr>
        <p:spPr>
          <a:xfrm>
            <a:off x="8518524" y="4971106"/>
            <a:ext cx="230187" cy="120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4F33E54-B64E-724D-B6F2-C896D5A5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1332" y="4978682"/>
            <a:ext cx="826083" cy="122236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A32F750-1B9B-8248-988E-921F3CF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4978682"/>
            <a:ext cx="7246916" cy="120158"/>
          </a:xfrm>
          <a:prstGeom prst="rect">
            <a:avLst/>
          </a:prstGeom>
        </p:spPr>
        <p:txBody>
          <a:bodyPr/>
          <a:lstStyle>
            <a:lvl1pPr>
              <a:defRPr sz="700" baseline="0"/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EC42CFF-3054-A24A-84C3-1DBC7E2D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030" y="4978682"/>
            <a:ext cx="212654" cy="136107"/>
          </a:xfrm>
          <a:prstGeom prst="rect">
            <a:avLst/>
          </a:prstGeom>
        </p:spPr>
        <p:txBody>
          <a:bodyPr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70276F58-AD42-434E-9F85-851C80A65513}"/>
              </a:ext>
            </a:extLst>
          </p:cNvPr>
          <p:cNvCxnSpPr/>
          <p:nvPr userDrawn="1"/>
        </p:nvCxnSpPr>
        <p:spPr>
          <a:xfrm>
            <a:off x="395288" y="4969853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47624A23-F85B-4047-B34C-B0E8032B5D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57789" y="3055185"/>
            <a:ext cx="1973125" cy="1748590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CF69278E-D2C2-D542-8B28-9B43069921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75588" y="1138990"/>
            <a:ext cx="1973125" cy="1748590"/>
          </a:xfrm>
        </p:spPr>
        <p:txBody>
          <a:bodyPr/>
          <a:lstStyle/>
          <a:p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C1B5A0D8-8609-6D4A-8558-4C297036DE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775588" y="3055185"/>
            <a:ext cx="1973125" cy="174859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31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191" userDrawn="1">
          <p15:clr>
            <a:srgbClr val="FBAE40"/>
          </p15:clr>
        </p15:guide>
        <p15:guide id="5" orient="horz" pos="713" userDrawn="1">
          <p15:clr>
            <a:srgbClr val="FBAE40"/>
          </p15:clr>
        </p15:guide>
        <p15:guide id="6" orient="horz" pos="3026" userDrawn="1">
          <p15:clr>
            <a:srgbClr val="FBAE40"/>
          </p15:clr>
        </p15:guide>
        <p15:guide id="7" pos="29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70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5282" y="5002791"/>
            <a:ext cx="899064" cy="1407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BAE8D7F-268E-C048-851F-5464429E11C2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114" y="5002790"/>
            <a:ext cx="5738408" cy="1407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Text Fußzeile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366" y="5002791"/>
            <a:ext cx="269983" cy="13724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120BDC-5456-EC41-8BB6-7A3B726EA1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76" r:id="rId3"/>
    <p:sldLayoutId id="2147483680" r:id="rId4"/>
    <p:sldLayoutId id="2147483668" r:id="rId5"/>
    <p:sldLayoutId id="2147483669" r:id="rId6"/>
    <p:sldLayoutId id="2147483670" r:id="rId7"/>
    <p:sldLayoutId id="2147483678" r:id="rId8"/>
    <p:sldLayoutId id="2147483671" r:id="rId9"/>
    <p:sldLayoutId id="2147483672" r:id="rId10"/>
    <p:sldLayoutId id="2147483677" r:id="rId11"/>
    <p:sldLayoutId id="2147483673" r:id="rId12"/>
    <p:sldLayoutId id="2147483679" r:id="rId13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0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rgbClr val="A32638"/>
        </a:buClr>
        <a:buFont typeface="Wingdings" pitchFamily="2" charset="2"/>
        <a:buChar char="§"/>
        <a:defRPr sz="16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13A39FEF-938A-CF4C-A819-78FE2008FA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928FDFE-8BF4-C743-949B-17D6487D2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de-DE"/>
          </a:p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67A756-9ABA-8D46-B10C-13761E57D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Klassifizierung von Musikinstrumenten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3ABDB-CA1C-0949-A4B0-541C8E3B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3D290D-21A2-A74F-954D-408F6152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Mathis Rost, Jonathan Wunden, Matthias Kohn, Julius Deutsch, Tanja </a:t>
            </a:r>
            <a:r>
              <a:rPr lang="de-DE" err="1">
                <a:latin typeface="Arial"/>
                <a:cs typeface="Arial"/>
              </a:rPr>
              <a:t>Zast</a:t>
            </a:r>
            <a:endParaRPr lang="de-DE" err="1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CD530-BBB1-3A46-96F4-BA00D004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Vertikaler Textplatzhalter 7">
            <a:extLst>
              <a:ext uri="{FF2B5EF4-FFF2-40B4-BE49-F238E27FC236}">
                <a16:creationId xmlns:a16="http://schemas.microsoft.com/office/drawing/2014/main" id="{FDAD67A7-8258-E944-B3FC-8ED6B8BCB31B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7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34F6-493F-8144-9DBB-0426345AB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801" y="303213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Datensatz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7F70CE-D426-E446-8197-FA8971CF893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de-DE"/>
          </a:p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5F699112-5838-8A41-B4D5-5F7176F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30EBC92-F8A0-9E47-A5B6-5786E2D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84369BB6-4116-0743-9137-1672D9FFF14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809673" y="1290019"/>
            <a:ext cx="3887439" cy="1480684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de-DE" sz="1400" b="1" dirty="0">
              <a:solidFill>
                <a:srgbClr val="A32638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0E818A8-E337-0743-B036-683F5AE99600}"/>
              </a:ext>
            </a:extLst>
          </p:cNvPr>
          <p:cNvSpPr/>
          <p:nvPr/>
        </p:nvSpPr>
        <p:spPr>
          <a:xfrm>
            <a:off x="139973" y="1185185"/>
            <a:ext cx="4496507" cy="3170820"/>
          </a:xfrm>
          <a:prstGeom prst="rect">
            <a:avLst/>
          </a:prstGeom>
          <a:noFill/>
          <a:ln>
            <a:solidFill>
              <a:srgbClr val="A326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A99E59-6C4D-6669-700C-44AE09DAE2DD}"/>
              </a:ext>
            </a:extLst>
          </p:cNvPr>
          <p:cNvSpPr txBox="1"/>
          <p:nvPr/>
        </p:nvSpPr>
        <p:spPr>
          <a:xfrm>
            <a:off x="400050" y="1076325"/>
            <a:ext cx="42910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Segoe UI"/>
            </a:endParaRPr>
          </a:p>
          <a:p>
            <a:pPr>
              <a:buChar char="•"/>
            </a:pPr>
            <a:endParaRPr lang="en-US">
              <a:cs typeface="Arial"/>
            </a:endParaRPr>
          </a:p>
          <a:p>
            <a:pPr>
              <a:buChar char="•"/>
            </a:pPr>
            <a:endParaRPr lang="en-US">
              <a:cs typeface="Arial"/>
            </a:endParaRPr>
          </a:p>
          <a:p>
            <a:pPr>
              <a:buChar char="•"/>
            </a:pPr>
            <a:endParaRPr lang="de-DE">
              <a:cs typeface="Arial"/>
            </a:endParaRPr>
          </a:p>
          <a:p>
            <a:pPr>
              <a:buChar char="•"/>
            </a:pPr>
            <a:endParaRPr lang="de-DE"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CEBECC-7367-05DC-63C8-3E8AF4709479}"/>
              </a:ext>
            </a:extLst>
          </p:cNvPr>
          <p:cNvSpPr txBox="1">
            <a:spLocks/>
          </p:cNvSpPr>
          <p:nvPr/>
        </p:nvSpPr>
        <p:spPr>
          <a:xfrm>
            <a:off x="310262" y="1359360"/>
            <a:ext cx="4380077" cy="29390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A32638"/>
              </a:buClr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de-DE" sz="1200" dirty="0">
                <a:latin typeface="Arial"/>
                <a:cs typeface="Arial"/>
              </a:rPr>
              <a:t>Instrument Recognition in Musical Audio Signals (IRMAS) Datensatz:</a:t>
            </a:r>
            <a:r>
              <a:rPr lang="en-US" sz="1200" dirty="0">
                <a:latin typeface="Arial"/>
                <a:cs typeface="Arial"/>
              </a:rPr>
              <a:t> </a:t>
            </a:r>
            <a:endParaRPr lang="en-US" sz="1200" dirty="0"/>
          </a:p>
          <a:p>
            <a:r>
              <a:rPr lang="en-US" sz="1200" dirty="0">
                <a:latin typeface="Arial"/>
                <a:cs typeface="Arial"/>
              </a:rPr>
              <a:t>3s audio clips</a:t>
            </a:r>
          </a:p>
          <a:p>
            <a:r>
              <a:rPr lang="en-US" sz="1200" dirty="0">
                <a:latin typeface="Arial"/>
                <a:cs typeface="Arial"/>
              </a:rPr>
              <a:t>11 Instrumente Klassen</a:t>
            </a:r>
            <a:endParaRPr lang="en-US" dirty="0"/>
          </a:p>
          <a:p>
            <a:r>
              <a:rPr lang="en-US" sz="1200" dirty="0">
                <a:latin typeface="Arial"/>
                <a:cs typeface="Arial"/>
              </a:rPr>
              <a:t>6 700 </a:t>
            </a:r>
            <a:r>
              <a:rPr lang="en-US" sz="1200" dirty="0" err="1">
                <a:latin typeface="Arial"/>
                <a:cs typeface="Arial"/>
              </a:rPr>
              <a:t>Dateien</a:t>
            </a:r>
            <a:r>
              <a:rPr lang="en-US" sz="1200" dirty="0">
                <a:latin typeface="Arial"/>
                <a:cs typeface="Arial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sz="1200" dirty="0" err="1">
                <a:latin typeface="Arial"/>
                <a:cs typeface="Arial"/>
              </a:rPr>
              <a:t>Datensatz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aufgeteilt</a:t>
            </a:r>
            <a:r>
              <a:rPr lang="en-US" sz="1200" dirty="0">
                <a:latin typeface="Arial"/>
                <a:cs typeface="Arial"/>
              </a:rPr>
              <a:t> in:</a:t>
            </a:r>
            <a:endParaRPr lang="en-US" sz="1200" dirty="0"/>
          </a:p>
          <a:p>
            <a:r>
              <a:rPr lang="de-DE" sz="1200" dirty="0">
                <a:latin typeface="Arial"/>
                <a:cs typeface="Arial"/>
              </a:rPr>
              <a:t>Single-Label</a:t>
            </a:r>
            <a:endParaRPr lang="en-US" sz="1200" dirty="0"/>
          </a:p>
          <a:p>
            <a:r>
              <a:rPr lang="de-DE" sz="1200" dirty="0">
                <a:latin typeface="Arial"/>
                <a:cs typeface="Arial"/>
              </a:rPr>
              <a:t>Multi-Label</a:t>
            </a:r>
            <a:endParaRPr lang="de-DE" sz="1200" dirty="0"/>
          </a:p>
          <a:p>
            <a:pPr marL="0" indent="0">
              <a:buNone/>
            </a:pPr>
            <a:r>
              <a:rPr lang="de-DE" sz="1200" dirty="0">
                <a:latin typeface="Arial"/>
                <a:cs typeface="Arial"/>
              </a:rPr>
              <a:t>Multi-Label:</a:t>
            </a:r>
            <a:endParaRPr lang="de-DE" sz="1200" dirty="0"/>
          </a:p>
          <a:p>
            <a:r>
              <a:rPr lang="de-DE" sz="1200" dirty="0">
                <a:latin typeface="Arial"/>
                <a:cs typeface="Arial"/>
              </a:rPr>
              <a:t>2 874 Ausschnitte aus 290 Musikstücken 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B133812-8910-84A8-3F9D-5EB0F155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35052"/>
              </p:ext>
            </p:extLst>
          </p:nvPr>
        </p:nvGraphicFramePr>
        <p:xfrm>
          <a:off x="5325096" y="953545"/>
          <a:ext cx="255209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46">
                  <a:extLst>
                    <a:ext uri="{9D8B030D-6E8A-4147-A177-3AD203B41FA5}">
                      <a16:colId xmlns:a16="http://schemas.microsoft.com/office/drawing/2014/main" val="1496072907"/>
                    </a:ext>
                  </a:extLst>
                </a:gridCol>
                <a:gridCol w="1276046">
                  <a:extLst>
                    <a:ext uri="{9D8B030D-6E8A-4147-A177-3AD203B41FA5}">
                      <a16:colId xmlns:a16="http://schemas.microsoft.com/office/drawing/2014/main" val="3088144345"/>
                    </a:ext>
                  </a:extLst>
                </a:gridCol>
              </a:tblGrid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Instrument</a:t>
                      </a:r>
                    </a:p>
                  </a:txBody>
                  <a:tcPr>
                    <a:solidFill>
                      <a:srgbClr val="B551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Vorkommen</a:t>
                      </a:r>
                    </a:p>
                  </a:txBody>
                  <a:tcPr>
                    <a:solidFill>
                      <a:srgbClr val="B55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000544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Cello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111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1217"/>
                  </a:ext>
                </a:extLst>
              </a:tr>
              <a:tr h="239823">
                <a:tc>
                  <a:txBody>
                    <a:bodyPr/>
                    <a:lstStyle/>
                    <a:p>
                      <a:r>
                        <a:rPr lang="de-DE" dirty="0"/>
                        <a:t>Klarinette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62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90833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Flöte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163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6546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Gitarre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535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7567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E-Gitarre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942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83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Orgel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361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27978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Klavier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995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1446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Saxophon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326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24926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Trompete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167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78646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Geige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211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75051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Gesang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1044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7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5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34F6-493F-8144-9DBB-0426345AB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Experimente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84369BB6-4116-0743-9137-1672D9FFF1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dirty="0"/>
              <a:t>Experiment 1: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dirty="0"/>
              <a:t>Multi-Label Datensatz wird in Trainings und Testdaten aufgeteilt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dirty="0"/>
              <a:t>Training mit </a:t>
            </a:r>
            <a:r>
              <a:rPr lang="de-DE" dirty="0" err="1"/>
              <a:t>Classifier</a:t>
            </a:r>
            <a:r>
              <a:rPr lang="de-DE" dirty="0"/>
              <a:t> Chains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dirty="0"/>
              <a:t>Evaluierung mit Multi-Label Testdaten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de-DE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dirty="0"/>
              <a:t>Experiment 2: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dirty="0"/>
              <a:t>Training auf komplettem Multi-Label Datensatz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Rest Ansatz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dirty="0"/>
              <a:t>Evaluierung mit Single-Label Datensatz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de-DE" sz="1400" b="1" dirty="0">
              <a:solidFill>
                <a:srgbClr val="A32638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5F699112-5838-8A41-B4D5-5F7176F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30EBC92-F8A0-9E47-A5B6-5786E2D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3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3B25D-231D-12AF-8691-343BAF3F1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24" y="293767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Ergebnisse Multi Label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D5B6E-3B83-6254-9B16-BCCD668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995C54-7D61-0903-BFF6-8913C4C6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83C372-734A-4CF3-B0CA-9EAE84DA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1" y="904954"/>
            <a:ext cx="5496030" cy="36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3B25D-231D-12AF-8691-343BAF3F1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24" y="293767"/>
            <a:ext cx="7432604" cy="611187"/>
          </a:xfrm>
        </p:spPr>
        <p:txBody>
          <a:bodyPr/>
          <a:lstStyle/>
          <a:p>
            <a:pPr algn="ctr"/>
            <a:r>
              <a:rPr lang="de-DE" sz="2800">
                <a:solidFill>
                  <a:srgbClr val="A32638"/>
                </a:solidFill>
                <a:latin typeface="Arial"/>
                <a:cs typeface="Arial"/>
              </a:rPr>
              <a:t>Ergebnisse Multi Label</a:t>
            </a:r>
            <a:endParaRPr lang="de-DE" sz="2800" err="1">
              <a:solidFill>
                <a:srgbClr val="A32638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D5B6E-3B83-6254-9B16-BCCD668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995C54-7D61-0903-BFF6-8913C4C6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6216475-DD4A-4940-B7DC-B21410F1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9" y="1587929"/>
            <a:ext cx="4512961" cy="270777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EEE2A43-2B15-4782-8EA3-020BA3E0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7929"/>
            <a:ext cx="4512962" cy="27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3B25D-231D-12AF-8691-343BAF3F1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24" y="293767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Ergebnisse Single Label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D5B6E-3B83-6254-9B16-BCCD668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995C54-7D61-0903-BFF6-8913C4C6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144B30-5988-4290-84D2-0ACEB7DD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2" y="904954"/>
            <a:ext cx="5276928" cy="37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9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3B25D-231D-12AF-8691-343BAF3F1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24" y="293767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Ergebnisse Single Label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D5B6E-3B83-6254-9B16-BCCD668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995C54-7D61-0903-BFF6-8913C4C6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</a:t>
            </a:r>
            <a:fld id="{FE120BDC-5456-EC41-8BB6-7A3B726EA19B}" type="slidenum">
              <a:rPr lang="de-DE" dirty="0" smtClean="0"/>
              <a:pPr/>
              <a:t>15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B080F9-D193-4B55-B9F9-9386F4DF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1" y="1231464"/>
            <a:ext cx="4467619" cy="26805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E8CF65-DAB0-4B74-9FB2-2B3EFE4F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1463"/>
            <a:ext cx="4467618" cy="26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3B25D-231D-12AF-8691-343BAF3F1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Diskussion</a:t>
            </a:r>
            <a:endParaRPr lang="de-DE" sz="2800" dirty="0">
              <a:solidFill>
                <a:srgbClr val="A3263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Inhaltsplatzhalter 18">
                <a:extLst>
                  <a:ext uri="{FF2B5EF4-FFF2-40B4-BE49-F238E27FC236}">
                    <a16:creationId xmlns:a16="http://schemas.microsoft.com/office/drawing/2014/main" id="{4A8B2A93-D810-4528-B041-7212CBBAE14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de-DE" dirty="0"/>
                  <a:t>Multi-Label Classification:</a:t>
                </a:r>
              </a:p>
              <a:p>
                <a:pPr lvl="1"/>
                <a:r>
                  <a:rPr lang="de-DE" dirty="0"/>
                  <a:t>Unterschiede zwischen einzelnen Instrumenten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de-DE" dirty="0">
                    <a:sym typeface="Wingdings" panose="05000000000000000000" pitchFamily="2" charset="2"/>
                  </a:rPr>
                  <a:t>kommen unterschiedlich oft im Datensatz vor </a:t>
                </a:r>
              </a:p>
              <a:p>
                <a:pPr lvl="1"/>
                <a:r>
                  <a:rPr lang="de-DE" dirty="0"/>
                  <a:t>MLP performt allgemein besser</a:t>
                </a:r>
              </a:p>
              <a:p>
                <a:pPr lvl="1"/>
                <a:r>
                  <a:rPr lang="de-DE" dirty="0"/>
                  <a:t>Multi-Label Ansatz kann mit anderen Ansätzen/Methoden mithalten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Single-Label Classification:</a:t>
                </a:r>
              </a:p>
              <a:p>
                <a:pPr lvl="1"/>
                <a:r>
                  <a:rPr lang="de-DE" dirty="0"/>
                  <a:t>Allgemein schlechte Ergebnisse</a:t>
                </a:r>
              </a:p>
              <a:p>
                <a:pPr marL="68580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Anderer Trainingssatz als Testsatz, andere Verteilung der Instrumente</a:t>
                </a:r>
                <a:endParaRPr lang="de-DE" dirty="0"/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manche Instrumente werden als immer vorhanden klassifiziert</a:t>
                </a:r>
              </a:p>
              <a:p>
                <a:pPr marL="34290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sz="1400" dirty="0">
                    <a:sym typeface="Wingdings" panose="05000000000000000000" pitchFamily="2" charset="2"/>
                  </a:rPr>
                  <a:t>hohe Recall Werte da </a:t>
                </a:r>
                <a14:m>
                  <m:oMath xmlns:m="http://schemas.openxmlformats.org/officeDocument/2006/math"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de-DE" sz="1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𝐹𝑎𝑙𝑠𝑒</m:t>
                    </m:r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𝑁𝑒𝑔𝑎𝑡𝑖𝑣𝑒𝑠</m:t>
                    </m:r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 = 0</m:t>
                    </m:r>
                  </m:oMath>
                </a14:m>
                <a:endParaRPr lang="de-DE" sz="140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19" name="Inhaltsplatzhalter 18">
                <a:extLst>
                  <a:ext uri="{FF2B5EF4-FFF2-40B4-BE49-F238E27FC236}">
                    <a16:creationId xmlns:a16="http://schemas.microsoft.com/office/drawing/2014/main" id="{4A8B2A93-D810-4528-B041-7212CBBAE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D5B6E-3B83-6254-9B16-BCCD668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995C54-7D61-0903-BFF6-8913C4C6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</a:t>
            </a:r>
            <a:fld id="{FE120BDC-5456-EC41-8BB6-7A3B726EA19B}" type="slidenum">
              <a:rPr lang="de-DE" dirty="0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79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34F6-493F-8144-9DBB-0426345AB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801" y="303213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Datensatz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5F699112-5838-8A41-B4D5-5F7176F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30EBC92-F8A0-9E47-A5B6-5786E2D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84369BB6-4116-0743-9137-1672D9FFF14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809673" y="1290019"/>
            <a:ext cx="3887439" cy="1480684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de-DE" sz="1400" b="1">
              <a:solidFill>
                <a:srgbClr val="A32638"/>
              </a:solidFill>
            </a:endParaRPr>
          </a:p>
          <a:p>
            <a:pPr marL="0" indent="0">
              <a:buNone/>
            </a:pPr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B133812-8910-84A8-3F9D-5EB0F15525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25096" y="953545"/>
          <a:ext cx="255209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46">
                  <a:extLst>
                    <a:ext uri="{9D8B030D-6E8A-4147-A177-3AD203B41FA5}">
                      <a16:colId xmlns:a16="http://schemas.microsoft.com/office/drawing/2014/main" val="1496072907"/>
                    </a:ext>
                  </a:extLst>
                </a:gridCol>
                <a:gridCol w="1276046">
                  <a:extLst>
                    <a:ext uri="{9D8B030D-6E8A-4147-A177-3AD203B41FA5}">
                      <a16:colId xmlns:a16="http://schemas.microsoft.com/office/drawing/2014/main" val="3088144345"/>
                    </a:ext>
                  </a:extLst>
                </a:gridCol>
              </a:tblGrid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Instrument</a:t>
                      </a:r>
                    </a:p>
                  </a:txBody>
                  <a:tcPr>
                    <a:solidFill>
                      <a:srgbClr val="B551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Vorkommen</a:t>
                      </a:r>
                    </a:p>
                  </a:txBody>
                  <a:tcPr>
                    <a:solidFill>
                      <a:srgbClr val="B55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000544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Cello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111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1217"/>
                  </a:ext>
                </a:extLst>
              </a:tr>
              <a:tr h="239823">
                <a:tc>
                  <a:txBody>
                    <a:bodyPr/>
                    <a:lstStyle/>
                    <a:p>
                      <a:r>
                        <a:rPr lang="de-DE" dirty="0"/>
                        <a:t>Klarinette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62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90833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Flöte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163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6546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Gitarre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535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7567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E-Gitarre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942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83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Orgel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361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27978"/>
                  </a:ext>
                </a:extLst>
              </a:tr>
              <a:tr h="235759">
                <a:tc>
                  <a:txBody>
                    <a:bodyPr/>
                    <a:lstStyle/>
                    <a:p>
                      <a:r>
                        <a:rPr lang="de-DE"/>
                        <a:t>Klavier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995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1446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Saxophon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326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24926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Trompete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167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78646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Geige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211</a:t>
                      </a:r>
                    </a:p>
                  </a:txBody>
                  <a:tcPr>
                    <a:solidFill>
                      <a:srgbClr val="EC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75051"/>
                  </a:ext>
                </a:extLst>
              </a:tr>
              <a:tr h="23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Gesang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1044</a:t>
                      </a:r>
                    </a:p>
                  </a:txBody>
                  <a:tcPr>
                    <a:solidFill>
                      <a:srgbClr val="DAA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76300"/>
                  </a:ext>
                </a:extLst>
              </a:tr>
            </a:tbl>
          </a:graphicData>
        </a:graphic>
      </p:graphicFrame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712F8805-F39D-42E8-9998-BCED9133DAC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92075" y="1290019"/>
            <a:ext cx="5065982" cy="30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1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7987F73-E614-4BA5-A4CB-096FEFFE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FC62A5-9011-441B-A297-BB388BBF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 Fußzeile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7E899E4-EA3C-40DE-A6B0-3369A525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73AEC63-9AA5-41C9-BC54-BE3DC0FC443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B5431E4-09B1-4FA9-ABFC-8E80C04B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4" y="0"/>
            <a:ext cx="8007016" cy="49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0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7273A95-1D4E-A94F-8695-698BCC2E8635}"/>
              </a:ext>
            </a:extLst>
          </p:cNvPr>
          <p:cNvSpPr/>
          <p:nvPr/>
        </p:nvSpPr>
        <p:spPr>
          <a:xfrm>
            <a:off x="2519363" y="987425"/>
            <a:ext cx="6229350" cy="3816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439B0BD-295D-2246-BB4D-F70508D82DD4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959375" y="1364529"/>
            <a:ext cx="5607109" cy="248557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Thank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attention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!</a:t>
            </a:r>
          </a:p>
          <a:p>
            <a:pPr marL="0" indent="0"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1600" i="1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8BB5B6-8EF3-F743-A802-13FA894A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74710-AEEA-0F41-A91A-1F6265AD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31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3FA38A5-D86C-5B4C-92D0-271FCB59C1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8423" y="990194"/>
            <a:ext cx="5508625" cy="367628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Clr>
                <a:srgbClr val="7D9AAA"/>
              </a:buClr>
              <a:buNone/>
            </a:pPr>
            <a:endParaRPr lang="de-DE" b="1" dirty="0"/>
          </a:p>
          <a:p>
            <a:r>
              <a:rPr lang="de-DE" dirty="0">
                <a:latin typeface="Arial"/>
                <a:cs typeface="Arial"/>
              </a:rPr>
              <a:t>Motivation / Problemstellung</a:t>
            </a:r>
            <a:endParaRPr lang="de-DE" dirty="0" err="1"/>
          </a:p>
          <a:p>
            <a:r>
              <a:rPr lang="de-DE" dirty="0">
                <a:latin typeface="Arial"/>
                <a:cs typeface="Arial"/>
              </a:rPr>
              <a:t>Feature-Extraktion</a:t>
            </a:r>
            <a:endParaRPr lang="de-DE" dirty="0"/>
          </a:p>
          <a:p>
            <a:r>
              <a:rPr lang="de-DE" dirty="0">
                <a:latin typeface="Arial"/>
                <a:cs typeface="Arial"/>
              </a:rPr>
              <a:t>Multilabel Ansätze (Methoden)</a:t>
            </a:r>
          </a:p>
          <a:p>
            <a:r>
              <a:rPr lang="de-DE" dirty="0">
                <a:latin typeface="Arial"/>
                <a:cs typeface="Arial"/>
              </a:rPr>
              <a:t>Datensatz</a:t>
            </a:r>
          </a:p>
          <a:p>
            <a:r>
              <a:rPr lang="de-DE" dirty="0">
                <a:latin typeface="Arial"/>
                <a:cs typeface="Arial"/>
              </a:rPr>
              <a:t>Ergebnisse</a:t>
            </a:r>
            <a:endParaRPr lang="de-DE" dirty="0"/>
          </a:p>
          <a:p>
            <a:r>
              <a:rPr lang="de-DE" dirty="0">
                <a:latin typeface="Arial"/>
                <a:cs typeface="Arial"/>
              </a:rPr>
              <a:t>Diskussion / Fazit</a:t>
            </a:r>
            <a:endParaRPr lang="de-DE" dirty="0"/>
          </a:p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F2AC08-01D2-3947-8C94-CAF0C7D5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8DC23-EB88-0349-A47C-3440BC00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B9565D9-6A47-23C8-C520-B04A2856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12" y="443392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188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7232-8FBB-4241-B536-E610DAB6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12" y="443392"/>
            <a:ext cx="7432604" cy="611187"/>
          </a:xfrm>
        </p:spPr>
        <p:txBody>
          <a:bodyPr/>
          <a:lstStyle/>
          <a:p>
            <a:pPr algn="ctr"/>
            <a:r>
              <a:rPr lang="de-DE" sz="2800">
                <a:solidFill>
                  <a:srgbClr val="A32638"/>
                </a:solidFill>
                <a:latin typeface="Arial"/>
                <a:cs typeface="Arial"/>
              </a:rPr>
              <a:t>Motivation / Problemstellung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9EED40-8836-4542-8571-7361A0C9D1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04" y="1282849"/>
            <a:ext cx="8266289" cy="3165086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000">
                <a:latin typeface="Arial"/>
                <a:cs typeface="Arial"/>
              </a:rPr>
              <a:t>Musikstücke haben meistens mehrere Instrumente</a:t>
            </a:r>
          </a:p>
          <a:p>
            <a:pPr marL="685800" lvl="1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de-DE" sz="2000">
                <a:latin typeface="Arial"/>
                <a:cs typeface="Arial"/>
              </a:rPr>
              <a:t>Viel mehr Daten mit mehreren Instrumenten als nur mit einem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de-DE" sz="2000">
                <a:latin typeface="Arial"/>
                <a:cs typeface="Arial"/>
              </a:rPr>
              <a:t>Korrelation zwischen den unterschiedlichen Instrumenten besteht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§"/>
            </a:pPr>
            <a:endParaRPr lang="de-DE" sz="20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2000">
                <a:latin typeface="Arial"/>
                <a:cs typeface="Arial"/>
              </a:rPr>
              <a:t>Ansatz:</a:t>
            </a:r>
          </a:p>
          <a:p>
            <a:pPr>
              <a:lnSpc>
                <a:spcPct val="110000"/>
              </a:lnSpc>
            </a:pPr>
            <a:r>
              <a:rPr lang="de-DE" sz="2000">
                <a:latin typeface="Arial"/>
                <a:cs typeface="Arial"/>
              </a:rPr>
              <a:t>Multi-Label Classification</a:t>
            </a:r>
          </a:p>
          <a:p>
            <a:pPr marL="685800" lvl="1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de-DE" sz="2000">
                <a:latin typeface="Arial"/>
                <a:cs typeface="Arial"/>
              </a:rPr>
              <a:t>Modelle werden auf Multi-Label Daten trainiert</a:t>
            </a:r>
          </a:p>
          <a:p>
            <a:pPr marL="342900" lvl="1" indent="0">
              <a:lnSpc>
                <a:spcPct val="110000"/>
              </a:lnSpc>
              <a:buNone/>
            </a:pPr>
            <a:endParaRPr lang="de-DE" sz="2000">
              <a:latin typeface="Arial"/>
              <a:cs typeface="Aria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0A936E-1468-4D4A-BC5D-909D247E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3D3D8-6A17-4E44-8184-463D00C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B79A3-8CC8-3840-BE46-57A0B48BF8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de-DE"/>
          </a:p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6AEB50-AA3F-9F48-A2EA-C314858E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BDD8793-EB57-1D47-9E3D-E17FB6CE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A8D91D9-4F44-90B2-12F3-E22A8E62863E}"/>
              </a:ext>
            </a:extLst>
          </p:cNvPr>
          <p:cNvSpPr txBox="1">
            <a:spLocks/>
          </p:cNvSpPr>
          <p:nvPr/>
        </p:nvSpPr>
        <p:spPr>
          <a:xfrm>
            <a:off x="674393" y="466396"/>
            <a:ext cx="7432604" cy="6111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5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Feature-Extraktion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id="{19CD114A-88F7-77DF-51A0-7E0874504997}"/>
              </a:ext>
            </a:extLst>
          </p:cNvPr>
          <p:cNvSpPr txBox="1">
            <a:spLocks/>
          </p:cNvSpPr>
          <p:nvPr/>
        </p:nvSpPr>
        <p:spPr>
          <a:xfrm>
            <a:off x="1185738" y="1732603"/>
            <a:ext cx="3494252" cy="1895704"/>
          </a:xfrm>
          <a:prstGeom prst="rect">
            <a:avLst/>
          </a:prstGeom>
        </p:spPr>
        <p:txBody>
          <a:bodyPr vert="horz" lIns="0" tIns="0" rIns="0" bIns="0" rtlCol="0" anchor="t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A32638"/>
              </a:buClr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1400">
                <a:latin typeface="Arial"/>
                <a:cs typeface="Arial"/>
              </a:rPr>
              <a:t>Mel Frequenz </a:t>
            </a:r>
            <a:r>
              <a:rPr lang="de-DE" sz="1400" err="1">
                <a:latin typeface="Arial"/>
                <a:cs typeface="Arial"/>
              </a:rPr>
              <a:t>Cepstral</a:t>
            </a:r>
            <a:r>
              <a:rPr lang="de-DE" sz="1400">
                <a:latin typeface="Arial"/>
                <a:cs typeface="Arial"/>
              </a:rPr>
              <a:t> Koeffizient(MFCC)</a:t>
            </a:r>
          </a:p>
          <a:p>
            <a:pPr>
              <a:lnSpc>
                <a:spcPct val="110000"/>
              </a:lnSpc>
            </a:pPr>
            <a:endParaRPr lang="de-DE" sz="1400"/>
          </a:p>
          <a:p>
            <a:pPr>
              <a:lnSpc>
                <a:spcPct val="110000"/>
              </a:lnSpc>
            </a:pPr>
            <a:endParaRPr lang="de-DE" sz="1400"/>
          </a:p>
          <a:p>
            <a:pPr>
              <a:lnSpc>
                <a:spcPct val="110000"/>
              </a:lnSpc>
            </a:pPr>
            <a:endParaRPr lang="de-DE" sz="1400"/>
          </a:p>
          <a:p>
            <a:pPr>
              <a:lnSpc>
                <a:spcPct val="110000"/>
              </a:lnSpc>
            </a:pPr>
            <a:endParaRPr lang="de-DE" sz="1400"/>
          </a:p>
          <a:p>
            <a:pPr marL="0" indent="0">
              <a:lnSpc>
                <a:spcPct val="110000"/>
              </a:lnSpc>
              <a:buNone/>
            </a:pPr>
            <a:endParaRPr lang="de-DE" sz="10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de-DE" sz="10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de-DE" sz="10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1000">
                <a:latin typeface="Arial"/>
                <a:cs typeface="Arial"/>
              </a:rPr>
              <a:t>Darstellung des kurzfristigen Leistungsspektrums von Ton</a:t>
            </a:r>
            <a:endParaRPr lang="de-DE" sz="100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80EC6671-7F2F-AD4D-93FA-B6D9CA91F24F}"/>
              </a:ext>
            </a:extLst>
          </p:cNvPr>
          <p:cNvSpPr txBox="1">
            <a:spLocks/>
          </p:cNvSpPr>
          <p:nvPr/>
        </p:nvSpPr>
        <p:spPr>
          <a:xfrm>
            <a:off x="4751879" y="1726208"/>
            <a:ext cx="3397205" cy="23858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A32638"/>
              </a:buClr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1000">
                <a:latin typeface="Arial"/>
                <a:cs typeface="Arial"/>
              </a:rPr>
              <a:t>Spektraler Schwerpunkt</a:t>
            </a:r>
            <a:endParaRPr lang="de-DE" sz="1000"/>
          </a:p>
          <a:p>
            <a:pPr marL="0" indent="0">
              <a:lnSpc>
                <a:spcPct val="110000"/>
              </a:lnSpc>
              <a:buNone/>
            </a:pPr>
            <a:endParaRPr lang="de-DE" sz="2000"/>
          </a:p>
        </p:txBody>
      </p:sp>
      <p:pic>
        <p:nvPicPr>
          <p:cNvPr id="2" name="Grafik 4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76740755-B4E0-3201-DC48-E9B3EDC5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08" y="2010285"/>
            <a:ext cx="2743200" cy="1251585"/>
          </a:xfrm>
          <a:prstGeom prst="rect">
            <a:avLst/>
          </a:prstGeom>
        </p:spPr>
      </p:pic>
      <p:pic>
        <p:nvPicPr>
          <p:cNvPr id="5" name="Grafik 8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54B93B2B-7D2D-3992-8404-DDB858883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19" y="1948122"/>
            <a:ext cx="2789717" cy="20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968EC-233D-E00D-43D8-255B94611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67" y="292430"/>
            <a:ext cx="7432604" cy="6111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A32638"/>
                </a:solidFill>
                <a:latin typeface="Arial"/>
                <a:cs typeface="Arial"/>
              </a:rPr>
              <a:t>Feature-Extraktion</a:t>
            </a:r>
            <a:endParaRPr lang="de-DE" sz="2800" dirty="0">
              <a:solidFill>
                <a:srgbClr val="A32638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FEBE36-C700-DE0F-EBD0-DC8AA7EF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D558CB-6DAA-7BB2-14E0-B900BDCB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8801A1A-C85B-C50E-BFE6-9D6695696F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06178" y="2710344"/>
            <a:ext cx="2712795" cy="226614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1000">
                <a:latin typeface="Arial"/>
                <a:cs typeface="Arial"/>
              </a:rPr>
              <a:t>Zero-Crossing-Rate</a:t>
            </a:r>
          </a:p>
        </p:txBody>
      </p:sp>
      <p:sp>
        <p:nvSpPr>
          <p:cNvPr id="5" name="Inhaltsplatzhalter 12">
            <a:extLst>
              <a:ext uri="{FF2B5EF4-FFF2-40B4-BE49-F238E27FC236}">
                <a16:creationId xmlns:a16="http://schemas.microsoft.com/office/drawing/2014/main" id="{57E0B068-FAF1-BCC3-18CD-0D7E1587E47D}"/>
              </a:ext>
            </a:extLst>
          </p:cNvPr>
          <p:cNvSpPr txBox="1">
            <a:spLocks/>
          </p:cNvSpPr>
          <p:nvPr/>
        </p:nvSpPr>
        <p:spPr>
          <a:xfrm>
            <a:off x="5625342" y="843006"/>
            <a:ext cx="2931586" cy="24876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A32638"/>
              </a:buClr>
              <a:buFont typeface="Wingdings" pitchFamily="2" charset="2"/>
              <a:buChar char="§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>
                <a:latin typeface="Arial"/>
                <a:cs typeface="Arial"/>
              </a:rPr>
              <a:t>Spektrale Roll-off-Frequenz</a:t>
            </a:r>
          </a:p>
        </p:txBody>
      </p:sp>
      <p:pic>
        <p:nvPicPr>
          <p:cNvPr id="7" name="Grafik 10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7846A517-3102-D7A2-F65C-DCBA9366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6" y="1119569"/>
            <a:ext cx="2554664" cy="1915998"/>
          </a:xfrm>
          <a:prstGeom prst="rect">
            <a:avLst/>
          </a:prstGeom>
        </p:spPr>
      </p:pic>
      <p:pic>
        <p:nvPicPr>
          <p:cNvPr id="11" name="Grafik 11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A10EC9E6-B596-CA68-5278-3737CA84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03" y="1002734"/>
            <a:ext cx="2640459" cy="1980344"/>
          </a:xfrm>
          <a:prstGeom prst="rect">
            <a:avLst/>
          </a:prstGeom>
        </p:spPr>
      </p:pic>
      <p:pic>
        <p:nvPicPr>
          <p:cNvPr id="3" name="Grafik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FFEA4DAA-3E5B-12C3-D494-02712143C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55" y="2939641"/>
            <a:ext cx="2357920" cy="1909814"/>
          </a:xfrm>
          <a:prstGeom prst="rect">
            <a:avLst/>
          </a:prstGeom>
        </p:spPr>
      </p:pic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503D182A-9240-4947-A12A-248E6E4D30E7}"/>
              </a:ext>
            </a:extLst>
          </p:cNvPr>
          <p:cNvSpPr txBox="1">
            <a:spLocks/>
          </p:cNvSpPr>
          <p:nvPr/>
        </p:nvSpPr>
        <p:spPr>
          <a:xfrm>
            <a:off x="748769" y="949182"/>
            <a:ext cx="2712795" cy="22661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A32638"/>
              </a:buClr>
              <a:buFont typeface="Wingdings" pitchFamily="2" charset="2"/>
              <a:buChar char="§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>
                <a:latin typeface="Arial"/>
                <a:cs typeface="Arial"/>
              </a:rPr>
              <a:t>Spektrale Bandbreite</a:t>
            </a:r>
          </a:p>
        </p:txBody>
      </p:sp>
    </p:spTree>
    <p:extLst>
      <p:ext uri="{BB962C8B-B14F-4D97-AF65-F5344CB8AC3E}">
        <p14:creationId xmlns:p14="http://schemas.microsoft.com/office/powerpoint/2010/main" val="1226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AA87-8FC9-C44C-B409-6CEC99B2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296" y="1959920"/>
            <a:ext cx="7432604" cy="611187"/>
          </a:xfrm>
        </p:spPr>
        <p:txBody>
          <a:bodyPr/>
          <a:lstStyle/>
          <a:p>
            <a:pPr algn="ctr"/>
            <a:r>
              <a:rPr lang="de-DE" sz="3600">
                <a:solidFill>
                  <a:srgbClr val="A32638"/>
                </a:solidFill>
                <a:latin typeface="Arial"/>
                <a:cs typeface="Arial"/>
              </a:rPr>
              <a:t>Multilabel Ansätze</a:t>
            </a:r>
            <a:endParaRPr lang="de-DE" sz="3600">
              <a:solidFill>
                <a:srgbClr val="A32638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9020C-A97D-9B45-A193-BA111C2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6BCB6-85E9-1B41-BBBF-1A10E9CF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50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AA87-8FC9-C44C-B409-6CEC99B2D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800" err="1">
                <a:solidFill>
                  <a:srgbClr val="A32638"/>
                </a:solidFill>
                <a:latin typeface="Arial"/>
                <a:cs typeface="Arial"/>
              </a:rPr>
              <a:t>Classifier</a:t>
            </a:r>
            <a:r>
              <a:rPr lang="de-DE" sz="2800">
                <a:solidFill>
                  <a:srgbClr val="A32638"/>
                </a:solidFill>
                <a:latin typeface="Arial"/>
                <a:cs typeface="Arial"/>
              </a:rPr>
              <a:t> Chains</a:t>
            </a:r>
            <a:endParaRPr lang="de-DE" sz="2800">
              <a:solidFill>
                <a:srgbClr val="A3263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>
                <a:extLst>
                  <a:ext uri="{FF2B5EF4-FFF2-40B4-BE49-F238E27FC236}">
                    <a16:creationId xmlns:a16="http://schemas.microsoft.com/office/drawing/2014/main" id="{2FB5F7B4-1EB9-6D44-D557-99266E4DF58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vert="horz" lIns="0" tIns="0" rIns="0" bIns="0" rtlCol="0" anchor="t">
                <a:normAutofit/>
              </a:bodyPr>
              <a:lstStyle/>
              <a:p>
                <a:r>
                  <a:rPr lang="de-DE" sz="2000" dirty="0">
                    <a:latin typeface="Arial"/>
                    <a:cs typeface="Arial"/>
                  </a:rPr>
                  <a:t>Ein </a:t>
                </a:r>
                <a:r>
                  <a:rPr lang="de-DE" sz="2000" dirty="0" err="1">
                    <a:latin typeface="Arial"/>
                    <a:cs typeface="Arial"/>
                  </a:rPr>
                  <a:t>Classifier</a:t>
                </a:r>
                <a:r>
                  <a:rPr lang="de-DE" sz="2000" dirty="0">
                    <a:latin typeface="Arial"/>
                    <a:cs typeface="Arial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  <m:t>𝐶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>
                    <a:latin typeface="Arial"/>
                    <a:cs typeface="Arial"/>
                  </a:rPr>
                  <a:t> pro Klasse</a:t>
                </a:r>
              </a:p>
              <a:p>
                <a:r>
                  <a:rPr lang="de-DE" sz="2000" dirty="0">
                    <a:cs typeface="Arial"/>
                  </a:rPr>
                  <a:t>Erster </a:t>
                </a:r>
                <a:r>
                  <a:rPr lang="de-DE" sz="2000" dirty="0" err="1">
                    <a:cs typeface="Arial"/>
                  </a:rPr>
                  <a:t>Classifier</a:t>
                </a:r>
                <a:r>
                  <a:rPr lang="de-DE" sz="2000" dirty="0">
                    <a:cs typeface="Arial"/>
                  </a:rPr>
                  <a:t> in Kette bestimmt erstes Label: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  <m:t>𝐶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cs typeface="Arial"/>
                              </a:rPr>
                              <m:t>x</m:t>
                            </m:r>
                          </m:e>
                          <m:sub>
                            <m:r>
                              <a:rPr lang="de-DE" sz="200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de-DE" sz="2000">
                            <a:latin typeface="Cambria Math" panose="02040503050406030204" pitchFamily="18" charset="0"/>
                            <a:cs typeface="Arial"/>
                          </a:rPr>
                          <m:t>,…,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cs typeface="Arial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cs typeface="Arial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de-DE" sz="200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cs typeface="Arial"/>
                          </a:rPr>
                          <m:t>y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000" dirty="0">
                    <a:latin typeface="Arial"/>
                    <a:cs typeface="Arial"/>
                  </a:rPr>
                  <a:t> </a:t>
                </a:r>
              </a:p>
              <a:p>
                <a:r>
                  <a:rPr lang="de-DE" sz="2000" dirty="0"/>
                  <a:t>Iteration: </a:t>
                </a:r>
              </a:p>
              <a:p>
                <a:pPr lvl="1"/>
                <a:r>
                  <a:rPr lang="de-DE" sz="2000" dirty="0"/>
                  <a:t>nächste </a:t>
                </a:r>
                <a:r>
                  <a:rPr lang="de-DE" sz="2000" dirty="0" err="1"/>
                  <a:t>Classifier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in Kette nutzen Label von vorherigen als Eingabe: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2000" dirty="0"/>
              </a:p>
              <a:p>
                <a:r>
                  <a:rPr lang="de-DE" sz="2000" dirty="0"/>
                  <a:t>Reihenfolge der Kette wird zufällig gewählt</a:t>
                </a:r>
              </a:p>
              <a:p>
                <a:r>
                  <a:rPr lang="de-DE" sz="2000" dirty="0"/>
                  <a:t>Mehrere Ketten werden generiert</a:t>
                </a:r>
              </a:p>
              <a:p>
                <a:r>
                  <a:rPr lang="de-DE" sz="2000" dirty="0"/>
                  <a:t>Durchschnitt von allen Ketten gilt als Vorhersage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Inhaltsplatzhalter 12">
                <a:extLst>
                  <a:ext uri="{FF2B5EF4-FFF2-40B4-BE49-F238E27FC236}">
                    <a16:creationId xmlns:a16="http://schemas.microsoft.com/office/drawing/2014/main" id="{2FB5F7B4-1EB9-6D44-D557-99266E4DF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752" t="-1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9020C-A97D-9B45-A193-BA111C2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6BCB6-85E9-1B41-BBBF-1A10E9CF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AA87-8FC9-C44C-B409-6CEC99B2D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800" err="1">
                <a:solidFill>
                  <a:srgbClr val="A32638"/>
                </a:solidFill>
                <a:latin typeface="Arial"/>
                <a:cs typeface="Arial"/>
              </a:rPr>
              <a:t>Classifier</a:t>
            </a:r>
            <a:endParaRPr lang="de-DE" err="1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FB5F7B4-1EB9-6D44-D557-99266E4DF5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Multi-Layer </a:t>
            </a:r>
            <a:r>
              <a:rPr lang="de-DE" dirty="0" err="1"/>
              <a:t>Perzeptron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Binäres Entscheidungsproblem</a:t>
            </a:r>
          </a:p>
          <a:p>
            <a:r>
              <a:rPr lang="de-DE" dirty="0"/>
              <a:t>Parameter:</a:t>
            </a:r>
          </a:p>
          <a:p>
            <a:pPr lvl="1"/>
            <a:r>
              <a:rPr lang="de-DE" dirty="0"/>
              <a:t>Anzahl Neuronen in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/>
              <a:t>Aktivierungsfunktion</a:t>
            </a:r>
          </a:p>
          <a:p>
            <a:pPr lvl="1"/>
            <a:r>
              <a:rPr lang="de-DE" dirty="0" err="1"/>
              <a:t>Lernrate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9020C-A97D-9B45-A193-BA111C2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6BCB6-85E9-1B41-BBBF-1A10E9CF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B0F741-095E-4DEC-BD2F-F1DA976F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25" y="1084912"/>
            <a:ext cx="3696448" cy="28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AA87-8FC9-C44C-B409-6CEC99B2D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800" err="1">
                <a:solidFill>
                  <a:srgbClr val="A32638"/>
                </a:solidFill>
                <a:latin typeface="Arial"/>
                <a:cs typeface="Arial"/>
              </a:rPr>
              <a:t>Classifier</a:t>
            </a:r>
            <a:endParaRPr lang="de-DE" err="1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FB5F7B4-1EB9-6D44-D557-99266E4DF5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Support Vector Machines</a:t>
            </a:r>
          </a:p>
          <a:p>
            <a:r>
              <a:rPr lang="de-DE" dirty="0"/>
              <a:t>Parameter:</a:t>
            </a:r>
          </a:p>
          <a:p>
            <a:pPr lvl="1"/>
            <a:r>
              <a:rPr lang="de-DE" dirty="0"/>
              <a:t>Kernel</a:t>
            </a:r>
          </a:p>
          <a:p>
            <a:pPr lvl="1"/>
            <a:r>
              <a:rPr lang="de-DE" dirty="0"/>
              <a:t>Parameter für </a:t>
            </a:r>
          </a:p>
          <a:p>
            <a:pPr marL="342900" lvl="1" indent="0">
              <a:buNone/>
            </a:pPr>
            <a:r>
              <a:rPr lang="de-DE" dirty="0"/>
              <a:t>unterschiedliche Kernel</a:t>
            </a:r>
          </a:p>
          <a:p>
            <a:pPr marL="3429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9020C-A97D-9B45-A193-BA111C2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888-1D07-3D4F-A21B-B5098815E261}" type="datetime4">
              <a:rPr lang="de-DE" smtClean="0"/>
              <a:pPr/>
              <a:t>20. Juli 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6BCB6-85E9-1B41-BBBF-1A10E9CF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E120BDC-5456-EC41-8BB6-7A3B726EA19B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160D4-F719-42A5-ABB9-7C3F4699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42" y="914401"/>
            <a:ext cx="4957873" cy="30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4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D9A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441</Words>
  <Application>Microsoft Office PowerPoint</Application>
  <PresentationFormat>Bildschirmpräsentation (16:9)</PresentationFormat>
  <Paragraphs>202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Wingdings</vt:lpstr>
      <vt:lpstr>Office</vt:lpstr>
      <vt:lpstr>Klassifizierung von Musikinstrumenten</vt:lpstr>
      <vt:lpstr>Agenda</vt:lpstr>
      <vt:lpstr>Motivation / Problemstellung</vt:lpstr>
      <vt:lpstr>PowerPoint-Präsentation</vt:lpstr>
      <vt:lpstr>Feature-Extraktion</vt:lpstr>
      <vt:lpstr>Multilabel Ansätze</vt:lpstr>
      <vt:lpstr>Classifier Chains</vt:lpstr>
      <vt:lpstr>Classifier</vt:lpstr>
      <vt:lpstr>Classifier</vt:lpstr>
      <vt:lpstr>Datensatz</vt:lpstr>
      <vt:lpstr>Experimente</vt:lpstr>
      <vt:lpstr>Ergebnisse Multi Label</vt:lpstr>
      <vt:lpstr>Ergebnisse Multi Label</vt:lpstr>
      <vt:lpstr>Ergebnisse Single Label</vt:lpstr>
      <vt:lpstr>Ergebnisse Single Label</vt:lpstr>
      <vt:lpstr>Diskussion</vt:lpstr>
      <vt:lpstr>Datensatz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jonathan@familie-wunden.de</cp:lastModifiedBy>
  <cp:revision>87</cp:revision>
  <dcterms:created xsi:type="dcterms:W3CDTF">2021-01-19T07:31:11Z</dcterms:created>
  <dcterms:modified xsi:type="dcterms:W3CDTF">2023-07-20T13:02:44Z</dcterms:modified>
</cp:coreProperties>
</file>