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5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8288000" cy="10287000"/>
  <p:notesSz cx="6858000" cy="9144000"/>
  <p:embeddedFontLst>
    <p:embeddedFont>
      <p:font typeface="Calibri" pitchFamily="34" charset="0"/>
      <p:regular r:id="rId22"/>
      <p:bold r:id="rId23"/>
      <p:italic r:id="rId24"/>
      <p:boldItalic r:id="rId25"/>
    </p:embeddedFont>
    <p:embeddedFont>
      <p:font typeface="Times New Roman Bold" pitchFamily="18" charset="0"/>
      <p:bold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>
        <p:scale>
          <a:sx n="44" d="100"/>
          <a:sy n="44" d="100"/>
        </p:scale>
        <p:origin x="-876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05-Nov-23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05-Nov-23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05-Nov-23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05-Nov-23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29545" y="4440525"/>
            <a:ext cx="7029736" cy="1405986"/>
            <a:chOff x="0" y="0"/>
            <a:chExt cx="9372981" cy="187464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372981" cy="1874647"/>
            </a:xfrm>
            <a:custGeom>
              <a:avLst/>
              <a:gdLst/>
              <a:ahLst/>
              <a:cxnLst/>
              <a:rect l="l" t="t" r="r" b="b"/>
              <a:pathLst>
                <a:path w="9372981" h="1874647">
                  <a:moveTo>
                    <a:pt x="0" y="0"/>
                  </a:moveTo>
                  <a:lnTo>
                    <a:pt x="9372981" y="0"/>
                  </a:lnTo>
                  <a:lnTo>
                    <a:pt x="9372981" y="1874647"/>
                  </a:lnTo>
                  <a:lnTo>
                    <a:pt x="0" y="18746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/>
              <a:stretch>
                <a:fillRect l="-1" r="-1"/>
              </a:stretch>
            </a:blipFill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1028700" y="5872604"/>
            <a:ext cx="6434938" cy="2928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32485" lvl="5" indent="-139065" algn="l">
              <a:lnSpc>
                <a:spcPts val="2520"/>
              </a:lnSpc>
              <a:buFont typeface="Arial" panose="020B0604020202020204"/>
              <a:buChar char="⚬"/>
            </a:pPr>
            <a:r>
              <a:rPr lang="en-US" sz="1800">
                <a:solidFill>
                  <a:srgbClr val="1E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Fahamidul Hasan (2018-3-60-089)</a:t>
            </a:r>
          </a:p>
          <a:p>
            <a:pPr marL="832485" lvl="5" indent="-139065" algn="l">
              <a:lnSpc>
                <a:spcPts val="2520"/>
              </a:lnSpc>
              <a:buFont typeface="Arial" panose="020B0604020202020204"/>
              <a:buChar char="⚬"/>
            </a:pPr>
            <a:r>
              <a:rPr lang="en-US" sz="1800">
                <a:solidFill>
                  <a:srgbClr val="1E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Adnan Rahman Tushar (2019-3-60-099)</a:t>
            </a:r>
          </a:p>
          <a:p>
            <a:pPr marL="832485" lvl="5" indent="-139065" algn="l">
              <a:lnSpc>
                <a:spcPts val="2520"/>
              </a:lnSpc>
              <a:buFont typeface="Arial" panose="020B0604020202020204"/>
              <a:buChar char="⚬"/>
            </a:pPr>
            <a:r>
              <a:rPr lang="en-US" sz="1800">
                <a:solidFill>
                  <a:srgbClr val="1E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Sihama Ramjana Khadija (2020-1-60-019)</a:t>
            </a:r>
          </a:p>
          <a:p>
            <a:pPr marL="832485" lvl="5" indent="-139065" algn="l">
              <a:lnSpc>
                <a:spcPts val="2520"/>
              </a:lnSpc>
              <a:buFont typeface="Arial" panose="020B0604020202020204"/>
              <a:buChar char="⚬"/>
            </a:pPr>
            <a:r>
              <a:rPr lang="en-US" sz="1800">
                <a:solidFill>
                  <a:srgbClr val="1E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Tanjela Rahman Rosni (2020-1-60-018)</a:t>
            </a:r>
          </a:p>
          <a:p>
            <a:pPr marL="832485" lvl="5" indent="-139065" algn="l">
              <a:lnSpc>
                <a:spcPts val="4410"/>
              </a:lnSpc>
            </a:pPr>
            <a:endParaRPr lang="en-US" sz="1800">
              <a:solidFill>
                <a:srgbClr val="1E4E7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56690" lvl="5" indent="-242570" algn="l">
              <a:lnSpc>
                <a:spcPts val="4410"/>
              </a:lnSpc>
            </a:pPr>
            <a:r>
              <a:rPr lang="en-US" sz="3150">
                <a:solidFill>
                  <a:srgbClr val="1E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 :</a:t>
            </a:r>
          </a:p>
          <a:p>
            <a:pPr marL="1456690" lvl="5" indent="-242570" algn="l">
              <a:lnSpc>
                <a:spcPts val="4410"/>
              </a:lnSpc>
            </a:pPr>
            <a:r>
              <a:rPr lang="en-US" sz="3150">
                <a:solidFill>
                  <a:srgbClr val="1E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 Mostofa Kamal Rasel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4187887"/>
            <a:ext cx="6434938" cy="2945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1E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and Engineering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5081204"/>
            <a:ext cx="6434938" cy="440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500">
                <a:solidFill>
                  <a:srgbClr val="1E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3396487"/>
            <a:ext cx="6434938" cy="440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500">
                <a:solidFill>
                  <a:srgbClr val="1E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Capstone A (Presentation)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671513"/>
            <a:ext cx="6434938" cy="2039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45"/>
              </a:lnSpc>
            </a:pPr>
            <a:r>
              <a:rPr lang="en-US" sz="4455" dirty="0">
                <a:solidFill>
                  <a:srgbClr val="1E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 Powered Parking Solution for Smart Cities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9181327" y="1"/>
            <a:ext cx="9525" cy="10287000"/>
            <a:chOff x="0" y="0"/>
            <a:chExt cx="12700" cy="137160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700" cy="13716000"/>
            </a:xfrm>
            <a:custGeom>
              <a:avLst/>
              <a:gdLst/>
              <a:ahLst/>
              <a:cxnLst/>
              <a:rect l="l" t="t" r="r" b="b"/>
              <a:pathLst>
                <a:path w="12700" h="13716000">
                  <a:moveTo>
                    <a:pt x="0" y="0"/>
                  </a:moveTo>
                  <a:lnTo>
                    <a:pt x="12700" y="0"/>
                  </a:lnTo>
                  <a:lnTo>
                    <a:pt x="127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417498" y="469623"/>
            <a:ext cx="8192276" cy="27391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000"/>
              </a:lnSpc>
            </a:pPr>
            <a:r>
              <a:rPr lang="en-US" sz="9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417498" y="4935104"/>
            <a:ext cx="8192276" cy="49311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85"/>
              </a:lnSpc>
            </a:pPr>
            <a:r>
              <a:rPr lang="en-US" sz="199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Sub-Questions:</a:t>
            </a:r>
          </a:p>
          <a:p>
            <a:pPr algn="l">
              <a:lnSpc>
                <a:spcPts val="2785"/>
              </a:lnSpc>
            </a:pPr>
            <a:endParaRPr lang="en-US" sz="199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86105" lvl="4" indent="-117475" algn="l">
              <a:lnSpc>
                <a:spcPts val="2520"/>
              </a:lnSpc>
              <a:buFont typeface="Arial" panose="020B0604020202020204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facilitate empty parking spot for renting ? </a:t>
            </a:r>
          </a:p>
          <a:p>
            <a:pPr marL="586105" lvl="4" indent="-117475" algn="l">
              <a:lnSpc>
                <a:spcPts val="2520"/>
              </a:lnSpc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86105" lvl="4" indent="-117475" algn="l">
              <a:lnSpc>
                <a:spcPts val="2520"/>
              </a:lnSpc>
              <a:buFont typeface="Arial" panose="020B0604020202020204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manage monetization of a parking spot ? </a:t>
            </a:r>
          </a:p>
          <a:p>
            <a:pPr marL="586105" lvl="4" indent="-117475" algn="l">
              <a:lnSpc>
                <a:spcPts val="2520"/>
              </a:lnSpc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86105" lvl="4" indent="-117475" algn="l">
              <a:lnSpc>
                <a:spcPts val="2520"/>
              </a:lnSpc>
              <a:buFont typeface="Arial" panose="020B0604020202020204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find the best parking spot in terms of easy accessibility, facilities, and lower cost ? </a:t>
            </a:r>
          </a:p>
          <a:p>
            <a:pPr marL="586105" lvl="4" indent="-117475" algn="l">
              <a:lnSpc>
                <a:spcPts val="2520"/>
              </a:lnSpc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86105" lvl="4" indent="-117475" algn="l">
              <a:lnSpc>
                <a:spcPts val="2520"/>
              </a:lnSpc>
              <a:buFont typeface="Arial" panose="020B0604020202020204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maintain security of parking spot, cars and transactions ?</a:t>
            </a:r>
          </a:p>
          <a:p>
            <a:pPr marL="586105" lvl="4" indent="-117475" algn="l">
              <a:lnSpc>
                <a:spcPts val="2520"/>
              </a:lnSpc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86105" lvl="4" indent="-117475" algn="l">
              <a:lnSpc>
                <a:spcPts val="2520"/>
              </a:lnSpc>
              <a:buFont typeface="Arial" panose="020B0604020202020204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reduce cost of maintenance, transactions, and resources ? </a:t>
            </a:r>
          </a:p>
          <a:p>
            <a:pPr marL="520700" lvl="4" indent="-104140" algn="l">
              <a:lnSpc>
                <a:spcPts val="2785"/>
              </a:lnSpc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7700" lvl="4" indent="-129540" algn="l">
              <a:lnSpc>
                <a:spcPts val="2785"/>
              </a:lnSpc>
            </a:pPr>
            <a:r>
              <a:rPr lang="en-US" sz="199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questions guide our exploration of blockchain's potential in parking management.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417498" y="3467100"/>
            <a:ext cx="8192276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Question: </a:t>
            </a:r>
          </a:p>
          <a:p>
            <a:pPr algn="l">
              <a:lnSpc>
                <a:spcPts val="2400"/>
              </a:lnSpc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monetize and best utilize an empty parking spot owned by and individual or a group to reduce the street parking ?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-3502091" y="0"/>
            <a:ext cx="12387835" cy="10727246"/>
            <a:chOff x="0" y="0"/>
            <a:chExt cx="16517113" cy="1430299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517113" cy="14302994"/>
            </a:xfrm>
            <a:custGeom>
              <a:avLst/>
              <a:gdLst/>
              <a:ahLst/>
              <a:cxnLst/>
              <a:rect l="l" t="t" r="r" b="b"/>
              <a:pathLst>
                <a:path w="16517113" h="14302994">
                  <a:moveTo>
                    <a:pt x="12387834" y="0"/>
                  </a:moveTo>
                  <a:lnTo>
                    <a:pt x="4129278" y="0"/>
                  </a:lnTo>
                  <a:lnTo>
                    <a:pt x="0" y="7151497"/>
                  </a:lnTo>
                  <a:lnTo>
                    <a:pt x="4129278" y="14302994"/>
                  </a:lnTo>
                  <a:lnTo>
                    <a:pt x="12387834" y="14302994"/>
                  </a:lnTo>
                  <a:lnTo>
                    <a:pt x="16517113" y="7151497"/>
                  </a:lnTo>
                  <a:close/>
                </a:path>
              </a:pathLst>
            </a:custGeom>
            <a:blipFill>
              <a:blip r:embed="rId2" cstate="print"/>
              <a:stretch>
                <a:fillRect l="-42122" r="-42122"/>
              </a:stretch>
            </a:blipFill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976932" y="0"/>
            <a:ext cx="9311068" cy="10287000"/>
            <a:chOff x="0" y="0"/>
            <a:chExt cx="12414758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414758" cy="13716000"/>
            </a:xfrm>
            <a:custGeom>
              <a:avLst/>
              <a:gdLst/>
              <a:ahLst/>
              <a:cxnLst/>
              <a:rect l="l" t="t" r="r" b="b"/>
              <a:pathLst>
                <a:path w="12414758" h="13716000">
                  <a:moveTo>
                    <a:pt x="0" y="0"/>
                  </a:moveTo>
                  <a:lnTo>
                    <a:pt x="12414758" y="0"/>
                  </a:lnTo>
                  <a:lnTo>
                    <a:pt x="12414758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/>
              <a:stretch>
                <a:fillRect l="-5240" r="-5240"/>
              </a:stretch>
            </a:blipFill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1028700" y="981075"/>
            <a:ext cx="7147648" cy="1025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sz="8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3000248"/>
            <a:ext cx="6699284" cy="448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75"/>
              </a:lnSpc>
            </a:pPr>
            <a:r>
              <a:rPr lang="en-US" sz="316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Objectives: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3497580"/>
            <a:ext cx="6163270" cy="1222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aim is to monetize and best utilize an empty parking spot owned by an individual or group to reduce the street parking.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04226" y="5167193"/>
            <a:ext cx="7948232" cy="479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10590" lvl="6" indent="-130175" algn="l">
              <a:lnSpc>
                <a:spcPts val="2880"/>
              </a:lnSpc>
              <a:buFont typeface="Arial" panose="020B0604020202020204"/>
              <a:buChar char="￭"/>
            </a:pPr>
            <a:r>
              <a:rPr lang="en-US" sz="1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user authentication and authorization for access to parking services.</a:t>
            </a:r>
          </a:p>
          <a:p>
            <a:pPr marL="910590" lvl="6" indent="-130175" algn="l">
              <a:lnSpc>
                <a:spcPts val="2880"/>
              </a:lnSpc>
            </a:pPr>
            <a:endParaRPr lang="en-US" sz="1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0590" lvl="6" indent="-130175" algn="l">
              <a:lnSpc>
                <a:spcPts val="2880"/>
              </a:lnSpc>
              <a:buFont typeface="Arial" panose="020B0604020202020204"/>
              <a:buChar char="￭"/>
            </a:pPr>
            <a:r>
              <a:rPr lang="en-US" sz="1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Monetization of parking spot using digital payment system.</a:t>
            </a:r>
          </a:p>
          <a:p>
            <a:pPr marL="910590" lvl="6" indent="-130175" algn="l">
              <a:lnSpc>
                <a:spcPts val="2880"/>
              </a:lnSpc>
            </a:pPr>
            <a:endParaRPr lang="en-US" sz="1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0590" lvl="6" indent="-130175" algn="l">
              <a:lnSpc>
                <a:spcPts val="2880"/>
              </a:lnSpc>
              <a:buFont typeface="Arial" panose="020B0604020202020204"/>
              <a:buChar char="￭"/>
            </a:pPr>
            <a:r>
              <a:rPr lang="en-US" sz="1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Parking spot recommendation based on ease of accessibility, facilities and cost efficiency.</a:t>
            </a:r>
          </a:p>
          <a:p>
            <a:pPr marL="910590" lvl="6" indent="-130175" algn="l">
              <a:lnSpc>
                <a:spcPts val="2880"/>
              </a:lnSpc>
            </a:pPr>
            <a:endParaRPr lang="en-US" sz="1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0590" lvl="6" indent="-130175" algn="l">
              <a:lnSpc>
                <a:spcPts val="2880"/>
              </a:lnSpc>
              <a:buFont typeface="Arial" panose="020B0604020202020204"/>
              <a:buChar char="￭"/>
            </a:pPr>
            <a:r>
              <a:rPr lang="en-US" sz="1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leverage blockchain to track and trace transactions and maintain security of parking spot and cars.</a:t>
            </a:r>
          </a:p>
          <a:p>
            <a:pPr marL="910590" lvl="6" indent="-130175" algn="l">
              <a:lnSpc>
                <a:spcPts val="2880"/>
              </a:lnSpc>
            </a:pPr>
            <a:endParaRPr lang="en-US" sz="1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0590" lvl="6" indent="-130175" algn="l">
              <a:lnSpc>
                <a:spcPts val="2880"/>
              </a:lnSpc>
              <a:buFont typeface="Arial" panose="020B0604020202020204"/>
              <a:buChar char="￭"/>
            </a:pPr>
            <a:r>
              <a:rPr lang="en-US" sz="1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 maintenance cost and optimize transactions and resources (Blockchain + DB)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7573158" y="0"/>
            <a:ext cx="18747890" cy="3957352"/>
            <a:chOff x="0" y="0"/>
            <a:chExt cx="24997187" cy="5276469"/>
          </a:xfrm>
        </p:grpSpPr>
        <p:sp>
          <p:nvSpPr>
            <p:cNvPr id="3" name="Freeform 3"/>
            <p:cNvSpPr/>
            <p:nvPr/>
          </p:nvSpPr>
          <p:spPr>
            <a:xfrm flipV="1">
              <a:off x="0" y="0"/>
              <a:ext cx="24997156" cy="5276469"/>
            </a:xfrm>
            <a:custGeom>
              <a:avLst/>
              <a:gdLst/>
              <a:ahLst/>
              <a:cxnLst/>
              <a:rect l="l" t="t" r="r" b="b"/>
              <a:pathLst>
                <a:path w="24997156" h="5276469">
                  <a:moveTo>
                    <a:pt x="0" y="5276469"/>
                  </a:moveTo>
                  <a:lnTo>
                    <a:pt x="24997156" y="5276469"/>
                  </a:lnTo>
                  <a:lnTo>
                    <a:pt x="24997156" y="0"/>
                  </a:lnTo>
                  <a:lnTo>
                    <a:pt x="0" y="0"/>
                  </a:lnTo>
                  <a:lnTo>
                    <a:pt x="0" y="5276469"/>
                  </a:lnTo>
                  <a:close/>
                </a:path>
              </a:pathLst>
            </a:custGeom>
            <a:blipFill>
              <a:blip r:embed="rId2" cstate="print"/>
              <a:stretch>
                <a:fillRect t="-3256" b="-3256"/>
              </a:stretch>
            </a:blipFill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228600" y="3543300"/>
            <a:ext cx="6960870" cy="936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45"/>
              </a:lnSpc>
            </a:pPr>
            <a:r>
              <a:rPr lang="en-US" sz="612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Planned Methodology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6960870" y="0"/>
            <a:ext cx="11327129" cy="9865366"/>
            <a:chOff x="0" y="0"/>
            <a:chExt cx="15102839" cy="1315382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102839" cy="13153771"/>
            </a:xfrm>
            <a:custGeom>
              <a:avLst/>
              <a:gdLst/>
              <a:ahLst/>
              <a:cxnLst/>
              <a:rect l="l" t="t" r="r" b="b"/>
              <a:pathLst>
                <a:path w="15102839" h="13153771">
                  <a:moveTo>
                    <a:pt x="0" y="0"/>
                  </a:moveTo>
                  <a:lnTo>
                    <a:pt x="15102839" y="0"/>
                  </a:lnTo>
                  <a:lnTo>
                    <a:pt x="15102839" y="13153771"/>
                  </a:lnTo>
                  <a:lnTo>
                    <a:pt x="0" y="131537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 cstate="print"/>
              <a:stretch>
                <a:fillRect t="-2948" b="-2948"/>
              </a:stretch>
            </a:blipFill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98944" y="1458607"/>
            <a:ext cx="6520736" cy="1419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20"/>
              </a:lnSpc>
            </a:pPr>
            <a:r>
              <a:rPr lang="en-US" sz="5600">
                <a:solidFill>
                  <a:srgbClr val="000000"/>
                </a:solidFill>
                <a:latin typeface="Times New Roman" panose="02020603050405020304"/>
              </a:rPr>
              <a:t>Data Analysis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98944" y="2918563"/>
            <a:ext cx="6960356" cy="41033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65"/>
              </a:lnSpc>
            </a:pPr>
            <a:r>
              <a:rPr lang="en-US" sz="2480" dirty="0">
                <a:solidFill>
                  <a:srgbClr val="000000"/>
                </a:solidFill>
                <a:latin typeface="Times New Roman Bold" panose="02030802070405020303"/>
              </a:rPr>
              <a:t>Data Collection:</a:t>
            </a:r>
          </a:p>
          <a:p>
            <a:pPr algn="l">
              <a:lnSpc>
                <a:spcPts val="2880"/>
              </a:lnSpc>
            </a:pPr>
            <a:endParaRPr lang="en-US" sz="2480" dirty="0">
              <a:solidFill>
                <a:srgbClr val="000000"/>
              </a:solidFill>
              <a:latin typeface="Times New Roman Bold" panose="02030802070405020303"/>
            </a:endParaRPr>
          </a:p>
          <a:p>
            <a:pPr marL="911225" lvl="6" indent="-130175" algn="l">
              <a:lnSpc>
                <a:spcPts val="2880"/>
              </a:lnSpc>
              <a:buFont typeface="Arial" panose="020B0604020202020204"/>
              <a:buChar char="￭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/>
              </a:rPr>
              <a:t>Geographical locations of parking facilities will be obtained through Google Maps API.</a:t>
            </a:r>
          </a:p>
          <a:p>
            <a:pPr marL="911225" lvl="6" indent="-130175" algn="l">
              <a:lnSpc>
                <a:spcPts val="3965"/>
              </a:lnSpc>
            </a:pPr>
            <a:endParaRPr lang="en-US" sz="1800" dirty="0">
              <a:solidFill>
                <a:srgbClr val="000000"/>
              </a:solidFill>
              <a:latin typeface="Times New Roman" panose="02020603050405020304"/>
            </a:endParaRPr>
          </a:p>
          <a:p>
            <a:pPr marL="1255395" lvl="6" indent="-179070" algn="l">
              <a:lnSpc>
                <a:spcPts val="3965"/>
              </a:lnSpc>
            </a:pPr>
            <a:r>
              <a:rPr lang="en-US" sz="2480" dirty="0">
                <a:solidFill>
                  <a:srgbClr val="000000"/>
                </a:solidFill>
                <a:latin typeface="Times New Roman Bold" panose="02030802070405020303"/>
              </a:rPr>
              <a:t>Expected Outcome:</a:t>
            </a:r>
          </a:p>
          <a:p>
            <a:pPr marL="911225" lvl="6" indent="-130175" algn="l">
              <a:lnSpc>
                <a:spcPts val="2880"/>
              </a:lnSpc>
            </a:pPr>
            <a:endParaRPr lang="en-US" sz="2480" dirty="0">
              <a:solidFill>
                <a:srgbClr val="000000"/>
              </a:solidFill>
              <a:latin typeface="Times New Roman Bold" panose="02030802070405020303"/>
            </a:endParaRPr>
          </a:p>
          <a:p>
            <a:pPr marL="911225" lvl="6" indent="-130175" algn="l">
              <a:lnSpc>
                <a:spcPts val="2880"/>
              </a:lnSpc>
              <a:buFont typeface="Arial" panose="020B0604020202020204"/>
              <a:buChar char="￭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/>
              </a:rPr>
              <a:t>Generate parking recommendations based on analyzed data.</a:t>
            </a:r>
          </a:p>
          <a:p>
            <a:pPr marL="911225" lvl="6" indent="-130175" algn="l">
              <a:lnSpc>
                <a:spcPts val="2880"/>
              </a:lnSpc>
            </a:pPr>
            <a:endParaRPr lang="en-US" sz="1800" dirty="0">
              <a:solidFill>
                <a:srgbClr val="000000"/>
              </a:solidFill>
              <a:latin typeface="Times New Roman" panose="02020603050405020304"/>
            </a:endParaRPr>
          </a:p>
          <a:p>
            <a:pPr marL="1066800" lvl="6" indent="-285750" algn="l">
              <a:lnSpc>
                <a:spcPts val="288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/>
              </a:rPr>
              <a:t>Data analysis will ensure an enhanced user experience.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0" y="0"/>
            <a:ext cx="9144000" cy="10287000"/>
            <a:chOff x="0" y="0"/>
            <a:chExt cx="12192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2192000" cy="13716000"/>
            </a:xfrm>
            <a:custGeom>
              <a:avLst/>
              <a:gdLst/>
              <a:ahLst/>
              <a:cxnLst/>
              <a:rect l="l" t="t" r="r" b="b"/>
              <a:pathLst>
                <a:path w="12192000" h="13716000">
                  <a:moveTo>
                    <a:pt x="0" y="0"/>
                  </a:moveTo>
                  <a:lnTo>
                    <a:pt x="12192000" y="0"/>
                  </a:lnTo>
                  <a:lnTo>
                    <a:pt x="12192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/>
              <a:stretch>
                <a:fillRect l="-57183" r="-57183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067800" y="1028700"/>
            <a:ext cx="9220200" cy="8229600"/>
            <a:chOff x="0" y="0"/>
            <a:chExt cx="12293600" cy="1097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293600" cy="10972800"/>
            </a:xfrm>
            <a:custGeom>
              <a:avLst/>
              <a:gdLst/>
              <a:ahLst/>
              <a:cxnLst/>
              <a:rect l="l" t="t" r="r" b="b"/>
              <a:pathLst>
                <a:path w="12293600" h="10972800">
                  <a:moveTo>
                    <a:pt x="0" y="0"/>
                  </a:moveTo>
                  <a:lnTo>
                    <a:pt x="12293600" y="0"/>
                  </a:lnTo>
                  <a:lnTo>
                    <a:pt x="12293600" y="10972800"/>
                  </a:lnTo>
                  <a:lnTo>
                    <a:pt x="0" y="10972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/>
              <a:stretch>
                <a:fillRect l="-29338" r="-29338"/>
              </a:stretch>
            </a:blipFill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1384300" y="3894092"/>
            <a:ext cx="9111127" cy="41165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50"/>
              </a:lnSpc>
            </a:pPr>
            <a:r>
              <a:rPr lang="en-US" sz="2955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Product:</a:t>
            </a:r>
          </a:p>
          <a:p>
            <a:pPr algn="l">
              <a:lnSpc>
                <a:spcPts val="1980"/>
              </a:lnSpc>
            </a:pPr>
            <a:endParaRPr lang="en-US" sz="2955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1225" lvl="6" indent="-130175" algn="l">
              <a:lnSpc>
                <a:spcPts val="1980"/>
              </a:lnSpc>
              <a:buFont typeface="Arial" panose="020B0604020202020204"/>
              <a:buChar char="￭"/>
            </a:pPr>
            <a:r>
              <a:rPr lang="en-US" sz="1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user-friendly blockchain-based parking system.</a:t>
            </a:r>
          </a:p>
          <a:p>
            <a:pPr marL="911225" lvl="6" indent="-130175" algn="l">
              <a:lnSpc>
                <a:spcPts val="3250"/>
              </a:lnSpc>
            </a:pPr>
            <a:endParaRPr lang="en-US" sz="1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96060" lvl="6" indent="-213995" algn="l">
              <a:lnSpc>
                <a:spcPts val="3250"/>
              </a:lnSpc>
            </a:pPr>
            <a:r>
              <a:rPr lang="en-US" sz="2955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Outcomes:</a:t>
            </a:r>
          </a:p>
          <a:p>
            <a:pPr marL="911225" lvl="6" indent="-130175" algn="l">
              <a:lnSpc>
                <a:spcPts val="1980"/>
              </a:lnSpc>
            </a:pPr>
            <a:endParaRPr lang="en-US" sz="2955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1225" lvl="6" indent="-130175" algn="l">
              <a:lnSpc>
                <a:spcPts val="1980"/>
              </a:lnSpc>
              <a:buFont typeface="Arial" panose="020B0604020202020204"/>
              <a:buChar char="￭"/>
            </a:pPr>
            <a:r>
              <a:rPr lang="en-US" sz="1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Improved efficiency and reduced waiting times.</a:t>
            </a:r>
          </a:p>
          <a:p>
            <a:pPr marL="911225" lvl="6" indent="-130175" algn="l">
              <a:lnSpc>
                <a:spcPts val="1980"/>
              </a:lnSpc>
              <a:buFont typeface="Arial" panose="020B0604020202020204"/>
              <a:buChar char="￭"/>
            </a:pPr>
            <a:r>
              <a:rPr lang="en-US" sz="1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Enhanced security in parking transactions.</a:t>
            </a:r>
          </a:p>
          <a:p>
            <a:pPr marL="911225" lvl="6" indent="-130175" algn="l">
              <a:lnSpc>
                <a:spcPts val="1980"/>
              </a:lnSpc>
              <a:buFont typeface="Arial" panose="020B0604020202020204"/>
              <a:buChar char="￭"/>
            </a:pPr>
            <a:r>
              <a:rPr lang="en-US" sz="1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Reduction in fraudulent activities related to parking.</a:t>
            </a:r>
          </a:p>
          <a:p>
            <a:pPr marL="911225" lvl="6" indent="-130175" algn="l">
              <a:lnSpc>
                <a:spcPts val="1980"/>
              </a:lnSpc>
              <a:buFont typeface="Arial" panose="020B0604020202020204"/>
              <a:buChar char="￭"/>
            </a:pPr>
            <a:r>
              <a:rPr lang="en-US" sz="1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Streamlined payment processes with the use of smart contracts.</a:t>
            </a:r>
          </a:p>
          <a:p>
            <a:pPr marL="911225" lvl="6" indent="-130175" algn="l">
              <a:lnSpc>
                <a:spcPts val="1980"/>
              </a:lnSpc>
              <a:buFont typeface="Arial" panose="020B0604020202020204"/>
              <a:buChar char="￭"/>
            </a:pPr>
            <a:r>
              <a:rPr lang="en-US" sz="1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Enhanced user experiences, leading to higher satisfaction.</a:t>
            </a:r>
          </a:p>
          <a:p>
            <a:pPr marL="911225" lvl="6" indent="-130175" algn="l">
              <a:lnSpc>
                <a:spcPts val="1980"/>
              </a:lnSpc>
            </a:pPr>
            <a:endParaRPr lang="en-US" sz="1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2200"/>
              </a:lnSpc>
            </a:pP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anticipate these outcomes will demonstrate the value and potential of blockchain in transforming parking management.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84300" y="1563149"/>
            <a:ext cx="6146800" cy="1983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85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Expected Results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9144000" cy="10287000"/>
            <a:chOff x="0" y="0"/>
            <a:chExt cx="12192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192000" cy="13716000"/>
            </a:xfrm>
            <a:custGeom>
              <a:avLst/>
              <a:gdLst/>
              <a:ahLst/>
              <a:cxnLst/>
              <a:rect l="l" t="t" r="r" b="b"/>
              <a:pathLst>
                <a:path w="12192000" h="13716000">
                  <a:moveTo>
                    <a:pt x="0" y="0"/>
                  </a:moveTo>
                  <a:lnTo>
                    <a:pt x="12192000" y="0"/>
                  </a:lnTo>
                  <a:lnTo>
                    <a:pt x="12192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/>
              <a:stretch>
                <a:fillRect l="-6250" r="-6250"/>
              </a:stretch>
            </a:blipFill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10539361" y="2537557"/>
            <a:ext cx="5122944" cy="974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7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0539361" y="4229102"/>
            <a:ext cx="5122926" cy="38100"/>
            <a:chOff x="0" y="0"/>
            <a:chExt cx="6830568" cy="50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830568" cy="50800"/>
            </a:xfrm>
            <a:custGeom>
              <a:avLst/>
              <a:gdLst/>
              <a:ahLst/>
              <a:cxnLst/>
              <a:rect l="l" t="t" r="r" b="b"/>
              <a:pathLst>
                <a:path w="6830568" h="50800">
                  <a:moveTo>
                    <a:pt x="0" y="0"/>
                  </a:moveTo>
                  <a:lnTo>
                    <a:pt x="6830568" y="0"/>
                  </a:lnTo>
                  <a:lnTo>
                    <a:pt x="6830568" y="50800"/>
                  </a:lnTo>
                  <a:lnTo>
                    <a:pt x="0" y="50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 cstate="print"/>
              <a:stretch>
                <a:fillRect l="-14" r="-14"/>
              </a:stretch>
            </a:blipFill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539361" y="4514850"/>
            <a:ext cx="6461944" cy="271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409700" lvl="5" indent="-457200" algn="l">
              <a:lnSpc>
                <a:spcPts val="42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 parking management.</a:t>
            </a:r>
          </a:p>
          <a:p>
            <a:pPr marL="1409700" lvl="5" indent="-457200" algn="l">
              <a:lnSpc>
                <a:spcPts val="42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and trust-worthy.</a:t>
            </a:r>
          </a:p>
          <a:p>
            <a:pPr marL="1409700" lvl="5" indent="-457200" algn="l">
              <a:lnSpc>
                <a:spcPts val="42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 current challenges.</a:t>
            </a:r>
          </a:p>
          <a:p>
            <a:pPr marL="1409700" lvl="5" indent="-457200" algn="l">
              <a:lnSpc>
                <a:spcPts val="42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 the future of urban parking.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-717720"/>
            <a:ext cx="11752726" cy="10856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</a:pPr>
            <a:r>
              <a:rPr lang="en-US" sz="7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</a:p>
        </p:txBody>
      </p:sp>
      <p:grpSp>
        <p:nvGrpSpPr>
          <p:cNvPr id="3" name="Group 3"/>
          <p:cNvGrpSpPr/>
          <p:nvPr/>
        </p:nvGrpSpPr>
        <p:grpSpPr>
          <a:xfrm rot="5400000">
            <a:off x="7473" y="32701"/>
            <a:ext cx="805244" cy="820102"/>
            <a:chOff x="0" y="0"/>
            <a:chExt cx="1073658" cy="109347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073658" cy="1093470"/>
            </a:xfrm>
            <a:custGeom>
              <a:avLst/>
              <a:gdLst/>
              <a:ahLst/>
              <a:cxnLst/>
              <a:rect l="l" t="t" r="r" b="b"/>
              <a:pathLst>
                <a:path w="1073658" h="1093470">
                  <a:moveTo>
                    <a:pt x="0" y="0"/>
                  </a:moveTo>
                  <a:lnTo>
                    <a:pt x="1073658" y="0"/>
                  </a:lnTo>
                  <a:lnTo>
                    <a:pt x="1073658" y="1093470"/>
                  </a:lnTo>
                  <a:lnTo>
                    <a:pt x="0" y="10934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/>
              <a:stretch>
                <a:fillRect t="-56" b="-56"/>
              </a:stretch>
            </a:blipFill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0" y="974552"/>
          <a:ext cx="18249901" cy="9942993"/>
        </p:xfrm>
        <a:graphic>
          <a:graphicData uri="http://schemas.openxmlformats.org/drawingml/2006/table">
            <a:tbl>
              <a:tblPr/>
              <a:tblGrid>
                <a:gridCol w="34514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407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577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908193">
                <a:tc>
                  <a:txBody>
                    <a:bodyPr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CO</a:t>
                      </a:r>
                      <a:endParaRPr lang="en-US" sz="1100"/>
                    </a:p>
                  </a:txBody>
                  <a:tcPr marL="91450" marR="91450" marT="91450" marB="914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Knowledge Profile(K)</a:t>
                      </a:r>
                      <a:endParaRPr lang="en-US" sz="1100"/>
                    </a:p>
                  </a:txBody>
                  <a:tcPr marL="91450" marR="91450" marT="91450" marB="914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 Complex Engineering Problem (EP)   </a:t>
                      </a:r>
                      <a:endParaRPr lang="en-US" sz="1100"/>
                    </a:p>
                  </a:txBody>
                  <a:tcPr marL="91450" marR="91450" marT="91450" marB="914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404255">
                <a:tc>
                  <a:txBody>
                    <a:bodyPr/>
                    <a:lstStyle/>
                    <a:p>
                      <a:pPr algn="l">
                        <a:lnSpc>
                          <a:spcPts val="3635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Times New Roman Bold" panose="02030802070405020303"/>
                        </a:rPr>
                        <a:t>CO1)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 Creating user-friendly  Interfaces for drivers to find and pay for parking spots and blockchain guarantees secure and transparent transactions, aided by smart contracts for automated payments and enhanced user trust. </a:t>
                      </a:r>
                      <a:endParaRPr lang="en-US" sz="1100" dirty="0"/>
                    </a:p>
                  </a:txBody>
                  <a:tcPr marL="91450" marR="91450" marT="91450" marB="914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35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Times New Roman Bold" panose="02030802070405020303"/>
                        </a:rPr>
                        <a:t>(</a:t>
                      </a:r>
                      <a:r>
                        <a:rPr lang="en-US" sz="2600" dirty="0" err="1">
                          <a:solidFill>
                            <a:srgbClr val="000000"/>
                          </a:solidFill>
                          <a:latin typeface="Times New Roman Bold" panose="02030802070405020303"/>
                        </a:rPr>
                        <a:t>i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Times New Roman Bold" panose="02030802070405020303"/>
                        </a:rPr>
                        <a:t>) Background [K1, K2, K3] :</a:t>
                      </a:r>
                      <a:endParaRPr lang="en-US" sz="1100" dirty="0"/>
                    </a:p>
                    <a:p>
                      <a:pPr algn="l">
                        <a:lnSpc>
                          <a:spcPts val="3635"/>
                        </a:lnSpc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Times New Roman Bold" panose="02030802070405020303"/>
                        </a:rPr>
                        <a:t>(K1) :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 Monetizing a blockchain-based parking system combines technology, economics, and data analysis for success. The system relies on blockchain's decentralization and immutability, using cryptography and consensus for security and transparency.</a:t>
                      </a:r>
                    </a:p>
                    <a:p>
                      <a:pPr algn="l">
                        <a:lnSpc>
                          <a:spcPts val="3635"/>
                        </a:lnSpc>
                      </a:pPr>
                      <a:endParaRPr lang="en-US" sz="2600" dirty="0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  <a:p>
                      <a:pPr algn="l">
                        <a:lnSpc>
                          <a:spcPts val="3635"/>
                        </a:lnSpc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Times New Roman Bold" panose="02030802070405020303"/>
                        </a:rPr>
                        <a:t>(K2) : 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Algebra and Discrete Math for smart contracts, Statistics for data insights, and Formal Software Engineering for reliability.</a:t>
                      </a:r>
                    </a:p>
                    <a:p>
                      <a:pPr algn="l">
                        <a:lnSpc>
                          <a:spcPts val="3635"/>
                        </a:lnSpc>
                      </a:pPr>
                      <a:endParaRPr lang="en-US" sz="2600" dirty="0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  <a:p>
                      <a:pPr algn="l">
                        <a:lnSpc>
                          <a:spcPts val="3635"/>
                        </a:lnSpc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Times New Roman Bold" panose="02030802070405020303"/>
                        </a:rPr>
                        <a:t>(K3) : 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Engineering basics, blockchain knowledge, cybersecurity, IoT integration, economics, and user-centric design are fundamental for monetizing a blockchain-based parking system.</a:t>
                      </a:r>
                    </a:p>
                  </a:txBody>
                  <a:tcPr marL="91450" marR="91450" marT="91450" marB="9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00"/>
                        </a:lnSpc>
                        <a:defRPr/>
                      </a:pPr>
                      <a:r>
                        <a:rPr lang="en-US" sz="2500" dirty="0">
                          <a:solidFill>
                            <a:srgbClr val="000000"/>
                          </a:solidFill>
                          <a:latin typeface="Times New Roman Bold" panose="02030802070405020303"/>
                        </a:rPr>
                        <a:t>(</a:t>
                      </a:r>
                      <a:r>
                        <a:rPr lang="en-US" sz="2500" dirty="0" err="1">
                          <a:solidFill>
                            <a:srgbClr val="000000"/>
                          </a:solidFill>
                          <a:latin typeface="Times New Roman Bold" panose="02030802070405020303"/>
                        </a:rPr>
                        <a:t>i</a:t>
                      </a:r>
                      <a:r>
                        <a:rPr lang="en-US" sz="2500" dirty="0">
                          <a:solidFill>
                            <a:srgbClr val="000000"/>
                          </a:solidFill>
                          <a:latin typeface="Times New Roman Bold" panose="02030802070405020303"/>
                        </a:rPr>
                        <a:t>) Background [EP1] : </a:t>
                      </a:r>
                      <a:endParaRPr lang="en-US" sz="1100" dirty="0"/>
                    </a:p>
                    <a:p>
                      <a:pPr algn="l">
                        <a:lnSpc>
                          <a:spcPts val="3500"/>
                        </a:lnSpc>
                      </a:pPr>
                      <a:r>
                        <a:rPr lang="en-US" sz="2500" dirty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Deep blockchain understanding is crucial, encompassing data structure, consensus, cryptography, and decentralized ledgers.[K3] , Specialized engineering knowledge includes blockchain, cybersecurity, IoT, data analytics, Smart Contract Development, UX Design [K4,K5]</a:t>
                      </a:r>
                    </a:p>
                    <a:p>
                      <a:pPr algn="l">
                        <a:lnSpc>
                          <a:spcPts val="3500"/>
                        </a:lnSpc>
                      </a:pPr>
                      <a:r>
                        <a:rPr lang="en-US" sz="2500" dirty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Ensuring data security, transparency, trustworthiness, and economic impact analysis [K7]. </a:t>
                      </a:r>
                    </a:p>
                    <a:p>
                      <a:pPr algn="l">
                        <a:lnSpc>
                          <a:spcPts val="3500"/>
                        </a:lnSpc>
                      </a:pPr>
                      <a:r>
                        <a:rPr lang="en-US" sz="2500" dirty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Engagement with research literature involves learning from existing knowledge, sharing findings, and staying updated with the latest research[K8].</a:t>
                      </a:r>
                    </a:p>
                    <a:p>
                      <a:pPr algn="l">
                        <a:lnSpc>
                          <a:spcPts val="3500"/>
                        </a:lnSpc>
                      </a:pPr>
                      <a:r>
                        <a:rPr lang="en-US" sz="2500" dirty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(ii)</a:t>
                      </a:r>
                      <a:r>
                        <a:rPr lang="en-US" sz="2500" dirty="0">
                          <a:solidFill>
                            <a:srgbClr val="000000"/>
                          </a:solidFill>
                          <a:latin typeface="Times New Roman Bold" panose="02030802070405020303"/>
                        </a:rPr>
                        <a:t> Research Questions/Problem Statements</a:t>
                      </a:r>
                    </a:p>
                    <a:p>
                      <a:pPr algn="l">
                        <a:lnSpc>
                          <a:spcPts val="3220"/>
                        </a:lnSpc>
                      </a:pPr>
                      <a:r>
                        <a:rPr lang="en-US" sz="2300" dirty="0">
                          <a:solidFill>
                            <a:srgbClr val="000000"/>
                          </a:solidFill>
                          <a:latin typeface="Times New Roman Bold" panose="02030802070405020303"/>
                        </a:rPr>
                        <a:t>[EP6] : </a:t>
                      </a:r>
                      <a:r>
                        <a:rPr lang="en-US" sz="2300" dirty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Maximizing revenue from privately owned parking spots to alleviate street parking congestion.</a:t>
                      </a:r>
                    </a:p>
                    <a:p>
                      <a:pPr algn="l">
                        <a:lnSpc>
                          <a:spcPts val="3500"/>
                        </a:lnSpc>
                      </a:pPr>
                      <a:endParaRPr lang="en-US" sz="2300" dirty="0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  <a:p>
                      <a:pPr algn="l">
                        <a:lnSpc>
                          <a:spcPts val="3780"/>
                        </a:lnSpc>
                      </a:pPr>
                      <a:endParaRPr lang="en-US" sz="2300" dirty="0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91450" marR="91450" marT="91450" marB="9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0" y="0"/>
          <a:ext cx="18249901" cy="10929067"/>
        </p:xfrm>
        <a:graphic>
          <a:graphicData uri="http://schemas.openxmlformats.org/drawingml/2006/table">
            <a:tbl>
              <a:tblPr/>
              <a:tblGrid>
                <a:gridCol w="34514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407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577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003933">
                <a:tc>
                  <a:txBody>
                    <a:bodyPr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</a:t>
                      </a:r>
                      <a:endParaRPr 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91450" marB="914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Knowledge Profile(K)</a:t>
                      </a:r>
                      <a:endParaRPr 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91450" marB="914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Complex Engineering Problem (EP)   </a:t>
                      </a:r>
                      <a:endParaRPr 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91450" marB="914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283067">
                <a:tc>
                  <a:txBody>
                    <a:bodyPr/>
                    <a:lstStyle/>
                    <a:p>
                      <a:pPr algn="l">
                        <a:lnSpc>
                          <a:spcPts val="3635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CO2) Examined updated blockchain based literatures to define the problems and formulate the objectives for this project.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91450" marB="914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35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600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Related Works [K8] :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ts val="3635"/>
                        </a:lnSpc>
                      </a:pP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ts val="3635"/>
                        </a:lnSpc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Papers on blockchain based car parking management systems and smart contracts.</a:t>
                      </a:r>
                    </a:p>
                    <a:p>
                      <a:pPr algn="l">
                        <a:lnSpc>
                          <a:spcPts val="3635"/>
                        </a:lnSpc>
                      </a:pPr>
                      <a:endParaRPr lang="en-US" sz="26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91450" marB="9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00"/>
                        </a:lnSpc>
                        <a:defRPr/>
                      </a:pPr>
                      <a:r>
                        <a:rPr lang="en-US" sz="25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500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5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Related Works [EP1] :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ts val="3500"/>
                        </a:lnSpc>
                      </a:pPr>
                      <a:r>
                        <a:rPr lang="en-US" sz="25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Evaluate research papers for adherence to engineering fundamentals, including sound theory, methodology, data analysis, ethics, and practical applicability.[K3,K4,K6,K7,K8].</a:t>
                      </a:r>
                    </a:p>
                    <a:p>
                      <a:pPr algn="l">
                        <a:lnSpc>
                          <a:spcPts val="3500"/>
                        </a:lnSpc>
                      </a:pPr>
                      <a:endParaRPr lang="en-US" sz="25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ts val="3500"/>
                        </a:lnSpc>
                      </a:pPr>
                      <a:r>
                        <a:rPr lang="en-US" sz="25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(ii) Objectives [EP2, EP6, EP7] :</a:t>
                      </a:r>
                    </a:p>
                    <a:p>
                      <a:pPr algn="l">
                        <a:lnSpc>
                          <a:spcPts val="3500"/>
                        </a:lnSpc>
                      </a:pPr>
                      <a:r>
                        <a:rPr lang="en-US" sz="25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EP2 : Involves balancing privacy and transparency, scalability and decentralization, regulatory compliance, and user adoption with security, among other technical and engineering challenges.</a:t>
                      </a:r>
                    </a:p>
                    <a:p>
                      <a:pPr algn="l">
                        <a:lnSpc>
                          <a:spcPts val="3500"/>
                        </a:lnSpc>
                      </a:pPr>
                      <a:r>
                        <a:rPr lang="en-US" sz="25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EP6 : Diverse stakeholders, from drivers , Parking Lot Owners and Operators, governments to technology providers and environmental advocates, have varying needs in blockchain-based parking management.</a:t>
                      </a:r>
                    </a:p>
                    <a:p>
                      <a:pPr algn="l">
                        <a:lnSpc>
                          <a:spcPts val="3500"/>
                        </a:lnSpc>
                      </a:pPr>
                      <a:r>
                        <a:rPr lang="en-US" sz="25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EP7 : Blockchain Infrastructure is a high level problem and smart contracts with data privacy and security are the sub problems</a:t>
                      </a:r>
                    </a:p>
                    <a:p>
                      <a:pPr algn="l">
                        <a:lnSpc>
                          <a:spcPts val="3500"/>
                        </a:lnSpc>
                      </a:pPr>
                      <a:endParaRPr lang="en-US" sz="25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ts val="3500"/>
                        </a:lnSpc>
                      </a:pPr>
                      <a:endParaRPr lang="en-US" sz="25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91450" marB="9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0" y="0"/>
          <a:ext cx="18249901" cy="8830874"/>
        </p:xfrm>
        <a:graphic>
          <a:graphicData uri="http://schemas.openxmlformats.org/drawingml/2006/table">
            <a:tbl>
              <a:tblPr/>
              <a:tblGrid>
                <a:gridCol w="34514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407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577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826546">
                <a:tc>
                  <a:txBody>
                    <a:bodyPr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</a:t>
                      </a:r>
                      <a:endParaRPr 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91450" marB="914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Knowledge Profile(K)</a:t>
                      </a:r>
                      <a:endParaRPr 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91450" marB="914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Complex Engineering Problem (EP)   </a:t>
                      </a:r>
                      <a:endParaRPr 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91450" marB="914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145754">
                <a:tc>
                  <a:txBody>
                    <a:bodyPr/>
                    <a:lstStyle/>
                    <a:p>
                      <a:pPr algn="l">
                        <a:lnSpc>
                          <a:spcPts val="3635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CO2) Examined updated blockchain based literatures to define the problems and formulate the objectives for this project.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91450" marB="914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35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600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Related Works [K8] :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ts val="3635"/>
                        </a:lnSpc>
                      </a:pP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ts val="3635"/>
                        </a:lnSpc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Papers on blockchain based car parking management systems and smart contracts.</a:t>
                      </a:r>
                    </a:p>
                    <a:p>
                      <a:pPr algn="l">
                        <a:lnSpc>
                          <a:spcPts val="3635"/>
                        </a:lnSpc>
                      </a:pPr>
                      <a:endParaRPr lang="en-US" sz="26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91450" marB="9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00"/>
                        </a:lnSpc>
                        <a:defRPr/>
                      </a:pPr>
                      <a:r>
                        <a:rPr lang="en-US" sz="25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(ii) Planned Methodology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ts val="3500"/>
                        </a:lnSpc>
                      </a:pPr>
                      <a:r>
                        <a:rPr lang="en-US" sz="25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[EP2, EP6] :</a:t>
                      </a:r>
                    </a:p>
                    <a:p>
                      <a:pPr algn="l">
                        <a:lnSpc>
                          <a:spcPts val="3500"/>
                        </a:lnSpc>
                      </a:pPr>
                      <a:endParaRPr lang="en-US" sz="25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ts val="3500"/>
                        </a:lnSpc>
                      </a:pPr>
                      <a:r>
                        <a:rPr lang="en-US" sz="25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EP2 : Assessment, interdisciplinary collaboration, ethical considerations, user-centered design, scalability, data security, and continuous improvement.</a:t>
                      </a:r>
                    </a:p>
                    <a:p>
                      <a:pPr algn="l">
                        <a:lnSpc>
                          <a:spcPts val="3500"/>
                        </a:lnSpc>
                      </a:pPr>
                      <a:endParaRPr lang="en-US" sz="25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ts val="3500"/>
                        </a:lnSpc>
                      </a:pPr>
                      <a:r>
                        <a:rPr lang="en-US" sz="25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EP6 : Stakeholder engagement, assessment, ethical framework, user-centered design, and adaptability.</a:t>
                      </a:r>
                    </a:p>
                  </a:txBody>
                  <a:tcPr marL="91450" marR="91450" marT="91450" marB="9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58574">
                <a:tc>
                  <a:txBody>
                    <a:bodyPr/>
                    <a:lstStyle/>
                    <a:p>
                      <a:pPr algn="l">
                        <a:lnSpc>
                          <a:spcPts val="1680"/>
                        </a:lnSpc>
                        <a:defRPr/>
                      </a:pPr>
                      <a:endParaRPr 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91450" marB="9145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80"/>
                        </a:lnSpc>
                        <a:defRPr/>
                      </a:pP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91450" marB="9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00"/>
                        </a:lnSpc>
                        <a:defRPr/>
                      </a:pP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91450" marB="9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10699" y="1840259"/>
            <a:ext cx="8022194" cy="1141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25"/>
              </a:lnSpc>
            </a:pPr>
            <a:r>
              <a:rPr lang="en-US" sz="8500">
                <a:solidFill>
                  <a:srgbClr val="1E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210699" y="4433541"/>
            <a:ext cx="13866603" cy="4620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65"/>
              </a:lnSpc>
            </a:pPr>
            <a:r>
              <a:rPr lang="en-US" sz="1830">
                <a:solidFill>
                  <a:srgbClr val="1E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 S. Jennath et al.,S.Adarsh,Nikhil V.Chandran,R.Ananthan,A.Sabir and S.Asharaf “Parkchain: A blockchain powered parking solution for Smart Cities,” Frontiers, vol. 2,2023, doi:10.3389/fbloc.2019.00006</a:t>
            </a:r>
          </a:p>
          <a:p>
            <a:pPr algn="l">
              <a:lnSpc>
                <a:spcPts val="2565"/>
              </a:lnSpc>
            </a:pPr>
            <a:r>
              <a:rPr lang="en-US" sz="1830">
                <a:solidFill>
                  <a:srgbClr val="1E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 J. Hu, D. He, Q. Zhao and K. -K. R. Choo, "Parking Management: A Blockchain-Based Privacy-Preserving System," in IEEE Consumer Electronics Magazine, vol. 8, no. 4, pp. 45-49, July 2019, doi: 10.1109/MCE.2019.2905490.</a:t>
            </a:r>
          </a:p>
          <a:p>
            <a:pPr algn="l">
              <a:lnSpc>
                <a:spcPts val="2565"/>
              </a:lnSpc>
            </a:pPr>
            <a:r>
              <a:rPr lang="en-US" sz="1830">
                <a:solidFill>
                  <a:srgbClr val="1E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 S. Ahmed, Soaibuzzaman, M. S. Rahman and M. S. Rahaman, "A Blockchain-Based Architecture for Integrated Smart Parking Systems," 2019 IEEE International Conference on Pervasive Computing and Communications Workshops (PerCom Workshops), Kyoto, Japan, 2019, pp. 177-182, doi: 10.1109/PERCOMW.2019.8730772.</a:t>
            </a:r>
          </a:p>
          <a:p>
            <a:pPr algn="l">
              <a:lnSpc>
                <a:spcPts val="2565"/>
              </a:lnSpc>
            </a:pPr>
            <a:r>
              <a:rPr lang="en-US" sz="1830">
                <a:solidFill>
                  <a:srgbClr val="1E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  C. Zhang et al., "BSFP: Blockchain-Enabled Smart Parking With Fairness, Reliability and Privacy Protection," in IEEE Transactions on Vehicular Technology, vol. 69, no. 6, pp. 6578-6591, June 2020, doi: 10.1109/TVT.2020.2984621</a:t>
            </a:r>
          </a:p>
          <a:p>
            <a:pPr algn="l">
              <a:lnSpc>
                <a:spcPts val="2565"/>
              </a:lnSpc>
            </a:pPr>
            <a:r>
              <a:rPr lang="en-US" sz="1830">
                <a:solidFill>
                  <a:srgbClr val="1E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[5] 1.M. M. Badr, W. A. Amiri, M. M. Fouda, M. M. E. A. Mahmoud, A. J. Aljohani and W. Alasmary, "Smart Parking System With Privacy Preservation and Reputation Management Using Blockchain," in IEEE Access, vol. 8, pp. 150823-150843, 2020, doi: 10.1109/ACCESS.2020.3016945.</a:t>
            </a:r>
          </a:p>
          <a:p>
            <a:pPr algn="l">
              <a:lnSpc>
                <a:spcPts val="2565"/>
              </a:lnSpc>
            </a:pPr>
            <a:r>
              <a:rPr lang="en-US" sz="1830">
                <a:solidFill>
                  <a:srgbClr val="1E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[6] M.Ibrahim, Y. Lee, H.-K. Kahng, S. Kim, and D.-H. Kim, “Blockchain-based parking sharing service for smart city development,” in IEEE Access,vol. 103,ISSN 0045-7906,2022,doi:10.1016/j.compeleceng.2022.108267.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2210699" y="4050061"/>
            <a:ext cx="13844110" cy="38100"/>
            <a:chOff x="0" y="0"/>
            <a:chExt cx="18458814" cy="50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8458814" cy="50800"/>
            </a:xfrm>
            <a:custGeom>
              <a:avLst/>
              <a:gdLst/>
              <a:ahLst/>
              <a:cxnLst/>
              <a:rect l="l" t="t" r="r" b="b"/>
              <a:pathLst>
                <a:path w="18458814" h="50800">
                  <a:moveTo>
                    <a:pt x="0" y="0"/>
                  </a:moveTo>
                  <a:lnTo>
                    <a:pt x="18458814" y="0"/>
                  </a:lnTo>
                  <a:lnTo>
                    <a:pt x="18458814" y="50800"/>
                  </a:lnTo>
                  <a:lnTo>
                    <a:pt x="0" y="50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/>
              <a:stretch>
                <a:fillRect t="-15" b="-15"/>
              </a:stretch>
            </a:blipFill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6931819" cy="10287000"/>
            <a:chOff x="0" y="0"/>
            <a:chExt cx="9242425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242425" cy="13716000"/>
            </a:xfrm>
            <a:custGeom>
              <a:avLst/>
              <a:gdLst/>
              <a:ahLst/>
              <a:cxnLst/>
              <a:rect l="l" t="t" r="r" b="b"/>
              <a:pathLst>
                <a:path w="9242425" h="13716000">
                  <a:moveTo>
                    <a:pt x="0" y="0"/>
                  </a:moveTo>
                  <a:lnTo>
                    <a:pt x="9242425" y="0"/>
                  </a:lnTo>
                  <a:lnTo>
                    <a:pt x="9242425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/>
              <a:stretch>
                <a:fillRect l="-24201" r="-24201"/>
              </a:stretch>
            </a:blipFill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8224651" y="460693"/>
            <a:ext cx="8693378" cy="18949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63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and Background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224651" y="3010688"/>
            <a:ext cx="8693378" cy="6469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Presentation, we will cover the process of efficiently handling monetization of urban parking management using modern technologies.</a:t>
            </a:r>
          </a:p>
          <a:p>
            <a:pPr algn="l">
              <a:lnSpc>
                <a:spcPts val="2520"/>
              </a:lnSpc>
            </a:pPr>
            <a:endParaRPr lang="en-US" sz="1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1225" lvl="6" indent="-130175" algn="l">
              <a:lnSpc>
                <a:spcPts val="2520"/>
              </a:lnSpc>
              <a:buFont typeface="Arial" panose="020B0604020202020204"/>
              <a:buChar char="￭"/>
            </a:pPr>
            <a:r>
              <a:rPr lang="en-US" sz="1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Modern technology based automated parking management in urban areas.</a:t>
            </a:r>
          </a:p>
          <a:p>
            <a:pPr marL="911225" lvl="6" indent="-130175" algn="l">
              <a:lnSpc>
                <a:spcPts val="2520"/>
              </a:lnSpc>
              <a:buFont typeface="Arial" panose="020B0604020202020204"/>
              <a:buChar char="￭"/>
            </a:pPr>
            <a:r>
              <a:rPr lang="en-US" sz="1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Availability Tracking</a:t>
            </a:r>
          </a:p>
          <a:p>
            <a:pPr marL="911225" lvl="6" indent="-130175" algn="l">
              <a:lnSpc>
                <a:spcPts val="2520"/>
              </a:lnSpc>
              <a:buFont typeface="Arial" panose="020B0604020202020204"/>
              <a:buChar char="￭"/>
            </a:pPr>
            <a:r>
              <a:rPr lang="en-US" sz="1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Peer-to-Peer (P2P) Parking Sharing</a:t>
            </a:r>
          </a:p>
          <a:p>
            <a:pPr marL="911225" lvl="6" indent="-130175" algn="l">
              <a:lnSpc>
                <a:spcPts val="2520"/>
              </a:lnSpc>
              <a:buFont typeface="Arial" panose="020B0604020202020204"/>
              <a:buChar char="￭"/>
            </a:pPr>
            <a:r>
              <a:rPr lang="en-US" sz="1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Navigation Apps</a:t>
            </a:r>
          </a:p>
          <a:p>
            <a:pPr marL="911225" lvl="6" indent="-130175" algn="l">
              <a:lnSpc>
                <a:spcPts val="2520"/>
              </a:lnSpc>
              <a:buFont typeface="Arial" panose="020B0604020202020204"/>
              <a:buChar char="￭"/>
            </a:pPr>
            <a:r>
              <a:rPr lang="en-US" sz="1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 Decentralized Environment</a:t>
            </a:r>
          </a:p>
          <a:p>
            <a:pPr marL="911225" lvl="6" indent="-130175" algn="l">
              <a:lnSpc>
                <a:spcPts val="2520"/>
              </a:lnSpc>
            </a:pPr>
            <a:endParaRPr lang="en-US" sz="1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13790" lvl="6" indent="-159385" algn="l">
              <a:lnSpc>
                <a:spcPts val="3080"/>
              </a:lnSpc>
            </a:pPr>
            <a:r>
              <a:rPr lang="en-US" sz="2200">
                <a:solidFill>
                  <a:srgbClr val="294B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Monetization difficulties for Urban parking management:</a:t>
            </a:r>
          </a:p>
          <a:p>
            <a:pPr marL="911225" lvl="6" indent="-130175" algn="l">
              <a:lnSpc>
                <a:spcPts val="2520"/>
              </a:lnSpc>
            </a:pPr>
            <a:endParaRPr lang="en-US" sz="2200">
              <a:solidFill>
                <a:srgbClr val="294B6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36420" lvl="6" indent="-262255" algn="l">
              <a:lnSpc>
                <a:spcPts val="2520"/>
              </a:lnSpc>
              <a:buFont typeface="Arial" panose="020B0604020202020204"/>
              <a:buChar char="￭"/>
            </a:pPr>
            <a:r>
              <a:rPr lang="en-US" sz="1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Trust and security concerns</a:t>
            </a:r>
          </a:p>
          <a:p>
            <a:pPr marL="1836420" lvl="6" indent="-262255" algn="l">
              <a:lnSpc>
                <a:spcPts val="2520"/>
              </a:lnSpc>
              <a:buFont typeface="Arial" panose="020B0604020202020204"/>
              <a:buChar char="￭"/>
            </a:pPr>
            <a:r>
              <a:rPr lang="en-US" sz="1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 and liability issues</a:t>
            </a:r>
          </a:p>
          <a:p>
            <a:pPr marL="1836420" lvl="6" indent="-262255" algn="l">
              <a:lnSpc>
                <a:spcPts val="2520"/>
              </a:lnSpc>
              <a:buFont typeface="Arial" panose="020B0604020202020204"/>
              <a:buChar char="￭"/>
            </a:pPr>
            <a:r>
              <a:rPr lang="en-US" sz="1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Pricing and visibility</a:t>
            </a:r>
          </a:p>
          <a:p>
            <a:pPr marL="1836420" lvl="6" indent="-262255" algn="l">
              <a:lnSpc>
                <a:spcPts val="2520"/>
              </a:lnSpc>
              <a:buFont typeface="Arial" panose="020B0604020202020204"/>
              <a:buChar char="￭"/>
            </a:pPr>
            <a:r>
              <a:rPr lang="en-US" sz="1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Marketing and promotion</a:t>
            </a:r>
          </a:p>
          <a:p>
            <a:pPr marL="1836420" lvl="6" indent="-262255" algn="l">
              <a:lnSpc>
                <a:spcPts val="2520"/>
              </a:lnSpc>
              <a:buFont typeface="Arial" panose="020B0604020202020204"/>
              <a:buChar char="￭"/>
            </a:pPr>
            <a:r>
              <a:rPr lang="en-US" sz="1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Maintenance and upkeep</a:t>
            </a:r>
          </a:p>
          <a:p>
            <a:pPr marL="1836420" lvl="6" indent="-262255" algn="l">
              <a:lnSpc>
                <a:spcPts val="2520"/>
              </a:lnSpc>
              <a:buFont typeface="Arial" panose="020B0604020202020204"/>
              <a:buChar char="￭"/>
            </a:pPr>
            <a:r>
              <a:rPr lang="en-US" sz="1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 processing</a:t>
            </a:r>
          </a:p>
          <a:p>
            <a:pPr marL="1836420" lvl="6" indent="-262255" algn="l">
              <a:lnSpc>
                <a:spcPts val="2520"/>
              </a:lnSpc>
            </a:pPr>
            <a:endParaRPr lang="en-US" sz="1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36420" lvl="6" indent="-262255" algn="l">
              <a:lnSpc>
                <a:spcPts val="2520"/>
              </a:lnSpc>
            </a:pPr>
            <a:endParaRPr lang="en-US" sz="1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36420" lvl="6" indent="-262255" algn="l">
              <a:lnSpc>
                <a:spcPts val="2520"/>
              </a:lnSpc>
            </a:pPr>
            <a:endParaRPr lang="en-US" sz="1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8219889" y="2861120"/>
            <a:ext cx="8706136" cy="12764"/>
            <a:chOff x="0" y="0"/>
            <a:chExt cx="11608181" cy="1701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608181" cy="17018"/>
            </a:xfrm>
            <a:custGeom>
              <a:avLst/>
              <a:gdLst/>
              <a:ahLst/>
              <a:cxnLst/>
              <a:rect l="l" t="t" r="r" b="b"/>
              <a:pathLst>
                <a:path w="11608181" h="17018">
                  <a:moveTo>
                    <a:pt x="0" y="0"/>
                  </a:moveTo>
                  <a:lnTo>
                    <a:pt x="11608181" y="0"/>
                  </a:lnTo>
                  <a:lnTo>
                    <a:pt x="11608181" y="17018"/>
                  </a:lnTo>
                  <a:lnTo>
                    <a:pt x="0" y="170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 cstate="print"/>
              <a:stretch>
                <a:fillRect l="-66" r="-66" b="-1"/>
              </a:stretch>
            </a:blipFill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3232" y="0"/>
            <a:ext cx="16365474" cy="10287000"/>
            <a:chOff x="0" y="0"/>
            <a:chExt cx="21820632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820632" cy="13716000"/>
            </a:xfrm>
            <a:custGeom>
              <a:avLst/>
              <a:gdLst/>
              <a:ahLst/>
              <a:cxnLst/>
              <a:rect l="l" t="t" r="r" b="b"/>
              <a:pathLst>
                <a:path w="21820632" h="13716000">
                  <a:moveTo>
                    <a:pt x="0" y="0"/>
                  </a:moveTo>
                  <a:lnTo>
                    <a:pt x="21820632" y="0"/>
                  </a:lnTo>
                  <a:lnTo>
                    <a:pt x="21820632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/>
              <a:stretch>
                <a:fillRect t="-4" b="-4"/>
              </a:stretch>
            </a:blipFill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 cstate="print"/>
              <a:stretch>
                <a:fillRect/>
              </a:stretch>
            </a:blipFill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778895" y="3436039"/>
            <a:ext cx="8974941" cy="2500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6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 you for your </a:t>
            </a:r>
          </a:p>
          <a:p>
            <a:pPr algn="ctr">
              <a:lnSpc>
                <a:spcPts val="6480"/>
              </a:lnSpc>
            </a:pPr>
            <a:r>
              <a:rPr lang="en-US" sz="6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 !</a:t>
            </a:r>
          </a:p>
          <a:p>
            <a:pPr algn="ctr">
              <a:lnSpc>
                <a:spcPts val="6480"/>
              </a:lnSpc>
            </a:pPr>
            <a:endParaRPr lang="en-US" sz="60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773271" y="5393662"/>
            <a:ext cx="4891505" cy="265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are now open to questions 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9547860"/>
            <a:ext cx="9144000" cy="519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H.S. Jennath et al. “Parkchain: A blockchain powered parking solution for Smart Cities,” Frontiers, vol. 2,2023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2111896" y="4548314"/>
            <a:ext cx="4920234" cy="1190339"/>
            <a:chOff x="0" y="0"/>
            <a:chExt cx="6560312" cy="158711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560312" cy="1587119"/>
            </a:xfrm>
            <a:custGeom>
              <a:avLst/>
              <a:gdLst/>
              <a:ahLst/>
              <a:cxnLst/>
              <a:rect l="l" t="t" r="r" b="b"/>
              <a:pathLst>
                <a:path w="6560312" h="1587119">
                  <a:moveTo>
                    <a:pt x="0" y="0"/>
                  </a:moveTo>
                  <a:lnTo>
                    <a:pt x="6560312" y="0"/>
                  </a:lnTo>
                  <a:lnTo>
                    <a:pt x="6560312" y="1587119"/>
                  </a:lnTo>
                  <a:lnTo>
                    <a:pt x="0" y="15871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/>
              <a:stretch>
                <a:fillRect t="-1" b="-1"/>
              </a:stretch>
            </a:blipFill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899173" y="2717923"/>
            <a:ext cx="7851095" cy="1128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sz="8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 [1]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338856" y="326847"/>
            <a:ext cx="8414838" cy="10856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55"/>
              </a:lnSpc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A Blockchain-based solution for creating smart parking spaces </a:t>
            </a:r>
          </a:p>
          <a:p>
            <a:pPr algn="l">
              <a:lnSpc>
                <a:spcPts val="2455"/>
              </a:lnSpc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sz="227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75" dirty="0">
                <a:solidFill>
                  <a:srgbClr val="1C43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Contribution and Services:</a:t>
            </a:r>
          </a:p>
          <a:p>
            <a:pPr marL="979170" lvl="5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Blockchain-based ecosystem </a:t>
            </a:r>
          </a:p>
          <a:p>
            <a:pPr marL="979170" lvl="5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non-fungible parking tokens (NFT’s)</a:t>
            </a:r>
          </a:p>
          <a:p>
            <a:pPr marL="979170" lvl="5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Utilization of smart contracts </a:t>
            </a:r>
          </a:p>
          <a:p>
            <a:pPr marL="979170" lvl="5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surveillance</a:t>
            </a:r>
          </a:p>
          <a:p>
            <a:pPr marL="979170" lvl="5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mobile application for finding, booking, and paying for parking spaces.</a:t>
            </a:r>
          </a:p>
          <a:p>
            <a:pPr algn="l">
              <a:lnSpc>
                <a:spcPct val="100000"/>
              </a:lnSpc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sz="227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75" dirty="0">
                <a:solidFill>
                  <a:srgbClr val="1C43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Inefficiencies:</a:t>
            </a:r>
          </a:p>
          <a:p>
            <a:pPr marL="979170" lvl="5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Privacy Concerns </a:t>
            </a:r>
          </a:p>
          <a:p>
            <a:pPr marL="979170" lvl="5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Deposit </a:t>
            </a:r>
          </a:p>
          <a:p>
            <a:pPr marL="739775" lvl="5" indent="-123190" algn="l">
              <a:lnSpc>
                <a:spcPct val="100000"/>
              </a:lnSpc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sz="227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75" dirty="0">
                <a:solidFill>
                  <a:srgbClr val="1C43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Stakeholders:</a:t>
            </a:r>
          </a:p>
          <a:p>
            <a:pPr marL="803910" lvl="2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C43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certified owners of the land.</a:t>
            </a:r>
          </a:p>
          <a:p>
            <a:pPr marL="803910" lvl="2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contractors</a:t>
            </a:r>
          </a:p>
          <a:p>
            <a:pPr marL="803910" lvl="2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Government Agencies</a:t>
            </a:r>
          </a:p>
          <a:p>
            <a:pPr marL="653415" lvl="3" indent="-163195" algn="just">
              <a:lnSpc>
                <a:spcPct val="100000"/>
              </a:lnSpc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21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10" dirty="0">
                <a:solidFill>
                  <a:srgbClr val="1C43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Rental packages:</a:t>
            </a:r>
          </a:p>
          <a:p>
            <a:pPr marL="803910" lvl="2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Hourly</a:t>
            </a:r>
          </a:p>
          <a:p>
            <a:pPr marL="803910" lvl="2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Daily</a:t>
            </a:r>
          </a:p>
          <a:p>
            <a:pPr marL="803910" lvl="2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Monthly</a:t>
            </a:r>
          </a:p>
          <a:p>
            <a:pPr marL="653415" lvl="3" indent="-163195" algn="just">
              <a:lnSpc>
                <a:spcPts val="2450"/>
              </a:lnSpc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3350"/>
              </a:lnSpc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Individuals and companies are targeted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53415" lvl="3" indent="-163195" algn="l">
              <a:lnSpc>
                <a:spcPts val="2455"/>
              </a:lnSpc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3415" lvl="3" indent="-163195" algn="l">
              <a:lnSpc>
                <a:spcPts val="2455"/>
              </a:lnSpc>
            </a:pPr>
            <a:r>
              <a:rPr 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It </a:t>
            </a:r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not go </a:t>
            </a:r>
            <a:r>
              <a:rPr 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specific technical details on how the searching/recommendation system for available parking spaces is implemented. It </a:t>
            </a:r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provides a high-level overview of the system's functionality</a:t>
            </a:r>
          </a:p>
          <a:p>
            <a:pPr marL="653415" lvl="3" indent="-163195" algn="l">
              <a:lnSpc>
                <a:spcPts val="1580"/>
              </a:lnSpc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3415" lvl="3" indent="-163195" algn="l">
              <a:lnSpc>
                <a:spcPts val="1580"/>
              </a:lnSpc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3415" lvl="3" indent="-163195" algn="l">
              <a:lnSpc>
                <a:spcPts val="1580"/>
              </a:lnSpc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3415" lvl="3" indent="-163195" algn="l">
              <a:lnSpc>
                <a:spcPts val="1580"/>
              </a:lnSpc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3415" lvl="3" indent="-163195" algn="l">
              <a:lnSpc>
                <a:spcPts val="1580"/>
              </a:lnSpc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3415" lvl="3" indent="-163195" algn="l">
              <a:lnSpc>
                <a:spcPts val="1580"/>
              </a:lnSpc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3415" lvl="3" indent="-163195" algn="l">
              <a:lnSpc>
                <a:spcPts val="2460"/>
              </a:lnSpc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3415" lvl="3" indent="-163195" algn="l">
              <a:lnSpc>
                <a:spcPts val="2460"/>
              </a:lnSpc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9181327" y="1"/>
            <a:ext cx="9525" cy="10287000"/>
            <a:chOff x="0" y="0"/>
            <a:chExt cx="12700" cy="13716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2700" cy="13716000"/>
            </a:xfrm>
            <a:custGeom>
              <a:avLst/>
              <a:gdLst/>
              <a:ahLst/>
              <a:cxnLst/>
              <a:rect l="l" t="t" r="r" b="b"/>
              <a:pathLst>
                <a:path w="12700" h="13716000">
                  <a:moveTo>
                    <a:pt x="0" y="0"/>
                  </a:moveTo>
                  <a:lnTo>
                    <a:pt x="12700" y="0"/>
                  </a:lnTo>
                  <a:lnTo>
                    <a:pt x="127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81327" y="1"/>
            <a:ext cx="9525" cy="10287000"/>
            <a:chOff x="0" y="0"/>
            <a:chExt cx="127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700" cy="13716000"/>
            </a:xfrm>
            <a:custGeom>
              <a:avLst/>
              <a:gdLst/>
              <a:ahLst/>
              <a:cxnLst/>
              <a:rect l="l" t="t" r="r" b="b"/>
              <a:pathLst>
                <a:path w="12700" h="13716000">
                  <a:moveTo>
                    <a:pt x="0" y="0"/>
                  </a:moveTo>
                  <a:lnTo>
                    <a:pt x="12700" y="0"/>
                  </a:lnTo>
                  <a:lnTo>
                    <a:pt x="127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46852" y="9571664"/>
            <a:ext cx="9144000" cy="769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J. Hu, D. He, Q. Zhao and K. -K. R. Choo, "Parking Management: A Blockchain-Based Privacy-Preserving System," in IEEE Consumer Electronics Magazine,2019</a:t>
            </a:r>
          </a:p>
          <a:p>
            <a:pPr algn="l">
              <a:lnSpc>
                <a:spcPts val="1790"/>
              </a:lnSpc>
            </a:pPr>
            <a:endParaRPr lang="en-US" sz="16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99173" y="2717923"/>
            <a:ext cx="7609251" cy="1128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sz="8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 [2]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190990" y="-57150"/>
            <a:ext cx="8759190" cy="944626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l">
              <a:lnSpc>
                <a:spcPts val="2160"/>
              </a:lnSpc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2160"/>
              </a:lnSpc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 algn="l">
              <a:lnSpc>
                <a:spcPts val="2160"/>
              </a:lnSpc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An Ethereum-based consortium blockchain parking system </a:t>
            </a:r>
          </a:p>
          <a:p>
            <a:pPr algn="l">
              <a:lnSpc>
                <a:spcPts val="2160"/>
              </a:lnSpc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2375"/>
              </a:lnSpc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200" dirty="0">
                <a:solidFill>
                  <a:srgbClr val="1C43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Contribution and Services:</a:t>
            </a:r>
          </a:p>
          <a:p>
            <a:pPr marL="979170" lvl="5" indent="-285750" algn="l">
              <a:lnSpc>
                <a:spcPts val="1945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Consortium Blockchain</a:t>
            </a:r>
          </a:p>
          <a:p>
            <a:pPr marL="979170" lvl="5" indent="-285750" algn="l">
              <a:lnSpc>
                <a:spcPts val="1945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Privacy-Preserving Parking Management</a:t>
            </a:r>
          </a:p>
          <a:p>
            <a:pPr marL="979170" lvl="5" indent="-285750" algn="l">
              <a:lnSpc>
                <a:spcPts val="1945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Contracts for Rental</a:t>
            </a:r>
          </a:p>
          <a:p>
            <a:pPr marL="979170" lvl="5" indent="-285750" algn="l">
              <a:lnSpc>
                <a:spcPts val="1945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Anonymity</a:t>
            </a:r>
          </a:p>
          <a:p>
            <a:pPr algn="l">
              <a:lnSpc>
                <a:spcPts val="1945"/>
              </a:lnSpc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2375"/>
              </a:lnSpc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200" dirty="0">
                <a:solidFill>
                  <a:srgbClr val="1C43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Inefficiencies:</a:t>
            </a:r>
          </a:p>
          <a:p>
            <a:pPr marL="979170" lvl="5" indent="-285750" algn="l">
              <a:lnSpc>
                <a:spcPts val="1945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 of all data in the blockchain </a:t>
            </a:r>
          </a:p>
          <a:p>
            <a:pPr marL="979170" lvl="5" indent="-285750" algn="l">
              <a:lnSpc>
                <a:spcPts val="1945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Adoption </a:t>
            </a:r>
          </a:p>
          <a:p>
            <a:pPr algn="l">
              <a:lnSpc>
                <a:spcPts val="1945"/>
              </a:lnSpc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1530"/>
              </a:lnSpc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dirty="0">
                <a:solidFill>
                  <a:srgbClr val="012D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1C43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Stakeholders:</a:t>
            </a:r>
          </a:p>
          <a:p>
            <a:pPr marL="979170" lvl="5" indent="-285750" algn="l">
              <a:lnSpc>
                <a:spcPts val="1945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Vehicle users(drivers)</a:t>
            </a:r>
          </a:p>
          <a:p>
            <a:pPr marL="979170" lvl="5" indent="-285750" algn="l">
              <a:lnSpc>
                <a:spcPts val="1945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Parking space owners</a:t>
            </a:r>
          </a:p>
          <a:p>
            <a:pPr marL="979170" lvl="5" indent="-285750" algn="l">
              <a:lnSpc>
                <a:spcPts val="1945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Government departments</a:t>
            </a:r>
          </a:p>
          <a:p>
            <a:pPr marL="979170" lvl="5" indent="-285750" algn="l">
              <a:lnSpc>
                <a:spcPts val="1945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Certification authority</a:t>
            </a:r>
          </a:p>
          <a:p>
            <a:pPr marL="979170" lvl="5" indent="-285750" algn="l">
              <a:lnSpc>
                <a:spcPts val="1945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 developers</a:t>
            </a:r>
          </a:p>
          <a:p>
            <a:pPr marL="979170" lvl="5" indent="-285750" algn="l">
              <a:lnSpc>
                <a:spcPts val="1945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provider</a:t>
            </a:r>
          </a:p>
          <a:p>
            <a:pPr algn="l">
              <a:lnSpc>
                <a:spcPts val="1945"/>
              </a:lnSpc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1530"/>
              </a:lnSpc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dirty="0">
                <a:solidFill>
                  <a:srgbClr val="1C43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Rental Packages:</a:t>
            </a:r>
          </a:p>
          <a:p>
            <a:pPr marL="979170" lvl="5" indent="-285750" algn="l">
              <a:lnSpc>
                <a:spcPts val="1945"/>
              </a:lnSpc>
              <a:buFont typeface="Arial" panose="020B0604020202020204" pitchFamily="34" charset="0"/>
              <a:buChar char="•"/>
            </a:pPr>
            <a:r>
              <a:rPr lang="en-US" sz="1800" spc="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Hourly </a:t>
            </a:r>
          </a:p>
          <a:p>
            <a:pPr marL="979170" lvl="5" indent="-285750" algn="l">
              <a:lnSpc>
                <a:spcPts val="1945"/>
              </a:lnSpc>
              <a:buFont typeface="Arial" panose="020B0604020202020204" pitchFamily="34" charset="0"/>
              <a:buChar char="•"/>
            </a:pPr>
            <a:r>
              <a:rPr lang="en-US" sz="1800" spc="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Daily </a:t>
            </a:r>
          </a:p>
          <a:p>
            <a:pPr marL="979170" lvl="5" indent="-285750" algn="l">
              <a:lnSpc>
                <a:spcPts val="1945"/>
              </a:lnSpc>
              <a:buFont typeface="Arial" panose="020B0604020202020204" pitchFamily="34" charset="0"/>
              <a:buChar char="•"/>
            </a:pPr>
            <a:r>
              <a:rPr lang="en-US" sz="1800" spc="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Monthly</a:t>
            </a:r>
          </a:p>
          <a:p>
            <a:pPr marL="979170" lvl="5" indent="-285750" algn="l">
              <a:lnSpc>
                <a:spcPts val="1945"/>
              </a:lnSpc>
              <a:buFont typeface="Arial" panose="020B0604020202020204" pitchFamily="34" charset="0"/>
              <a:buChar char="•"/>
            </a:pPr>
            <a:r>
              <a:rPr lang="en-US" sz="1800" spc="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Flexible duration</a:t>
            </a:r>
          </a:p>
          <a:p>
            <a:pPr marL="979170" lvl="5" indent="-285750" algn="l">
              <a:lnSpc>
                <a:spcPts val="1940"/>
              </a:lnSpc>
              <a:buFont typeface="Arial" panose="020B0604020202020204" pitchFamily="34" charset="0"/>
              <a:buChar char="•"/>
            </a:pPr>
            <a:r>
              <a:rPr lang="en-US" sz="1800" spc="1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pricing</a:t>
            </a:r>
          </a:p>
          <a:p>
            <a:pPr algn="l">
              <a:lnSpc>
                <a:spcPts val="1940"/>
              </a:lnSpc>
            </a:pPr>
            <a:endParaRPr lang="en-US" sz="1800" spc="12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39775" lvl="5" indent="-123190" algn="l">
              <a:lnSpc>
                <a:spcPts val="1945"/>
              </a:lnSpc>
            </a:pPr>
            <a:endParaRPr lang="en-US" sz="1800" b="1" spc="12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1390"/>
              </a:lnSpc>
            </a:pPr>
            <a:r>
              <a:rPr lang="en-US" sz="2000" b="1" spc="18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Individuals and companies are targeted</a:t>
            </a:r>
          </a:p>
          <a:p>
            <a:pPr marL="739775" lvl="5" indent="-123190" algn="l">
              <a:lnSpc>
                <a:spcPts val="1945"/>
              </a:lnSpc>
            </a:pPr>
            <a:endParaRPr lang="en-US" sz="2000" spc="18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39775" lvl="5" indent="-123190" algn="l">
              <a:lnSpc>
                <a:spcPts val="1945"/>
              </a:lnSpc>
            </a:pPr>
            <a:r>
              <a:rPr lang="en-US" sz="2000" b="1" spc="18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The </a:t>
            </a:r>
            <a:r>
              <a:rPr lang="en-US" sz="2000" b="1" spc="18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 technical details of implementation searching are not provided in the article.Also, recommendation algorithm is not detailed , it is likely designed to match user preferences with available parking spaces while considering user privacy and security.</a:t>
            </a:r>
          </a:p>
          <a:p>
            <a:pPr marL="739775" lvl="5" indent="-123190" algn="l">
              <a:lnSpc>
                <a:spcPts val="3025"/>
              </a:lnSpc>
            </a:pPr>
            <a:endParaRPr lang="en-US" sz="2000" spc="18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39775" lvl="5" indent="-123190" algn="l">
              <a:lnSpc>
                <a:spcPts val="3025"/>
              </a:lnSpc>
            </a:pPr>
            <a:endParaRPr lang="en-US" sz="2000" spc="18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456191" y="4234698"/>
            <a:ext cx="6495216" cy="705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000">
                <a:solidFill>
                  <a:srgbClr val="1C43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Parking Management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81327" y="1"/>
            <a:ext cx="9525" cy="10287000"/>
            <a:chOff x="0" y="0"/>
            <a:chExt cx="127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700" cy="13716000"/>
            </a:xfrm>
            <a:custGeom>
              <a:avLst/>
              <a:gdLst/>
              <a:ahLst/>
              <a:cxnLst/>
              <a:rect l="l" t="t" r="r" b="b"/>
              <a:pathLst>
                <a:path w="12700" h="13716000">
                  <a:moveTo>
                    <a:pt x="0" y="0"/>
                  </a:moveTo>
                  <a:lnTo>
                    <a:pt x="12700" y="0"/>
                  </a:lnTo>
                  <a:lnTo>
                    <a:pt x="127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0" y="9319260"/>
            <a:ext cx="8153400" cy="807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 Ahmed,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Soaibuzzaman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M. S. Rahman and M. S.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Rahaman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"A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-Based Architecture for Integrated Smart Parking Systems," 2019 IEEE International Conference on Pervasive Computing and Communications Workshops (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PerCom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Workshops), Kyoto, Japan, 2019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99173" y="2717923"/>
            <a:ext cx="7563186" cy="1128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sz="8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 [3]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190852" y="-142875"/>
            <a:ext cx="9097148" cy="114390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2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3020"/>
              </a:lnSpc>
            </a:pP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integrated smart parking system that leverages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technology to address the challenges related to trust and data integrity in a smart city. </a:t>
            </a:r>
          </a:p>
          <a:p>
            <a:pPr algn="l">
              <a:lnSpc>
                <a:spcPts val="3020"/>
              </a:lnSpc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1C43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Contribution and Services:</a:t>
            </a:r>
          </a:p>
          <a:p>
            <a:pPr marL="345440" lvl="1" indent="-172720" algn="l">
              <a:lnSpc>
                <a:spcPts val="3020"/>
              </a:lnSpc>
              <a:buFont typeface="Arial" panose="020B0604020202020204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Scalability (Layered architecture)</a:t>
            </a:r>
          </a:p>
          <a:p>
            <a:pPr marL="345440" lvl="1" indent="-172720" algn="l">
              <a:lnSpc>
                <a:spcPts val="3020"/>
              </a:lnSpc>
              <a:buFont typeface="Arial" panose="020B0604020202020204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Seamless User Experience</a:t>
            </a:r>
          </a:p>
          <a:p>
            <a:pPr algn="l">
              <a:lnSpc>
                <a:spcPts val="3020"/>
              </a:lnSpc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1C43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Inefficiencies:</a:t>
            </a:r>
          </a:p>
          <a:p>
            <a:pPr marL="388620" lvl="1" indent="-194310" algn="l">
              <a:lnSpc>
                <a:spcPts val="3395"/>
              </a:lnSpc>
              <a:buFont typeface="Arial" panose="020B0604020202020204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Transaction Costs (Gas Fee)</a:t>
            </a:r>
          </a:p>
          <a:p>
            <a:pPr algn="l">
              <a:lnSpc>
                <a:spcPts val="3020"/>
              </a:lnSpc>
            </a:pPr>
            <a:r>
              <a:rPr lang="en-US" sz="2200" dirty="0">
                <a:solidFill>
                  <a:srgbClr val="1C43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Stakeholders:</a:t>
            </a:r>
          </a:p>
          <a:p>
            <a:pPr marL="388620" lvl="1" indent="-194310" algn="l">
              <a:lnSpc>
                <a:spcPts val="3395"/>
              </a:lnSpc>
              <a:buFont typeface="Arial" panose="020B0604020202020204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 Clients</a:t>
            </a:r>
          </a:p>
          <a:p>
            <a:pPr marL="388620" lvl="1" indent="-194310" algn="l">
              <a:lnSpc>
                <a:spcPts val="3395"/>
              </a:lnSpc>
              <a:buFont typeface="Arial" panose="020B0604020202020204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Commercial Users (Enterprises)</a:t>
            </a:r>
          </a:p>
          <a:p>
            <a:pPr marL="388620" lvl="1" indent="-194310" algn="l">
              <a:lnSpc>
                <a:spcPts val="3395"/>
              </a:lnSpc>
              <a:buFont typeface="Arial" panose="020B0604020202020204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Owners/Operators of Parking Garages</a:t>
            </a:r>
          </a:p>
          <a:p>
            <a:pPr marL="388620" lvl="1" indent="-194310" algn="l">
              <a:lnSpc>
                <a:spcPts val="3395"/>
              </a:lnSpc>
              <a:buFont typeface="Arial" panose="020B0604020202020204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Developers of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88620" lvl="1" indent="-194310" algn="l">
              <a:lnSpc>
                <a:spcPts val="3395"/>
              </a:lnSpc>
              <a:buFont typeface="Arial" panose="020B0604020202020204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Authorities </a:t>
            </a:r>
          </a:p>
          <a:p>
            <a:pPr marL="388620" lvl="1" indent="-194310" algn="l">
              <a:lnSpc>
                <a:spcPts val="3395"/>
              </a:lnSpc>
              <a:buFont typeface="Arial" panose="020B0604020202020204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 and Insights</a:t>
            </a:r>
          </a:p>
          <a:p>
            <a:pPr algn="l">
              <a:lnSpc>
                <a:spcPts val="3020"/>
              </a:lnSpc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>
                <a:solidFill>
                  <a:srgbClr val="1C43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Lend parking place for: </a:t>
            </a:r>
          </a:p>
          <a:p>
            <a:pPr marL="388620" lvl="1" indent="-194310" algn="l">
              <a:lnSpc>
                <a:spcPts val="3395"/>
              </a:lnSpc>
              <a:buFont typeface="Arial" panose="020B0604020202020204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Hourly rentals</a:t>
            </a:r>
          </a:p>
          <a:p>
            <a:pPr marL="388620" lvl="1" indent="-194310" algn="l">
              <a:lnSpc>
                <a:spcPts val="3395"/>
              </a:lnSpc>
              <a:buFont typeface="Arial" panose="020B0604020202020204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Daily rentals</a:t>
            </a:r>
          </a:p>
          <a:p>
            <a:pPr marL="388620" lvl="1" indent="-194310" algn="l">
              <a:lnSpc>
                <a:spcPts val="3395"/>
              </a:lnSpc>
              <a:buFont typeface="Arial" panose="020B0604020202020204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Monthly rentals</a:t>
            </a:r>
          </a:p>
          <a:p>
            <a:pPr marL="388620" lvl="1" indent="-194310" algn="l">
              <a:lnSpc>
                <a:spcPts val="3395"/>
              </a:lnSpc>
              <a:buFont typeface="Arial" panose="020B0604020202020204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 </a:t>
            </a: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durations</a:t>
            </a:r>
          </a:p>
          <a:p>
            <a:pPr marL="193040" lvl="1" indent="-96520" algn="l">
              <a:lnSpc>
                <a:spcPts val="1945"/>
              </a:lnSpc>
            </a:pPr>
            <a:endParaRPr lang="en-US" sz="1800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lvl="1" indent="-120650" algn="l">
              <a:lnSpc>
                <a:spcPts val="1545"/>
              </a:lnSpc>
            </a:pPr>
            <a:r>
              <a:rPr lang="en-US" sz="2000" b="1" spc="2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2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Individuals and companies are targeted</a:t>
            </a:r>
          </a:p>
          <a:p>
            <a:r>
              <a:rPr lang="en-US" sz="2000" dirty="0" smtClean="0"/>
              <a:t> </a:t>
            </a:r>
          </a:p>
          <a:p>
            <a:r>
              <a:rPr lang="en-US" sz="2000" b="1" dirty="0" smtClean="0">
                <a:solidFill>
                  <a:schemeClr val="tx2"/>
                </a:solidFill>
              </a:rPr>
              <a:t>The </a:t>
            </a:r>
            <a:r>
              <a:rPr lang="en-US" sz="2000" b="1" dirty="0" smtClean="0">
                <a:solidFill>
                  <a:schemeClr val="tx2"/>
                </a:solidFill>
              </a:rPr>
              <a:t>specific technical details of implementation/recommendation  searching for parking spaces are not declared </a:t>
            </a:r>
            <a:r>
              <a:rPr lang="en-US" sz="2000" b="1" dirty="0" smtClean="0">
                <a:solidFill>
                  <a:schemeClr val="tx2"/>
                </a:solidFill>
              </a:rPr>
              <a:t>here properly. </a:t>
            </a:r>
            <a:r>
              <a:rPr lang="en-US" sz="2000" b="1" dirty="0" smtClean="0">
                <a:solidFill>
                  <a:schemeClr val="tx2"/>
                </a:solidFill>
              </a:rPr>
              <a:t>But it involves the integration of various sensors, data processing, user interfaces,  APIs and real-time data analysis to provide accurate and up-to-date information to drivers. </a:t>
            </a:r>
          </a:p>
          <a:p>
            <a:pPr marL="241300" lvl="1" indent="-120650" algn="l">
              <a:lnSpc>
                <a:spcPts val="1545"/>
              </a:lnSpc>
            </a:pPr>
            <a:endParaRPr lang="en-US" sz="2000" b="1" spc="2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3040" lvl="1" indent="-96520" algn="l">
              <a:lnSpc>
                <a:spcPts val="1945"/>
              </a:lnSpc>
            </a:pPr>
            <a:endParaRPr lang="en-US" sz="2000" spc="2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3040" lvl="1" indent="-96520" algn="l">
              <a:lnSpc>
                <a:spcPts val="3025"/>
              </a:lnSpc>
            </a:pPr>
            <a:endParaRPr lang="en-US" sz="2000" spc="2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3040" lvl="1" indent="-96520" algn="l">
              <a:lnSpc>
                <a:spcPts val="3025"/>
              </a:lnSpc>
            </a:pPr>
            <a:endParaRPr lang="en-US" sz="2000" spc="2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6063" y="4057773"/>
            <a:ext cx="8346295" cy="14106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000">
                <a:solidFill>
                  <a:srgbClr val="1C43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Blockchain based architecture for integrated smart parking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81327" y="1"/>
            <a:ext cx="9525" cy="10287000"/>
            <a:chOff x="0" y="0"/>
            <a:chExt cx="127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700" cy="13716000"/>
            </a:xfrm>
            <a:custGeom>
              <a:avLst/>
              <a:gdLst/>
              <a:ahLst/>
              <a:cxnLst/>
              <a:rect l="l" t="t" r="r" b="b"/>
              <a:pathLst>
                <a:path w="12700" h="13716000">
                  <a:moveTo>
                    <a:pt x="0" y="0"/>
                  </a:moveTo>
                  <a:lnTo>
                    <a:pt x="12700" y="0"/>
                  </a:lnTo>
                  <a:lnTo>
                    <a:pt x="127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0" y="9486900"/>
            <a:ext cx="8382000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Zhang et al., "BSFP: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-Enabled Smart Parking With Fairness, Reliability and Privacy Protection," in IEEE Transactions on Vehicular Technology, vol. 69, June 2020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99173" y="2717923"/>
            <a:ext cx="7540153" cy="1128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sz="8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 [4]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144000" y="0"/>
            <a:ext cx="8759385" cy="11408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45"/>
              </a:lnSpc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2160"/>
              </a:lnSpc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integrated smart parking system that leverages blockchain technology to address the challenges related to trust and data integrity in a smart city. </a:t>
            </a:r>
          </a:p>
          <a:p>
            <a:pPr algn="l">
              <a:lnSpc>
                <a:spcPts val="1945"/>
              </a:lnSpc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1945"/>
              </a:lnSpc>
            </a:pPr>
            <a:r>
              <a:rPr lang="en-US" sz="2200" dirty="0">
                <a:solidFill>
                  <a:srgbClr val="4F81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>
                <a:solidFill>
                  <a:srgbClr val="1C43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Contribution and Services:</a:t>
            </a:r>
          </a:p>
          <a:p>
            <a:pPr algn="l">
              <a:lnSpc>
                <a:spcPts val="1945"/>
              </a:lnSpc>
            </a:pPr>
            <a:endParaRPr lang="en-US" sz="2200" dirty="0">
              <a:solidFill>
                <a:srgbClr val="1C437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8620" lvl="1" indent="-194310" algn="l">
              <a:lnSpc>
                <a:spcPts val="1945"/>
              </a:lnSpc>
              <a:buFont typeface="Arial" panose="020B0604020202020204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Privacy Protection (Cryptographic Techniques)</a:t>
            </a:r>
          </a:p>
          <a:p>
            <a:pPr marL="388620" lvl="1" indent="-194310" algn="l">
              <a:lnSpc>
                <a:spcPts val="1945"/>
              </a:lnSpc>
              <a:buFont typeface="Arial" panose="020B0604020202020204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Fairness (Honest miners are rewarded while dishonest are penalized)</a:t>
            </a:r>
          </a:p>
          <a:p>
            <a:pPr marL="388620" lvl="1" indent="-194310" algn="l">
              <a:lnSpc>
                <a:spcPts val="1945"/>
              </a:lnSpc>
              <a:buFont typeface="Arial" panose="020B0604020202020204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 (Constant time complexity for most operations)</a:t>
            </a:r>
          </a:p>
          <a:p>
            <a:pPr marL="388620" lvl="1" indent="-194310" algn="l">
              <a:lnSpc>
                <a:spcPts val="1945"/>
              </a:lnSpc>
              <a:buFont typeface="Arial" panose="020B0604020202020204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Parking Operations Handling</a:t>
            </a:r>
          </a:p>
          <a:p>
            <a:pPr algn="l">
              <a:lnSpc>
                <a:spcPts val="1945"/>
              </a:lnSpc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1945"/>
              </a:lnSpc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1C43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Inefficiencies:</a:t>
            </a:r>
          </a:p>
          <a:p>
            <a:pPr marL="832485" lvl="5" indent="-139065" algn="l">
              <a:lnSpc>
                <a:spcPts val="1945"/>
              </a:lnSpc>
            </a:pPr>
            <a:endParaRPr lang="en-US" sz="2200" dirty="0">
              <a:solidFill>
                <a:srgbClr val="1C437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8620" lvl="1" indent="-194310" algn="l">
              <a:lnSpc>
                <a:spcPts val="1945"/>
              </a:lnSpc>
              <a:buFont typeface="Arial" panose="020B0604020202020204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 Overhead</a:t>
            </a:r>
          </a:p>
          <a:p>
            <a:pPr marL="388620" lvl="1" indent="-194310" algn="l">
              <a:lnSpc>
                <a:spcPts val="1945"/>
              </a:lnSpc>
              <a:buFont typeface="Arial" panose="020B0604020202020204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 registration and Payment procedures</a:t>
            </a:r>
          </a:p>
          <a:p>
            <a:pPr marL="832485" lvl="5" indent="-139065" algn="l">
              <a:lnSpc>
                <a:spcPts val="1945"/>
              </a:lnSpc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1945"/>
              </a:lnSpc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>
                <a:solidFill>
                  <a:srgbClr val="1C43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Stakeholders:</a:t>
            </a:r>
          </a:p>
          <a:p>
            <a:pPr marL="832485" lvl="5" indent="-139065" algn="l">
              <a:lnSpc>
                <a:spcPts val="1945"/>
              </a:lnSpc>
            </a:pPr>
            <a:endParaRPr lang="en-US" sz="2200" dirty="0">
              <a:solidFill>
                <a:srgbClr val="1C437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8620" lvl="1" indent="-194310" algn="l">
              <a:lnSpc>
                <a:spcPts val="1945"/>
              </a:lnSpc>
              <a:buFont typeface="Arial" panose="020B0604020202020204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 Service Providers</a:t>
            </a:r>
          </a:p>
          <a:p>
            <a:pPr marL="388620" lvl="1" indent="-194310" algn="l">
              <a:lnSpc>
                <a:spcPts val="1945"/>
              </a:lnSpc>
              <a:buFont typeface="Arial" panose="020B0604020202020204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Operators</a:t>
            </a:r>
          </a:p>
          <a:p>
            <a:pPr marL="388620" lvl="1" indent="-194310" algn="l">
              <a:lnSpc>
                <a:spcPts val="1945"/>
              </a:lnSpc>
              <a:buFont typeface="Arial" panose="020B0604020202020204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 Providers </a:t>
            </a:r>
          </a:p>
          <a:p>
            <a:pPr marL="388620" lvl="1" indent="-194310" algn="l">
              <a:lnSpc>
                <a:spcPts val="1945"/>
              </a:lnSpc>
              <a:buFont typeface="Arial" panose="020B0604020202020204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Parking Facility Owners </a:t>
            </a:r>
          </a:p>
          <a:p>
            <a:pPr marL="388620" lvl="1" indent="-194310" algn="l">
              <a:lnSpc>
                <a:spcPts val="1945"/>
              </a:lnSpc>
              <a:buFont typeface="Arial" panose="020B0604020202020204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Governments</a:t>
            </a:r>
          </a:p>
          <a:p>
            <a:pPr marL="388620" lvl="1" indent="-194310" algn="l">
              <a:lnSpc>
                <a:spcPts val="1945"/>
              </a:lnSpc>
              <a:buFont typeface="Arial" panose="020B0604020202020204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 vehicles users</a:t>
            </a:r>
          </a:p>
          <a:p>
            <a:pPr marL="832485" lvl="5" indent="-139065" algn="l">
              <a:lnSpc>
                <a:spcPts val="1945"/>
              </a:lnSpc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1945"/>
              </a:lnSpc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>
                <a:solidFill>
                  <a:srgbClr val="1C43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Lend parking place for:</a:t>
            </a:r>
          </a:p>
          <a:p>
            <a:pPr marL="832485" lvl="5" indent="-139065" algn="l">
              <a:lnSpc>
                <a:spcPts val="1945"/>
              </a:lnSpc>
            </a:pPr>
            <a:endParaRPr lang="en-US" sz="2200" dirty="0">
              <a:solidFill>
                <a:srgbClr val="1C437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8620" lvl="1" indent="-194310" algn="l">
              <a:lnSpc>
                <a:spcPts val="2190"/>
              </a:lnSpc>
              <a:buFont typeface="Arial" panose="020B0604020202020204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 durations</a:t>
            </a:r>
          </a:p>
          <a:p>
            <a:pPr marL="388620" lvl="1" indent="-194310" algn="l">
              <a:lnSpc>
                <a:spcPts val="2190"/>
              </a:lnSpc>
              <a:buFont typeface="Arial" panose="020B0604020202020204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Annually rentals</a:t>
            </a:r>
          </a:p>
          <a:p>
            <a:pPr marL="388620" lvl="1" indent="-194310" algn="l">
              <a:lnSpc>
                <a:spcPts val="2190"/>
              </a:lnSpc>
              <a:buFont typeface="Arial" panose="020B0604020202020204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Semi-Annually renters</a:t>
            </a:r>
          </a:p>
          <a:p>
            <a:pPr marL="388620" lvl="1" indent="-194310" algn="l">
              <a:lnSpc>
                <a:spcPts val="2190"/>
              </a:lnSpc>
              <a:buFont typeface="Arial" panose="020B0604020202020204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Quarterly rentals</a:t>
            </a:r>
          </a:p>
          <a:p>
            <a:pPr marL="388620" lvl="1" indent="-194310" algn="l">
              <a:lnSpc>
                <a:spcPts val="2185"/>
              </a:lnSpc>
              <a:buFont typeface="Arial" panose="020B0604020202020204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Daily, hourly, weekly, monthly renters</a:t>
            </a:r>
          </a:p>
          <a:p>
            <a:pPr marL="909320" lvl="5" indent="-151765" algn="l">
              <a:lnSpc>
                <a:spcPts val="1945"/>
              </a:lnSpc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1545"/>
              </a:lnSpc>
            </a:pPr>
            <a:r>
              <a:rPr lang="en-US" sz="2000" b="1" spc="2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Individuals and companies are </a:t>
            </a:r>
            <a:r>
              <a:rPr lang="en-US" sz="2000" b="1" spc="2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targeted</a:t>
            </a:r>
          </a:p>
          <a:p>
            <a:pPr algn="l">
              <a:lnSpc>
                <a:spcPts val="1545"/>
              </a:lnSpc>
            </a:pPr>
            <a:endParaRPr lang="en-US" sz="2000" b="1" spc="2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solidFill>
                  <a:schemeClr val="tx2"/>
                </a:solidFill>
              </a:rPr>
              <a:t>The specific technical details of implementation searching are not provided clearly but included fair allocation algorithms which consider the user factors. Also, recommendation system provides users accurate and real-time information for considering the overall parking experience.</a:t>
            </a:r>
          </a:p>
          <a:p>
            <a:r>
              <a:rPr lang="en-US" dirty="0" smtClean="0"/>
              <a:t> </a:t>
            </a:r>
          </a:p>
          <a:p>
            <a:pPr algn="l">
              <a:lnSpc>
                <a:spcPts val="1545"/>
              </a:lnSpc>
            </a:pPr>
            <a:endParaRPr lang="en-US" sz="2000" spc="2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9320" lvl="5" indent="-151765" algn="l">
              <a:lnSpc>
                <a:spcPts val="1945"/>
              </a:lnSpc>
            </a:pPr>
            <a:endParaRPr lang="en-US" sz="2000" spc="2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9320" lvl="5" indent="-151765" algn="l">
              <a:lnSpc>
                <a:spcPts val="3025"/>
              </a:lnSpc>
            </a:pPr>
            <a:endParaRPr lang="en-US" sz="2000" spc="2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9320" lvl="5" indent="-151765" algn="l">
              <a:lnSpc>
                <a:spcPts val="3025"/>
              </a:lnSpc>
            </a:pPr>
            <a:endParaRPr lang="en-US" sz="2000" spc="2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98852" y="4266448"/>
            <a:ext cx="8346295" cy="14106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000" dirty="0">
                <a:solidFill>
                  <a:srgbClr val="1C43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BSFP: </a:t>
            </a:r>
            <a:r>
              <a:rPr lang="en-US" sz="5000" dirty="0" err="1">
                <a:solidFill>
                  <a:srgbClr val="1C43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5000" dirty="0">
                <a:solidFill>
                  <a:srgbClr val="1C43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-Enabled Smart Parking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81327" y="1"/>
            <a:ext cx="9525" cy="10287000"/>
            <a:chOff x="0" y="0"/>
            <a:chExt cx="127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700" cy="13716000"/>
            </a:xfrm>
            <a:custGeom>
              <a:avLst/>
              <a:gdLst/>
              <a:ahLst/>
              <a:cxnLst/>
              <a:rect l="l" t="t" r="r" b="b"/>
              <a:pathLst>
                <a:path w="12700" h="13716000">
                  <a:moveTo>
                    <a:pt x="0" y="0"/>
                  </a:moveTo>
                  <a:lnTo>
                    <a:pt x="12700" y="0"/>
                  </a:lnTo>
                  <a:lnTo>
                    <a:pt x="127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0" y="9342857"/>
            <a:ext cx="9144000" cy="788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 M. Badr, W. A. Amiri, M. M. Fouda, M. M. E. A. Mahmoud, A. J. Aljohani and W. Alasmary, "Smart Parking System With Privacy Preservation and Reputation Management Using Blockchain," in IEEE Access, vol. 8, pp. 150823-150843, 2020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99173" y="2717923"/>
            <a:ext cx="7632284" cy="1128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sz="8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 [5]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382264" y="151584"/>
            <a:ext cx="8905736" cy="11303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55"/>
              </a:lnSpc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2155"/>
              </a:lnSpc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integrated smart parking system that leverages blockchain technology to        address the challenges related to trust and data integrity in a smart city. </a:t>
            </a:r>
          </a:p>
          <a:p>
            <a:pPr algn="l">
              <a:lnSpc>
                <a:spcPts val="2155"/>
              </a:lnSpc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2155"/>
              </a:lnSpc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l">
              <a:lnSpc>
                <a:spcPts val="2470"/>
              </a:lnSpc>
            </a:pPr>
            <a:r>
              <a:rPr lang="en-US" sz="229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95" dirty="0">
                <a:solidFill>
                  <a:srgbClr val="1C43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Contribution and Services:</a:t>
            </a:r>
          </a:p>
          <a:p>
            <a:pPr marL="342900" indent="-342900" algn="l">
              <a:lnSpc>
                <a:spcPts val="2470"/>
              </a:lnSpc>
              <a:buFont typeface="Arial" panose="020B0604020202020204" pitchFamily="34" charset="0"/>
              <a:buChar char="•"/>
            </a:pPr>
            <a:endParaRPr lang="en-US" sz="2295" dirty="0">
              <a:solidFill>
                <a:srgbClr val="1C437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3405" lvl="5" indent="-285750" algn="l">
              <a:lnSpc>
                <a:spcPts val="173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Privacy-Preserving Smart Parking (Anonymous)</a:t>
            </a:r>
          </a:p>
          <a:p>
            <a:pPr marL="573405" lvl="5" indent="-285750" algn="l">
              <a:lnSpc>
                <a:spcPts val="111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3405" lvl="5" indent="-285750" algn="l">
              <a:lnSpc>
                <a:spcPts val="173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Reputation Management</a:t>
            </a:r>
          </a:p>
          <a:p>
            <a:pPr marL="573405" lvl="5" indent="-285750" algn="l">
              <a:lnSpc>
                <a:spcPts val="111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3405" lvl="5" indent="-285750" algn="l">
              <a:lnSpc>
                <a:spcPts val="173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Fair Parking Rates</a:t>
            </a:r>
          </a:p>
          <a:p>
            <a:pPr algn="l">
              <a:lnSpc>
                <a:spcPts val="2470"/>
              </a:lnSpc>
            </a:pP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2470"/>
              </a:lnSpc>
            </a:pP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2470"/>
              </a:lnSpc>
            </a:pPr>
            <a:r>
              <a:rPr lang="en-US" sz="229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95" dirty="0">
                <a:solidFill>
                  <a:srgbClr val="1C43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Inefficiencies:</a:t>
            </a:r>
          </a:p>
          <a:p>
            <a:pPr marL="739775" lvl="5" indent="-123190" algn="l">
              <a:lnSpc>
                <a:spcPts val="1595"/>
              </a:lnSpc>
            </a:pPr>
            <a:endParaRPr lang="en-US" sz="2295" dirty="0">
              <a:solidFill>
                <a:srgbClr val="1C437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3405" lvl="5" indent="-285750" algn="l">
              <a:lnSpc>
                <a:spcPts val="173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 Overheads</a:t>
            </a:r>
          </a:p>
          <a:p>
            <a:pPr marL="573405" lvl="5" indent="-285750" algn="l">
              <a:lnSpc>
                <a:spcPts val="111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3405" lvl="5" indent="-285750" algn="l">
              <a:lnSpc>
                <a:spcPts val="173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of reputations</a:t>
            </a:r>
          </a:p>
          <a:p>
            <a:pPr marL="573405" lvl="5" indent="-285750" algn="l">
              <a:lnSpc>
                <a:spcPts val="111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3405" lvl="5" indent="-285750" algn="l">
              <a:lnSpc>
                <a:spcPts val="173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Learning Curve</a:t>
            </a:r>
          </a:p>
          <a:p>
            <a:pPr marL="287655" lvl="5" algn="l">
              <a:lnSpc>
                <a:spcPts val="1730"/>
              </a:lnSpc>
            </a:pP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3405" lvl="5" indent="-285750" algn="l">
              <a:lnSpc>
                <a:spcPts val="173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1590"/>
              </a:lnSpc>
            </a:pPr>
            <a:r>
              <a:rPr lang="en-US" sz="2290" dirty="0">
                <a:solidFill>
                  <a:srgbClr val="1C43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 algn="l">
              <a:lnSpc>
                <a:spcPts val="1590"/>
              </a:lnSpc>
            </a:pPr>
            <a:r>
              <a:rPr lang="en-US" sz="2290" dirty="0">
                <a:solidFill>
                  <a:srgbClr val="1C43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Stakeholders :</a:t>
            </a:r>
          </a:p>
          <a:p>
            <a:pPr marL="739775" lvl="5" indent="-123190" algn="l">
              <a:lnSpc>
                <a:spcPts val="1590"/>
              </a:lnSpc>
            </a:pPr>
            <a:endParaRPr lang="en-US" sz="2290" dirty="0">
              <a:solidFill>
                <a:srgbClr val="1C437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5440" lvl="1" indent="-172720" algn="l">
              <a:lnSpc>
                <a:spcPts val="2705"/>
              </a:lnSpc>
              <a:buFont typeface="Arial" panose="020B0604020202020204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Drivers</a:t>
            </a:r>
          </a:p>
          <a:p>
            <a:pPr marL="345440" lvl="1" indent="-172720" algn="l">
              <a:lnSpc>
                <a:spcPts val="2705"/>
              </a:lnSpc>
              <a:buFont typeface="Arial" panose="020B0604020202020204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Parking Lots</a:t>
            </a:r>
          </a:p>
          <a:p>
            <a:pPr marL="345440" lvl="1" indent="-172720" algn="l">
              <a:lnSpc>
                <a:spcPts val="2700"/>
              </a:lnSpc>
              <a:buFont typeface="Arial" panose="020B0604020202020204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Parking Authority </a:t>
            </a:r>
          </a:p>
          <a:p>
            <a:pPr marL="345440" lvl="1" indent="-172720" algn="l">
              <a:lnSpc>
                <a:spcPts val="2700"/>
              </a:lnSpc>
              <a:buFont typeface="Arial" panose="020B0604020202020204"/>
              <a:buChar char="•"/>
            </a:pP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3715"/>
              </a:lnSpc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dirty="0">
                <a:solidFill>
                  <a:srgbClr val="1C43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Parking Packages:</a:t>
            </a:r>
          </a:p>
          <a:p>
            <a:pPr marL="345440" lvl="1" indent="-172720" algn="l">
              <a:lnSpc>
                <a:spcPts val="2705"/>
              </a:lnSpc>
              <a:buFont typeface="Arial" panose="020B0604020202020204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Hourly</a:t>
            </a:r>
          </a:p>
          <a:p>
            <a:pPr marL="345440" lvl="1" indent="-172720" algn="l">
              <a:lnSpc>
                <a:spcPts val="2705"/>
              </a:lnSpc>
              <a:buFont typeface="Arial" panose="020B0604020202020204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Daily</a:t>
            </a:r>
          </a:p>
          <a:p>
            <a:pPr marL="345440" lvl="1" indent="-172720" algn="l">
              <a:lnSpc>
                <a:spcPts val="2705"/>
              </a:lnSpc>
              <a:buFont typeface="Arial" panose="020B0604020202020204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Monthly</a:t>
            </a:r>
          </a:p>
          <a:p>
            <a:pPr marL="653415" lvl="3" indent="-163195" algn="l">
              <a:lnSpc>
                <a:spcPts val="2460"/>
              </a:lnSpc>
            </a:pP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3415" lvl="3" indent="-163195" algn="l">
              <a:lnSpc>
                <a:spcPts val="2460"/>
              </a:lnSpc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1385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Individuals are targeted</a:t>
            </a:r>
          </a:p>
          <a:p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3415" lvl="3" indent="-163195" algn="l">
              <a:lnSpc>
                <a:spcPts val="1595"/>
              </a:lnSpc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3415" lvl="3" indent="-163195" algn="l">
              <a:lnSpc>
                <a:spcPts val="2475"/>
              </a:lnSpc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3415" lvl="3" indent="-163195" algn="l">
              <a:lnSpc>
                <a:spcPts val="2475"/>
              </a:lnSpc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07449" y="4161421"/>
            <a:ext cx="8529103" cy="3526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000">
                <a:solidFill>
                  <a:srgbClr val="1C43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Parking System With Privacy Preservation and Reputation Management Using Blockchain</a:t>
            </a:r>
          </a:p>
          <a:p>
            <a:pPr algn="ctr">
              <a:lnSpc>
                <a:spcPts val="5500"/>
              </a:lnSpc>
            </a:pPr>
            <a:endParaRPr lang="en-US" sz="5000">
              <a:solidFill>
                <a:srgbClr val="1C437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819239"/>
            <a:ext cx="14935200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385"/>
              </a:lnSpc>
            </a:pPr>
            <a:endParaRPr lang="en-US" sz="1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1385"/>
              </a:lnSpc>
            </a:pPr>
            <a:r>
              <a:rPr lang="en-US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For Parking Space </a:t>
            </a:r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>
              <a:lnSpc>
                <a:spcPts val="1385"/>
              </a:lnSpc>
            </a:pPr>
            <a:endParaRPr lang="en-US" sz="1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en-US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 submission :</a:t>
            </a:r>
          </a:p>
          <a:p>
            <a:pPr algn="l" rtl="0"/>
            <a:endParaRPr lang="en-US" sz="20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Parking lots submit parking offers to the consortium blockchain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Offers include location, capacity, rate, and commitment value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Commitment value ensures fair pricing</a:t>
            </a:r>
          </a:p>
          <a:p>
            <a:pPr algn="l" rtl="0"/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en-US" sz="20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Offer retrieval :</a:t>
            </a:r>
          </a:p>
          <a:p>
            <a:pPr algn="l" rtl="0"/>
            <a:endParaRPr lang="en-US" sz="20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Drivers query the blockchain for matching parking offers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Drivers' preferences include distance, price, or reputation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Private information retrieval technique protects drivers' location privacy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410210" y="8847455"/>
            <a:ext cx="16810990" cy="6483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ts val="2100"/>
              </a:lnSpc>
            </a:pP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M. M. Badr, W. A. Amiri, M. M. Fouda, M. M. E. A. Mahmoud, A. J. Aljohani and W. Alasmary, "Smart Parking System With Privacy Preservation and Reputation Management Using Blockchain," in IEEE Access, vol. 8, pp. 150823-150843, 2020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81327" y="1"/>
            <a:ext cx="9525" cy="10287000"/>
            <a:chOff x="0" y="0"/>
            <a:chExt cx="127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700" cy="13716000"/>
            </a:xfrm>
            <a:custGeom>
              <a:avLst/>
              <a:gdLst/>
              <a:ahLst/>
              <a:cxnLst/>
              <a:rect l="l" t="t" r="r" b="b"/>
              <a:pathLst>
                <a:path w="12700" h="13716000">
                  <a:moveTo>
                    <a:pt x="0" y="0"/>
                  </a:moveTo>
                  <a:lnTo>
                    <a:pt x="12700" y="0"/>
                  </a:lnTo>
                  <a:lnTo>
                    <a:pt x="127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2039934" y="2740956"/>
            <a:ext cx="5064133" cy="1128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sz="8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190852" y="819150"/>
            <a:ext cx="8759385" cy="7588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25"/>
              </a:lnSpc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3360"/>
              </a:lnSpc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2155"/>
              </a:lnSpc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 we are going to discuss some of the common properties and gaps regarding all of the related works mentioned. </a:t>
            </a:r>
          </a:p>
          <a:p>
            <a:pPr algn="l">
              <a:lnSpc>
                <a:spcPts val="3020"/>
              </a:lnSpc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l">
              <a:lnSpc>
                <a:spcPts val="2375"/>
              </a:lnSpc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dirty="0">
                <a:solidFill>
                  <a:srgbClr val="1C43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Properties:</a:t>
            </a:r>
          </a:p>
          <a:p>
            <a:pPr algn="l">
              <a:lnSpc>
                <a:spcPts val="2375"/>
              </a:lnSpc>
            </a:pPr>
            <a:endParaRPr lang="en-US" sz="2200" dirty="0">
              <a:solidFill>
                <a:srgbClr val="1C437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9170" lvl="5" indent="-285750" algn="l">
              <a:lnSpc>
                <a:spcPts val="1945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Privacy-Preserving Smart Parking (Anonymous)</a:t>
            </a:r>
          </a:p>
          <a:p>
            <a:pPr marL="979170" lvl="5" indent="-285750" algn="l">
              <a:lnSpc>
                <a:spcPts val="125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9170" lvl="5" indent="-285750" algn="l">
              <a:lnSpc>
                <a:spcPts val="1945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Reputation Management</a:t>
            </a:r>
          </a:p>
          <a:p>
            <a:pPr marL="979170" lvl="5" indent="-285750" algn="l">
              <a:lnSpc>
                <a:spcPts val="125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9170" lvl="5" indent="-285750" algn="l">
              <a:lnSpc>
                <a:spcPts val="1945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Fair Parking Rates</a:t>
            </a:r>
          </a:p>
          <a:p>
            <a:pPr marL="832485" lvl="5" indent="-139065" algn="l">
              <a:lnSpc>
                <a:spcPts val="1945"/>
              </a:lnSpc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32485" lvl="5" indent="-139065" algn="l">
              <a:lnSpc>
                <a:spcPts val="3015"/>
              </a:lnSpc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2375"/>
              </a:lnSpc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200" dirty="0">
                <a:solidFill>
                  <a:srgbClr val="1C43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Gaps:</a:t>
            </a:r>
          </a:p>
          <a:p>
            <a:pPr marL="832485" lvl="5" indent="-139065" algn="l">
              <a:lnSpc>
                <a:spcPts val="1945"/>
              </a:lnSpc>
            </a:pPr>
            <a:endParaRPr lang="en-US" sz="2200" dirty="0">
              <a:solidFill>
                <a:srgbClr val="1C437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9170" lvl="5" indent="-285750" algn="l">
              <a:lnSpc>
                <a:spcPts val="1945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 Overheads</a:t>
            </a:r>
          </a:p>
          <a:p>
            <a:pPr marL="979170" lvl="5" indent="-285750" algn="l">
              <a:lnSpc>
                <a:spcPts val="125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9170" lvl="5" indent="-285750" algn="l">
              <a:lnSpc>
                <a:spcPts val="1945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of reputations</a:t>
            </a:r>
          </a:p>
          <a:p>
            <a:pPr marL="979170" lvl="5" indent="-285750" algn="l">
              <a:lnSpc>
                <a:spcPts val="125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9170" lvl="5" indent="-285750" algn="l">
              <a:lnSpc>
                <a:spcPts val="1945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Learning Curve</a:t>
            </a:r>
          </a:p>
          <a:p>
            <a:pPr marL="832485" lvl="5" indent="-139065" algn="l">
              <a:lnSpc>
                <a:spcPts val="1945"/>
              </a:lnSpc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32485" lvl="5" indent="-139065" algn="l">
              <a:lnSpc>
                <a:spcPts val="1945"/>
              </a:lnSpc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32485" lvl="5" indent="-139065" algn="l">
              <a:lnSpc>
                <a:spcPts val="1945"/>
              </a:lnSpc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32485" lvl="5" indent="-139065" algn="l">
              <a:lnSpc>
                <a:spcPts val="1945"/>
              </a:lnSpc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32485" lvl="5" indent="-139065" algn="l">
              <a:lnSpc>
                <a:spcPts val="1945"/>
              </a:lnSpc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32485" lvl="5" indent="-139065" algn="l">
              <a:lnSpc>
                <a:spcPts val="3025"/>
              </a:lnSpc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32485" lvl="5" indent="-139065" algn="l">
              <a:lnSpc>
                <a:spcPts val="3025"/>
              </a:lnSpc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1707</Words>
  <Application>Microsoft Office PowerPoint</Application>
  <PresentationFormat>Custom</PresentationFormat>
  <Paragraphs>362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Times New Roman</vt:lpstr>
      <vt:lpstr>Calibri</vt:lpstr>
      <vt:lpstr>Times New Roman Bold</vt:lpstr>
      <vt:lpstr>Wingdings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Blockchain-based solution for creating smart parking spaces Contribution and Services Blockchain-based ecosystem Implementation of non-fungible parking tokens (NFT’s) Utilization of smart contr (2).pptx</dc:title>
  <dc:creator>Asus</dc:creator>
  <cp:lastModifiedBy>admin</cp:lastModifiedBy>
  <cp:revision>8</cp:revision>
  <dcterms:created xsi:type="dcterms:W3CDTF">2006-08-16T00:00:00Z</dcterms:created>
  <dcterms:modified xsi:type="dcterms:W3CDTF">2023-11-05T13:20:19Z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2023-11-04T17:37:27Z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53dccbce-11c5-4653-8f3e-c50f97d61ec0</vt:lpwstr>
  </property>
  <property fmtid="{D5CDD505-2E9C-101B-9397-08002B2CF9AE}" pid="7" name="MSIP_Label_defa4170-0d19-0005-0004-bc88714345d2_ActionId">
    <vt:lpwstr>a1681196-98fd-4de0-b423-a65dde98d071</vt:lpwstr>
  </property>
  <property fmtid="{D5CDD505-2E9C-101B-9397-08002B2CF9AE}" pid="8" name="MSIP_Label_defa4170-0d19-0005-0004-bc88714345d2_ContentBits">
    <vt:lpwstr>0</vt:lpwstr>
  </property>
  <property fmtid="{D5CDD505-2E9C-101B-9397-08002B2CF9AE}" pid="9" name="ICV">
    <vt:lpwstr>7D31C6F668BD45A7922BE641B64A484F_12</vt:lpwstr>
  </property>
  <property fmtid="{D5CDD505-2E9C-101B-9397-08002B2CF9AE}" pid="10" name="KSOProductBuildVer">
    <vt:lpwstr>1033-12.2.0.13266</vt:lpwstr>
  </property>
</Properties>
</file>