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unito"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1449d60a6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1449d60a6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ef82cd091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ef82cd091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sought to explore different solutions to the problem of text summarization. Essentially extracting a summary from a block of text. </a:t>
            </a:r>
            <a:endParaRPr/>
          </a:p>
          <a:p>
            <a:pPr marL="0" lvl="0" indent="0" algn="l" rtl="0">
              <a:spcBef>
                <a:spcPts val="0"/>
              </a:spcBef>
              <a:spcAft>
                <a:spcPts val="0"/>
              </a:spcAft>
              <a:buNone/>
            </a:pPr>
            <a:endParaRPr/>
          </a:p>
          <a:p>
            <a:pPr marL="0" lvl="0" indent="0" algn="l" rtl="0">
              <a:spcBef>
                <a:spcPts val="0"/>
              </a:spcBef>
              <a:spcAft>
                <a:spcPts val="0"/>
              </a:spcAft>
              <a:buNone/>
            </a:pPr>
            <a:r>
              <a:rPr lang="en"/>
              <a:t>We chose this problem because we believed it was an interesting problem space to solve. There were many different possible approaches that could be taken and there are many possible use cases. Potential users included students, researchers, journalists etc.</a:t>
            </a:r>
            <a:endParaRPr/>
          </a:p>
          <a:p>
            <a:pPr marL="0" lvl="0" indent="0" algn="l" rtl="0">
              <a:spcBef>
                <a:spcPts val="0"/>
              </a:spcBef>
              <a:spcAft>
                <a:spcPts val="0"/>
              </a:spcAft>
              <a:buNone/>
            </a:pPr>
            <a:endParaRPr/>
          </a:p>
          <a:p>
            <a:pPr marL="0" lvl="0" indent="0" algn="l" rtl="0">
              <a:spcBef>
                <a:spcPts val="0"/>
              </a:spcBef>
              <a:spcAft>
                <a:spcPts val="0"/>
              </a:spcAft>
              <a:buNone/>
            </a:pPr>
            <a:r>
              <a:rPr lang="en"/>
              <a:t>The dataset that we used as a starting point was the CNN/Dailymail dataset. This dataset contains roughly 300,000 news articles each with a human created summary. This dataset was is actively used in existing research based around this problem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90000"/>
              </a:lnSpc>
              <a:spcBef>
                <a:spcPts val="100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ef82cd091_0_1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ef82cd091_0_1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part of We considered these 4 model designs</a:t>
            </a:r>
            <a:endParaRPr/>
          </a:p>
          <a:p>
            <a:pPr marL="0" lvl="0" indent="0" algn="l" rtl="0">
              <a:spcBef>
                <a:spcPts val="0"/>
              </a:spcBef>
              <a:spcAft>
                <a:spcPts val="0"/>
              </a:spcAft>
              <a:buNone/>
            </a:pPr>
            <a:r>
              <a:rPr lang="en"/>
              <a:t>Generative Adverserial Networks consist of two sub models, a discriminator model and a generator model. The generator model takes as input a news article and attempts to generate a summary. The discriminator model takes as input a summary and tries to determine if it is an accurate summary based on its training from the dataset. In this way the two models compete with each other until the generator network is able to successfully fool the discriminator. </a:t>
            </a:r>
            <a:endParaRPr/>
          </a:p>
          <a:p>
            <a:pPr marL="0" lvl="0" indent="0" algn="l" rtl="0">
              <a:spcBef>
                <a:spcPts val="0"/>
              </a:spcBef>
              <a:spcAft>
                <a:spcPts val="0"/>
              </a:spcAft>
              <a:buNone/>
            </a:pPr>
            <a:endParaRPr/>
          </a:p>
          <a:p>
            <a:pPr marL="0" lvl="0" indent="0" algn="l" rtl="0">
              <a:spcBef>
                <a:spcPts val="0"/>
              </a:spcBef>
              <a:spcAft>
                <a:spcPts val="0"/>
              </a:spcAft>
              <a:buNone/>
            </a:pPr>
            <a:r>
              <a:rPr lang="en"/>
              <a:t>The next three models all utilize a transformer architecture. Based on our review of the available literature, this architecture design currently performs the best in natural language processing tasks. In essence this architecture consists of a series of layers of encoders followed by decoders. Transformer models are able to process entire sequences of text at once, with the encoder layers taking in the input sequence and mapping it into a higher dimensional space (n-dimensional vector). That abstract vector is fed into the Decoder which turns it into an output sequence. </a:t>
            </a:r>
            <a:endParaRPr/>
          </a:p>
          <a:p>
            <a:pPr marL="0" lvl="0" indent="0" algn="l" rtl="0">
              <a:spcBef>
                <a:spcPts val="0"/>
              </a:spcBef>
              <a:spcAft>
                <a:spcPts val="0"/>
              </a:spcAft>
              <a:buNone/>
            </a:pPr>
            <a:endParaRPr/>
          </a:p>
          <a:p>
            <a:pPr marL="0" lvl="0" indent="0" algn="l" rtl="0">
              <a:spcBef>
                <a:spcPts val="0"/>
              </a:spcBef>
              <a:spcAft>
                <a:spcPts val="0"/>
              </a:spcAft>
              <a:buNone/>
            </a:pPr>
            <a:r>
              <a:rPr lang="en"/>
              <a:t>What separates the transformer architecture from the previous generation of architectures used in natural language processing, namely CNNs and RNNs, is its ability to “remember” the entire sequence of text and extract context from it. CNNs and RNNs either processed each token at a time or remembered only a small amount of the sequence.</a:t>
            </a:r>
            <a:endParaRPr/>
          </a:p>
          <a:p>
            <a:pPr marL="0" lvl="0" indent="0" algn="l" rtl="0">
              <a:spcBef>
                <a:spcPts val="0"/>
              </a:spcBef>
              <a:spcAft>
                <a:spcPts val="0"/>
              </a:spcAft>
              <a:buNone/>
            </a:pPr>
            <a:endParaRPr/>
          </a:p>
          <a:p>
            <a:pPr marL="0" lvl="0" indent="0" algn="l" rtl="0">
              <a:spcBef>
                <a:spcPts val="0"/>
              </a:spcBef>
              <a:spcAft>
                <a:spcPts val="0"/>
              </a:spcAft>
              <a:buNone/>
            </a:pPr>
            <a:r>
              <a:rPr lang="en"/>
              <a:t>Of these class of models, PEGASUS, BART and T5 are the state of the art.</a:t>
            </a:r>
            <a:endParaRPr/>
          </a:p>
          <a:p>
            <a:pPr marL="0" lvl="0" indent="0" algn="l" rtl="0">
              <a:spcBef>
                <a:spcPts val="0"/>
              </a:spcBef>
              <a:spcAft>
                <a:spcPts val="0"/>
              </a:spcAft>
              <a:buNone/>
            </a:pPr>
            <a:endParaRPr/>
          </a:p>
          <a:p>
            <a:pPr marL="0" lvl="0" indent="0" algn="l" rtl="0">
              <a:spcBef>
                <a:spcPts val="0"/>
              </a:spcBef>
              <a:spcAft>
                <a:spcPts val="0"/>
              </a:spcAft>
              <a:buNone/>
            </a:pPr>
            <a:r>
              <a:rPr lang="en"/>
              <a:t>The PEGASUS architecture is the most recent. It is a transformer model finely tuned to the task of text summarization. From our review of the pertinent literature, PEGASUS performs the best for text summarization in most cases. Ultimately, we opted not to experiment with this model as it’s large size of 2.5 GB made it impractical to load on the infrastructure available to us.</a:t>
            </a:r>
            <a:endParaRPr/>
          </a:p>
          <a:p>
            <a:pPr marL="0" lvl="0" indent="0" algn="l" rtl="0">
              <a:spcBef>
                <a:spcPts val="0"/>
              </a:spcBef>
              <a:spcAft>
                <a:spcPts val="0"/>
              </a:spcAft>
              <a:buNone/>
            </a:pPr>
            <a:endParaRPr/>
          </a:p>
          <a:p>
            <a:pPr marL="0" lvl="0" indent="0" algn="l" rtl="0">
              <a:spcBef>
                <a:spcPts val="0"/>
              </a:spcBef>
              <a:spcAft>
                <a:spcPts val="0"/>
              </a:spcAft>
              <a:buNone/>
            </a:pPr>
            <a:r>
              <a:rPr lang="en"/>
              <a:t>Our experiments focused on the BART and T5 architectures. These two models are very similar but vary in their size (with BART being the much larger model), input representation and their training strategy.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ef82cd091_0_1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ef82cd091_0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Before the training process, we applied some preprocessing steps on the dataset. These were done on both the article column and the highlights column.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first replaced the contractions with their full forms. So something like I'll became I will. This was done to ensure that tokenizers handle contractions consistently and the model receives consistent input. Also, there could be ambiguity in contraction meaning. For example, something like I'd can mean either I had or I would depending on the context. If the model learns the wrong intended meaning, it would generate incorrect summaries.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Then we removed the parentheses, double quotes and other punctuations. This step together with removing the URLs and HTML tags helped remove the noise and simplified the text.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also removed the stopwords ('a', 'an', 'the') and very short words as we felt that they didn't carry any significant meaning. Doing this step allowed the model to focus on more meaningful and informative words.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ef82cd091_0_1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ef82cd091_0_1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wrote our code using PyTorch. For distributed training, we used Distributed Data Parallel (DDP) which is a high level wrapper on top of torch.distributed. It essentially replicated our model across nodes the nodes where training occured. It carried out tasks like gradient exchange and parameter update, which are at the core of distributed training.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facilitate the communication between the nodes, we used the NCCL protocol which is Nvidia's Collective Communications Library.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ensure that our dataset was partitioned across multiples nodes and was not duplicated in any nodes, we used the distributed sampler class in PyTorch.</a:t>
            </a:r>
            <a:br>
              <a:rPr lang="en"/>
            </a:br>
            <a:br>
              <a:rPr lang="en"/>
            </a:br>
            <a:r>
              <a:rPr lang="en"/>
              <a:t>For training we used, Trainer and TrainingArguments from huggingface transformers.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And finally we used torchrun to initialize the processes in each node, which basically calls torch.multiprocessing under the hood. This let us do away with setting the rank and world size code, and specify them in terminal. We also specified the rendezvous address and port in the command line.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ef82cd091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1ef82cd091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ef82cd091_0_1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ef82cd091_0_1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ef82cd091_0_1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ef82cd091_0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ef82cd091_0_1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1ef82cd091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1512800" y="1084175"/>
            <a:ext cx="6860400" cy="2364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566" b="1">
                <a:latin typeface="Nunito"/>
                <a:ea typeface="Nunito"/>
                <a:cs typeface="Nunito"/>
                <a:sym typeface="Nunito"/>
              </a:rPr>
              <a:t>Team 4 - CS 535 Term Project</a:t>
            </a:r>
            <a:endParaRPr sz="4366" b="1">
              <a:latin typeface="Nunito"/>
              <a:ea typeface="Nunito"/>
              <a:cs typeface="Nunito"/>
              <a:sym typeface="Nunito"/>
            </a:endParaRPr>
          </a:p>
          <a:p>
            <a:pPr marL="0" lvl="0" indent="0" algn="ctr" rtl="0">
              <a:spcBef>
                <a:spcPts val="0"/>
              </a:spcBef>
              <a:spcAft>
                <a:spcPts val="0"/>
              </a:spcAft>
              <a:buNone/>
            </a:pPr>
            <a:r>
              <a:rPr lang="en" sz="4911" b="1">
                <a:latin typeface="Nunito"/>
                <a:ea typeface="Nunito"/>
                <a:cs typeface="Nunito"/>
                <a:sym typeface="Nunito"/>
              </a:rPr>
              <a:t>Automated Text Summarization</a:t>
            </a:r>
            <a:endParaRPr sz="4911">
              <a:latin typeface="Nunito"/>
              <a:ea typeface="Nunito"/>
              <a:cs typeface="Nunito"/>
              <a:sym typeface="Nunito"/>
            </a:endParaRPr>
          </a:p>
        </p:txBody>
      </p:sp>
      <p:sp>
        <p:nvSpPr>
          <p:cNvPr id="86" name="Google Shape;86;p13"/>
          <p:cNvSpPr txBox="1"/>
          <p:nvPr/>
        </p:nvSpPr>
        <p:spPr>
          <a:xfrm>
            <a:off x="3438050" y="3086025"/>
            <a:ext cx="3009900" cy="99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F3F3F3"/>
                </a:solidFill>
                <a:latin typeface="Nunito"/>
                <a:ea typeface="Nunito"/>
                <a:cs typeface="Nunito"/>
                <a:sym typeface="Nunito"/>
              </a:rPr>
              <a:t>Tanjim Bin Faruk</a:t>
            </a:r>
            <a:endParaRPr sz="1600" b="1">
              <a:solidFill>
                <a:srgbClr val="F3F3F3"/>
              </a:solidFill>
              <a:latin typeface="Nunito"/>
              <a:ea typeface="Nunito"/>
              <a:cs typeface="Nunito"/>
              <a:sym typeface="Nunito"/>
            </a:endParaRPr>
          </a:p>
          <a:p>
            <a:pPr marL="0" lvl="0" indent="0" algn="ctr" rtl="0">
              <a:lnSpc>
                <a:spcPct val="115000"/>
              </a:lnSpc>
              <a:spcBef>
                <a:spcPts val="0"/>
              </a:spcBef>
              <a:spcAft>
                <a:spcPts val="0"/>
              </a:spcAft>
              <a:buNone/>
            </a:pPr>
            <a:r>
              <a:rPr lang="en" sz="1600" b="1">
                <a:solidFill>
                  <a:srgbClr val="F3F3F3"/>
                </a:solidFill>
                <a:latin typeface="Nunito"/>
                <a:ea typeface="Nunito"/>
                <a:cs typeface="Nunito"/>
                <a:sym typeface="Nunito"/>
              </a:rPr>
              <a:t>Zarin Tasnim Promi</a:t>
            </a:r>
            <a:endParaRPr sz="1600" b="1">
              <a:solidFill>
                <a:srgbClr val="F3F3F3"/>
              </a:solidFill>
              <a:latin typeface="Nunito"/>
              <a:ea typeface="Nunito"/>
              <a:cs typeface="Nunito"/>
              <a:sym typeface="Nunito"/>
            </a:endParaRPr>
          </a:p>
          <a:p>
            <a:pPr marL="0" lvl="0" indent="0" algn="ctr" rtl="0">
              <a:lnSpc>
                <a:spcPct val="115000"/>
              </a:lnSpc>
              <a:spcBef>
                <a:spcPts val="0"/>
              </a:spcBef>
              <a:spcAft>
                <a:spcPts val="0"/>
              </a:spcAft>
              <a:buNone/>
            </a:pPr>
            <a:r>
              <a:rPr lang="en" sz="1600" b="1">
                <a:solidFill>
                  <a:srgbClr val="F3F3F3"/>
                </a:solidFill>
                <a:latin typeface="Nunito"/>
                <a:ea typeface="Nunito"/>
                <a:cs typeface="Nunito"/>
                <a:sym typeface="Nunito"/>
              </a:rPr>
              <a:t>Tony Kappen</a:t>
            </a:r>
            <a:endParaRPr sz="1600" b="1">
              <a:solidFill>
                <a:srgbClr val="F3F3F3"/>
              </a:solidFill>
              <a:latin typeface="Nunito"/>
              <a:ea typeface="Nunito"/>
              <a:cs typeface="Nunito"/>
              <a:sym typeface="Nunito"/>
            </a:endParaRPr>
          </a:p>
        </p:txBody>
      </p:sp>
      <p:sp>
        <p:nvSpPr>
          <p:cNvPr id="87" name="Google Shape;87;p13"/>
          <p:cNvSpPr txBox="1"/>
          <p:nvPr/>
        </p:nvSpPr>
        <p:spPr>
          <a:xfrm>
            <a:off x="6996675" y="4387100"/>
            <a:ext cx="216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latin typeface="Nunito"/>
                <a:ea typeface="Nunito"/>
                <a:cs typeface="Nunito"/>
                <a:sym typeface="Nunito"/>
              </a:rPr>
              <a:t>Thank You!</a:t>
            </a:r>
            <a:br>
              <a:rPr lang="en" b="1">
                <a:latin typeface="Nunito"/>
                <a:ea typeface="Nunito"/>
                <a:cs typeface="Nunito"/>
                <a:sym typeface="Nunito"/>
              </a:rPr>
            </a:br>
            <a:r>
              <a:rPr lang="en" b="1">
                <a:latin typeface="Nunito"/>
                <a:ea typeface="Nunito"/>
                <a:cs typeface="Nunito"/>
                <a:sym typeface="Nunito"/>
              </a:rPr>
              <a:t>Any Questions?</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19150" y="369050"/>
            <a:ext cx="7505700" cy="6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Problem Background</a:t>
            </a:r>
            <a:endParaRPr sz="3200" b="1">
              <a:solidFill>
                <a:srgbClr val="073763"/>
              </a:solidFill>
              <a:latin typeface="Nunito"/>
              <a:ea typeface="Nunito"/>
              <a:cs typeface="Nunito"/>
              <a:sym typeface="Nunito"/>
            </a:endParaRPr>
          </a:p>
        </p:txBody>
      </p:sp>
      <p:grpSp>
        <p:nvGrpSpPr>
          <p:cNvPr id="93" name="Google Shape;93;p14"/>
          <p:cNvGrpSpPr/>
          <p:nvPr/>
        </p:nvGrpSpPr>
        <p:grpSpPr>
          <a:xfrm>
            <a:off x="819067" y="3406592"/>
            <a:ext cx="7505857" cy="1055276"/>
            <a:chOff x="1593000" y="2322568"/>
            <a:chExt cx="5957975" cy="643500"/>
          </a:xfrm>
        </p:grpSpPr>
        <p:sp>
          <p:nvSpPr>
            <p:cNvPr id="94" name="Google Shape;94;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1593000" y="2322575"/>
              <a:ext cx="6900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Roboto"/>
                  <a:ea typeface="Roboto"/>
                  <a:cs typeface="Roboto"/>
                  <a:sym typeface="Roboto"/>
                </a:rPr>
                <a:t>03</a:t>
              </a:r>
              <a:endParaRPr sz="2600" b="1">
                <a:solidFill>
                  <a:schemeClr val="lt1"/>
                </a:solidFill>
                <a:latin typeface="Roboto"/>
                <a:ea typeface="Roboto"/>
                <a:cs typeface="Roboto"/>
                <a:sym typeface="Roboto"/>
              </a:endParaRPr>
            </a:p>
          </p:txBody>
        </p:sp>
        <p:sp>
          <p:nvSpPr>
            <p:cNvPr id="99" name="Google Shape;99;p14"/>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SzPts val="1600"/>
                <a:buFont typeface="Roboto"/>
                <a:buChar char="●"/>
              </a:pPr>
              <a:r>
                <a:rPr lang="en" sz="1600" b="1">
                  <a:latin typeface="Roboto"/>
                  <a:ea typeface="Roboto"/>
                  <a:cs typeface="Roboto"/>
                  <a:sym typeface="Roboto"/>
                </a:rPr>
                <a:t>CNN/Dailymail: </a:t>
              </a:r>
              <a:br>
                <a:rPr lang="en" sz="1600" b="1">
                  <a:latin typeface="Roboto"/>
                  <a:ea typeface="Roboto"/>
                  <a:cs typeface="Roboto"/>
                  <a:sym typeface="Roboto"/>
                </a:rPr>
              </a:br>
              <a:r>
                <a:rPr lang="en" sz="1600" b="1">
                  <a:latin typeface="Roboto"/>
                  <a:ea typeface="Roboto"/>
                  <a:cs typeface="Roboto"/>
                  <a:sym typeface="Roboto"/>
                </a:rPr>
                <a:t>Human labelled training dataset</a:t>
              </a:r>
              <a:endParaRPr sz="1600" b="1">
                <a:latin typeface="Roboto"/>
                <a:ea typeface="Roboto"/>
                <a:cs typeface="Roboto"/>
                <a:sym typeface="Roboto"/>
              </a:endParaRPr>
            </a:p>
          </p:txBody>
        </p:sp>
      </p:grpSp>
      <p:grpSp>
        <p:nvGrpSpPr>
          <p:cNvPr id="100" name="Google Shape;100;p14"/>
          <p:cNvGrpSpPr/>
          <p:nvPr/>
        </p:nvGrpSpPr>
        <p:grpSpPr>
          <a:xfrm>
            <a:off x="819067" y="2332295"/>
            <a:ext cx="7505857" cy="1055276"/>
            <a:chOff x="1593000" y="2322568"/>
            <a:chExt cx="5957975" cy="643500"/>
          </a:xfrm>
        </p:grpSpPr>
        <p:sp>
          <p:nvSpPr>
            <p:cNvPr id="101" name="Google Shape;101;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2283025" y="2395751"/>
              <a:ext cx="19407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dirty="0">
                  <a:solidFill>
                    <a:srgbClr val="FFFFFF"/>
                  </a:solidFill>
                  <a:latin typeface="Roboto Medium"/>
                  <a:ea typeface="Roboto Medium"/>
                  <a:cs typeface="Roboto Medium"/>
                  <a:sym typeface="Roboto Medium"/>
                </a:rPr>
                <a:t>Why Did We Choose This Problem?</a:t>
              </a:r>
              <a:endParaRPr sz="1600" dirty="0">
                <a:solidFill>
                  <a:srgbClr val="FFFFFF"/>
                </a:solidFill>
                <a:latin typeface="Roboto"/>
                <a:ea typeface="Roboto"/>
                <a:cs typeface="Roboto"/>
                <a:sym typeface="Roboto"/>
              </a:endParaRPr>
            </a:p>
          </p:txBody>
        </p:sp>
        <p:sp>
          <p:nvSpPr>
            <p:cNvPr id="105" name="Google Shape;105;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593000" y="2322575"/>
              <a:ext cx="6900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latin typeface="Roboto"/>
                  <a:ea typeface="Roboto"/>
                  <a:cs typeface="Roboto"/>
                  <a:sym typeface="Roboto"/>
                </a:rPr>
                <a:t>02</a:t>
              </a:r>
              <a:endParaRPr sz="2600" b="1">
                <a:solidFill>
                  <a:srgbClr val="FFFFFF"/>
                </a:solidFill>
                <a:latin typeface="Roboto"/>
                <a:ea typeface="Roboto"/>
                <a:cs typeface="Roboto"/>
                <a:sym typeface="Roboto"/>
              </a:endParaRPr>
            </a:p>
          </p:txBody>
        </p:sp>
        <p:sp>
          <p:nvSpPr>
            <p:cNvPr id="107" name="Google Shape;107;p14"/>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SzPts val="1600"/>
                <a:buFont typeface="Roboto"/>
                <a:buChar char="●"/>
              </a:pPr>
              <a:r>
                <a:rPr lang="en" sz="1600" b="1">
                  <a:latin typeface="Roboto"/>
                  <a:ea typeface="Roboto"/>
                  <a:cs typeface="Roboto"/>
                  <a:sym typeface="Roboto"/>
                </a:rPr>
                <a:t>Many use cases/users</a:t>
              </a:r>
              <a:endParaRPr sz="1600" b="1">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 sz="1600" b="1">
                  <a:latin typeface="Roboto"/>
                  <a:ea typeface="Roboto"/>
                  <a:cs typeface="Roboto"/>
                  <a:sym typeface="Roboto"/>
                </a:rPr>
                <a:t>Many different approaches</a:t>
              </a:r>
              <a:endParaRPr sz="1600" b="1">
                <a:latin typeface="Roboto"/>
                <a:ea typeface="Roboto"/>
                <a:cs typeface="Roboto"/>
                <a:sym typeface="Roboto"/>
              </a:endParaRPr>
            </a:p>
          </p:txBody>
        </p:sp>
      </p:grpSp>
      <p:grpSp>
        <p:nvGrpSpPr>
          <p:cNvPr id="108" name="Google Shape;108;p14"/>
          <p:cNvGrpSpPr/>
          <p:nvPr/>
        </p:nvGrpSpPr>
        <p:grpSpPr>
          <a:xfrm>
            <a:off x="819067" y="1257983"/>
            <a:ext cx="7505857" cy="1055276"/>
            <a:chOff x="1593000" y="2322568"/>
            <a:chExt cx="5957975" cy="643500"/>
          </a:xfrm>
        </p:grpSpPr>
        <p:sp>
          <p:nvSpPr>
            <p:cNvPr id="109" name="Google Shape;109;p1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283025" y="2395751"/>
              <a:ext cx="19407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dirty="0">
                  <a:solidFill>
                    <a:srgbClr val="FFFFFF"/>
                  </a:solidFill>
                  <a:latin typeface="Roboto Medium"/>
                  <a:ea typeface="Roboto Medium"/>
                  <a:cs typeface="Roboto Medium"/>
                  <a:sym typeface="Roboto Medium"/>
                </a:rPr>
                <a:t>What Problem Did We Choose?</a:t>
              </a:r>
              <a:endParaRPr sz="1600" dirty="0">
                <a:solidFill>
                  <a:srgbClr val="FFFFFF"/>
                </a:solidFill>
                <a:latin typeface="Roboto"/>
                <a:ea typeface="Roboto"/>
                <a:cs typeface="Roboto"/>
                <a:sym typeface="Roboto"/>
              </a:endParaRPr>
            </a:p>
          </p:txBody>
        </p:sp>
        <p:sp>
          <p:nvSpPr>
            <p:cNvPr id="113" name="Google Shape;113;p14"/>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1593000" y="2322575"/>
              <a:ext cx="6900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latin typeface="Roboto"/>
                  <a:ea typeface="Roboto"/>
                  <a:cs typeface="Roboto"/>
                  <a:sym typeface="Roboto"/>
                </a:rPr>
                <a:t>01</a:t>
              </a:r>
              <a:endParaRPr sz="2600" b="1">
                <a:solidFill>
                  <a:srgbClr val="FFFFFF"/>
                </a:solidFill>
                <a:latin typeface="Roboto"/>
                <a:ea typeface="Roboto"/>
                <a:cs typeface="Roboto"/>
                <a:sym typeface="Roboto"/>
              </a:endParaRPr>
            </a:p>
          </p:txBody>
        </p:sp>
        <p:sp>
          <p:nvSpPr>
            <p:cNvPr id="115" name="Google Shape;115;p14"/>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SzPts val="1400"/>
                <a:buFont typeface="Roboto"/>
                <a:buChar char="●"/>
              </a:pPr>
              <a:r>
                <a:rPr lang="en" sz="1600" b="1">
                  <a:latin typeface="Roboto"/>
                  <a:ea typeface="Roboto"/>
                  <a:cs typeface="Roboto"/>
                  <a:sym typeface="Roboto"/>
                </a:rPr>
                <a:t>Extracting context aware summaries</a:t>
              </a:r>
              <a:r>
                <a:rPr lang="en" sz="1300" b="1">
                  <a:latin typeface="Roboto"/>
                  <a:ea typeface="Roboto"/>
                  <a:cs typeface="Roboto"/>
                  <a:sym typeface="Roboto"/>
                </a:rPr>
                <a:t> </a:t>
              </a:r>
              <a:endParaRPr sz="1300" b="1">
                <a:latin typeface="Roboto"/>
                <a:ea typeface="Roboto"/>
                <a:cs typeface="Roboto"/>
                <a:sym typeface="Roboto"/>
              </a:endParaRPr>
            </a:p>
          </p:txBody>
        </p:sp>
      </p:grpSp>
      <p:sp>
        <p:nvSpPr>
          <p:cNvPr id="116" name="Google Shape;116;p14"/>
          <p:cNvSpPr/>
          <p:nvPr/>
        </p:nvSpPr>
        <p:spPr>
          <a:xfrm>
            <a:off x="1728537" y="3527608"/>
            <a:ext cx="2444700" cy="81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dirty="0">
                <a:solidFill>
                  <a:srgbClr val="FFFFFF"/>
                </a:solidFill>
                <a:latin typeface="Roboto Medium"/>
                <a:ea typeface="Roboto Medium"/>
                <a:cs typeface="Roboto Medium"/>
                <a:sym typeface="Roboto Medium"/>
              </a:rPr>
              <a:t>What Dataset Did We Use?</a:t>
            </a:r>
            <a:endParaRPr sz="1600" dirty="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819150" y="285875"/>
            <a:ext cx="7505700" cy="6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Model Selection</a:t>
            </a:r>
            <a:endParaRPr sz="3200" b="1">
              <a:solidFill>
                <a:srgbClr val="073763"/>
              </a:solidFill>
              <a:latin typeface="Nunito"/>
              <a:ea typeface="Nunito"/>
              <a:cs typeface="Nunito"/>
              <a:sym typeface="Nunito"/>
            </a:endParaRPr>
          </a:p>
        </p:txBody>
      </p:sp>
      <p:pic>
        <p:nvPicPr>
          <p:cNvPr id="122" name="Google Shape;122;p15"/>
          <p:cNvPicPr preferRelativeResize="0"/>
          <p:nvPr/>
        </p:nvPicPr>
        <p:blipFill>
          <a:blip r:embed="rId3">
            <a:alphaModFix/>
          </a:blip>
          <a:stretch>
            <a:fillRect/>
          </a:stretch>
        </p:blipFill>
        <p:spPr>
          <a:xfrm>
            <a:off x="1323700" y="1014775"/>
            <a:ext cx="6482326" cy="3893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491650" y="331250"/>
            <a:ext cx="8282700" cy="69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Methodology - Data Processing </a:t>
            </a:r>
            <a:endParaRPr sz="3200" b="1">
              <a:solidFill>
                <a:srgbClr val="073763"/>
              </a:solidFill>
              <a:latin typeface="Nunito"/>
              <a:ea typeface="Nunito"/>
              <a:cs typeface="Nunito"/>
              <a:sym typeface="Nunito"/>
            </a:endParaRPr>
          </a:p>
        </p:txBody>
      </p:sp>
      <p:sp>
        <p:nvSpPr>
          <p:cNvPr id="128" name="Google Shape;128;p16"/>
          <p:cNvSpPr txBox="1">
            <a:spLocks noGrp="1"/>
          </p:cNvSpPr>
          <p:nvPr>
            <p:ph type="body" idx="1"/>
          </p:nvPr>
        </p:nvSpPr>
        <p:spPr>
          <a:xfrm>
            <a:off x="841825" y="1188950"/>
            <a:ext cx="7811400" cy="24480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000" b="1">
                <a:solidFill>
                  <a:srgbClr val="000000"/>
                </a:solidFill>
                <a:latin typeface="Nunito"/>
                <a:ea typeface="Nunito"/>
                <a:cs typeface="Nunito"/>
                <a:sym typeface="Nunito"/>
              </a:rPr>
              <a:t>• Preprocessing applied on both article and highlights columns</a:t>
            </a:r>
            <a:endParaRPr sz="2000" b="1">
              <a:solidFill>
                <a:srgbClr val="000000"/>
              </a:solidFill>
              <a:latin typeface="Nunito"/>
              <a:ea typeface="Nunito"/>
              <a:cs typeface="Nunito"/>
              <a:sym typeface="Nunito"/>
            </a:endParaRPr>
          </a:p>
          <a:p>
            <a:pPr marL="0" lvl="0" indent="0" algn="l" rtl="0">
              <a:lnSpc>
                <a:spcPct val="90000"/>
              </a:lnSpc>
              <a:spcBef>
                <a:spcPts val="1000"/>
              </a:spcBef>
              <a:spcAft>
                <a:spcPts val="0"/>
              </a:spcAft>
              <a:buNone/>
            </a:pPr>
            <a:r>
              <a:rPr lang="en" sz="2000" b="1">
                <a:solidFill>
                  <a:srgbClr val="000000"/>
                </a:solidFill>
                <a:latin typeface="Nunito"/>
                <a:ea typeface="Nunito"/>
                <a:cs typeface="Nunito"/>
                <a:sym typeface="Nunito"/>
              </a:rPr>
              <a:t>• Preprocessing Steps</a:t>
            </a:r>
            <a:endParaRPr sz="2000" b="1">
              <a:solidFill>
                <a:srgbClr val="000000"/>
              </a:solidFill>
              <a:latin typeface="Nunito"/>
              <a:ea typeface="Nunito"/>
              <a:cs typeface="Nunito"/>
              <a:sym typeface="Nunito"/>
            </a:endParaRPr>
          </a:p>
          <a:p>
            <a:pPr marL="0" lvl="0" indent="0" algn="l" rtl="0">
              <a:lnSpc>
                <a:spcPct val="90000"/>
              </a:lnSpc>
              <a:spcBef>
                <a:spcPts val="1000"/>
              </a:spcBef>
              <a:spcAft>
                <a:spcPts val="0"/>
              </a:spcAft>
              <a:buNone/>
            </a:pPr>
            <a:endParaRPr sz="2000" b="1">
              <a:solidFill>
                <a:srgbClr val="000000"/>
              </a:solidFill>
              <a:latin typeface="Nunito"/>
              <a:ea typeface="Nunito"/>
              <a:cs typeface="Nunito"/>
              <a:sym typeface="Nunito"/>
            </a:endParaRPr>
          </a:p>
          <a:p>
            <a:pPr marL="0" lvl="0" indent="0" algn="l" rtl="0">
              <a:spcBef>
                <a:spcPts val="0"/>
              </a:spcBef>
              <a:spcAft>
                <a:spcPts val="1200"/>
              </a:spcAft>
              <a:buNone/>
            </a:pPr>
            <a:endParaRPr/>
          </a:p>
        </p:txBody>
      </p:sp>
      <p:pic>
        <p:nvPicPr>
          <p:cNvPr id="129" name="Google Shape;129;p16"/>
          <p:cNvPicPr preferRelativeResize="0"/>
          <p:nvPr/>
        </p:nvPicPr>
        <p:blipFill>
          <a:blip r:embed="rId3">
            <a:alphaModFix/>
          </a:blip>
          <a:stretch>
            <a:fillRect/>
          </a:stretch>
        </p:blipFill>
        <p:spPr>
          <a:xfrm>
            <a:off x="1036113" y="2116201"/>
            <a:ext cx="7193775" cy="27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819150" y="351350"/>
            <a:ext cx="7505700" cy="6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Methodology - Distributed Training</a:t>
            </a:r>
            <a:endParaRPr sz="3200" b="1">
              <a:solidFill>
                <a:srgbClr val="073763"/>
              </a:solidFill>
              <a:latin typeface="Nunito"/>
              <a:ea typeface="Nunito"/>
              <a:cs typeface="Nunito"/>
              <a:sym typeface="Nunito"/>
            </a:endParaRPr>
          </a:p>
        </p:txBody>
      </p:sp>
      <p:pic>
        <p:nvPicPr>
          <p:cNvPr id="135" name="Google Shape;135;p17"/>
          <p:cNvPicPr preferRelativeResize="0"/>
          <p:nvPr/>
        </p:nvPicPr>
        <p:blipFill>
          <a:blip r:embed="rId3">
            <a:alphaModFix/>
          </a:blip>
          <a:stretch>
            <a:fillRect/>
          </a:stretch>
        </p:blipFill>
        <p:spPr>
          <a:xfrm>
            <a:off x="1543050" y="1000250"/>
            <a:ext cx="6194901" cy="3985600"/>
          </a:xfrm>
          <a:prstGeom prst="rect">
            <a:avLst/>
          </a:prstGeom>
          <a:noFill/>
          <a:ln>
            <a:noFill/>
          </a:ln>
        </p:spPr>
      </p:pic>
      <p:pic>
        <p:nvPicPr>
          <p:cNvPr id="136" name="Google Shape;136;p17"/>
          <p:cNvPicPr preferRelativeResize="0"/>
          <p:nvPr/>
        </p:nvPicPr>
        <p:blipFill>
          <a:blip r:embed="rId4">
            <a:alphaModFix/>
          </a:blip>
          <a:stretch>
            <a:fillRect/>
          </a:stretch>
        </p:blipFill>
        <p:spPr>
          <a:xfrm>
            <a:off x="271950" y="1936197"/>
            <a:ext cx="1271101" cy="1271101"/>
          </a:xfrm>
          <a:prstGeom prst="rect">
            <a:avLst/>
          </a:prstGeom>
          <a:noFill/>
          <a:ln>
            <a:noFill/>
          </a:ln>
        </p:spPr>
      </p:pic>
      <p:pic>
        <p:nvPicPr>
          <p:cNvPr id="137" name="Google Shape;137;p17"/>
          <p:cNvPicPr preferRelativeResize="0"/>
          <p:nvPr/>
        </p:nvPicPr>
        <p:blipFill>
          <a:blip r:embed="rId5">
            <a:alphaModFix/>
          </a:blip>
          <a:stretch>
            <a:fillRect/>
          </a:stretch>
        </p:blipFill>
        <p:spPr>
          <a:xfrm>
            <a:off x="7737950" y="1936200"/>
            <a:ext cx="1271099" cy="1271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564150" y="373750"/>
            <a:ext cx="8015700" cy="67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Evaluation Metric</a:t>
            </a:r>
            <a:endParaRPr sz="3200" b="1">
              <a:solidFill>
                <a:srgbClr val="073763"/>
              </a:solidFill>
              <a:latin typeface="Nunito"/>
              <a:ea typeface="Nunito"/>
              <a:cs typeface="Nunito"/>
              <a:sym typeface="Nunito"/>
            </a:endParaRPr>
          </a:p>
        </p:txBody>
      </p:sp>
      <p:sp>
        <p:nvSpPr>
          <p:cNvPr id="143" name="Google Shape;143;p18"/>
          <p:cNvSpPr txBox="1">
            <a:spLocks noGrp="1"/>
          </p:cNvSpPr>
          <p:nvPr>
            <p:ph type="body" idx="1"/>
          </p:nvPr>
        </p:nvSpPr>
        <p:spPr>
          <a:xfrm>
            <a:off x="384975" y="1047250"/>
            <a:ext cx="8520600" cy="3521700"/>
          </a:xfrm>
          <a:prstGeom prst="rect">
            <a:avLst/>
          </a:prstGeom>
        </p:spPr>
        <p:txBody>
          <a:bodyPr spcFirstLastPara="1" wrap="square" lIns="91425" tIns="91425" rIns="91425" bIns="91425" anchor="t" anchorCtr="0">
            <a:normAutofit/>
          </a:bodyPr>
          <a:lstStyle/>
          <a:p>
            <a:pPr marL="457200" lvl="0" indent="-349250" algn="l" rtl="0">
              <a:spcBef>
                <a:spcPts val="1000"/>
              </a:spcBef>
              <a:spcAft>
                <a:spcPts val="0"/>
              </a:spcAft>
              <a:buSzPts val="1900"/>
              <a:buFont typeface="Nunito"/>
              <a:buChar char="●"/>
            </a:pPr>
            <a:r>
              <a:rPr lang="en" sz="1900" b="1" dirty="0">
                <a:solidFill>
                  <a:srgbClr val="000000"/>
                </a:solidFill>
                <a:latin typeface="Nunito"/>
                <a:ea typeface="Nunito"/>
                <a:cs typeface="Nunito"/>
                <a:sym typeface="Nunito"/>
              </a:rPr>
              <a:t>Automated evaluation of generated summary with reference summary using ROUGE metrics</a:t>
            </a:r>
            <a:endParaRPr sz="1900" b="1" dirty="0">
              <a:solidFill>
                <a:srgbClr val="000000"/>
              </a:solidFill>
              <a:latin typeface="Nunito"/>
              <a:ea typeface="Nunito"/>
              <a:cs typeface="Nunito"/>
              <a:sym typeface="Nunito"/>
            </a:endParaRPr>
          </a:p>
          <a:p>
            <a:pPr marL="457200" lvl="0" indent="-349250" algn="l" rtl="0">
              <a:spcBef>
                <a:spcPts val="0"/>
              </a:spcBef>
              <a:spcAft>
                <a:spcPts val="0"/>
              </a:spcAft>
              <a:buClr>
                <a:srgbClr val="000000"/>
              </a:buClr>
              <a:buSzPts val="1900"/>
              <a:buFont typeface="Nunito"/>
              <a:buChar char="●"/>
            </a:pPr>
            <a:r>
              <a:rPr lang="en" sz="1700" b="1" dirty="0">
                <a:solidFill>
                  <a:srgbClr val="000000"/>
                </a:solidFill>
                <a:latin typeface="Nunito"/>
                <a:ea typeface="Nunito"/>
                <a:cs typeface="Nunito"/>
                <a:sym typeface="Nunito"/>
              </a:rPr>
              <a:t>ROUGE-1, ROUGE-2, ROUGE-L and ROUGE-LSum metrics are well suited for this problem</a:t>
            </a:r>
            <a:endParaRPr sz="1700" b="1" dirty="0">
              <a:solidFill>
                <a:srgbClr val="000000"/>
              </a:solidFill>
              <a:latin typeface="Nunito"/>
              <a:ea typeface="Nunito"/>
              <a:cs typeface="Nunito"/>
              <a:sym typeface="Nunito"/>
            </a:endParaRPr>
          </a:p>
          <a:p>
            <a:pPr marL="457200" lvl="0" indent="0" algn="l" rtl="0">
              <a:spcBef>
                <a:spcPts val="1000"/>
              </a:spcBef>
              <a:spcAft>
                <a:spcPts val="0"/>
              </a:spcAft>
              <a:buNone/>
            </a:pPr>
            <a:endParaRPr sz="2000" b="1" dirty="0">
              <a:solidFill>
                <a:srgbClr val="000000"/>
              </a:solidFill>
              <a:latin typeface="Nunito"/>
              <a:ea typeface="Nunito"/>
              <a:cs typeface="Nunito"/>
              <a:sym typeface="Nunito"/>
            </a:endParaRPr>
          </a:p>
          <a:p>
            <a:pPr marL="457200" lvl="0" indent="0" algn="l" rtl="0">
              <a:spcBef>
                <a:spcPts val="0"/>
              </a:spcBef>
              <a:spcAft>
                <a:spcPts val="1200"/>
              </a:spcAft>
              <a:buNone/>
            </a:pPr>
            <a:endParaRPr dirty="0"/>
          </a:p>
        </p:txBody>
      </p:sp>
      <p:sp>
        <p:nvSpPr>
          <p:cNvPr id="144" name="Google Shape;144;p18"/>
          <p:cNvSpPr txBox="1"/>
          <p:nvPr/>
        </p:nvSpPr>
        <p:spPr>
          <a:xfrm>
            <a:off x="592500" y="2629550"/>
            <a:ext cx="2181000" cy="4002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ROUGE-1, ROUGE-2</a:t>
            </a:r>
            <a:endParaRPr b="1">
              <a:solidFill>
                <a:schemeClr val="lt1"/>
              </a:solidFill>
              <a:latin typeface="Nunito"/>
              <a:ea typeface="Nunito"/>
              <a:cs typeface="Nunito"/>
              <a:sym typeface="Nunito"/>
            </a:endParaRPr>
          </a:p>
        </p:txBody>
      </p:sp>
      <p:sp>
        <p:nvSpPr>
          <p:cNvPr id="145" name="Google Shape;145;p18"/>
          <p:cNvSpPr txBox="1"/>
          <p:nvPr/>
        </p:nvSpPr>
        <p:spPr>
          <a:xfrm>
            <a:off x="592500" y="3245250"/>
            <a:ext cx="2181000" cy="400200"/>
          </a:xfrm>
          <a:prstGeom prst="rect">
            <a:avLst/>
          </a:prstGeom>
          <a:solidFill>
            <a:srgbClr val="CCCCCC"/>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Nunito"/>
                <a:ea typeface="Nunito"/>
                <a:cs typeface="Nunito"/>
                <a:sym typeface="Nunito"/>
              </a:rPr>
              <a:t>ROUGE-L</a:t>
            </a:r>
            <a:endParaRPr b="1">
              <a:latin typeface="Nunito"/>
              <a:ea typeface="Nunito"/>
              <a:cs typeface="Nunito"/>
              <a:sym typeface="Nunito"/>
            </a:endParaRPr>
          </a:p>
        </p:txBody>
      </p:sp>
      <p:sp>
        <p:nvSpPr>
          <p:cNvPr id="146" name="Google Shape;146;p18"/>
          <p:cNvSpPr txBox="1"/>
          <p:nvPr/>
        </p:nvSpPr>
        <p:spPr>
          <a:xfrm>
            <a:off x="592500" y="3846763"/>
            <a:ext cx="2181000" cy="4002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ROUGE-LSum</a:t>
            </a:r>
            <a:endParaRPr b="1">
              <a:solidFill>
                <a:schemeClr val="lt1"/>
              </a:solidFill>
              <a:latin typeface="Nunito"/>
              <a:ea typeface="Nunito"/>
              <a:cs typeface="Nunito"/>
              <a:sym typeface="Nunito"/>
            </a:endParaRPr>
          </a:p>
        </p:txBody>
      </p:sp>
      <p:sp>
        <p:nvSpPr>
          <p:cNvPr id="147" name="Google Shape;147;p18"/>
          <p:cNvSpPr txBox="1"/>
          <p:nvPr/>
        </p:nvSpPr>
        <p:spPr>
          <a:xfrm>
            <a:off x="2924725" y="4460900"/>
            <a:ext cx="3756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Nunito"/>
              <a:ea typeface="Nunito"/>
              <a:cs typeface="Nunito"/>
              <a:sym typeface="Nunito"/>
            </a:endParaRPr>
          </a:p>
        </p:txBody>
      </p:sp>
      <p:sp>
        <p:nvSpPr>
          <p:cNvPr id="148" name="Google Shape;148;p18"/>
          <p:cNvSpPr/>
          <p:nvPr/>
        </p:nvSpPr>
        <p:spPr>
          <a:xfrm>
            <a:off x="2773500" y="2561150"/>
            <a:ext cx="5806200" cy="537000"/>
          </a:xfrm>
          <a:prstGeom prst="roundRect">
            <a:avLst>
              <a:gd name="adj" fmla="val 16667"/>
            </a:avLst>
          </a:prstGeom>
          <a:solidFill>
            <a:srgbClr val="F3F3F3"/>
          </a:solidFill>
          <a:ln w="9525" cap="flat" cmpd="sng">
            <a:solidFill>
              <a:schemeClr val="dk2"/>
            </a:solidFill>
            <a:prstDash val="solid"/>
            <a:round/>
            <a:headEnd type="none" w="sm" len="sm"/>
            <a:tailEnd type="none" w="sm" len="sm"/>
          </a:ln>
          <a:effectLst>
            <a:outerShdw blurRad="57150" dist="66675" dir="5400000" algn="bl" rotWithShape="0">
              <a:srgbClr val="000000">
                <a:alpha val="50000"/>
              </a:srgbClr>
            </a:outerShdw>
          </a:effectLst>
        </p:spPr>
        <p:txBody>
          <a:bodyPr spcFirstLastPara="1" wrap="square" lIns="91425" tIns="91425" rIns="91425" bIns="91425" anchor="ctr" anchorCtr="0">
            <a:noAutofit/>
          </a:bodyPr>
          <a:lstStyle/>
          <a:p>
            <a:pPr marL="457200" lvl="0" indent="-317500" algn="l" rtl="0">
              <a:lnSpc>
                <a:spcPct val="115000"/>
              </a:lnSpc>
              <a:spcBef>
                <a:spcPts val="1000"/>
              </a:spcBef>
              <a:spcAft>
                <a:spcPts val="0"/>
              </a:spcAft>
              <a:buSzPts val="1400"/>
              <a:buFont typeface="Nunito"/>
              <a:buChar char="●"/>
            </a:pPr>
            <a:r>
              <a:rPr lang="en" b="1" dirty="0">
                <a:latin typeface="Nunito"/>
                <a:ea typeface="Nunito"/>
                <a:cs typeface="Nunito"/>
                <a:sym typeface="Nunito"/>
              </a:rPr>
              <a:t>Based on overlap of n-gram between generated and reference summary</a:t>
            </a:r>
            <a:endParaRPr b="1" dirty="0">
              <a:latin typeface="Nunito"/>
              <a:ea typeface="Nunito"/>
              <a:cs typeface="Nunito"/>
              <a:sym typeface="Nunito"/>
            </a:endParaRPr>
          </a:p>
          <a:p>
            <a:pPr marL="0" lvl="0" indent="0" algn="l" rtl="0">
              <a:spcBef>
                <a:spcPts val="0"/>
              </a:spcBef>
              <a:spcAft>
                <a:spcPts val="0"/>
              </a:spcAft>
              <a:buNone/>
            </a:pPr>
            <a:endParaRPr b="1" dirty="0"/>
          </a:p>
        </p:txBody>
      </p:sp>
      <p:sp>
        <p:nvSpPr>
          <p:cNvPr id="149" name="Google Shape;149;p18"/>
          <p:cNvSpPr/>
          <p:nvPr/>
        </p:nvSpPr>
        <p:spPr>
          <a:xfrm>
            <a:off x="2773500" y="3142650"/>
            <a:ext cx="5806200" cy="537000"/>
          </a:xfrm>
          <a:prstGeom prst="roundRect">
            <a:avLst>
              <a:gd name="adj" fmla="val 16667"/>
            </a:avLst>
          </a:prstGeom>
          <a:solidFill>
            <a:srgbClr val="F3F3F3"/>
          </a:solidFill>
          <a:ln w="9525" cap="flat" cmpd="sng">
            <a:solidFill>
              <a:schemeClr val="dk2"/>
            </a:solidFill>
            <a:prstDash val="solid"/>
            <a:round/>
            <a:headEnd type="none" w="sm" len="sm"/>
            <a:tailEnd type="none" w="sm" len="sm"/>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457200" lvl="0" indent="-317500" algn="l" rtl="0">
              <a:lnSpc>
                <a:spcPct val="115000"/>
              </a:lnSpc>
              <a:spcBef>
                <a:spcPts val="1000"/>
              </a:spcBef>
              <a:spcAft>
                <a:spcPts val="0"/>
              </a:spcAft>
              <a:buSzPts val="1400"/>
              <a:buFont typeface="Nunito"/>
              <a:buChar char="●"/>
            </a:pPr>
            <a:r>
              <a:rPr lang="en" b="1" dirty="0">
                <a:latin typeface="Nunito"/>
                <a:ea typeface="Nunito"/>
                <a:cs typeface="Nunito"/>
                <a:sym typeface="Nunito"/>
              </a:rPr>
              <a:t>Based on entire summary-level LCS </a:t>
            </a:r>
            <a:endParaRPr b="1" dirty="0">
              <a:latin typeface="Nunito"/>
              <a:ea typeface="Nunito"/>
              <a:cs typeface="Nunito"/>
              <a:sym typeface="Nunito"/>
            </a:endParaRPr>
          </a:p>
        </p:txBody>
      </p:sp>
      <p:sp>
        <p:nvSpPr>
          <p:cNvPr id="150" name="Google Shape;150;p18"/>
          <p:cNvSpPr/>
          <p:nvPr/>
        </p:nvSpPr>
        <p:spPr>
          <a:xfrm>
            <a:off x="2773500" y="3724150"/>
            <a:ext cx="5806200" cy="537000"/>
          </a:xfrm>
          <a:prstGeom prst="roundRect">
            <a:avLst>
              <a:gd name="adj" fmla="val 16667"/>
            </a:avLst>
          </a:prstGeom>
          <a:solidFill>
            <a:srgbClr val="F3F3F3"/>
          </a:solidFill>
          <a:ln w="9525" cap="flat" cmpd="sng">
            <a:solidFill>
              <a:schemeClr val="dk2"/>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ctr" anchorCtr="0">
            <a:noAutofit/>
          </a:bodyPr>
          <a:lstStyle/>
          <a:p>
            <a:pPr marL="457200" lvl="0" indent="-317500" algn="l" rtl="0">
              <a:lnSpc>
                <a:spcPct val="115000"/>
              </a:lnSpc>
              <a:spcBef>
                <a:spcPts val="1000"/>
              </a:spcBef>
              <a:spcAft>
                <a:spcPts val="0"/>
              </a:spcAft>
              <a:buSzPts val="1400"/>
              <a:buFont typeface="Nunito"/>
              <a:buChar char="●"/>
            </a:pPr>
            <a:r>
              <a:rPr lang="en" b="1">
                <a:latin typeface="Nunito"/>
                <a:ea typeface="Nunito"/>
                <a:cs typeface="Nunito"/>
                <a:sym typeface="Nunito"/>
              </a:rPr>
              <a:t>Based on computing LCS for each sentence</a:t>
            </a:r>
            <a:endParaRPr b="1">
              <a:latin typeface="Nunito"/>
              <a:ea typeface="Nunito"/>
              <a:cs typeface="Nunito"/>
              <a:sym typeface="Nunito"/>
            </a:endParaRPr>
          </a:p>
        </p:txBody>
      </p:sp>
      <p:pic>
        <p:nvPicPr>
          <p:cNvPr id="151" name="Google Shape;151;p18"/>
          <p:cNvPicPr preferRelativeResize="0"/>
          <p:nvPr/>
        </p:nvPicPr>
        <p:blipFill>
          <a:blip r:embed="rId3">
            <a:alphaModFix/>
          </a:blip>
          <a:stretch>
            <a:fillRect/>
          </a:stretch>
        </p:blipFill>
        <p:spPr>
          <a:xfrm>
            <a:off x="2088491" y="4351313"/>
            <a:ext cx="537000" cy="537000"/>
          </a:xfrm>
          <a:prstGeom prst="rect">
            <a:avLst/>
          </a:prstGeom>
          <a:noFill/>
          <a:ln>
            <a:noFill/>
          </a:ln>
        </p:spPr>
      </p:pic>
      <p:sp>
        <p:nvSpPr>
          <p:cNvPr id="152" name="Google Shape;152;p18"/>
          <p:cNvSpPr txBox="1"/>
          <p:nvPr/>
        </p:nvSpPr>
        <p:spPr>
          <a:xfrm>
            <a:off x="2697825" y="4437250"/>
            <a:ext cx="225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Nunito"/>
                <a:ea typeface="Nunito"/>
                <a:cs typeface="Nunito"/>
                <a:sym typeface="Nunito"/>
              </a:rPr>
              <a:t>Library</a:t>
            </a:r>
            <a:r>
              <a:rPr lang="en" b="1" dirty="0">
                <a:latin typeface="Roboto"/>
                <a:ea typeface="Roboto"/>
                <a:cs typeface="Roboto"/>
                <a:sym typeface="Roboto"/>
              </a:rPr>
              <a:t>: Python rouge</a:t>
            </a:r>
            <a:endParaRPr b="1"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311700" y="1009450"/>
            <a:ext cx="8520600" cy="35595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58" name="Google Shape;158;p19"/>
          <p:cNvSpPr txBox="1">
            <a:spLocks noGrp="1"/>
          </p:cNvSpPr>
          <p:nvPr>
            <p:ph type="title"/>
          </p:nvPr>
        </p:nvSpPr>
        <p:spPr>
          <a:xfrm>
            <a:off x="564150" y="335950"/>
            <a:ext cx="8015700" cy="67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Experiment Results</a:t>
            </a:r>
            <a:endParaRPr sz="3200" b="1">
              <a:solidFill>
                <a:srgbClr val="073763"/>
              </a:solidFill>
              <a:latin typeface="Nunito"/>
              <a:ea typeface="Nunito"/>
              <a:cs typeface="Nunito"/>
              <a:sym typeface="Nunito"/>
            </a:endParaRPr>
          </a:p>
        </p:txBody>
      </p:sp>
      <p:sp>
        <p:nvSpPr>
          <p:cNvPr id="159" name="Google Shape;159;p19"/>
          <p:cNvSpPr txBox="1"/>
          <p:nvPr/>
        </p:nvSpPr>
        <p:spPr>
          <a:xfrm>
            <a:off x="441275" y="1084200"/>
            <a:ext cx="2546400" cy="6156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distilbart-6-6 </a:t>
            </a:r>
            <a:br>
              <a:rPr lang="en" b="1">
                <a:solidFill>
                  <a:schemeClr val="lt1"/>
                </a:solidFill>
                <a:latin typeface="Nunito"/>
                <a:ea typeface="Nunito"/>
                <a:cs typeface="Nunito"/>
                <a:sym typeface="Nunito"/>
              </a:rPr>
            </a:br>
            <a:r>
              <a:rPr lang="en" b="1">
                <a:solidFill>
                  <a:schemeClr val="lt1"/>
                </a:solidFill>
                <a:latin typeface="Nunito"/>
                <a:ea typeface="Nunito"/>
                <a:cs typeface="Nunito"/>
                <a:sym typeface="Nunito"/>
              </a:rPr>
              <a:t>(82M Parameters)</a:t>
            </a:r>
            <a:endParaRPr b="1">
              <a:solidFill>
                <a:schemeClr val="lt1"/>
              </a:solidFill>
              <a:latin typeface="Nunito"/>
              <a:ea typeface="Nunito"/>
              <a:cs typeface="Nunito"/>
              <a:sym typeface="Nunito"/>
            </a:endParaRPr>
          </a:p>
        </p:txBody>
      </p:sp>
      <p:sp>
        <p:nvSpPr>
          <p:cNvPr id="160" name="Google Shape;160;p19"/>
          <p:cNvSpPr txBox="1"/>
          <p:nvPr/>
        </p:nvSpPr>
        <p:spPr>
          <a:xfrm>
            <a:off x="3178025" y="1084200"/>
            <a:ext cx="2546400" cy="6156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457200" lvl="0" indent="457200" algn="l" rtl="0">
              <a:spcBef>
                <a:spcPts val="0"/>
              </a:spcBef>
              <a:spcAft>
                <a:spcPts val="0"/>
              </a:spcAft>
              <a:buNone/>
            </a:pPr>
            <a:r>
              <a:rPr lang="en" b="1">
                <a:solidFill>
                  <a:schemeClr val="lt1"/>
                </a:solidFill>
                <a:latin typeface="Nunito"/>
                <a:ea typeface="Nunito"/>
                <a:cs typeface="Nunito"/>
                <a:sym typeface="Nunito"/>
              </a:rPr>
              <a:t>t5-small</a:t>
            </a:r>
            <a:br>
              <a:rPr lang="en" b="1">
                <a:solidFill>
                  <a:schemeClr val="lt1"/>
                </a:solidFill>
                <a:latin typeface="Nunito"/>
                <a:ea typeface="Nunito"/>
                <a:cs typeface="Nunito"/>
                <a:sym typeface="Nunito"/>
              </a:rPr>
            </a:br>
            <a:r>
              <a:rPr lang="en" b="1">
                <a:solidFill>
                  <a:schemeClr val="lt1"/>
                </a:solidFill>
                <a:latin typeface="Nunito"/>
                <a:ea typeface="Nunito"/>
                <a:cs typeface="Nunito"/>
                <a:sym typeface="Nunito"/>
              </a:rPr>
              <a:t>(60M Parameters)</a:t>
            </a:r>
            <a:endParaRPr b="1">
              <a:solidFill>
                <a:schemeClr val="lt1"/>
              </a:solidFill>
              <a:latin typeface="Nunito"/>
              <a:ea typeface="Nunito"/>
              <a:cs typeface="Nunito"/>
              <a:sym typeface="Nunito"/>
            </a:endParaRPr>
          </a:p>
        </p:txBody>
      </p:sp>
      <p:sp>
        <p:nvSpPr>
          <p:cNvPr id="161" name="Google Shape;161;p19"/>
          <p:cNvSpPr txBox="1"/>
          <p:nvPr/>
        </p:nvSpPr>
        <p:spPr>
          <a:xfrm>
            <a:off x="5914775" y="1084200"/>
            <a:ext cx="2546400" cy="6156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bart-base</a:t>
            </a:r>
            <a:br>
              <a:rPr lang="en" b="1">
                <a:solidFill>
                  <a:schemeClr val="lt1"/>
                </a:solidFill>
                <a:latin typeface="Nunito"/>
                <a:ea typeface="Nunito"/>
                <a:cs typeface="Nunito"/>
                <a:sym typeface="Nunito"/>
              </a:rPr>
            </a:br>
            <a:r>
              <a:rPr lang="en" b="1">
                <a:solidFill>
                  <a:schemeClr val="lt1"/>
                </a:solidFill>
                <a:latin typeface="Nunito"/>
                <a:ea typeface="Nunito"/>
                <a:cs typeface="Nunito"/>
                <a:sym typeface="Nunito"/>
              </a:rPr>
              <a:t>(139 Parameters)</a:t>
            </a:r>
            <a:endParaRPr b="1">
              <a:solidFill>
                <a:schemeClr val="lt1"/>
              </a:solidFill>
              <a:latin typeface="Nunito"/>
              <a:ea typeface="Nunito"/>
              <a:cs typeface="Nunito"/>
              <a:sym typeface="Nunito"/>
            </a:endParaRPr>
          </a:p>
        </p:txBody>
      </p:sp>
      <p:sp>
        <p:nvSpPr>
          <p:cNvPr id="162" name="Google Shape;162;p19"/>
          <p:cNvSpPr txBox="1"/>
          <p:nvPr/>
        </p:nvSpPr>
        <p:spPr>
          <a:xfrm>
            <a:off x="311700" y="1884913"/>
            <a:ext cx="2676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b="1">
                <a:latin typeface="Nunito"/>
                <a:ea typeface="Nunito"/>
                <a:cs typeface="Nunito"/>
                <a:sym typeface="Nunito"/>
              </a:rPr>
              <a:t>ROUGE-1:  3</a:t>
            </a:r>
            <a:r>
              <a:rPr lang="en">
                <a:latin typeface="Nunito"/>
                <a:ea typeface="Nunito"/>
                <a:cs typeface="Nunito"/>
                <a:sym typeface="Nunito"/>
              </a:rPr>
              <a:t>.955%</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  </a:t>
            </a:r>
            <a:r>
              <a:rPr lang="en">
                <a:latin typeface="Nunito"/>
                <a:ea typeface="Nunito"/>
                <a:cs typeface="Nunito"/>
                <a:sym typeface="Nunito"/>
              </a:rPr>
              <a:t>3.487%</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ROUGE-LSum:  </a:t>
            </a:r>
            <a:r>
              <a:rPr lang="en">
                <a:latin typeface="Nunito"/>
                <a:ea typeface="Nunito"/>
                <a:cs typeface="Nunito"/>
                <a:sym typeface="Nunito"/>
              </a:rPr>
              <a:t>3.808%</a:t>
            </a:r>
            <a:endParaRPr>
              <a:latin typeface="Nunito"/>
              <a:ea typeface="Nunito"/>
              <a:cs typeface="Nunito"/>
              <a:sym typeface="Nunito"/>
            </a:endParaRPr>
          </a:p>
        </p:txBody>
      </p:sp>
      <p:sp>
        <p:nvSpPr>
          <p:cNvPr id="163" name="Google Shape;163;p19"/>
          <p:cNvSpPr txBox="1"/>
          <p:nvPr/>
        </p:nvSpPr>
        <p:spPr>
          <a:xfrm>
            <a:off x="2987675" y="1828488"/>
            <a:ext cx="2676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b="1">
                <a:latin typeface="Nunito"/>
                <a:ea typeface="Nunito"/>
                <a:cs typeface="Nunito"/>
                <a:sym typeface="Nunito"/>
              </a:rPr>
              <a:t>ROUGE-1:  </a:t>
            </a:r>
            <a:r>
              <a:rPr lang="en">
                <a:latin typeface="Nunito"/>
                <a:ea typeface="Nunito"/>
                <a:cs typeface="Nunito"/>
                <a:sym typeface="Nunito"/>
              </a:rPr>
              <a:t>1.254%</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  </a:t>
            </a:r>
            <a:r>
              <a:rPr lang="en">
                <a:latin typeface="Nunito"/>
                <a:ea typeface="Nunito"/>
                <a:cs typeface="Nunito"/>
                <a:sym typeface="Nunito"/>
              </a:rPr>
              <a:t>1.12057%</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ROUGE-LSum:  </a:t>
            </a:r>
            <a:r>
              <a:rPr lang="en">
                <a:latin typeface="Nunito"/>
                <a:ea typeface="Nunito"/>
                <a:cs typeface="Nunito"/>
                <a:sym typeface="Nunito"/>
              </a:rPr>
              <a:t>1.243%</a:t>
            </a:r>
            <a:endParaRPr>
              <a:latin typeface="Nunito"/>
              <a:ea typeface="Nunito"/>
              <a:cs typeface="Nunito"/>
              <a:sym typeface="Nunito"/>
            </a:endParaRPr>
          </a:p>
        </p:txBody>
      </p:sp>
      <p:sp>
        <p:nvSpPr>
          <p:cNvPr id="164" name="Google Shape;164;p19"/>
          <p:cNvSpPr txBox="1"/>
          <p:nvPr/>
        </p:nvSpPr>
        <p:spPr>
          <a:xfrm>
            <a:off x="5663675" y="1808713"/>
            <a:ext cx="2849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b="1">
                <a:latin typeface="Nunito"/>
                <a:ea typeface="Nunito"/>
                <a:cs typeface="Nunito"/>
                <a:sym typeface="Nunito"/>
              </a:rPr>
              <a:t>ROUGE-1:  </a:t>
            </a:r>
            <a:r>
              <a:rPr lang="en">
                <a:latin typeface="Nunito"/>
                <a:ea typeface="Nunito"/>
                <a:cs typeface="Nunito"/>
                <a:sym typeface="Nunito"/>
              </a:rPr>
              <a:t>4.336%</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  </a:t>
            </a:r>
            <a:r>
              <a:rPr lang="en">
                <a:latin typeface="Nunito"/>
                <a:ea typeface="Nunito"/>
                <a:cs typeface="Nunito"/>
                <a:sym typeface="Nunito"/>
              </a:rPr>
              <a:t>3.4717%</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ROUGE-LSum:  </a:t>
            </a:r>
            <a:r>
              <a:rPr lang="en">
                <a:latin typeface="Nunito"/>
                <a:ea typeface="Nunito"/>
                <a:cs typeface="Nunito"/>
                <a:sym typeface="Nunito"/>
              </a:rPr>
              <a:t>3.974%</a:t>
            </a:r>
            <a:endParaRPr>
              <a:latin typeface="Nunito"/>
              <a:ea typeface="Nunito"/>
              <a:cs typeface="Nunito"/>
              <a:sym typeface="Nunito"/>
            </a:endParaRPr>
          </a:p>
        </p:txBody>
      </p:sp>
      <p:sp>
        <p:nvSpPr>
          <p:cNvPr id="165" name="Google Shape;165;p19"/>
          <p:cNvSpPr txBox="1"/>
          <p:nvPr/>
        </p:nvSpPr>
        <p:spPr>
          <a:xfrm>
            <a:off x="2427875" y="2901325"/>
            <a:ext cx="4046700" cy="400200"/>
          </a:xfrm>
          <a:prstGeom prst="rect">
            <a:avLst/>
          </a:prstGeom>
          <a:solidFill>
            <a:schemeClr val="accent1"/>
          </a:solidFill>
          <a:ln>
            <a:noFill/>
          </a:ln>
          <a:effectLst>
            <a:outerShdw blurRad="57150" dist="47625"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Experiment setup</a:t>
            </a:r>
            <a:endParaRPr b="1">
              <a:solidFill>
                <a:schemeClr val="lt1"/>
              </a:solidFill>
              <a:latin typeface="Nunito"/>
              <a:ea typeface="Nunito"/>
              <a:cs typeface="Nunito"/>
              <a:sym typeface="Nunito"/>
            </a:endParaRPr>
          </a:p>
        </p:txBody>
      </p:sp>
      <p:sp>
        <p:nvSpPr>
          <p:cNvPr id="166" name="Google Shape;166;p19"/>
          <p:cNvSpPr txBox="1"/>
          <p:nvPr/>
        </p:nvSpPr>
        <p:spPr>
          <a:xfrm>
            <a:off x="239575" y="3466850"/>
            <a:ext cx="31011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b="1">
                <a:latin typeface="Nunito"/>
                <a:ea typeface="Nunito"/>
                <a:cs typeface="Nunito"/>
                <a:sym typeface="Nunito"/>
              </a:rPr>
              <a:t>Evaluation Strategy:</a:t>
            </a:r>
            <a:r>
              <a:rPr lang="en">
                <a:latin typeface="Nunito"/>
                <a:ea typeface="Nunito"/>
                <a:cs typeface="Nunito"/>
                <a:sym typeface="Nunito"/>
              </a:rPr>
              <a:t> Epoch</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Learning Rate:</a:t>
            </a:r>
            <a:r>
              <a:rPr lang="en">
                <a:latin typeface="Nunito"/>
                <a:ea typeface="Nunito"/>
                <a:cs typeface="Nunito"/>
                <a:sym typeface="Nunito"/>
              </a:rPr>
              <a:t> 5.6 × 10−5</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lr Scheduler Type:</a:t>
            </a:r>
            <a:r>
              <a:rPr lang="en">
                <a:latin typeface="Nunito"/>
                <a:ea typeface="Nunito"/>
                <a:cs typeface="Nunito"/>
                <a:sym typeface="Nunito"/>
              </a:rPr>
              <a:t> linear</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Per Device Train Batch Size: </a:t>
            </a:r>
            <a:r>
              <a:rPr lang="en">
                <a:latin typeface="Nunito"/>
                <a:ea typeface="Nunito"/>
                <a:cs typeface="Nunito"/>
                <a:sym typeface="Nunito"/>
              </a:rPr>
              <a:t>8/16/20</a:t>
            </a:r>
            <a:endParaRPr>
              <a:latin typeface="Nunito"/>
              <a:ea typeface="Nunito"/>
              <a:cs typeface="Nunito"/>
              <a:sym typeface="Nunito"/>
            </a:endParaRPr>
          </a:p>
        </p:txBody>
      </p:sp>
      <p:sp>
        <p:nvSpPr>
          <p:cNvPr id="167" name="Google Shape;167;p19"/>
          <p:cNvSpPr txBox="1"/>
          <p:nvPr/>
        </p:nvSpPr>
        <p:spPr>
          <a:xfrm>
            <a:off x="4178875" y="3466850"/>
            <a:ext cx="3101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b="1">
                <a:latin typeface="Nunito"/>
                <a:ea typeface="Nunito"/>
                <a:cs typeface="Nunito"/>
                <a:sym typeface="Nunito"/>
              </a:rPr>
              <a:t>Train Epochs: </a:t>
            </a:r>
            <a:r>
              <a:rPr lang="en">
                <a:latin typeface="Nunito"/>
                <a:ea typeface="Nunito"/>
                <a:cs typeface="Nunito"/>
                <a:sym typeface="Nunito"/>
              </a:rPr>
              <a:t>2/3/5</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Weight Decay: </a:t>
            </a:r>
            <a:r>
              <a:rPr lang="en">
                <a:latin typeface="Nunito"/>
                <a:ea typeface="Nunito"/>
                <a:cs typeface="Nunito"/>
                <a:sym typeface="Nunito"/>
              </a:rPr>
              <a:t>0.01</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Warmup Ratio:</a:t>
            </a:r>
            <a:r>
              <a:rPr lang="en">
                <a:latin typeface="Nunito"/>
                <a:ea typeface="Nunito"/>
                <a:cs typeface="Nunito"/>
                <a:sym typeface="Nunito"/>
              </a:rPr>
              <a:t> 0.1</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body" idx="1"/>
          </p:nvPr>
        </p:nvSpPr>
        <p:spPr>
          <a:xfrm>
            <a:off x="311700" y="1018625"/>
            <a:ext cx="8520600" cy="3573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Nunito"/>
              <a:buChar char="●"/>
            </a:pPr>
            <a:r>
              <a:rPr lang="en" sz="2000" b="1">
                <a:solidFill>
                  <a:srgbClr val="000000"/>
                </a:solidFill>
                <a:latin typeface="Nunito"/>
                <a:ea typeface="Nunito"/>
                <a:cs typeface="Nunito"/>
                <a:sym typeface="Nunito"/>
              </a:rPr>
              <a:t>As a higher ROUGE score indicates better model performance, our results were not satisfactory</a:t>
            </a:r>
            <a:endParaRPr sz="2000" b="1">
              <a:solidFill>
                <a:srgbClr val="000000"/>
              </a:solidFill>
              <a:latin typeface="Nunito"/>
              <a:ea typeface="Nunito"/>
              <a:cs typeface="Nunito"/>
              <a:sym typeface="Nunito"/>
            </a:endParaRPr>
          </a:p>
          <a:p>
            <a:pPr marL="0" lvl="0" indent="0" algn="l" rtl="0">
              <a:spcBef>
                <a:spcPts val="1200"/>
              </a:spcBef>
              <a:spcAft>
                <a:spcPts val="1200"/>
              </a:spcAft>
              <a:buNone/>
            </a:pPr>
            <a:endParaRPr sz="2000" b="1">
              <a:latin typeface="Nunito"/>
              <a:ea typeface="Nunito"/>
              <a:cs typeface="Nunito"/>
              <a:sym typeface="Nunito"/>
            </a:endParaRPr>
          </a:p>
        </p:txBody>
      </p:sp>
      <p:sp>
        <p:nvSpPr>
          <p:cNvPr id="173" name="Google Shape;173;p20"/>
          <p:cNvSpPr txBox="1">
            <a:spLocks noGrp="1"/>
          </p:cNvSpPr>
          <p:nvPr>
            <p:ph type="title"/>
          </p:nvPr>
        </p:nvSpPr>
        <p:spPr>
          <a:xfrm>
            <a:off x="564150" y="327775"/>
            <a:ext cx="8015700" cy="7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Result Analysis</a:t>
            </a:r>
            <a:endParaRPr sz="3200" b="1">
              <a:solidFill>
                <a:srgbClr val="073763"/>
              </a:solidFill>
              <a:latin typeface="Nunito"/>
              <a:ea typeface="Nunito"/>
              <a:cs typeface="Nunito"/>
              <a:sym typeface="Nunito"/>
            </a:endParaRPr>
          </a:p>
        </p:txBody>
      </p:sp>
      <p:pic>
        <p:nvPicPr>
          <p:cNvPr id="174" name="Google Shape;174;p20"/>
          <p:cNvPicPr preferRelativeResize="0"/>
          <p:nvPr/>
        </p:nvPicPr>
        <p:blipFill>
          <a:blip r:embed="rId3">
            <a:alphaModFix/>
          </a:blip>
          <a:stretch>
            <a:fillRect/>
          </a:stretch>
        </p:blipFill>
        <p:spPr>
          <a:xfrm>
            <a:off x="1024500" y="1967675"/>
            <a:ext cx="7095000" cy="24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398500"/>
            <a:ext cx="7505700" cy="681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b="1">
                <a:solidFill>
                  <a:srgbClr val="073763"/>
                </a:solidFill>
                <a:latin typeface="Nunito"/>
                <a:ea typeface="Nunito"/>
                <a:cs typeface="Nunito"/>
                <a:sym typeface="Nunito"/>
              </a:rPr>
              <a:t>Conclusion</a:t>
            </a:r>
            <a:endParaRPr sz="3200" b="1">
              <a:solidFill>
                <a:srgbClr val="073763"/>
              </a:solidFill>
              <a:latin typeface="Nunito"/>
              <a:ea typeface="Nunito"/>
              <a:cs typeface="Nunito"/>
              <a:sym typeface="Nunito"/>
            </a:endParaRPr>
          </a:p>
        </p:txBody>
      </p:sp>
      <p:sp>
        <p:nvSpPr>
          <p:cNvPr id="180" name="Google Shape;180;p21"/>
          <p:cNvSpPr txBox="1">
            <a:spLocks noGrp="1"/>
          </p:cNvSpPr>
          <p:nvPr>
            <p:ph type="body" idx="1"/>
          </p:nvPr>
        </p:nvSpPr>
        <p:spPr>
          <a:xfrm>
            <a:off x="311700" y="1080400"/>
            <a:ext cx="8520600" cy="3488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Nunito"/>
              <a:buChar char="●"/>
            </a:pPr>
            <a:r>
              <a:rPr lang="en" b="1">
                <a:solidFill>
                  <a:srgbClr val="000000"/>
                </a:solidFill>
                <a:latin typeface="Nunito"/>
                <a:ea typeface="Nunito"/>
                <a:cs typeface="Nunito"/>
                <a:sym typeface="Nunito"/>
              </a:rPr>
              <a:t>Challenges Faced</a:t>
            </a:r>
            <a:endParaRPr b="1">
              <a:solidFill>
                <a:srgbClr val="000000"/>
              </a:solidFill>
              <a:latin typeface="Nunito"/>
              <a:ea typeface="Nunito"/>
              <a:cs typeface="Nunito"/>
              <a:sym typeface="Nunito"/>
            </a:endParaRPr>
          </a:p>
          <a:p>
            <a:pPr marL="914400" lvl="0" indent="0" algn="l" rtl="0">
              <a:spcBef>
                <a:spcPts val="1200"/>
              </a:spcBef>
              <a:spcAft>
                <a:spcPts val="0"/>
              </a:spcAft>
              <a:buNone/>
            </a:pPr>
            <a:endParaRPr b="1">
              <a:latin typeface="Nunito"/>
              <a:ea typeface="Nunito"/>
              <a:cs typeface="Nunito"/>
              <a:sym typeface="Nunito"/>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a:t>
            </a:r>
            <a:r>
              <a:rPr lang="en" sz="1400" b="1">
                <a:solidFill>
                  <a:schemeClr val="lt1"/>
                </a:solidFill>
                <a:latin typeface="Nunito"/>
                <a:ea typeface="Nunito"/>
                <a:cs typeface="Nunito"/>
                <a:sym typeface="Nunito"/>
              </a:rPr>
              <a:t>sshleifer/distilbart-cnn-6-</a:t>
            </a:r>
            <a:endParaRPr/>
          </a:p>
        </p:txBody>
      </p:sp>
      <p:sp>
        <p:nvSpPr>
          <p:cNvPr id="181" name="Google Shape;181;p21"/>
          <p:cNvSpPr/>
          <p:nvPr/>
        </p:nvSpPr>
        <p:spPr>
          <a:xfrm>
            <a:off x="672750" y="1563225"/>
            <a:ext cx="2823900" cy="605100"/>
          </a:xfrm>
          <a:prstGeom prst="chevron">
            <a:avLst>
              <a:gd name="adj" fmla="val 50000"/>
            </a:avLst>
          </a:prstGeom>
          <a:solidFill>
            <a:srgbClr val="EFEFEF"/>
          </a:solidFill>
          <a:ln w="9525" cap="flat" cmpd="sng">
            <a:solidFill>
              <a:schemeClr val="dk2"/>
            </a:solidFill>
            <a:prstDash val="solid"/>
            <a:round/>
            <a:headEnd type="none" w="sm" len="sm"/>
            <a:tailEnd type="none" w="sm" len="sm"/>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Nunito"/>
                <a:ea typeface="Nunito"/>
                <a:cs typeface="Nunito"/>
                <a:sym typeface="Nunito"/>
              </a:rPr>
              <a:t>Setting up the Distributed Environment</a:t>
            </a:r>
            <a:endParaRPr b="1">
              <a:latin typeface="Nunito"/>
              <a:ea typeface="Nunito"/>
              <a:cs typeface="Nunito"/>
              <a:sym typeface="Nunito"/>
            </a:endParaRPr>
          </a:p>
        </p:txBody>
      </p:sp>
      <p:sp>
        <p:nvSpPr>
          <p:cNvPr id="182" name="Google Shape;182;p21"/>
          <p:cNvSpPr/>
          <p:nvPr/>
        </p:nvSpPr>
        <p:spPr>
          <a:xfrm>
            <a:off x="3598050" y="1563225"/>
            <a:ext cx="2407800" cy="605100"/>
          </a:xfrm>
          <a:prstGeom prst="chevron">
            <a:avLst>
              <a:gd name="adj" fmla="val 50000"/>
            </a:avLst>
          </a:prstGeom>
          <a:solidFill>
            <a:srgbClr val="EFEFEF"/>
          </a:solidFill>
          <a:ln w="9525" cap="flat" cmpd="sng">
            <a:solidFill>
              <a:schemeClr val="dk2"/>
            </a:solidFill>
            <a:prstDash val="solid"/>
            <a:round/>
            <a:headEnd type="none" w="sm" len="sm"/>
            <a:tailEnd type="none" w="sm" len="sm"/>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Nunito"/>
                <a:ea typeface="Nunito"/>
                <a:cs typeface="Nunito"/>
                <a:sym typeface="Nunito"/>
              </a:rPr>
              <a:t>Cuda Memory Issues</a:t>
            </a:r>
            <a:endParaRPr b="1">
              <a:latin typeface="Nunito"/>
              <a:ea typeface="Nunito"/>
              <a:cs typeface="Nunito"/>
              <a:sym typeface="Nunito"/>
            </a:endParaRPr>
          </a:p>
        </p:txBody>
      </p:sp>
      <p:sp>
        <p:nvSpPr>
          <p:cNvPr id="183" name="Google Shape;183;p21"/>
          <p:cNvSpPr/>
          <p:nvPr/>
        </p:nvSpPr>
        <p:spPr>
          <a:xfrm>
            <a:off x="6107250" y="1563225"/>
            <a:ext cx="2349300" cy="605100"/>
          </a:xfrm>
          <a:prstGeom prst="chevron">
            <a:avLst>
              <a:gd name="adj" fmla="val 50000"/>
            </a:avLst>
          </a:prstGeom>
          <a:solidFill>
            <a:srgbClr val="EFEFEF"/>
          </a:solidFill>
          <a:ln w="9525" cap="flat" cmpd="sng">
            <a:solidFill>
              <a:schemeClr val="dk2"/>
            </a:solidFill>
            <a:prstDash val="solid"/>
            <a:round/>
            <a:headEnd type="none" w="sm" len="sm"/>
            <a:tailEnd type="none" w="sm" len="sm"/>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Nunito"/>
                <a:ea typeface="Nunito"/>
                <a:cs typeface="Nunito"/>
                <a:sym typeface="Nunito"/>
              </a:rPr>
              <a:t>Huge Training Time</a:t>
            </a:r>
            <a:endParaRPr b="1">
              <a:latin typeface="Nunito"/>
              <a:ea typeface="Nunito"/>
              <a:cs typeface="Nunito"/>
              <a:sym typeface="Nunito"/>
            </a:endParaRPr>
          </a:p>
        </p:txBody>
      </p:sp>
      <p:sp>
        <p:nvSpPr>
          <p:cNvPr id="184" name="Google Shape;184;p21"/>
          <p:cNvSpPr txBox="1"/>
          <p:nvPr/>
        </p:nvSpPr>
        <p:spPr>
          <a:xfrm>
            <a:off x="311700" y="2371650"/>
            <a:ext cx="8013000" cy="2031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Nunito"/>
              <a:buChar char="●"/>
            </a:pPr>
            <a:r>
              <a:rPr lang="en" sz="1800" b="1">
                <a:latin typeface="Nunito"/>
                <a:ea typeface="Nunito"/>
                <a:cs typeface="Nunito"/>
                <a:sym typeface="Nunito"/>
              </a:rPr>
              <a:t>Future Direction</a:t>
            </a:r>
            <a:endParaRPr sz="1800" b="1">
              <a:latin typeface="Nunito"/>
              <a:ea typeface="Nunito"/>
              <a:cs typeface="Nunito"/>
              <a:sym typeface="Nunito"/>
            </a:endParaRPr>
          </a:p>
          <a:p>
            <a:pPr marL="914400" lvl="1" indent="-330200" algn="l" rtl="0">
              <a:spcBef>
                <a:spcPts val="0"/>
              </a:spcBef>
              <a:spcAft>
                <a:spcPts val="0"/>
              </a:spcAft>
              <a:buSzPts val="1600"/>
              <a:buFont typeface="Nunito"/>
              <a:buChar char="○"/>
            </a:pPr>
            <a:r>
              <a:rPr lang="en" sz="1600">
                <a:latin typeface="Nunito"/>
                <a:ea typeface="Nunito"/>
                <a:cs typeface="Nunito"/>
                <a:sym typeface="Nunito"/>
              </a:rPr>
              <a:t>Experimentation using Larger Models</a:t>
            </a:r>
            <a:endParaRPr sz="1600">
              <a:latin typeface="Nunito"/>
              <a:ea typeface="Nunito"/>
              <a:cs typeface="Nunito"/>
              <a:sym typeface="Nunito"/>
            </a:endParaRPr>
          </a:p>
          <a:p>
            <a:pPr marL="914400" lvl="0" indent="0" algn="l" rtl="0">
              <a:spcBef>
                <a:spcPts val="0"/>
              </a:spcBef>
              <a:spcAft>
                <a:spcPts val="0"/>
              </a:spcAft>
              <a:buNone/>
            </a:pPr>
            <a:endParaRPr>
              <a:solidFill>
                <a:schemeClr val="dk2"/>
              </a:solidFill>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Despite the challenges, this was quite an interesting project. We hope to refine our model through experimenting with the parameters.</a:t>
            </a:r>
            <a:endParaRPr sz="1800">
              <a:latin typeface="Nunito"/>
              <a:ea typeface="Nunito"/>
              <a:cs typeface="Nunito"/>
              <a:sym typeface="Nunito"/>
            </a:endParaRPr>
          </a:p>
          <a:p>
            <a:pPr marL="0" lvl="0" indent="0" algn="l" rtl="0">
              <a:spcBef>
                <a:spcPts val="0"/>
              </a:spcBef>
              <a:spcAft>
                <a:spcPts val="0"/>
              </a:spcAft>
              <a:buNone/>
            </a:pPr>
            <a:r>
              <a:rPr lang="en" sz="1800" b="1">
                <a:solidFill>
                  <a:schemeClr val="dk2"/>
                </a:solidFill>
                <a:latin typeface="Nunito"/>
                <a:ea typeface="Nunito"/>
                <a:cs typeface="Nunito"/>
                <a:sym typeface="Nunito"/>
              </a:rPr>
              <a:t>	</a:t>
            </a:r>
            <a:endParaRPr sz="1800" b="1">
              <a:solidFill>
                <a:schemeClr val="dk2"/>
              </a:solidFill>
              <a:latin typeface="Nunito"/>
              <a:ea typeface="Nunito"/>
              <a:cs typeface="Nunito"/>
              <a:sym typeface="Nunito"/>
            </a:endParaRPr>
          </a:p>
          <a:p>
            <a:pPr marL="0" lvl="0" indent="0" algn="l" rtl="0">
              <a:spcBef>
                <a:spcPts val="0"/>
              </a:spcBef>
              <a:spcAft>
                <a:spcPts val="0"/>
              </a:spcAft>
              <a:buNone/>
            </a:pPr>
            <a:endParaRPr sz="1800" b="1">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1153</Words>
  <Application>Microsoft Office PowerPoint</Application>
  <PresentationFormat>On-screen Show (16:9)</PresentationFormat>
  <Paragraphs>104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vt:lpstr>
      <vt:lpstr>Roboto</vt:lpstr>
      <vt:lpstr>Arial</vt:lpstr>
      <vt:lpstr>Roboto Medium</vt:lpstr>
      <vt:lpstr>Geometric</vt:lpstr>
      <vt:lpstr>Team 4 - CS 535 Term Project Automated Text Summarization</vt:lpstr>
      <vt:lpstr>Problem Background</vt:lpstr>
      <vt:lpstr>Model Selection</vt:lpstr>
      <vt:lpstr>Methodology - Data Processing </vt:lpstr>
      <vt:lpstr>Methodology - Distributed Training</vt:lpstr>
      <vt:lpstr>Evaluation Metric</vt:lpstr>
      <vt:lpstr>Experiment Results</vt:lpstr>
      <vt:lpstr>Result Analysis</vt:lpstr>
      <vt:lpstr>Conclusion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 CS 535 Term Project Automated Text Summarization</dc:title>
  <cp:lastModifiedBy>Tanjim Bin Faruk</cp:lastModifiedBy>
  <cp:revision>3</cp:revision>
  <dcterms:modified xsi:type="dcterms:W3CDTF">2023-05-03T19:52:28Z</dcterms:modified>
</cp:coreProperties>
</file>