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076B2-CB62-DF27-FFF6-CE0C3E07899B}" v="7" dt="2023-03-22T06:30:57.710"/>
    <p1510:client id="{2E173566-0FCF-27CF-0530-D0F6EB04436E}" v="1620" dt="2023-03-22T03:56:09.016"/>
    <p1510:client id="{36D5EB42-F2B8-DED2-4277-73CADAF572EE}" v="655" dt="2023-03-22T03:19:07.254"/>
    <p1510:client id="{5D0BA428-A5CC-3758-300B-6C6942E10883}" v="20" dt="2023-03-22T03:50:51.228"/>
    <p1510:client id="{C9EC35B2-6862-40AE-8834-6FE6BCE8B7B8}" v="72" dt="2023-03-22T05:58:32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63C9E-8190-4B2D-9118-C9C037FA48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2BF2EAE-3F56-4A3E-9FF1-0A1C1043B9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Extracting meaningful information from large blocks of texts (e.g.:​ Newspaper or Journal Articles, Research Papers, etc.) remains a time-consuming and labor-intensive task</a:t>
          </a:r>
        </a:p>
      </dgm:t>
    </dgm:pt>
    <dgm:pt modelId="{60A3EED3-7E45-475F-B4C0-7A3AADE980D8}" type="parTrans" cxnId="{17B09D0F-7065-423A-9770-465B12841EF3}">
      <dgm:prSet/>
      <dgm:spPr/>
      <dgm:t>
        <a:bodyPr/>
        <a:lstStyle/>
        <a:p>
          <a:endParaRPr lang="en-US"/>
        </a:p>
      </dgm:t>
    </dgm:pt>
    <dgm:pt modelId="{A9833080-07F4-42F1-BA60-9820F08E8165}" type="sibTrans" cxnId="{17B09D0F-7065-423A-9770-465B12841EF3}">
      <dgm:prSet/>
      <dgm:spPr/>
      <dgm:t>
        <a:bodyPr/>
        <a:lstStyle/>
        <a:p>
          <a:endParaRPr lang="en-US"/>
        </a:p>
      </dgm:t>
    </dgm:pt>
    <dgm:pt modelId="{E8ACE88E-E2EF-4C9E-8630-9EB9240925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Using deep learning methods, we can develop an Automated Text Summarizer (</a:t>
          </a:r>
          <a:r>
            <a:rPr lang="en-US" b="1" dirty="0">
              <a:solidFill>
                <a:schemeClr val="tx1"/>
              </a:solidFill>
            </a:rPr>
            <a:t>ATS</a:t>
          </a:r>
          <a:r>
            <a:rPr lang="en-US" dirty="0">
              <a:solidFill>
                <a:schemeClr val="tx1"/>
              </a:solidFill>
            </a:rPr>
            <a:t>) to obtain the most important bits of information from these sources in a quick and efficient manner</a:t>
          </a:r>
        </a:p>
      </dgm:t>
    </dgm:pt>
    <dgm:pt modelId="{BA99478F-6AE2-433E-B8B9-A7D45F8FBA0A}" type="parTrans" cxnId="{6CE32390-43CF-4712-8B37-AF6632F9C151}">
      <dgm:prSet/>
      <dgm:spPr/>
      <dgm:t>
        <a:bodyPr/>
        <a:lstStyle/>
        <a:p>
          <a:endParaRPr lang="en-US"/>
        </a:p>
      </dgm:t>
    </dgm:pt>
    <dgm:pt modelId="{BAE52E92-28CE-4B26-A3B3-A61EA6615CEE}" type="sibTrans" cxnId="{6CE32390-43CF-4712-8B37-AF6632F9C151}">
      <dgm:prSet/>
      <dgm:spPr/>
      <dgm:t>
        <a:bodyPr/>
        <a:lstStyle/>
        <a:p>
          <a:endParaRPr lang="en-US"/>
        </a:p>
      </dgm:t>
    </dgm:pt>
    <dgm:pt modelId="{2587056D-FC47-4A5E-B043-3F74F4008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From Big Data perspective, it is an interesting problem as it involves training models on large datasets and distributed training environments for producing faster-trained models</a:t>
          </a:r>
        </a:p>
      </dgm:t>
    </dgm:pt>
    <dgm:pt modelId="{597BD358-9662-4605-B511-1121F83D2D4D}" type="parTrans" cxnId="{41877EA3-94B8-4C4B-8477-7161017B6E15}">
      <dgm:prSet/>
      <dgm:spPr/>
      <dgm:t>
        <a:bodyPr/>
        <a:lstStyle/>
        <a:p>
          <a:endParaRPr lang="en-US"/>
        </a:p>
      </dgm:t>
    </dgm:pt>
    <dgm:pt modelId="{D4010DF7-0E20-490A-AC2D-DA41FA180E81}" type="sibTrans" cxnId="{41877EA3-94B8-4C4B-8477-7161017B6E15}">
      <dgm:prSet/>
      <dgm:spPr/>
      <dgm:t>
        <a:bodyPr/>
        <a:lstStyle/>
        <a:p>
          <a:endParaRPr lang="en-US"/>
        </a:p>
      </dgm:t>
    </dgm:pt>
    <dgm:pt modelId="{192737E7-574E-4E11-929D-DACDA3917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Potential users of ATS: Journalists, Researchers, Students, Businesses</a:t>
          </a:r>
        </a:p>
      </dgm:t>
    </dgm:pt>
    <dgm:pt modelId="{C765497D-118D-4074-A2AD-C9977996C180}" type="parTrans" cxnId="{387696C9-4D52-4138-88E9-73AE678C5605}">
      <dgm:prSet/>
      <dgm:spPr/>
      <dgm:t>
        <a:bodyPr/>
        <a:lstStyle/>
        <a:p>
          <a:endParaRPr lang="en-US"/>
        </a:p>
      </dgm:t>
    </dgm:pt>
    <dgm:pt modelId="{9B0F37A6-40A7-47C8-B86F-AFBDF16F8CDC}" type="sibTrans" cxnId="{387696C9-4D52-4138-88E9-73AE678C5605}">
      <dgm:prSet/>
      <dgm:spPr/>
      <dgm:t>
        <a:bodyPr/>
        <a:lstStyle/>
        <a:p>
          <a:endParaRPr lang="en-US"/>
        </a:p>
      </dgm:t>
    </dgm:pt>
    <dgm:pt modelId="{1715C2BD-9FE4-42BC-8D9A-B10E042F457D}" type="pres">
      <dgm:prSet presAssocID="{BA663C9E-8190-4B2D-9118-C9C037FA48AC}" presName="root" presStyleCnt="0">
        <dgm:presLayoutVars>
          <dgm:dir/>
          <dgm:resizeHandles val="exact"/>
        </dgm:presLayoutVars>
      </dgm:prSet>
      <dgm:spPr/>
    </dgm:pt>
    <dgm:pt modelId="{C3FE7157-8770-4F23-9B5E-30ABCBA78E37}" type="pres">
      <dgm:prSet presAssocID="{62BF2EAE-3F56-4A3E-9FF1-0A1C1043B936}" presName="compNode" presStyleCnt="0"/>
      <dgm:spPr/>
    </dgm:pt>
    <dgm:pt modelId="{0FE8E043-CA84-49BC-8004-755BB256211B}" type="pres">
      <dgm:prSet presAssocID="{62BF2EAE-3F56-4A3E-9FF1-0A1C1043B936}" presName="bgRect" presStyleLbl="bgShp" presStyleIdx="0" presStyleCnt="4"/>
      <dgm:spPr/>
    </dgm:pt>
    <dgm:pt modelId="{37A46328-F0EF-41E5-8FA7-02179626E5F0}" type="pres">
      <dgm:prSet presAssocID="{62BF2EAE-3F56-4A3E-9FF1-0A1C1043B9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BC1F172-7778-4B2B-B624-AA6E93767A41}" type="pres">
      <dgm:prSet presAssocID="{62BF2EAE-3F56-4A3E-9FF1-0A1C1043B936}" presName="spaceRect" presStyleCnt="0"/>
      <dgm:spPr/>
    </dgm:pt>
    <dgm:pt modelId="{E0F0AEFB-E61C-4E0B-9EBE-3B72ED0CF7E0}" type="pres">
      <dgm:prSet presAssocID="{62BF2EAE-3F56-4A3E-9FF1-0A1C1043B936}" presName="parTx" presStyleLbl="revTx" presStyleIdx="0" presStyleCnt="4">
        <dgm:presLayoutVars>
          <dgm:chMax val="0"/>
          <dgm:chPref val="0"/>
        </dgm:presLayoutVars>
      </dgm:prSet>
      <dgm:spPr/>
    </dgm:pt>
    <dgm:pt modelId="{3F9E01CD-C5A9-4ED3-821A-44B31DC5A441}" type="pres">
      <dgm:prSet presAssocID="{A9833080-07F4-42F1-BA60-9820F08E8165}" presName="sibTrans" presStyleCnt="0"/>
      <dgm:spPr/>
    </dgm:pt>
    <dgm:pt modelId="{A4F2FC2C-10AA-4DA4-BF60-57EC057779C5}" type="pres">
      <dgm:prSet presAssocID="{E8ACE88E-E2EF-4C9E-8630-9EB924092577}" presName="compNode" presStyleCnt="0"/>
      <dgm:spPr/>
    </dgm:pt>
    <dgm:pt modelId="{BA03CB3E-0DE4-4A17-8D8F-38A04A66F199}" type="pres">
      <dgm:prSet presAssocID="{E8ACE88E-E2EF-4C9E-8630-9EB924092577}" presName="bgRect" presStyleLbl="bgShp" presStyleIdx="1" presStyleCnt="4"/>
      <dgm:spPr/>
    </dgm:pt>
    <dgm:pt modelId="{1F986AD3-3BC6-4832-B2F3-1443D275FCBF}" type="pres">
      <dgm:prSet presAssocID="{E8ACE88E-E2EF-4C9E-8630-9EB9240925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CDEEE0-AF7D-4AC9-A366-B601881C549D}" type="pres">
      <dgm:prSet presAssocID="{E8ACE88E-E2EF-4C9E-8630-9EB924092577}" presName="spaceRect" presStyleCnt="0"/>
      <dgm:spPr/>
    </dgm:pt>
    <dgm:pt modelId="{D4D0A327-8200-4E46-BC05-2C72AB53F110}" type="pres">
      <dgm:prSet presAssocID="{E8ACE88E-E2EF-4C9E-8630-9EB924092577}" presName="parTx" presStyleLbl="revTx" presStyleIdx="1" presStyleCnt="4">
        <dgm:presLayoutVars>
          <dgm:chMax val="0"/>
          <dgm:chPref val="0"/>
        </dgm:presLayoutVars>
      </dgm:prSet>
      <dgm:spPr/>
    </dgm:pt>
    <dgm:pt modelId="{7A6EFD3F-069D-4872-82C4-424BF804FFBD}" type="pres">
      <dgm:prSet presAssocID="{BAE52E92-28CE-4B26-A3B3-A61EA6615CEE}" presName="sibTrans" presStyleCnt="0"/>
      <dgm:spPr/>
    </dgm:pt>
    <dgm:pt modelId="{2016A942-1335-4F19-915B-D638C4372AE3}" type="pres">
      <dgm:prSet presAssocID="{2587056D-FC47-4A5E-B043-3F74F4008EAD}" presName="compNode" presStyleCnt="0"/>
      <dgm:spPr/>
    </dgm:pt>
    <dgm:pt modelId="{13B61BD5-FF1D-4001-98D4-4C7C00D8B61B}" type="pres">
      <dgm:prSet presAssocID="{2587056D-FC47-4A5E-B043-3F74F4008EAD}" presName="bgRect" presStyleLbl="bgShp" presStyleIdx="2" presStyleCnt="4"/>
      <dgm:spPr/>
    </dgm:pt>
    <dgm:pt modelId="{FB40FD82-3482-4B44-859F-9E5398E30035}" type="pres">
      <dgm:prSet presAssocID="{2587056D-FC47-4A5E-B043-3F74F4008E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D2BBCE-8340-47A3-B21B-65B6C10D9E84}" type="pres">
      <dgm:prSet presAssocID="{2587056D-FC47-4A5E-B043-3F74F4008EAD}" presName="spaceRect" presStyleCnt="0"/>
      <dgm:spPr/>
    </dgm:pt>
    <dgm:pt modelId="{DA82920D-849F-47D2-9118-D10CAA4BB1BC}" type="pres">
      <dgm:prSet presAssocID="{2587056D-FC47-4A5E-B043-3F74F4008EAD}" presName="parTx" presStyleLbl="revTx" presStyleIdx="2" presStyleCnt="4">
        <dgm:presLayoutVars>
          <dgm:chMax val="0"/>
          <dgm:chPref val="0"/>
        </dgm:presLayoutVars>
      </dgm:prSet>
      <dgm:spPr/>
    </dgm:pt>
    <dgm:pt modelId="{BA47CFE2-3608-4370-B9CB-3AE6AC4A99BE}" type="pres">
      <dgm:prSet presAssocID="{D4010DF7-0E20-490A-AC2D-DA41FA180E81}" presName="sibTrans" presStyleCnt="0"/>
      <dgm:spPr/>
    </dgm:pt>
    <dgm:pt modelId="{2C5B9739-2523-4694-A353-3178F913D89C}" type="pres">
      <dgm:prSet presAssocID="{192737E7-574E-4E11-929D-DACDA3917913}" presName="compNode" presStyleCnt="0"/>
      <dgm:spPr/>
    </dgm:pt>
    <dgm:pt modelId="{E8DB16D4-1A28-4410-9C7E-9F5AE7AF6CC7}" type="pres">
      <dgm:prSet presAssocID="{192737E7-574E-4E11-929D-DACDA3917913}" presName="bgRect" presStyleLbl="bgShp" presStyleIdx="3" presStyleCnt="4"/>
      <dgm:spPr/>
    </dgm:pt>
    <dgm:pt modelId="{0BAE639B-9243-4E4F-A37B-262E06928545}" type="pres">
      <dgm:prSet presAssocID="{192737E7-574E-4E11-929D-DACDA39179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A5BA3A2-E234-4A9C-9AE8-5709296123D8}" type="pres">
      <dgm:prSet presAssocID="{192737E7-574E-4E11-929D-DACDA3917913}" presName="spaceRect" presStyleCnt="0"/>
      <dgm:spPr/>
    </dgm:pt>
    <dgm:pt modelId="{B25BDCC4-EE42-438F-8A3C-8C4AFDC365EB}" type="pres">
      <dgm:prSet presAssocID="{192737E7-574E-4E11-929D-DACDA391791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B09D0F-7065-423A-9770-465B12841EF3}" srcId="{BA663C9E-8190-4B2D-9118-C9C037FA48AC}" destId="{62BF2EAE-3F56-4A3E-9FF1-0A1C1043B936}" srcOrd="0" destOrd="0" parTransId="{60A3EED3-7E45-475F-B4C0-7A3AADE980D8}" sibTransId="{A9833080-07F4-42F1-BA60-9820F08E8165}"/>
    <dgm:cxn modelId="{CD316C20-D2A8-4091-AF87-CC7E91C0F1F3}" type="presOf" srcId="{BA663C9E-8190-4B2D-9118-C9C037FA48AC}" destId="{1715C2BD-9FE4-42BC-8D9A-B10E042F457D}" srcOrd="0" destOrd="0" presId="urn:microsoft.com/office/officeart/2018/2/layout/IconVerticalSolidList"/>
    <dgm:cxn modelId="{A8393951-9EBA-4A80-9B2B-0CF18C36DA9D}" type="presOf" srcId="{62BF2EAE-3F56-4A3E-9FF1-0A1C1043B936}" destId="{E0F0AEFB-E61C-4E0B-9EBE-3B72ED0CF7E0}" srcOrd="0" destOrd="0" presId="urn:microsoft.com/office/officeart/2018/2/layout/IconVerticalSolidList"/>
    <dgm:cxn modelId="{6CE32390-43CF-4712-8B37-AF6632F9C151}" srcId="{BA663C9E-8190-4B2D-9118-C9C037FA48AC}" destId="{E8ACE88E-E2EF-4C9E-8630-9EB924092577}" srcOrd="1" destOrd="0" parTransId="{BA99478F-6AE2-433E-B8B9-A7D45F8FBA0A}" sibTransId="{BAE52E92-28CE-4B26-A3B3-A61EA6615CEE}"/>
    <dgm:cxn modelId="{41877EA3-94B8-4C4B-8477-7161017B6E15}" srcId="{BA663C9E-8190-4B2D-9118-C9C037FA48AC}" destId="{2587056D-FC47-4A5E-B043-3F74F4008EAD}" srcOrd="2" destOrd="0" parTransId="{597BD358-9662-4605-B511-1121F83D2D4D}" sibTransId="{D4010DF7-0E20-490A-AC2D-DA41FA180E81}"/>
    <dgm:cxn modelId="{48E900B1-6AF5-4A4A-89DE-563150E3C06F}" type="presOf" srcId="{2587056D-FC47-4A5E-B043-3F74F4008EAD}" destId="{DA82920D-849F-47D2-9118-D10CAA4BB1BC}" srcOrd="0" destOrd="0" presId="urn:microsoft.com/office/officeart/2018/2/layout/IconVerticalSolidList"/>
    <dgm:cxn modelId="{4019E9C3-1081-403C-863B-EF7E337DF251}" type="presOf" srcId="{E8ACE88E-E2EF-4C9E-8630-9EB924092577}" destId="{D4D0A327-8200-4E46-BC05-2C72AB53F110}" srcOrd="0" destOrd="0" presId="urn:microsoft.com/office/officeart/2018/2/layout/IconVerticalSolidList"/>
    <dgm:cxn modelId="{387696C9-4D52-4138-88E9-73AE678C5605}" srcId="{BA663C9E-8190-4B2D-9118-C9C037FA48AC}" destId="{192737E7-574E-4E11-929D-DACDA3917913}" srcOrd="3" destOrd="0" parTransId="{C765497D-118D-4074-A2AD-C9977996C180}" sibTransId="{9B0F37A6-40A7-47C8-B86F-AFBDF16F8CDC}"/>
    <dgm:cxn modelId="{0F9EF5F1-A835-43B3-8A06-85AD2EFB9BBA}" type="presOf" srcId="{192737E7-574E-4E11-929D-DACDA3917913}" destId="{B25BDCC4-EE42-438F-8A3C-8C4AFDC365EB}" srcOrd="0" destOrd="0" presId="urn:microsoft.com/office/officeart/2018/2/layout/IconVerticalSolidList"/>
    <dgm:cxn modelId="{D26E69A0-070C-4994-AE7F-2F154D23C4FA}" type="presParOf" srcId="{1715C2BD-9FE4-42BC-8D9A-B10E042F457D}" destId="{C3FE7157-8770-4F23-9B5E-30ABCBA78E37}" srcOrd="0" destOrd="0" presId="urn:microsoft.com/office/officeart/2018/2/layout/IconVerticalSolidList"/>
    <dgm:cxn modelId="{80CD6ACD-480F-4F25-A795-5ADB382AEA54}" type="presParOf" srcId="{C3FE7157-8770-4F23-9B5E-30ABCBA78E37}" destId="{0FE8E043-CA84-49BC-8004-755BB256211B}" srcOrd="0" destOrd="0" presId="urn:microsoft.com/office/officeart/2018/2/layout/IconVerticalSolidList"/>
    <dgm:cxn modelId="{289B2F53-2DA0-4F9B-BDEF-93BE4AAD1773}" type="presParOf" srcId="{C3FE7157-8770-4F23-9B5E-30ABCBA78E37}" destId="{37A46328-F0EF-41E5-8FA7-02179626E5F0}" srcOrd="1" destOrd="0" presId="urn:microsoft.com/office/officeart/2018/2/layout/IconVerticalSolidList"/>
    <dgm:cxn modelId="{2D25EF2A-3842-4AB2-A2D0-7F54C7692800}" type="presParOf" srcId="{C3FE7157-8770-4F23-9B5E-30ABCBA78E37}" destId="{6BC1F172-7778-4B2B-B624-AA6E93767A41}" srcOrd="2" destOrd="0" presId="urn:microsoft.com/office/officeart/2018/2/layout/IconVerticalSolidList"/>
    <dgm:cxn modelId="{786117B0-1F70-425F-8639-0E51876A2157}" type="presParOf" srcId="{C3FE7157-8770-4F23-9B5E-30ABCBA78E37}" destId="{E0F0AEFB-E61C-4E0B-9EBE-3B72ED0CF7E0}" srcOrd="3" destOrd="0" presId="urn:microsoft.com/office/officeart/2018/2/layout/IconVerticalSolidList"/>
    <dgm:cxn modelId="{530CAF6B-8AFB-423E-9824-D23A1A69F26E}" type="presParOf" srcId="{1715C2BD-9FE4-42BC-8D9A-B10E042F457D}" destId="{3F9E01CD-C5A9-4ED3-821A-44B31DC5A441}" srcOrd="1" destOrd="0" presId="urn:microsoft.com/office/officeart/2018/2/layout/IconVerticalSolidList"/>
    <dgm:cxn modelId="{4D21DA1A-3076-4D9F-8D97-E41DF437C3EA}" type="presParOf" srcId="{1715C2BD-9FE4-42BC-8D9A-B10E042F457D}" destId="{A4F2FC2C-10AA-4DA4-BF60-57EC057779C5}" srcOrd="2" destOrd="0" presId="urn:microsoft.com/office/officeart/2018/2/layout/IconVerticalSolidList"/>
    <dgm:cxn modelId="{FD2E12ED-30C7-43B6-9E41-60CA2332D1DE}" type="presParOf" srcId="{A4F2FC2C-10AA-4DA4-BF60-57EC057779C5}" destId="{BA03CB3E-0DE4-4A17-8D8F-38A04A66F199}" srcOrd="0" destOrd="0" presId="urn:microsoft.com/office/officeart/2018/2/layout/IconVerticalSolidList"/>
    <dgm:cxn modelId="{DEAC83F6-229B-41C6-B51F-5FA1215BED66}" type="presParOf" srcId="{A4F2FC2C-10AA-4DA4-BF60-57EC057779C5}" destId="{1F986AD3-3BC6-4832-B2F3-1443D275FCBF}" srcOrd="1" destOrd="0" presId="urn:microsoft.com/office/officeart/2018/2/layout/IconVerticalSolidList"/>
    <dgm:cxn modelId="{AEADD0A5-57F8-4B99-83BD-DFB35F4DF0B3}" type="presParOf" srcId="{A4F2FC2C-10AA-4DA4-BF60-57EC057779C5}" destId="{51CDEEE0-AF7D-4AC9-A366-B601881C549D}" srcOrd="2" destOrd="0" presId="urn:microsoft.com/office/officeart/2018/2/layout/IconVerticalSolidList"/>
    <dgm:cxn modelId="{B914798A-933E-4227-A03B-C4A28B31D59A}" type="presParOf" srcId="{A4F2FC2C-10AA-4DA4-BF60-57EC057779C5}" destId="{D4D0A327-8200-4E46-BC05-2C72AB53F110}" srcOrd="3" destOrd="0" presId="urn:microsoft.com/office/officeart/2018/2/layout/IconVerticalSolidList"/>
    <dgm:cxn modelId="{4EEBEBD5-BD4F-4A49-82FE-51C678A85168}" type="presParOf" srcId="{1715C2BD-9FE4-42BC-8D9A-B10E042F457D}" destId="{7A6EFD3F-069D-4872-82C4-424BF804FFBD}" srcOrd="3" destOrd="0" presId="urn:microsoft.com/office/officeart/2018/2/layout/IconVerticalSolidList"/>
    <dgm:cxn modelId="{B3F984BD-E51B-4EC6-8849-F977C47287EB}" type="presParOf" srcId="{1715C2BD-9FE4-42BC-8D9A-B10E042F457D}" destId="{2016A942-1335-4F19-915B-D638C4372AE3}" srcOrd="4" destOrd="0" presId="urn:microsoft.com/office/officeart/2018/2/layout/IconVerticalSolidList"/>
    <dgm:cxn modelId="{B53F18E6-9B7E-47ED-B3D1-C68DBF4B6634}" type="presParOf" srcId="{2016A942-1335-4F19-915B-D638C4372AE3}" destId="{13B61BD5-FF1D-4001-98D4-4C7C00D8B61B}" srcOrd="0" destOrd="0" presId="urn:microsoft.com/office/officeart/2018/2/layout/IconVerticalSolidList"/>
    <dgm:cxn modelId="{046AA58E-8EE6-4F83-A25C-78D021192C3E}" type="presParOf" srcId="{2016A942-1335-4F19-915B-D638C4372AE3}" destId="{FB40FD82-3482-4B44-859F-9E5398E30035}" srcOrd="1" destOrd="0" presId="urn:microsoft.com/office/officeart/2018/2/layout/IconVerticalSolidList"/>
    <dgm:cxn modelId="{1065DE57-55C6-4BEB-84E7-5F9C2C2EDC32}" type="presParOf" srcId="{2016A942-1335-4F19-915B-D638C4372AE3}" destId="{98D2BBCE-8340-47A3-B21B-65B6C10D9E84}" srcOrd="2" destOrd="0" presId="urn:microsoft.com/office/officeart/2018/2/layout/IconVerticalSolidList"/>
    <dgm:cxn modelId="{E59A3647-C837-4D42-8422-3CC8C3384C87}" type="presParOf" srcId="{2016A942-1335-4F19-915B-D638C4372AE3}" destId="{DA82920D-849F-47D2-9118-D10CAA4BB1BC}" srcOrd="3" destOrd="0" presId="urn:microsoft.com/office/officeart/2018/2/layout/IconVerticalSolidList"/>
    <dgm:cxn modelId="{8AAAE67F-F9B0-44B3-AFDC-4B7776138753}" type="presParOf" srcId="{1715C2BD-9FE4-42BC-8D9A-B10E042F457D}" destId="{BA47CFE2-3608-4370-B9CB-3AE6AC4A99BE}" srcOrd="5" destOrd="0" presId="urn:microsoft.com/office/officeart/2018/2/layout/IconVerticalSolidList"/>
    <dgm:cxn modelId="{7A5274B3-A928-4385-990F-6C81D681E03F}" type="presParOf" srcId="{1715C2BD-9FE4-42BC-8D9A-B10E042F457D}" destId="{2C5B9739-2523-4694-A353-3178F913D89C}" srcOrd="6" destOrd="0" presId="urn:microsoft.com/office/officeart/2018/2/layout/IconVerticalSolidList"/>
    <dgm:cxn modelId="{9FD8187A-454F-4C2E-85B7-269487C9A896}" type="presParOf" srcId="{2C5B9739-2523-4694-A353-3178F913D89C}" destId="{E8DB16D4-1A28-4410-9C7E-9F5AE7AF6CC7}" srcOrd="0" destOrd="0" presId="urn:microsoft.com/office/officeart/2018/2/layout/IconVerticalSolidList"/>
    <dgm:cxn modelId="{B7107CED-6EF4-445D-8924-E38E2AD937B4}" type="presParOf" srcId="{2C5B9739-2523-4694-A353-3178F913D89C}" destId="{0BAE639B-9243-4E4F-A37B-262E06928545}" srcOrd="1" destOrd="0" presId="urn:microsoft.com/office/officeart/2018/2/layout/IconVerticalSolidList"/>
    <dgm:cxn modelId="{FD1EC901-EB20-46F1-BFB7-F2C396AE6928}" type="presParOf" srcId="{2C5B9739-2523-4694-A353-3178F913D89C}" destId="{EA5BA3A2-E234-4A9C-9AE8-5709296123D8}" srcOrd="2" destOrd="0" presId="urn:microsoft.com/office/officeart/2018/2/layout/IconVerticalSolidList"/>
    <dgm:cxn modelId="{EDED7264-4760-4964-AA6E-F95AFDEBA089}" type="presParOf" srcId="{2C5B9739-2523-4694-A353-3178F913D89C}" destId="{B25BDCC4-EE42-438F-8A3C-8C4AFDC365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8E043-CA84-49BC-8004-755BB256211B}">
      <dsp:nvSpPr>
        <dsp:cNvPr id="0" name=""/>
        <dsp:cNvSpPr/>
      </dsp:nvSpPr>
      <dsp:spPr>
        <a:xfrm>
          <a:off x="0" y="1610"/>
          <a:ext cx="8596312" cy="816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46328-F0EF-41E5-8FA7-02179626E5F0}">
      <dsp:nvSpPr>
        <dsp:cNvPr id="0" name=""/>
        <dsp:cNvSpPr/>
      </dsp:nvSpPr>
      <dsp:spPr>
        <a:xfrm>
          <a:off x="246981" y="185315"/>
          <a:ext cx="449056" cy="449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0AEFB-E61C-4E0B-9EBE-3B72ED0CF7E0}">
      <dsp:nvSpPr>
        <dsp:cNvPr id="0" name=""/>
        <dsp:cNvSpPr/>
      </dsp:nvSpPr>
      <dsp:spPr>
        <a:xfrm>
          <a:off x="943018" y="1610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Extracting meaningful information from large blocks of texts (e.g.:​ Newspaper or Journal Articles, Research Papers, etc.) remains a time-consuming and labor-intensive task</a:t>
          </a:r>
        </a:p>
      </dsp:txBody>
      <dsp:txXfrm>
        <a:off x="943018" y="1610"/>
        <a:ext cx="7653293" cy="816466"/>
      </dsp:txXfrm>
    </dsp:sp>
    <dsp:sp modelId="{BA03CB3E-0DE4-4A17-8D8F-38A04A66F199}">
      <dsp:nvSpPr>
        <dsp:cNvPr id="0" name=""/>
        <dsp:cNvSpPr/>
      </dsp:nvSpPr>
      <dsp:spPr>
        <a:xfrm>
          <a:off x="0" y="1022193"/>
          <a:ext cx="8596312" cy="816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6AD3-3BC6-4832-B2F3-1443D275FCBF}">
      <dsp:nvSpPr>
        <dsp:cNvPr id="0" name=""/>
        <dsp:cNvSpPr/>
      </dsp:nvSpPr>
      <dsp:spPr>
        <a:xfrm>
          <a:off x="246981" y="1205898"/>
          <a:ext cx="449056" cy="449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A327-8200-4E46-BC05-2C72AB53F110}">
      <dsp:nvSpPr>
        <dsp:cNvPr id="0" name=""/>
        <dsp:cNvSpPr/>
      </dsp:nvSpPr>
      <dsp:spPr>
        <a:xfrm>
          <a:off x="943018" y="1022193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Using deep learning methods, we can develop an Automated Text Summarizer (</a:t>
          </a:r>
          <a:r>
            <a:rPr lang="en-US" sz="1400" b="1" kern="1200" dirty="0">
              <a:solidFill>
                <a:schemeClr val="tx1"/>
              </a:solidFill>
            </a:rPr>
            <a:t>ATS</a:t>
          </a:r>
          <a:r>
            <a:rPr lang="en-US" sz="1400" kern="1200" dirty="0">
              <a:solidFill>
                <a:schemeClr val="tx1"/>
              </a:solidFill>
            </a:rPr>
            <a:t>) to obtain the most important bits of information from these sources in a quick and efficient manner</a:t>
          </a:r>
        </a:p>
      </dsp:txBody>
      <dsp:txXfrm>
        <a:off x="943018" y="1022193"/>
        <a:ext cx="7653293" cy="816466"/>
      </dsp:txXfrm>
    </dsp:sp>
    <dsp:sp modelId="{13B61BD5-FF1D-4001-98D4-4C7C00D8B61B}">
      <dsp:nvSpPr>
        <dsp:cNvPr id="0" name=""/>
        <dsp:cNvSpPr/>
      </dsp:nvSpPr>
      <dsp:spPr>
        <a:xfrm>
          <a:off x="0" y="2042776"/>
          <a:ext cx="8596312" cy="816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0FD82-3482-4B44-859F-9E5398E30035}">
      <dsp:nvSpPr>
        <dsp:cNvPr id="0" name=""/>
        <dsp:cNvSpPr/>
      </dsp:nvSpPr>
      <dsp:spPr>
        <a:xfrm>
          <a:off x="246981" y="2226481"/>
          <a:ext cx="449056" cy="449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920D-849F-47D2-9118-D10CAA4BB1BC}">
      <dsp:nvSpPr>
        <dsp:cNvPr id="0" name=""/>
        <dsp:cNvSpPr/>
      </dsp:nvSpPr>
      <dsp:spPr>
        <a:xfrm>
          <a:off x="943018" y="2042776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From Big Data perspective, it is an interesting problem as it involves training models on large datasets and distributed training environments for producing faster-trained models</a:t>
          </a:r>
        </a:p>
      </dsp:txBody>
      <dsp:txXfrm>
        <a:off x="943018" y="2042776"/>
        <a:ext cx="7653293" cy="816466"/>
      </dsp:txXfrm>
    </dsp:sp>
    <dsp:sp modelId="{E8DB16D4-1A28-4410-9C7E-9F5AE7AF6CC7}">
      <dsp:nvSpPr>
        <dsp:cNvPr id="0" name=""/>
        <dsp:cNvSpPr/>
      </dsp:nvSpPr>
      <dsp:spPr>
        <a:xfrm>
          <a:off x="0" y="3063359"/>
          <a:ext cx="8596312" cy="816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E639B-9243-4E4F-A37B-262E06928545}">
      <dsp:nvSpPr>
        <dsp:cNvPr id="0" name=""/>
        <dsp:cNvSpPr/>
      </dsp:nvSpPr>
      <dsp:spPr>
        <a:xfrm>
          <a:off x="246981" y="3247064"/>
          <a:ext cx="449056" cy="4490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BDCC4-EE42-438F-8A3C-8C4AFDC365EB}">
      <dsp:nvSpPr>
        <dsp:cNvPr id="0" name=""/>
        <dsp:cNvSpPr/>
      </dsp:nvSpPr>
      <dsp:spPr>
        <a:xfrm>
          <a:off x="943018" y="3063359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Potential users of ATS: Journalists, Researchers, Students, Businesses</a:t>
          </a:r>
        </a:p>
      </dsp:txBody>
      <dsp:txXfrm>
        <a:off x="943018" y="3063359"/>
        <a:ext cx="7653293" cy="8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73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0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4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16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18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2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137423"/>
            <a:ext cx="7766936" cy="109689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Calibri"/>
              </a:rPr>
              <a:t>Tony Kappen </a:t>
            </a:r>
          </a:p>
          <a:p>
            <a:r>
              <a:rPr lang="en-US" sz="2400" b="1" dirty="0">
                <a:solidFill>
                  <a:schemeClr val="tx1"/>
                </a:solidFill>
                <a:cs typeface="Calibri"/>
              </a:rPr>
              <a:t>Zarin Tasnim </a:t>
            </a:r>
            <a:r>
              <a:rPr lang="en-US" sz="2400" b="1" dirty="0" err="1">
                <a:solidFill>
                  <a:schemeClr val="tx1"/>
                </a:solidFill>
                <a:cs typeface="Calibri"/>
              </a:rPr>
              <a:t>Promi</a:t>
            </a:r>
            <a:endParaRPr lang="en-US" sz="2400" b="1" dirty="0">
              <a:solidFill>
                <a:schemeClr val="tx1"/>
              </a:solidFill>
              <a:cs typeface="Calibri"/>
            </a:endParaRPr>
          </a:p>
          <a:p>
            <a:r>
              <a:rPr lang="en-US" sz="2400" b="1" dirty="0" err="1">
                <a:solidFill>
                  <a:schemeClr val="tx1"/>
                </a:solidFill>
                <a:cs typeface="Calibri"/>
              </a:rPr>
              <a:t>Tanjim</a:t>
            </a:r>
            <a:r>
              <a:rPr lang="en-US" sz="2400" b="1" dirty="0">
                <a:solidFill>
                  <a:schemeClr val="tx1"/>
                </a:solidFill>
                <a:cs typeface="Calibri"/>
              </a:rPr>
              <a:t> Bin Faruk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sz="6600" b="1" dirty="0">
                <a:cs typeface="Calibri Light"/>
              </a:rPr>
              <a:t>Automated Text Summarization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AB74E6-338C-3F86-7C20-7183A1F0C182}"/>
              </a:ext>
            </a:extLst>
          </p:cNvPr>
          <p:cNvSpPr txBox="1">
            <a:spLocks/>
          </p:cNvSpPr>
          <p:nvPr/>
        </p:nvSpPr>
        <p:spPr>
          <a:xfrm>
            <a:off x="1503604" y="562263"/>
            <a:ext cx="7766936" cy="142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cs typeface="Calibri Light"/>
              </a:rPr>
              <a:t>Team 4 - CS 535 Term Project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0034-3CA4-69D3-7EF7-49765BDF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Introduction (Motivation)</a:t>
            </a:r>
          </a:p>
          <a:p>
            <a:endParaRPr lang="en-US" sz="4000">
              <a:cs typeface="Calibri Light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A241A7F-7E99-04AD-35CF-469C7CFD0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016395"/>
              </p:ext>
            </p:extLst>
          </p:nvPr>
        </p:nvGraphicFramePr>
        <p:xfrm>
          <a:off x="677863" y="1712353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9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19A130-224E-1921-782C-D6F0C299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Approach (Methodology, Frameworks, Algorithms)</a:t>
            </a:r>
            <a:endParaRPr lang="en-US" b="1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24EC0A2-4EC9-EC6A-5C09-433E47F0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Dataset: CNN/Daily Mail dataset (1.2G training data, 1.3G in total)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Generative Adversarial Network (GANs) 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Generator Network: Transformer or Recurrent Neural Network (RNN) or a mixture of both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Discriminator Network: CNN or RNN or a mixture of both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Data Preprocessing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alibri"/>
              </a:rPr>
              <a:t>Tokenization: NLTK/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spaCy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Calibri"/>
              </a:rPr>
              <a:t>Encoder/Decoder: BERT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Framework: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PyTorch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Distributed Training: Apache Spark, Spark Estimator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8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1370-4AD0-1FC5-A109-F99F8A6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53800" y="365125"/>
            <a:ext cx="109267" cy="1339940"/>
          </a:xfrm>
        </p:spPr>
        <p:txBody>
          <a:bodyPr/>
          <a:lstStyle/>
          <a:p>
            <a:endParaRPr lang="en-US">
              <a:ea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5AC1-FEAB-B5E8-1562-B5472070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62"/>
            <a:ext cx="9365413" cy="6378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cs typeface="Calibri"/>
              </a:rPr>
              <a:t>Evaluation Plan </a:t>
            </a:r>
            <a:endParaRPr lang="en-US" sz="4000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Automated evaluation of generated summary with reference summary using </a:t>
            </a:r>
            <a:br>
              <a:rPr lang="en-US" dirty="0">
                <a:solidFill>
                  <a:schemeClr val="tx1"/>
                </a:solidFill>
                <a:cs typeface="Calibri"/>
              </a:rPr>
            </a:br>
            <a:r>
              <a:rPr lang="en-US" dirty="0">
                <a:solidFill>
                  <a:schemeClr val="tx1"/>
                </a:solidFill>
                <a:cs typeface="Calibri"/>
              </a:rPr>
              <a:t>ROUGE metrics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ROUGE-1, ROUGE-2 and ROUGE-L metrics are well suited for this problem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ROUGE-1, ROUGE-2: based on overlap of n-gram between generated and reference summary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ROUGE-L: Based on summary-level LCS 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Libraries: Python rouge/rouge-score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cs typeface="Calibri"/>
              </a:rPr>
              <a:t>Experiment Plan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cs typeface="Calibri"/>
              </a:rPr>
              <a:t>Fine tuning our model for both generator and discriminator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571500" indent="-571500"/>
            <a:r>
              <a:rPr lang="en-US" dirty="0">
                <a:solidFill>
                  <a:schemeClr val="tx1"/>
                </a:solidFill>
                <a:cs typeface="Calibri"/>
              </a:rPr>
              <a:t>Model tuning will be done through: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971550" lvl="1" indent="-571500"/>
            <a:r>
              <a:rPr lang="en-US" dirty="0">
                <a:solidFill>
                  <a:schemeClr val="tx1"/>
                </a:solidFill>
                <a:cs typeface="Calibri"/>
              </a:rPr>
              <a:t>Changing numbers of hidden layers</a:t>
            </a:r>
          </a:p>
          <a:p>
            <a:pPr marL="971550" lvl="1" indent="-571500"/>
            <a:r>
              <a:rPr lang="en-US" dirty="0">
                <a:solidFill>
                  <a:schemeClr val="tx1"/>
                </a:solidFill>
                <a:cs typeface="Calibri"/>
              </a:rPr>
              <a:t>Different numbers of units in a layer</a:t>
            </a:r>
          </a:p>
          <a:p>
            <a:pPr marL="971550" lvl="1" indent="-571500"/>
            <a:r>
              <a:rPr lang="en-US" dirty="0">
                <a:solidFill>
                  <a:schemeClr val="tx1"/>
                </a:solidFill>
                <a:cs typeface="Calibri"/>
              </a:rPr>
              <a:t>Various activation function: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ReLU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Sigmoid, Tanh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971550" lvl="1" indent="-57150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Different optimizers: Adam,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Adagrad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971550" lvl="1" indent="-57150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Different regularization layers: Pooling, Dropout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971550" lvl="1" indent="-571500"/>
            <a:endParaRPr lang="en-US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3600">
              <a:solidFill>
                <a:srgbClr val="90C226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3BEFE-417C-22D0-ED37-4406E2845504}"/>
              </a:ext>
            </a:extLst>
          </p:cNvPr>
          <p:cNvSpPr txBox="1"/>
          <p:nvPr/>
        </p:nvSpPr>
        <p:spPr>
          <a:xfrm>
            <a:off x="7380941" y="131482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94C0-F505-0305-AE07-254C8BD5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Conclusion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1FF6-CD5A-1CAA-63FA-2E95287C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Potential Challenges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alibri"/>
              </a:rPr>
              <a:t>Defining the Model (Layers, Architecture, Hyperparameters)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alibri"/>
              </a:rPr>
              <a:t>Large Training Time due to Huge Dataset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alibri"/>
              </a:rPr>
              <a:t>Setting up Distributed Training Environment and Debugging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Overall, this will be a quite interesting project with an initial learning curve. But we hope this will be a learning experience for us and we are confident to overcome the challenges.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7533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Automated Text Summarization</vt:lpstr>
      <vt:lpstr>Introduction (Motivation) </vt:lpstr>
      <vt:lpstr>Approach (Methodology, Frameworks, Algorithms)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</cp:revision>
  <dcterms:created xsi:type="dcterms:W3CDTF">2023-03-22T02:19:48Z</dcterms:created>
  <dcterms:modified xsi:type="dcterms:W3CDTF">2023-04-30T10:28:43Z</dcterms:modified>
</cp:coreProperties>
</file>