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89" r:id="rId3"/>
    <p:sldId id="290" r:id="rId4"/>
    <p:sldId id="291" r:id="rId5"/>
    <p:sldId id="292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3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0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A8469-F2F8-4C2D-95A7-DF365BA336AB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BAF06-35E5-4F2E-8263-85249F216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5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36525"/>
            <a:ext cx="11607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092200"/>
            <a:ext cx="116459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6837C-D6AB-4423-AF86-17F672FE3F82}" type="datetimeFigureOut">
              <a:rPr lang="en-US" smtClean="0"/>
              <a:t>10/21/2020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57326-B925-4718-81F1-25EB183CA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4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nstantia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nstant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w6cmL5STuY&amp;t=1041s" TargetMode="External"/><Relationship Id="rId2" Type="http://schemas.openxmlformats.org/officeDocument/2006/relationships/hyperlink" Target="https://www.youtube.com/watch?v=rVfZHWTwXS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expectation-maximization-em-algorith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37418"/>
            <a:ext cx="9144000" cy="128295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CSE </a:t>
            </a: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471</a:t>
            </a:r>
            <a: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3800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04" y="2370910"/>
            <a:ext cx="9144000" cy="9119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onstantia" panose="02030602050306030303" pitchFamily="18" charset="0"/>
              </a:rPr>
              <a:t>EM Algorithm</a:t>
            </a:r>
            <a:endParaRPr lang="en-US" sz="4000" dirty="0">
              <a:solidFill>
                <a:srgbClr val="C0000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D0FB4-FC90-490D-BB39-20304B45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5469887"/>
            <a:ext cx="1117600" cy="111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8131" y="3927423"/>
            <a:ext cx="6535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nstantia" pitchFamily="18" charset="0"/>
              </a:rPr>
              <a:t>Prepared by</a:t>
            </a:r>
          </a:p>
          <a:p>
            <a:pPr algn="ctr"/>
            <a:r>
              <a:rPr lang="en-US" dirty="0" err="1" smtClean="0">
                <a:latin typeface="Constantia" pitchFamily="18" charset="0"/>
              </a:rPr>
              <a:t>Madhusudan</a:t>
            </a:r>
            <a:r>
              <a:rPr lang="en-US" dirty="0" smtClean="0">
                <a:latin typeface="Constantia" pitchFamily="18" charset="0"/>
              </a:rPr>
              <a:t> </a:t>
            </a:r>
            <a:r>
              <a:rPr lang="en-US" dirty="0" err="1" smtClean="0">
                <a:latin typeface="Constantia" pitchFamily="18" charset="0"/>
              </a:rPr>
              <a:t>Basak</a:t>
            </a:r>
            <a:endParaRPr lang="en-US" dirty="0" smtClean="0">
              <a:latin typeface="Constantia" pitchFamily="18" charset="0"/>
            </a:endParaRPr>
          </a:p>
          <a:p>
            <a:pPr algn="ctr"/>
            <a:r>
              <a:rPr lang="en-US" dirty="0" smtClean="0">
                <a:latin typeface="Constantia" pitchFamily="18" charset="0"/>
              </a:rPr>
              <a:t>Assistant Professor</a:t>
            </a:r>
          </a:p>
          <a:p>
            <a:pPr algn="ctr"/>
            <a:r>
              <a:rPr lang="en-US" dirty="0" smtClean="0">
                <a:latin typeface="Constantia" pitchFamily="18" charset="0"/>
              </a:rPr>
              <a:t>CSE, BUET</a:t>
            </a:r>
            <a:endParaRPr lang="en-US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6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unlabeled</a:t>
            </a:r>
          </a:p>
          <a:p>
            <a:pPr lvl="1"/>
            <a:r>
              <a:rPr lang="en-US" dirty="0" smtClean="0"/>
              <a:t>Example: Clustering, Association Mining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Expectation Maximization (EM) Algorithm</a:t>
            </a:r>
          </a:p>
          <a:p>
            <a:r>
              <a:rPr lang="en-US" dirty="0"/>
              <a:t>C</a:t>
            </a:r>
            <a:r>
              <a:rPr lang="en-US" dirty="0" smtClean="0"/>
              <a:t>ycles </a:t>
            </a:r>
            <a:r>
              <a:rPr lang="en-US" dirty="0"/>
              <a:t>between </a:t>
            </a:r>
            <a:r>
              <a:rPr lang="en-US" dirty="0" smtClean="0"/>
              <a:t>two steps:</a:t>
            </a:r>
          </a:p>
          <a:p>
            <a:pPr lvl="1" fontAlgn="base"/>
            <a:r>
              <a:rPr lang="en-US" b="1" dirty="0" smtClean="0"/>
              <a:t>E-Step (Estimation Step)</a:t>
            </a:r>
          </a:p>
          <a:p>
            <a:pPr lvl="2" fontAlgn="base"/>
            <a:r>
              <a:rPr lang="en-US" dirty="0"/>
              <a:t>Estimate the </a:t>
            </a:r>
            <a:r>
              <a:rPr lang="en-US" dirty="0" smtClean="0"/>
              <a:t>missing or latent </a:t>
            </a:r>
            <a:r>
              <a:rPr lang="en-US" dirty="0"/>
              <a:t>variables in the dataset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b="1" dirty="0" smtClean="0"/>
              <a:t>M-Step</a:t>
            </a:r>
            <a:r>
              <a:rPr lang="en-US" dirty="0" smtClean="0"/>
              <a:t> </a:t>
            </a:r>
            <a:r>
              <a:rPr lang="en-US" b="1" dirty="0" smtClean="0"/>
              <a:t>(Maximization Step)</a:t>
            </a:r>
          </a:p>
          <a:p>
            <a:pPr lvl="2" fontAlgn="base"/>
            <a:r>
              <a:rPr lang="en-US" dirty="0"/>
              <a:t>Maximize the parameters of the model in the presence of the </a:t>
            </a:r>
            <a:r>
              <a:rPr lang="en-US" dirty="0" smtClean="0"/>
              <a:t>data (Optimizing parameters that best explains data).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Gaussian Mixture </a:t>
            </a:r>
            <a:r>
              <a:rPr lang="en-US" dirty="0" smtClean="0"/>
              <a:t>Model</a:t>
            </a:r>
          </a:p>
          <a:p>
            <a:pPr lvl="1"/>
            <a:r>
              <a:rPr lang="en-US" dirty="0" smtClean="0"/>
              <a:t>K-Means 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3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 rot="1164908" flipH="1">
            <a:off x="9939245" y="5212914"/>
            <a:ext cx="926517" cy="46385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7000544">
            <a:off x="10141600" y="4724355"/>
            <a:ext cx="665007" cy="1491547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7000544">
            <a:off x="10084305" y="4415007"/>
            <a:ext cx="754757" cy="211240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32045" y="4032389"/>
            <a:ext cx="665007" cy="94211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964501" y="3409095"/>
            <a:ext cx="1036223" cy="203574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970834" y="3687907"/>
            <a:ext cx="808219" cy="1538143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Mixture Model (GMM)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092200"/>
            <a:ext cx="11645900" cy="1849004"/>
          </a:xfrm>
        </p:spPr>
        <p:txBody>
          <a:bodyPr/>
          <a:lstStyle/>
          <a:p>
            <a:r>
              <a:rPr lang="en-US" dirty="0"/>
              <a:t>The Gaussian Mixture </a:t>
            </a:r>
            <a:r>
              <a:rPr lang="en-US" dirty="0" smtClean="0"/>
              <a:t>Model, </a:t>
            </a:r>
            <a:r>
              <a:rPr lang="en-US" dirty="0"/>
              <a:t>is </a:t>
            </a:r>
            <a:endParaRPr lang="en-US" dirty="0" smtClean="0"/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mixture model that uses a combination of Gaussian (Normal) probability distributions and </a:t>
            </a:r>
            <a:endParaRPr lang="en-US" dirty="0" smtClean="0"/>
          </a:p>
          <a:p>
            <a:pPr lvl="1" algn="just"/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the estimation of the mean and standard deviation parameters for each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223672" y="4378038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123228" y="3865709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295878" y="4851977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000724" y="5226051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402505" y="5294309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8587523" y="3276598"/>
            <a:ext cx="57732" cy="3565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257330" y="5973619"/>
            <a:ext cx="354445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376072" y="4530438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033173" y="4295627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9313727" y="4213009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16895" y="4545447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153124" y="5378451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05524" y="5530851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9516942" y="5142060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406713" y="5142927"/>
            <a:ext cx="180110" cy="138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5018" y="3659043"/>
            <a:ext cx="7220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latin typeface="Constantia" panose="02030602050306030303" pitchFamily="18" charset="0"/>
              </a:rPr>
              <a:t>E-Step</a:t>
            </a:r>
            <a:r>
              <a:rPr lang="en-US" sz="2400" dirty="0">
                <a:latin typeface="Constantia" panose="02030602050306030303" pitchFamily="18" charset="0"/>
              </a:rPr>
              <a:t>. Estimate the expected value for each latent variable.</a:t>
            </a:r>
          </a:p>
          <a:p>
            <a:pPr fontAlgn="base"/>
            <a:r>
              <a:rPr lang="en-US" sz="2400" b="1" dirty="0">
                <a:latin typeface="Constantia" panose="02030602050306030303" pitchFamily="18" charset="0"/>
              </a:rPr>
              <a:t>M-Step</a:t>
            </a:r>
            <a:r>
              <a:rPr lang="en-US" sz="2400" dirty="0">
                <a:latin typeface="Constantia" panose="02030602050306030303" pitchFamily="18" charset="0"/>
              </a:rPr>
              <a:t>. Optimize the parameters of the distribution using maximum likelihood.</a:t>
            </a:r>
          </a:p>
          <a:p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9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6" grpId="0" animBg="1"/>
      <p:bldP spid="12" grpId="0" animBg="1"/>
      <p:bldP spid="16" grpId="0" animBg="1"/>
      <p:bldP spid="15" grpId="0" animBg="1"/>
      <p:bldP spid="5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case of Gaussian Mixture Modelling</a:t>
            </a:r>
          </a:p>
          <a:p>
            <a:r>
              <a:rPr lang="en-US" dirty="0" smtClean="0"/>
              <a:t>GMM uses soft assignment </a:t>
            </a:r>
          </a:p>
          <a:p>
            <a:pPr lvl="1"/>
            <a:r>
              <a:rPr lang="en-US" dirty="0" smtClean="0"/>
              <a:t>A data point can have non-zero probability to be assigned into many distributions</a:t>
            </a:r>
            <a:endParaRPr lang="en-US" dirty="0"/>
          </a:p>
          <a:p>
            <a:r>
              <a:rPr lang="en-US" dirty="0" smtClean="0"/>
              <a:t>K-means uses hard assignment</a:t>
            </a:r>
          </a:p>
          <a:p>
            <a:pPr lvl="1"/>
            <a:r>
              <a:rPr lang="en-US" dirty="0" smtClean="0"/>
              <a:t>A single point is generally assigned to a single group or cluster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0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  <a:latin typeface="Constantia" panose="02030602050306030303" pitchFamily="18" charset="0"/>
              </a:rPr>
              <a:t>References</a:t>
            </a:r>
            <a:endParaRPr lang="en-US" sz="5000" dirty="0">
              <a:solidFill>
                <a:schemeClr val="tx2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www.youtube.com/watch?v=rVfZHWTwXSA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www.youtube.com/watch?v=tw6cmL5STuY&amp;t=1041s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(see first 17 minutes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 part)</a:t>
            </a:r>
          </a:p>
          <a:p>
            <a:pPr marL="457200" lvl="1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https://machinelearningmastery.com/expectation-maximization-em-algorithm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/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 BUET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2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215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Constantia</vt:lpstr>
      <vt:lpstr>Times New Roman</vt:lpstr>
      <vt:lpstr>Wingdings</vt:lpstr>
      <vt:lpstr>Office Theme</vt:lpstr>
      <vt:lpstr>CSE 471 Machine Learning</vt:lpstr>
      <vt:lpstr>Unsupervised Learning</vt:lpstr>
      <vt:lpstr>EM Algorithm</vt:lpstr>
      <vt:lpstr>Gaussian Mixture Model (GMM)</vt:lpstr>
      <vt:lpstr>K-means Clustering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User</cp:lastModifiedBy>
  <cp:revision>697</cp:revision>
  <dcterms:created xsi:type="dcterms:W3CDTF">2017-05-18T11:01:34Z</dcterms:created>
  <dcterms:modified xsi:type="dcterms:W3CDTF">2020-10-21T03:40:09Z</dcterms:modified>
</cp:coreProperties>
</file>