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7315200" cy="9601200"/>
  <p:embeddedFontLst>
    <p:embeddedFont>
      <p:font typeface="Gill Sans"/>
      <p:regular r:id="rId46"/>
      <p:bold r:id="rId47"/>
    </p:embeddedFont>
    <p:embeddedFont>
      <p:font typeface="Merriweather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hvYhoyenbwkJa9HgTq9NBA1np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A35793-A885-411F-AC1C-B0F0AE7091A9}">
  <a:tblStyle styleId="{5CA35793-A885-411F-AC1C-B0F0AE7091A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054B1EF-A183-434B-A143-003B45BB894B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Gill Sans MT"/>
          <a:ea typeface="Gill Sans MT"/>
          <a:cs typeface="Gill Sans MT"/>
        </a:font>
        <a:schemeClr val="dk1"/>
      </a:tcTxStyle>
    </a:seCell>
    <a:swCell>
      <a:tcTxStyle b="on" i="off">
        <a:font>
          <a:latin typeface="Gill Sans MT"/>
          <a:ea typeface="Gill Sans MT"/>
          <a:cs typeface="Gill Sans MT"/>
        </a:font>
        <a:schemeClr val="dk1"/>
      </a:tcTx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  <a:tblStyle styleId="{755BD30B-1B10-4437-9D2D-BB6C12F146DF}" styleName="Table_2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GillSans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erriweather-regular.fntdata"/><Relationship Id="rId47" Type="http://schemas.openxmlformats.org/officeDocument/2006/relationships/font" Target="fonts/GillSans-bold.fntdata"/><Relationship Id="rId49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erriweather-boldItalic.fntdata"/><Relationship Id="rId50" Type="http://schemas.openxmlformats.org/officeDocument/2006/relationships/font" Target="fonts/Merriweather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3" name="Google Shape;593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9" name="Google Shape;609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6" name="Google Shape;616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2" name="Google Shape;632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41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4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4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4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BracU Logo | Brac University" id="33" name="Google Shape;3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0273" y="152400"/>
            <a:ext cx="9965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pic>
        <p:nvPicPr>
          <p:cNvPr descr="BracU Logo | Brac University" id="39" name="Google Shape;39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0273" y="152400"/>
            <a:ext cx="99652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3"/>
          <p:cNvSpPr txBox="1"/>
          <p:nvPr/>
        </p:nvSpPr>
        <p:spPr>
          <a:xfrm>
            <a:off x="2286000" y="6356350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4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" name="Google Shape;15;p4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" name="Google Shape;16;p4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40"/>
          <p:cNvSpPr txBox="1"/>
          <p:nvPr>
            <p:ph idx="11" type="ftr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6.xml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ctrTitle"/>
          </p:nvPr>
        </p:nvSpPr>
        <p:spPr>
          <a:xfrm>
            <a:off x="1143000" y="40386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man Old Style"/>
              <a:buNone/>
            </a:pPr>
            <a:br>
              <a:rPr lang="en-US" sz="1600"/>
            </a:br>
            <a:br>
              <a:rPr lang="en-US" sz="1600"/>
            </a:b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400">
                <a:latin typeface="Merriweather"/>
                <a:ea typeface="Merriweather"/>
                <a:cs typeface="Merriweather"/>
                <a:sym typeface="Merriweather"/>
              </a:rPr>
              <a:t>Dept. of Computer Science and Engineering</a:t>
            </a:r>
            <a:br>
              <a:rPr lang="en-US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400">
                <a:latin typeface="Merriweather"/>
                <a:ea typeface="Merriweather"/>
                <a:cs typeface="Merriweather"/>
                <a:sym typeface="Merriweather"/>
              </a:rPr>
              <a:t>BRAC University</a:t>
            </a: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341 Team</a:t>
            </a:r>
            <a:br>
              <a:rPr b="1" lang="en-US" sz="1600">
                <a:latin typeface="Merriweather"/>
                <a:ea typeface="Merriweather"/>
                <a:cs typeface="Merriweather"/>
                <a:sym typeface="Merriweather"/>
              </a:rPr>
            </a:b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0" y="4038600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8086 Addressing Modes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racU Logo | Brac University" id="48" name="Google Shape;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604" y="1447800"/>
            <a:ext cx="1494791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2. Addressing Program Codes in Memory</a:t>
            </a:r>
            <a:endParaRPr/>
          </a:p>
        </p:txBody>
      </p:sp>
      <p:sp>
        <p:nvSpPr>
          <p:cNvPr id="121" name="Google Shape;121;p1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5138" lvl="0" marL="46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Used with JMP and CALL instructions</a:t>
            </a:r>
            <a:endParaRPr/>
          </a:p>
          <a:p>
            <a:pPr indent="-465138" lvl="0" marL="46513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3 distinct forms:</a:t>
            </a:r>
            <a:endParaRPr/>
          </a:p>
          <a:p>
            <a:pPr indent="-514350" lvl="1" marL="78867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Font typeface="Bookman Old Style"/>
              <a:buAutoNum type="romanUcPeriod"/>
            </a:pPr>
            <a:r>
              <a:rPr lang="en-US" sz="2300">
                <a:solidFill>
                  <a:srgbClr val="3F3F3F"/>
                </a:solidFill>
              </a:rPr>
              <a:t>Direct</a:t>
            </a:r>
            <a:endParaRPr/>
          </a:p>
          <a:p>
            <a:pPr indent="-571500" lvl="1" marL="84582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76"/>
              <a:buFont typeface="Bookman Old Style"/>
              <a:buAutoNum type="romanUcPeriod"/>
            </a:pPr>
            <a:r>
              <a:rPr lang="en-US" sz="2600">
                <a:solidFill>
                  <a:srgbClr val="3F3F3F"/>
                </a:solidFill>
              </a:rPr>
              <a:t>Indirect</a:t>
            </a:r>
            <a:endParaRPr/>
          </a:p>
          <a:p>
            <a:pPr indent="-571500" lvl="1" marL="84582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76"/>
              <a:buFont typeface="Bookman Old Style"/>
              <a:buAutoNum type="romanUcPeriod"/>
            </a:pPr>
            <a:r>
              <a:rPr lang="en-US" sz="2600">
                <a:solidFill>
                  <a:srgbClr val="3F3F3F"/>
                </a:solidFill>
              </a:rPr>
              <a:t>Relative</a:t>
            </a:r>
            <a:endParaRPr/>
          </a:p>
          <a:p>
            <a:pPr indent="-446024" lvl="1" marL="84582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76"/>
              <a:buFont typeface="Bookman Old Style"/>
              <a:buNone/>
            </a:pPr>
            <a:r>
              <a:t/>
            </a:r>
            <a:endParaRPr sz="2600">
              <a:solidFill>
                <a:srgbClr val="3F3F3F"/>
              </a:solidFill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22" name="Google Shape;122;p10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2. Addressing Program Codes in Memory</a:t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5138" lvl="0" marL="4651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Address is directly given in the instruction</a:t>
            </a:r>
            <a:endParaRPr/>
          </a:p>
          <a:p>
            <a:pPr indent="-609600" lvl="0" marL="6096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b="1" lang="en-US"/>
              <a:t>	JMP 1000: 0000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b="1" lang="en-US"/>
              <a:t>	JMP doagain</a:t>
            </a:r>
            <a:r>
              <a:rPr lang="en-US"/>
              <a:t> ; doagain is a </a:t>
            </a:r>
            <a:r>
              <a:rPr b="1" lang="en-US"/>
              <a:t>label</a:t>
            </a:r>
            <a:r>
              <a:rPr lang="en-US"/>
              <a:t> in code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b="1" lang="en-US"/>
              <a:t>	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b="1" lang="en-US"/>
              <a:t>	CALL 1000:0000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b="1" lang="en-US"/>
              <a:t>	CALL doagain</a:t>
            </a:r>
            <a:r>
              <a:rPr lang="en-US"/>
              <a:t> ; doagain is a </a:t>
            </a:r>
            <a:r>
              <a:rPr b="1" lang="en-US"/>
              <a:t>procedure</a:t>
            </a:r>
            <a:r>
              <a:rPr lang="en-US"/>
              <a:t> in code</a:t>
            </a:r>
            <a:endParaRPr/>
          </a:p>
          <a:p>
            <a:pPr indent="-609600" lvl="0" marL="6096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/>
          </a:p>
          <a:p>
            <a:pPr indent="-465138" lvl="0" marL="4651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Often known as </a:t>
            </a:r>
            <a:r>
              <a:rPr i="1" lang="en-US"/>
              <a:t>far </a:t>
            </a:r>
            <a:r>
              <a:rPr lang="en-US"/>
              <a:t>jump or </a:t>
            </a:r>
            <a:r>
              <a:rPr i="1" lang="en-US"/>
              <a:t>far</a:t>
            </a:r>
            <a:r>
              <a:rPr lang="en-US"/>
              <a:t> call</a:t>
            </a:r>
            <a:endParaRPr/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 txBox="1"/>
          <p:nvPr/>
        </p:nvSpPr>
        <p:spPr>
          <a:xfrm>
            <a:off x="1888822" y="1932801"/>
            <a:ext cx="13115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      CS            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1"/>
          <p:cNvCxnSpPr/>
          <p:nvPr/>
        </p:nvCxnSpPr>
        <p:spPr>
          <a:xfrm rot="10800000">
            <a:off x="2350433" y="2147501"/>
            <a:ext cx="76200" cy="1384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11"/>
          <p:cNvCxnSpPr/>
          <p:nvPr/>
        </p:nvCxnSpPr>
        <p:spPr>
          <a:xfrm flipH="1" rot="10800000">
            <a:off x="2884221" y="2151668"/>
            <a:ext cx="94666" cy="1343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11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2. Addressing Program Codes in Memory</a:t>
            </a:r>
            <a:endParaRPr/>
          </a:p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5138" lvl="0" marL="46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Address can be obtained from </a:t>
            </a:r>
            <a:endParaRPr/>
          </a:p>
          <a:p>
            <a:pPr indent="-533400" lvl="1" marL="990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76"/>
              <a:buChar char="?"/>
            </a:pPr>
            <a:r>
              <a:rPr b="1" lang="en-US" sz="2600">
                <a:solidFill>
                  <a:schemeClr val="dk1"/>
                </a:solidFill>
              </a:rPr>
              <a:t>a)</a:t>
            </a:r>
            <a:r>
              <a:rPr lang="en-US" sz="2600">
                <a:solidFill>
                  <a:schemeClr val="dk1"/>
                </a:solidFill>
              </a:rPr>
              <a:t> any GP registers (AX,BX,CX,DX,SP,BP,DI,SI)</a:t>
            </a:r>
            <a:endParaRPr/>
          </a:p>
          <a:p>
            <a:pPr indent="0" lvl="3" marL="1005839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70"/>
              <a:buNone/>
            </a:pPr>
            <a:r>
              <a:rPr lang="en-US" sz="2100">
                <a:solidFill>
                  <a:srgbClr val="3F3F3F"/>
                </a:solidFill>
              </a:rPr>
              <a:t>JMP AX </a:t>
            </a:r>
            <a:endParaRPr/>
          </a:p>
          <a:p>
            <a:pPr indent="-533400" lvl="1" marL="990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76"/>
              <a:buChar char="?"/>
            </a:pPr>
            <a:r>
              <a:rPr b="1" lang="en-US" sz="2600">
                <a:solidFill>
                  <a:schemeClr val="dk1"/>
                </a:solidFill>
              </a:rPr>
              <a:t>b)</a:t>
            </a:r>
            <a:r>
              <a:rPr lang="en-US" sz="2600">
                <a:solidFill>
                  <a:schemeClr val="dk1"/>
                </a:solidFill>
              </a:rPr>
              <a:t> any relative registers ([BP],[BX],[DI],[SI])</a:t>
            </a:r>
            <a:endParaRPr/>
          </a:p>
          <a:p>
            <a:pPr indent="0" lvl="3" marL="1005839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70"/>
              <a:buNone/>
            </a:pPr>
            <a:r>
              <a:rPr lang="en-US" sz="2100">
                <a:solidFill>
                  <a:srgbClr val="3F3F3F"/>
                </a:solidFill>
              </a:rPr>
              <a:t>JMP [BX]</a:t>
            </a:r>
            <a:endParaRPr/>
          </a:p>
          <a:p>
            <a:pPr indent="-533400" lvl="1" marL="990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76"/>
              <a:buChar char="?"/>
            </a:pPr>
            <a:r>
              <a:rPr b="1" lang="en-US" sz="2600">
                <a:solidFill>
                  <a:schemeClr val="dk1"/>
                </a:solidFill>
              </a:rPr>
              <a:t>c)</a:t>
            </a:r>
            <a:r>
              <a:rPr lang="en-US" sz="2600">
                <a:solidFill>
                  <a:schemeClr val="dk1"/>
                </a:solidFill>
              </a:rPr>
              <a:t> any relative register with displacement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100">
                <a:solidFill>
                  <a:srgbClr val="3F3F3F"/>
                </a:solidFill>
              </a:rPr>
              <a:t>JMP [BX + 100h]</a:t>
            </a:r>
            <a:endParaRPr/>
          </a:p>
          <a:p>
            <a:pPr indent="-484124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39" name="Google Shape;139;p12"/>
          <p:cNvSpPr txBox="1"/>
          <p:nvPr/>
        </p:nvSpPr>
        <p:spPr>
          <a:xfrm>
            <a:off x="2576093" y="2667000"/>
            <a:ext cx="13999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IP = AX </a:t>
            </a:r>
            <a:r>
              <a:rPr b="0" i="1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; then CS :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3048000" y="3914001"/>
            <a:ext cx="3855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IP = what is inside the physical address of DS : BX </a:t>
            </a:r>
            <a:r>
              <a:rPr b="0" i="1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; then CS :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2"/>
          <p:cNvSpPr txBox="1"/>
          <p:nvPr/>
        </p:nvSpPr>
        <p:spPr>
          <a:xfrm>
            <a:off x="3505200" y="5022502"/>
            <a:ext cx="43009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IP = what is inside the physical address of DS : BX +100h </a:t>
            </a:r>
            <a:r>
              <a:rPr b="0" i="1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; then CS :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2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3. Addressing Stack in Memory</a:t>
            </a:r>
            <a:endParaRPr/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8"/>
              <a:buFont typeface="Gill Sans"/>
              <a:buChar char="•"/>
            </a:pPr>
            <a:r>
              <a:rPr b="1" lang="en-US" sz="2800"/>
              <a:t>PUSH</a:t>
            </a:r>
            <a:r>
              <a:rPr lang="en-US" sz="2800"/>
              <a:t> and </a:t>
            </a:r>
            <a:r>
              <a:rPr b="1" lang="en-US" sz="2800"/>
              <a:t>POP</a:t>
            </a:r>
            <a:r>
              <a:rPr lang="en-US" sz="2800"/>
              <a:t> instructions are used to move data to and from stack (in particular from stack segment).</a:t>
            </a:r>
            <a:endParaRPr/>
          </a:p>
          <a:p>
            <a:pPr indent="0" lvl="4" marL="109728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/>
              <a:t>PUSH AX</a:t>
            </a:r>
            <a:endParaRPr/>
          </a:p>
          <a:p>
            <a:pPr indent="0" lvl="4" marL="109728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/>
              <a:t>POP CX 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28"/>
              <a:buFont typeface="Gill Sans"/>
              <a:buChar char="•"/>
            </a:pPr>
            <a:r>
              <a:rPr b="1" lang="en-US" sz="2800"/>
              <a:t>CALL</a:t>
            </a:r>
            <a:r>
              <a:rPr lang="en-US" sz="2800"/>
              <a:t> also uses the stack to hold the return address for procedure.</a:t>
            </a:r>
            <a:endParaRPr/>
          </a:p>
          <a:p>
            <a:pPr indent="0" lvl="4" marL="109728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/>
              <a:t>CALL SUM ; SUM is a procedure name</a:t>
            </a:r>
            <a:endParaRPr/>
          </a:p>
          <a:p>
            <a:pPr indent="-474472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28"/>
              <a:buFont typeface="Gill Sans"/>
              <a:buNone/>
            </a:pPr>
            <a:r>
              <a:t/>
            </a:r>
            <a:endParaRPr sz="2800"/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4. Addressing Input and Output Port</a:t>
            </a:r>
            <a:endParaRPr/>
          </a:p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57200" y="138684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IN and OUT instructions are used to address I/O ports</a:t>
            </a:r>
            <a:endParaRPr/>
          </a:p>
          <a:p>
            <a:pPr indent="-484124" lvl="0" marL="609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Could be </a:t>
            </a:r>
            <a:r>
              <a:rPr i="1" lang="en-US"/>
              <a:t>direct addressing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i="1" lang="en-US" sz="2600">
                <a:solidFill>
                  <a:schemeClr val="dk1"/>
                </a:solidFill>
              </a:rPr>
              <a:t>	</a:t>
            </a:r>
            <a:endParaRPr b="1" i="1"/>
          </a:p>
          <a:p>
            <a:pPr indent="-609600" lvl="1" marL="88392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rPr b="1" i="1" lang="en-US">
                <a:solidFill>
                  <a:srgbClr val="3F3F3F"/>
                </a:solidFill>
              </a:rPr>
              <a:t>	</a:t>
            </a:r>
            <a:r>
              <a:rPr b="1" lang="en-US">
                <a:solidFill>
                  <a:srgbClr val="3F3F3F"/>
                </a:solidFill>
              </a:rPr>
              <a:t>IN AL, 05h</a:t>
            </a:r>
            <a:r>
              <a:rPr lang="en-US">
                <a:solidFill>
                  <a:srgbClr val="3F3F3F"/>
                </a:solidFill>
              </a:rPr>
              <a:t> ; Here 05h is a input port number</a:t>
            </a:r>
            <a:endParaRPr/>
          </a:p>
          <a:p>
            <a:pPr indent="-484124" lvl="0" marL="609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or </a:t>
            </a:r>
            <a:r>
              <a:rPr i="1" lang="en-US"/>
              <a:t>indirect addressing</a:t>
            </a:r>
            <a:endParaRPr/>
          </a:p>
          <a:p>
            <a:pPr indent="-609600" lvl="0" marL="60960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60"/>
              <a:buFont typeface="Noto Sans Symbols"/>
              <a:buNone/>
            </a:pPr>
            <a:r>
              <a:t/>
            </a:r>
            <a:endParaRPr b="1" sz="1000"/>
          </a:p>
          <a:p>
            <a:pPr indent="-609600" lvl="1" marL="88392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rPr b="1" lang="en-US">
                <a:solidFill>
                  <a:srgbClr val="3F3F3F"/>
                </a:solidFill>
              </a:rPr>
              <a:t>OUT DX,  AL</a:t>
            </a:r>
            <a:r>
              <a:rPr lang="en-US">
                <a:solidFill>
                  <a:srgbClr val="3F3F3F"/>
                </a:solidFill>
              </a:rPr>
              <a:t> ; DX contains the address of I/O port</a:t>
            </a:r>
            <a:endParaRPr/>
          </a:p>
          <a:p>
            <a:pPr indent="-484124" lvl="0" marL="609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Only DX register can be used to point a I/O port</a:t>
            </a:r>
            <a:endParaRPr/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5. Implied Addressing</a:t>
            </a:r>
            <a:endParaRPr/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6"/>
              <a:buChar char="?"/>
            </a:pPr>
            <a:r>
              <a:rPr lang="en-US"/>
              <a:t>No explicit address is given with the instruction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76"/>
              <a:buChar char="?"/>
            </a:pPr>
            <a:r>
              <a:rPr lang="en-US"/>
              <a:t>implied within the instruction itself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76"/>
              <a:buChar char="?"/>
            </a:pPr>
            <a:r>
              <a:rPr lang="en-US"/>
              <a:t>Examples: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	</a:t>
            </a:r>
            <a:r>
              <a:rPr b="1" lang="en-US"/>
              <a:t>CLC</a:t>
            </a:r>
            <a:r>
              <a:rPr lang="en-US"/>
              <a:t>  ; clear carry flag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	</a:t>
            </a:r>
            <a:r>
              <a:rPr b="1" lang="en-US"/>
              <a:t>HLT</a:t>
            </a:r>
            <a:r>
              <a:rPr lang="en-US"/>
              <a:t>   ; halts the program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	</a:t>
            </a:r>
            <a:r>
              <a:rPr b="1" lang="en-US"/>
              <a:t>RET</a:t>
            </a:r>
            <a:r>
              <a:rPr lang="en-US"/>
              <a:t>   ; return to DOS</a:t>
            </a:r>
            <a:endParaRPr/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ctrTitle"/>
          </p:nvPr>
        </p:nvSpPr>
        <p:spPr>
          <a:xfrm>
            <a:off x="1143000" y="40386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man Old Style"/>
              <a:buNone/>
            </a:pPr>
            <a:br>
              <a:rPr lang="en-US" sz="1600"/>
            </a:br>
            <a:br>
              <a:rPr lang="en-US" sz="1600"/>
            </a:b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400">
                <a:latin typeface="Merriweather"/>
                <a:ea typeface="Merriweather"/>
                <a:cs typeface="Merriweather"/>
                <a:sym typeface="Merriweather"/>
              </a:rPr>
              <a:t>Dept. of Computer Science and Engineering</a:t>
            </a:r>
            <a:br>
              <a:rPr lang="en-US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400">
                <a:latin typeface="Merriweather"/>
                <a:ea typeface="Merriweather"/>
                <a:cs typeface="Merriweather"/>
                <a:sym typeface="Merriweather"/>
              </a:rPr>
              <a:t>BRAC University</a:t>
            </a: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341 Team</a:t>
            </a:r>
            <a:br>
              <a:rPr b="1" lang="en-US" sz="1600">
                <a:latin typeface="Merriweather"/>
                <a:ea typeface="Merriweather"/>
                <a:cs typeface="Merriweather"/>
                <a:sym typeface="Merriweather"/>
              </a:rPr>
            </a:b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0" y="4038600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8086 Machine Codes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racU Logo | Brac University" id="171" name="Google Shape;1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604" y="1447800"/>
            <a:ext cx="1494791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Instruction template</a:t>
            </a:r>
            <a:endParaRPr/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381000" y="1066800"/>
            <a:ext cx="83820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096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6000"/>
              <a:buChar char="?"/>
            </a:pPr>
            <a:r>
              <a:rPr lang="en-US"/>
              <a:t>For 8085: Just look up the hex code for each instruction.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6000"/>
              <a:buChar char="?"/>
            </a:pPr>
            <a:r>
              <a:rPr lang="en-US"/>
              <a:t>For 8086 it is not simple. 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6000"/>
              <a:buChar char="?"/>
            </a:pPr>
            <a:r>
              <a:rPr lang="en-US"/>
              <a:t>E.g 32 ways to specify the source in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MOV CX, source</a:t>
            </a:r>
            <a:r>
              <a:rPr lang="en-US"/>
              <a:t>.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6000"/>
              <a:buChar char="?"/>
            </a:pPr>
            <a:r>
              <a:rPr lang="en-US"/>
              <a:t>MOV CX, </a:t>
            </a:r>
            <a:r>
              <a:rPr b="1" lang="en-US"/>
              <a:t>source</a:t>
            </a:r>
            <a:endParaRPr/>
          </a:p>
          <a:p>
            <a:pPr indent="-493534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6000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6000"/>
              <a:buChar char="?"/>
            </a:pPr>
            <a:r>
              <a:rPr lang="en-US"/>
              <a:t>Each of these 32 instructions require different binary code.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6000"/>
              <a:buChar char="?"/>
            </a:pPr>
            <a:r>
              <a:rPr lang="en-US"/>
              <a:t>Impractical to list them all in a table.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6000"/>
              <a:buChar char="?"/>
            </a:pPr>
            <a:r>
              <a:rPr lang="en-US" sz="2800"/>
              <a:t>Instruction templates help code the instruction properly.</a:t>
            </a:r>
            <a:endParaRPr/>
          </a:p>
          <a:p>
            <a:pPr indent="-15825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  <p:grpSp>
        <p:nvGrpSpPr>
          <p:cNvPr id="178" name="Google Shape;178;p17"/>
          <p:cNvGrpSpPr/>
          <p:nvPr/>
        </p:nvGrpSpPr>
        <p:grpSpPr>
          <a:xfrm>
            <a:off x="3377295" y="3276611"/>
            <a:ext cx="2642505" cy="380989"/>
            <a:chOff x="3377295" y="3581412"/>
            <a:chExt cx="2642505" cy="380989"/>
          </a:xfrm>
        </p:grpSpPr>
        <p:sp>
          <p:nvSpPr>
            <p:cNvPr id="179" name="Google Shape;179;p17"/>
            <p:cNvSpPr txBox="1"/>
            <p:nvPr/>
          </p:nvSpPr>
          <p:spPr>
            <a:xfrm>
              <a:off x="3770595" y="3654623"/>
              <a:ext cx="22492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 16-bit register (8 in number)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" name="Google Shape;180;p17"/>
            <p:cNvCxnSpPr>
              <a:endCxn id="179" idx="1"/>
            </p:cNvCxnSpPr>
            <p:nvPr/>
          </p:nvCxnSpPr>
          <p:spPr>
            <a:xfrm>
              <a:off x="3377295" y="3581412"/>
              <a:ext cx="393300" cy="227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81" name="Google Shape;181;p17"/>
          <p:cNvGrpSpPr/>
          <p:nvPr/>
        </p:nvGrpSpPr>
        <p:grpSpPr>
          <a:xfrm>
            <a:off x="3124200" y="3276589"/>
            <a:ext cx="4757441" cy="764988"/>
            <a:chOff x="3124200" y="3581389"/>
            <a:chExt cx="4757441" cy="764988"/>
          </a:xfrm>
        </p:grpSpPr>
        <p:sp>
          <p:nvSpPr>
            <p:cNvPr id="182" name="Google Shape;182;p17"/>
            <p:cNvSpPr txBox="1"/>
            <p:nvPr/>
          </p:nvSpPr>
          <p:spPr>
            <a:xfrm>
              <a:off x="3657600" y="4038600"/>
              <a:ext cx="42240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 memory location (24 possible memory addressing modes)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17"/>
            <p:cNvCxnSpPr>
              <a:endCxn id="182" idx="1"/>
            </p:cNvCxnSpPr>
            <p:nvPr/>
          </p:nvCxnSpPr>
          <p:spPr>
            <a:xfrm>
              <a:off x="3124200" y="3581389"/>
              <a:ext cx="533400" cy="611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2346" t="0"/>
          <a:stretch/>
        </p:blipFill>
        <p:spPr>
          <a:xfrm>
            <a:off x="76200" y="5791200"/>
            <a:ext cx="9067800" cy="57224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Instruction template (6 bytes)</a:t>
            </a:r>
            <a:endParaRPr/>
          </a:p>
        </p:txBody>
      </p:sp>
      <p:graphicFrame>
        <p:nvGraphicFramePr>
          <p:cNvPr id="191" name="Google Shape;191;p18"/>
          <p:cNvGraphicFramePr/>
          <p:nvPr/>
        </p:nvGraphicFramePr>
        <p:xfrm>
          <a:off x="1524000" y="32030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{5CA35793-A885-411F-AC1C-B0F0AE7091A9}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432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LOW BYTE DISPLACEMENT / DATA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HIGH BYTE DISPLACEMENT / DATA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192" name="Google Shape;192;p18"/>
          <p:cNvGrpSpPr/>
          <p:nvPr/>
        </p:nvGrpSpPr>
        <p:grpSpPr>
          <a:xfrm>
            <a:off x="1539240" y="2895600"/>
            <a:ext cx="2926080" cy="276999"/>
            <a:chOff x="1539240" y="1981200"/>
            <a:chExt cx="2926080" cy="276999"/>
          </a:xfrm>
        </p:grpSpPr>
        <p:cxnSp>
          <p:nvCxnSpPr>
            <p:cNvPr id="193" name="Google Shape;193;p18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94" name="Google Shape;194;p18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4465320" y="2895600"/>
            <a:ext cx="2926080" cy="276999"/>
            <a:chOff x="1539240" y="1981200"/>
            <a:chExt cx="2926080" cy="276999"/>
          </a:xfrm>
        </p:grpSpPr>
        <p:cxnSp>
          <p:nvCxnSpPr>
            <p:cNvPr id="196" name="Google Shape;196;p18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97" name="Google Shape;197;p18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98" name="Google Shape;198;p18"/>
          <p:cNvGraphicFramePr/>
          <p:nvPr/>
        </p:nvGraphicFramePr>
        <p:xfrm>
          <a:off x="1539240" y="1754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{5CA35793-A885-411F-AC1C-B0F0AE7091A9}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199" name="Google Shape;199;p18"/>
          <p:cNvGrpSpPr/>
          <p:nvPr/>
        </p:nvGrpSpPr>
        <p:grpSpPr>
          <a:xfrm>
            <a:off x="1539240" y="1447800"/>
            <a:ext cx="2926080" cy="276999"/>
            <a:chOff x="1539240" y="1981200"/>
            <a:chExt cx="2926080" cy="276999"/>
          </a:xfrm>
        </p:grpSpPr>
        <p:cxnSp>
          <p:nvCxnSpPr>
            <p:cNvPr id="200" name="Google Shape;200;p18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01" name="Google Shape;201;p18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4465320" y="1447800"/>
            <a:ext cx="2926080" cy="276999"/>
            <a:chOff x="1539240" y="1981200"/>
            <a:chExt cx="2926080" cy="276999"/>
          </a:xfrm>
        </p:grpSpPr>
        <p:cxnSp>
          <p:nvCxnSpPr>
            <p:cNvPr id="203" name="Google Shape;203;p18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04" name="Google Shape;204;p18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05" name="Google Shape;205;p18"/>
          <p:cNvGraphicFramePr/>
          <p:nvPr/>
        </p:nvGraphicFramePr>
        <p:xfrm>
          <a:off x="1524000" y="46201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{5CA35793-A885-411F-AC1C-B0F0AE7091A9}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432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LOW BYTE of IMMEDIATE DATA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HIGH BYTE of IMMEDIATE DATA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206" name="Google Shape;206;p18"/>
          <p:cNvGrpSpPr/>
          <p:nvPr/>
        </p:nvGrpSpPr>
        <p:grpSpPr>
          <a:xfrm>
            <a:off x="1539240" y="4312622"/>
            <a:ext cx="2926080" cy="276999"/>
            <a:chOff x="1539240" y="1981200"/>
            <a:chExt cx="2926080" cy="276999"/>
          </a:xfrm>
        </p:grpSpPr>
        <p:cxnSp>
          <p:nvCxnSpPr>
            <p:cNvPr id="207" name="Google Shape;207;p18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08" name="Google Shape;208;p18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18"/>
          <p:cNvGrpSpPr/>
          <p:nvPr/>
        </p:nvGrpSpPr>
        <p:grpSpPr>
          <a:xfrm>
            <a:off x="4465320" y="4312622"/>
            <a:ext cx="2926080" cy="276999"/>
            <a:chOff x="1539240" y="1981200"/>
            <a:chExt cx="2926080" cy="276999"/>
          </a:xfrm>
        </p:grpSpPr>
        <p:cxnSp>
          <p:nvCxnSpPr>
            <p:cNvPr id="210" name="Google Shape;210;p18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11" name="Google Shape;211;p18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2" name="Google Shape;212;p18"/>
          <p:cNvCxnSpPr/>
          <p:nvPr/>
        </p:nvCxnSpPr>
        <p:spPr>
          <a:xfrm>
            <a:off x="1371600" y="22860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18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1841385" y="5712023"/>
            <a:ext cx="52173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An instruction after conversion can have 1 to 6 bytes long of machine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3F3F3F"/>
                </a:solidFill>
              </a:rPr>
              <a:t>Constructing Machine Codes for 8086</a:t>
            </a:r>
            <a:endParaRPr/>
          </a:p>
        </p:txBody>
      </p:sp>
      <p:sp>
        <p:nvSpPr>
          <p:cNvPr id="220" name="Google Shape;220;p19"/>
          <p:cNvSpPr txBox="1"/>
          <p:nvPr>
            <p:ph idx="1" type="body"/>
          </p:nvPr>
        </p:nvSpPr>
        <p:spPr>
          <a:xfrm>
            <a:off x="457200" y="131064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8" lvl="0" marL="4651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Each instruction in 8086 is associated with the binary code.</a:t>
            </a:r>
            <a:endParaRPr/>
          </a:p>
          <a:p>
            <a:pPr indent="-465138" lvl="0" marL="465138" rtl="0" algn="l">
              <a:lnSpc>
                <a:spcPct val="90000"/>
              </a:lnSpc>
              <a:spcBef>
                <a:spcPts val="2025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You need to locate the codes appropriately.</a:t>
            </a:r>
            <a:endParaRPr/>
          </a:p>
          <a:p>
            <a:pPr indent="-465138" lvl="0" marL="465138" rtl="0" algn="l">
              <a:lnSpc>
                <a:spcPct val="90000"/>
              </a:lnSpc>
              <a:spcBef>
                <a:spcPts val="2025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Most of the time this work will be done by assembler</a:t>
            </a:r>
            <a:endParaRPr/>
          </a:p>
          <a:p>
            <a:pPr indent="-465138" lvl="0" marL="465138" rtl="0" algn="l">
              <a:lnSpc>
                <a:spcPct val="90000"/>
              </a:lnSpc>
              <a:spcBef>
                <a:spcPts val="2025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The things needed to keep in mind is:</a:t>
            </a:r>
            <a:endParaRPr/>
          </a:p>
          <a:p>
            <a:pPr indent="-465138" lvl="2" marL="739458" rtl="0" algn="l">
              <a:lnSpc>
                <a:spcPct val="90000"/>
              </a:lnSpc>
              <a:spcBef>
                <a:spcPts val="2025"/>
              </a:spcBef>
              <a:spcAft>
                <a:spcPts val="0"/>
              </a:spcAft>
              <a:buClr>
                <a:schemeClr val="accent1"/>
              </a:buClr>
              <a:buSzPts val="1824"/>
              <a:buChar char="?"/>
            </a:pPr>
            <a:r>
              <a:rPr lang="en-US" sz="2400">
                <a:solidFill>
                  <a:schemeClr val="dk1"/>
                </a:solidFill>
              </a:rPr>
              <a:t>Instruction templates and coding formats</a:t>
            </a:r>
            <a:endParaRPr/>
          </a:p>
          <a:p>
            <a:pPr indent="-465138" lvl="2" marL="739458" rtl="0" algn="l">
              <a:lnSpc>
                <a:spcPct val="90000"/>
              </a:lnSpc>
              <a:spcBef>
                <a:spcPts val="2025"/>
              </a:spcBef>
              <a:spcAft>
                <a:spcPts val="0"/>
              </a:spcAft>
              <a:buClr>
                <a:schemeClr val="accent1"/>
              </a:buClr>
              <a:buSzPts val="1824"/>
              <a:buChar char="?"/>
            </a:pPr>
            <a:r>
              <a:rPr lang="en-US" sz="2400">
                <a:solidFill>
                  <a:schemeClr val="dk1"/>
                </a:solidFill>
              </a:rPr>
              <a:t>MOD and R/M Bit patterns for particular instruction</a:t>
            </a:r>
            <a:endParaRPr/>
          </a:p>
          <a:p>
            <a:pPr indent="-158496" lvl="0" marL="274320" rtl="0" algn="l">
              <a:lnSpc>
                <a:spcPct val="100000"/>
              </a:lnSpc>
              <a:spcBef>
                <a:spcPts val="2025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</p:txBody>
      </p:sp>
      <p:sp>
        <p:nvSpPr>
          <p:cNvPr id="221" name="Google Shape;221;p19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Lecture References:</a:t>
            </a:r>
            <a:endParaRPr/>
          </a:p>
        </p:txBody>
      </p:sp>
      <p:sp>
        <p:nvSpPr>
          <p:cNvPr id="54" name="Google Shape;54;p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b="1" lang="en-US"/>
              <a:t>Book:</a:t>
            </a:r>
            <a:endParaRPr/>
          </a:p>
          <a:p>
            <a:pPr indent="-274320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?"/>
            </a:pPr>
            <a:r>
              <a:rPr i="1" lang="en-US">
                <a:solidFill>
                  <a:schemeClr val="dk1"/>
                </a:solidFill>
              </a:rPr>
              <a:t>Microprocessors and Interfacing: Programming and Hardware, Chapter # 2, </a:t>
            </a:r>
            <a:r>
              <a:rPr b="1" lang="en-US">
                <a:solidFill>
                  <a:schemeClr val="dk1"/>
                </a:solidFill>
              </a:rPr>
              <a:t>Author: </a:t>
            </a:r>
            <a:r>
              <a:rPr lang="en-US">
                <a:solidFill>
                  <a:schemeClr val="dk1"/>
                </a:solidFill>
              </a:rPr>
              <a:t>Douglas V. Hall</a:t>
            </a:r>
            <a:endParaRPr/>
          </a:p>
          <a:p>
            <a:pPr indent="-274320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?"/>
            </a:pPr>
            <a:r>
              <a:rPr i="1" lang="en-US">
                <a:solidFill>
                  <a:schemeClr val="dk1"/>
                </a:solidFill>
              </a:rPr>
              <a:t>The 8086/8088 Family: Design, Programming, And Interfacing,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i="1" lang="en-US">
                <a:solidFill>
                  <a:schemeClr val="dk1"/>
                </a:solidFill>
              </a:rPr>
              <a:t>Chapter # 2, </a:t>
            </a:r>
            <a:r>
              <a:rPr b="1" lang="en-US">
                <a:solidFill>
                  <a:schemeClr val="dk1"/>
                </a:solidFill>
              </a:rPr>
              <a:t>Author: </a:t>
            </a:r>
            <a:r>
              <a:rPr lang="en-US">
                <a:solidFill>
                  <a:schemeClr val="dk1"/>
                </a:solidFill>
              </a:rPr>
              <a:t> John Uffenbeck.</a:t>
            </a:r>
            <a:endParaRPr/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74320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2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MOV Instruction Coding</a:t>
            </a:r>
            <a:endParaRPr/>
          </a:p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457200" y="10668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 sz="2400"/>
              <a:t>MOV data from a register to a register/to a memory location or from a memory location to a register. </a:t>
            </a:r>
            <a:br>
              <a:rPr lang="en-US" sz="2400"/>
            </a:br>
            <a:r>
              <a:rPr lang="en-US" sz="2400"/>
              <a:t>(</a:t>
            </a:r>
            <a:r>
              <a:rPr b="1" lang="en-US" sz="2400"/>
              <a:t>Operation Code of MOV: 100010</a:t>
            </a:r>
            <a:r>
              <a:rPr lang="en-US" sz="2400"/>
              <a:t>)</a:t>
            </a:r>
            <a:endParaRPr/>
          </a:p>
        </p:txBody>
      </p:sp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007" y="3240334"/>
            <a:ext cx="7928393" cy="308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025" y="2884734"/>
            <a:ext cx="4901781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0"/>
          <p:cNvSpPr txBox="1"/>
          <p:nvPr>
            <p:ph idx="4294967295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b="1" lang="en-US">
                <a:solidFill>
                  <a:srgbClr val="3F3F3F"/>
                </a:solidFill>
              </a:rPr>
              <a:t> </a:t>
            </a:r>
            <a:br>
              <a:rPr b="1" lang="en-US">
                <a:solidFill>
                  <a:srgbClr val="3F3F3F"/>
                </a:solidFill>
              </a:rPr>
            </a:br>
            <a:r>
              <a:rPr b="1" lang="en-US">
                <a:solidFill>
                  <a:srgbClr val="3F3F3F"/>
                </a:solidFill>
              </a:rPr>
              <a:t>MOD and R/M Field</a:t>
            </a:r>
            <a:endParaRPr/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457200" y="11430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2-bit Mode (MOD) and 3-bit Register/Memory (R/M) fields specify the other operand.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Also specify the addressing mode.</a:t>
            </a:r>
            <a:endParaRPr/>
          </a:p>
        </p:txBody>
      </p:sp>
      <p:pic>
        <p:nvPicPr>
          <p:cNvPr id="237" name="Google Shape;2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104147"/>
            <a:ext cx="7467600" cy="3144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</a:pPr>
            <a:r>
              <a:rPr b="1" lang="en-US">
                <a:solidFill>
                  <a:schemeClr val="dk1"/>
                </a:solidFill>
              </a:rPr>
              <a:t> </a:t>
            </a:r>
            <a:br>
              <a:rPr b="1" lang="en-US">
                <a:solidFill>
                  <a:schemeClr val="dk1"/>
                </a:solidFill>
              </a:rPr>
            </a:br>
            <a:r>
              <a:rPr b="1" lang="en-US">
                <a:solidFill>
                  <a:schemeClr val="dk1"/>
                </a:solidFill>
              </a:rPr>
              <a:t>MOD and R/M Field</a:t>
            </a:r>
            <a:endParaRPr b="1"/>
          </a:p>
        </p:txBody>
      </p:sp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6000"/>
              <a:buChar char="?"/>
            </a:pPr>
            <a:r>
              <a:rPr lang="en-US"/>
              <a:t>If the other operand in the instruction is also one of the eight register then put in 11 for MOD bits in the instruction code.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2025"/>
              </a:spcBef>
              <a:spcAft>
                <a:spcPts val="0"/>
              </a:spcAft>
              <a:buSzPct val="76000"/>
              <a:buChar char="?"/>
            </a:pPr>
            <a:r>
              <a:rPr lang="en-US"/>
              <a:t>If the other operand is memory location, there are 24 ways of specifying how the execution unit should compute the effective address of the operand in the main memory.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2025"/>
              </a:spcBef>
              <a:spcAft>
                <a:spcPts val="0"/>
              </a:spcAft>
              <a:buSzPct val="76000"/>
              <a:buChar char="?"/>
            </a:pPr>
            <a:r>
              <a:rPr lang="en-US"/>
              <a:t>If the effective address specified in the instruction contains displacement less than 256 along with the reference to the contents of the register then put in 01 as the MOD bits.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2025"/>
              </a:spcBef>
              <a:spcAft>
                <a:spcPts val="0"/>
              </a:spcAft>
              <a:buSzPct val="76000"/>
              <a:buChar char="?"/>
            </a:pPr>
            <a:r>
              <a:rPr lang="en-US"/>
              <a:t>If the expression for the effective address contains a displacement which is too large to fit in 8 bits then out in 10 in MOD bits.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3F3F3F"/>
                </a:solidFill>
              </a:rPr>
              <a:t>REG Field</a:t>
            </a:r>
            <a:endParaRPr/>
          </a:p>
        </p:txBody>
      </p:sp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 sz="2400"/>
              <a:t>REG field is used to identify the register of the one operand</a:t>
            </a:r>
            <a:endParaRPr/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5" y="1986653"/>
            <a:ext cx="6181725" cy="408610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3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Instruction template</a:t>
            </a:r>
            <a:endParaRPr/>
          </a:p>
        </p:txBody>
      </p:sp>
      <p:graphicFrame>
        <p:nvGraphicFramePr>
          <p:cNvPr id="257" name="Google Shape;257;p24"/>
          <p:cNvGraphicFramePr/>
          <p:nvPr/>
        </p:nvGraphicFramePr>
        <p:xfrm>
          <a:off x="1539240" y="1525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{5CA35793-A885-411F-AC1C-B0F0AE7091A9}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258" name="Google Shape;258;p24"/>
          <p:cNvGrpSpPr/>
          <p:nvPr/>
        </p:nvGrpSpPr>
        <p:grpSpPr>
          <a:xfrm>
            <a:off x="1539240" y="1219200"/>
            <a:ext cx="2926080" cy="276999"/>
            <a:chOff x="1539240" y="1981200"/>
            <a:chExt cx="2926080" cy="276999"/>
          </a:xfrm>
        </p:grpSpPr>
        <p:cxnSp>
          <p:nvCxnSpPr>
            <p:cNvPr id="259" name="Google Shape;259;p24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60" name="Google Shape;260;p24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24"/>
          <p:cNvGrpSpPr/>
          <p:nvPr/>
        </p:nvGrpSpPr>
        <p:grpSpPr>
          <a:xfrm>
            <a:off x="4465320" y="1219200"/>
            <a:ext cx="2926080" cy="276999"/>
            <a:chOff x="1539240" y="1981200"/>
            <a:chExt cx="2926080" cy="276999"/>
          </a:xfrm>
        </p:grpSpPr>
        <p:cxnSp>
          <p:nvCxnSpPr>
            <p:cNvPr id="262" name="Google Shape;262;p24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63" name="Google Shape;263;p24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24"/>
          <p:cNvSpPr txBox="1"/>
          <p:nvPr/>
        </p:nvSpPr>
        <p:spPr>
          <a:xfrm>
            <a:off x="420210" y="5020270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MOV [BX + 34h ], AL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      MOV AX, 1234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24"/>
          <p:cNvCxnSpPr/>
          <p:nvPr/>
        </p:nvCxnSpPr>
        <p:spPr>
          <a:xfrm>
            <a:off x="1371600" y="20574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6" name="Google Shape;266;p24"/>
          <p:cNvGrpSpPr/>
          <p:nvPr/>
        </p:nvGrpSpPr>
        <p:grpSpPr>
          <a:xfrm>
            <a:off x="96892" y="1600200"/>
            <a:ext cx="1442348" cy="461665"/>
            <a:chOff x="96892" y="1900535"/>
            <a:chExt cx="1442348" cy="461665"/>
          </a:xfrm>
        </p:grpSpPr>
        <p:grpSp>
          <p:nvGrpSpPr>
            <p:cNvPr id="267" name="Google Shape;267;p24"/>
            <p:cNvGrpSpPr/>
            <p:nvPr/>
          </p:nvGrpSpPr>
          <p:grpSpPr>
            <a:xfrm>
              <a:off x="96892" y="1900535"/>
              <a:ext cx="1274708" cy="461665"/>
              <a:chOff x="838200" y="2514600"/>
              <a:chExt cx="1274708" cy="461665"/>
            </a:xfrm>
          </p:grpSpPr>
          <p:sp>
            <p:nvSpPr>
              <p:cNvPr id="268" name="Google Shape;268;p24"/>
              <p:cNvSpPr txBox="1"/>
              <p:nvPr/>
            </p:nvSpPr>
            <p:spPr>
              <a:xfrm>
                <a:off x="838200" y="2514600"/>
                <a:ext cx="127470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6 bits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 of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MOV, ADD etc</a:t>
                </a:r>
                <a:endParaRPr b="0" i="0" sz="1200" u="none" cap="none" strike="noStrik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838200" y="2514600"/>
                <a:ext cx="1274708" cy="461665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6C12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cxnSp>
          <p:nvCxnSpPr>
            <p:cNvPr id="270" name="Google Shape;270;p24"/>
            <p:cNvCxnSpPr/>
            <p:nvPr/>
          </p:nvCxnSpPr>
          <p:spPr>
            <a:xfrm>
              <a:off x="1371600" y="2286000"/>
              <a:ext cx="167640" cy="0"/>
            </a:xfrm>
            <a:prstGeom prst="straightConnector1">
              <a:avLst/>
            </a:prstGeom>
            <a:noFill/>
            <a:ln cap="flat" cmpd="sng" w="19050">
              <a:solidFill>
                <a:srgbClr val="F6C12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1" name="Google Shape;271;p24"/>
          <p:cNvGrpSpPr/>
          <p:nvPr/>
        </p:nvGrpSpPr>
        <p:grpSpPr>
          <a:xfrm>
            <a:off x="372327" y="2165985"/>
            <a:ext cx="3910045" cy="882015"/>
            <a:chOff x="372327" y="2394585"/>
            <a:chExt cx="3910045" cy="882015"/>
          </a:xfrm>
        </p:grpSpPr>
        <p:grpSp>
          <p:nvGrpSpPr>
            <p:cNvPr id="272" name="Google Shape;272;p24"/>
            <p:cNvGrpSpPr/>
            <p:nvPr/>
          </p:nvGrpSpPr>
          <p:grpSpPr>
            <a:xfrm>
              <a:off x="372327" y="2590803"/>
              <a:ext cx="3910045" cy="685797"/>
              <a:chOff x="838200" y="2574607"/>
              <a:chExt cx="3910045" cy="685797"/>
            </a:xfrm>
          </p:grpSpPr>
          <p:sp>
            <p:nvSpPr>
              <p:cNvPr id="273" name="Google Shape;273;p24"/>
              <p:cNvSpPr txBox="1"/>
              <p:nvPr/>
            </p:nvSpPr>
            <p:spPr>
              <a:xfrm>
                <a:off x="838200" y="2614073"/>
                <a:ext cx="391004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D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 - direction</a:t>
                </a:r>
                <a:b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</a:b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If 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D=0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, then direction is from a register (source)</a:t>
                </a:r>
                <a:br>
                  <a:rPr b="0" i="0" lang="en-US" sz="1200" u="none" cap="none" strike="noStrike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</a:b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If 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D=1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, then direction is to a register (destination)</a:t>
                </a:r>
                <a:endParaRPr b="0" i="0" sz="1200" u="none" cap="none" strike="noStrik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838200" y="2574607"/>
                <a:ext cx="3810000" cy="685797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0B0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cxnSp>
          <p:nvCxnSpPr>
            <p:cNvPr id="275" name="Google Shape;275;p24"/>
            <p:cNvCxnSpPr/>
            <p:nvPr/>
          </p:nvCxnSpPr>
          <p:spPr>
            <a:xfrm>
              <a:off x="3886200" y="2394585"/>
              <a:ext cx="0" cy="196215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6" name="Google Shape;276;p24"/>
          <p:cNvGrpSpPr/>
          <p:nvPr/>
        </p:nvGrpSpPr>
        <p:grpSpPr>
          <a:xfrm>
            <a:off x="412218" y="2165985"/>
            <a:ext cx="4392550" cy="1796415"/>
            <a:chOff x="412218" y="2257426"/>
            <a:chExt cx="4392550" cy="1796415"/>
          </a:xfrm>
        </p:grpSpPr>
        <p:grpSp>
          <p:nvGrpSpPr>
            <p:cNvPr id="277" name="Google Shape;277;p24"/>
            <p:cNvGrpSpPr/>
            <p:nvPr/>
          </p:nvGrpSpPr>
          <p:grpSpPr>
            <a:xfrm>
              <a:off x="412218" y="3368044"/>
              <a:ext cx="4392550" cy="685797"/>
              <a:chOff x="838200" y="2514600"/>
              <a:chExt cx="4392550" cy="685797"/>
            </a:xfrm>
          </p:grpSpPr>
          <p:sp>
            <p:nvSpPr>
              <p:cNvPr id="278" name="Google Shape;278;p24"/>
              <p:cNvSpPr txBox="1"/>
              <p:nvPr/>
            </p:nvSpPr>
            <p:spPr>
              <a:xfrm>
                <a:off x="838200" y="2514600"/>
                <a:ext cx="439254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W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 - word</a:t>
                </a:r>
                <a:b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</a:b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If 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W=0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, then only a byte is being transferred (8 bits)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If 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W=1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, them a whole word is being transferred (16 bits)</a:t>
                </a:r>
                <a:endParaRPr b="0" i="0" sz="1200" u="none" cap="none" strike="noStrik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838200" y="2514600"/>
                <a:ext cx="4392550" cy="685797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070C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cxnSp>
          <p:nvCxnSpPr>
            <p:cNvPr id="280" name="Google Shape;280;p24"/>
            <p:cNvCxnSpPr/>
            <p:nvPr/>
          </p:nvCxnSpPr>
          <p:spPr>
            <a:xfrm>
              <a:off x="4343400" y="2257426"/>
              <a:ext cx="0" cy="1110618"/>
            </a:xfrm>
            <a:prstGeom prst="straightConnector1">
              <a:avLst/>
            </a:prstGeom>
            <a:noFill/>
            <a:ln cap="flat" cmpd="sng" w="190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81" name="Google Shape;281;p24"/>
          <p:cNvCxnSpPr/>
          <p:nvPr/>
        </p:nvCxnSpPr>
        <p:spPr>
          <a:xfrm>
            <a:off x="5029200" y="2176858"/>
            <a:ext cx="0" cy="1983504"/>
          </a:xfrm>
          <a:prstGeom prst="straightConnector1">
            <a:avLst/>
          </a:prstGeom>
          <a:noFill/>
          <a:ln cap="flat" cmpd="sng" w="19050">
            <a:solidFill>
              <a:srgbClr val="945D4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2" name="Google Shape;282;p24"/>
          <p:cNvGrpSpPr/>
          <p:nvPr/>
        </p:nvGrpSpPr>
        <p:grpSpPr>
          <a:xfrm>
            <a:off x="7376160" y="4394844"/>
            <a:ext cx="1920240" cy="1167756"/>
            <a:chOff x="7376160" y="4476401"/>
            <a:chExt cx="1920240" cy="1167756"/>
          </a:xfrm>
        </p:grpSpPr>
        <p:sp>
          <p:nvSpPr>
            <p:cNvPr id="283" name="Google Shape;283;p24"/>
            <p:cNvSpPr txBox="1"/>
            <p:nvPr/>
          </p:nvSpPr>
          <p:spPr>
            <a:xfrm>
              <a:off x="7580915" y="4476401"/>
              <a:ext cx="1715485" cy="1167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633E31"/>
                  </a:solidFill>
                  <a:latin typeface="Gill Sans"/>
                  <a:ea typeface="Gill Sans"/>
                  <a:cs typeface="Gill Sans"/>
                  <a:sym typeface="Gill Sans"/>
                </a:rPr>
                <a:t>MOV AX, [BX]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3F3F3F"/>
                  </a:solidFill>
                  <a:latin typeface="Gill Sans"/>
                  <a:ea typeface="Gill Sans"/>
                  <a:cs typeface="Gill Sans"/>
                  <a:sym typeface="Gill Sans"/>
                </a:rPr>
                <a:t>MOV AX, [BX + 12h]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633E31"/>
                  </a:solidFill>
                  <a:latin typeface="Gill Sans"/>
                  <a:ea typeface="Gill Sans"/>
                  <a:cs typeface="Gill Sans"/>
                  <a:sym typeface="Gill Sans"/>
                </a:rPr>
                <a:t>MOV AX, [BX + 1234h]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3F3F3F"/>
                  </a:solidFill>
                  <a:latin typeface="Gill Sans"/>
                  <a:ea typeface="Gill Sans"/>
                  <a:cs typeface="Gill Sans"/>
                  <a:sym typeface="Gill Sans"/>
                </a:rPr>
                <a:t>MOV AX, BX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4" name="Google Shape;284;p24"/>
            <p:cNvCxnSpPr/>
            <p:nvPr/>
          </p:nvCxnSpPr>
          <p:spPr>
            <a:xfrm>
              <a:off x="7376160" y="4648200"/>
              <a:ext cx="243840" cy="0"/>
            </a:xfrm>
            <a:prstGeom prst="straightConnector1">
              <a:avLst/>
            </a:prstGeom>
            <a:noFill/>
            <a:ln cap="flat" cmpd="sng" w="19050">
              <a:solidFill>
                <a:srgbClr val="945D4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5" name="Google Shape;285;p24"/>
            <p:cNvCxnSpPr/>
            <p:nvPr/>
          </p:nvCxnSpPr>
          <p:spPr>
            <a:xfrm>
              <a:off x="7391400" y="4953000"/>
              <a:ext cx="243840" cy="0"/>
            </a:xfrm>
            <a:prstGeom prst="straightConnector1">
              <a:avLst/>
            </a:prstGeom>
            <a:noFill/>
            <a:ln cap="flat" cmpd="sng" w="19050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6" name="Google Shape;286;p24"/>
            <p:cNvCxnSpPr/>
            <p:nvPr/>
          </p:nvCxnSpPr>
          <p:spPr>
            <a:xfrm>
              <a:off x="7391400" y="5181600"/>
              <a:ext cx="243840" cy="0"/>
            </a:xfrm>
            <a:prstGeom prst="straightConnector1">
              <a:avLst/>
            </a:prstGeom>
            <a:noFill/>
            <a:ln cap="flat" cmpd="sng" w="19050">
              <a:solidFill>
                <a:srgbClr val="945D4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7" name="Google Shape;287;p24"/>
            <p:cNvCxnSpPr/>
            <p:nvPr/>
          </p:nvCxnSpPr>
          <p:spPr>
            <a:xfrm>
              <a:off x="7391400" y="5486400"/>
              <a:ext cx="243840" cy="0"/>
            </a:xfrm>
            <a:prstGeom prst="straightConnector1">
              <a:avLst/>
            </a:prstGeom>
            <a:noFill/>
            <a:ln cap="flat" cmpd="sng" w="19050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288" name="Google Shape;288;p24"/>
          <p:cNvGraphicFramePr/>
          <p:nvPr/>
        </p:nvGraphicFramePr>
        <p:xfrm>
          <a:off x="4182327" y="4160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{4054B1EF-A183-434B-A143-003B45BB894B}</a:tableStyleId>
              </a:tblPr>
              <a:tblGrid>
                <a:gridCol w="694475"/>
                <a:gridCol w="2499350"/>
              </a:tblGrid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MODE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OPERAND NATURE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Memory with no displacement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US" sz="1200" u="none" cap="none" strike="noStrike"/>
                        <a:t>Memory with 8-bit displacement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US" sz="1200" u="none" cap="none" strike="noStrike"/>
                        <a:t>Memory with 16-bit displacement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Both are registers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9" name="Google Shape;289;p24"/>
          <p:cNvSpPr/>
          <p:nvPr/>
        </p:nvSpPr>
        <p:spPr>
          <a:xfrm>
            <a:off x="1600200" y="4953000"/>
            <a:ext cx="381000" cy="36933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76200" y="4263684"/>
            <a:ext cx="2740452" cy="584795"/>
          </a:xfrm>
          <a:prstGeom prst="wedgeRoundRectCallout">
            <a:avLst>
              <a:gd fmla="val 13321" name="adj1"/>
              <a:gd fmla="val 69798" name="adj2"/>
              <a:gd fmla="val 16667" name="adj3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 flipH="1">
            <a:off x="96892" y="4336335"/>
            <a:ext cx="2740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34h here is an 8-bit displacement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[BX+34h] is a memory/offset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1831848" y="5560992"/>
            <a:ext cx="454152" cy="36933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p24"/>
          <p:cNvSpPr/>
          <p:nvPr/>
        </p:nvSpPr>
        <p:spPr>
          <a:xfrm>
            <a:off x="2362199" y="6047601"/>
            <a:ext cx="3166761" cy="276999"/>
          </a:xfrm>
          <a:prstGeom prst="wedgeRoundRectCallout">
            <a:avLst>
              <a:gd fmla="val -51213" name="adj1"/>
              <a:gd fmla="val -116072" name="adj2"/>
              <a:gd fmla="val 16667" name="adj3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 flipH="1">
            <a:off x="2364948" y="6020234"/>
            <a:ext cx="32738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1234h here is a 16-bit immediate data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4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Instruction template</a:t>
            </a:r>
            <a:endParaRPr/>
          </a:p>
        </p:txBody>
      </p:sp>
      <p:graphicFrame>
        <p:nvGraphicFramePr>
          <p:cNvPr id="301" name="Google Shape;301;p25"/>
          <p:cNvGraphicFramePr/>
          <p:nvPr/>
        </p:nvGraphicFramePr>
        <p:xfrm>
          <a:off x="1539240" y="1525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{5CA35793-A885-411F-AC1C-B0F0AE7091A9}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302" name="Google Shape;302;p25"/>
          <p:cNvGrpSpPr/>
          <p:nvPr/>
        </p:nvGrpSpPr>
        <p:grpSpPr>
          <a:xfrm>
            <a:off x="1539240" y="1219200"/>
            <a:ext cx="2926080" cy="276999"/>
            <a:chOff x="1539240" y="1981200"/>
            <a:chExt cx="2926080" cy="276999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04" name="Google Shape;304;p25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25"/>
          <p:cNvGrpSpPr/>
          <p:nvPr/>
        </p:nvGrpSpPr>
        <p:grpSpPr>
          <a:xfrm>
            <a:off x="4465320" y="1219200"/>
            <a:ext cx="2926080" cy="276999"/>
            <a:chOff x="1539240" y="1981200"/>
            <a:chExt cx="2926080" cy="276999"/>
          </a:xfrm>
        </p:grpSpPr>
        <p:cxnSp>
          <p:nvCxnSpPr>
            <p:cNvPr id="306" name="Google Shape;306;p25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07" name="Google Shape;307;p25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8" name="Google Shape;308;p25"/>
          <p:cNvCxnSpPr/>
          <p:nvPr/>
        </p:nvCxnSpPr>
        <p:spPr>
          <a:xfrm>
            <a:off x="1371600" y="22860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9" name="Google Shape;309;p25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0993" y="3481587"/>
            <a:ext cx="6752156" cy="284301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/>
          <p:nvPr/>
        </p:nvSpPr>
        <p:spPr>
          <a:xfrm>
            <a:off x="4876800" y="2195691"/>
            <a:ext cx="2133600" cy="57531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B0F0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11" name="Google Shape;311;p25"/>
          <p:cNvGrpSpPr/>
          <p:nvPr/>
        </p:nvGrpSpPr>
        <p:grpSpPr>
          <a:xfrm>
            <a:off x="3733800" y="1905000"/>
            <a:ext cx="1981200" cy="866001"/>
            <a:chOff x="3733800" y="2133600"/>
            <a:chExt cx="1981200" cy="866001"/>
          </a:xfrm>
        </p:grpSpPr>
        <p:sp>
          <p:nvSpPr>
            <p:cNvPr id="312" name="Google Shape;312;p25"/>
            <p:cNvSpPr/>
            <p:nvPr/>
          </p:nvSpPr>
          <p:spPr>
            <a:xfrm>
              <a:off x="4038605" y="2405458"/>
              <a:ext cx="1676395" cy="594143"/>
            </a:xfrm>
            <a:prstGeom prst="curvedUp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FF00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3733800" y="2133600"/>
              <a:ext cx="762000" cy="260985"/>
            </a:xfrm>
            <a:prstGeom prst="ellipse">
              <a:avLst/>
            </a:prstGeom>
            <a:noFill/>
            <a:ln cap="flat" cmpd="sng" w="38100">
              <a:solidFill>
                <a:srgbClr val="BBC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4" name="Google Shape;314;p25"/>
          <p:cNvSpPr/>
          <p:nvPr/>
        </p:nvSpPr>
        <p:spPr>
          <a:xfrm>
            <a:off x="3037790" y="3630194"/>
            <a:ext cx="4353609" cy="36353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6365840" y="2782429"/>
            <a:ext cx="2740452" cy="584795"/>
          </a:xfrm>
          <a:prstGeom prst="wedgeRoundRectCallout">
            <a:avLst>
              <a:gd fmla="val -58596" name="adj1"/>
              <a:gd fmla="val 97124" name="adj2"/>
              <a:gd fmla="val 16667" name="adj3"/>
            </a:avLst>
          </a:prstGeom>
          <a:noFill/>
          <a:ln cap="flat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 flipH="1">
            <a:off x="6386532" y="2855080"/>
            <a:ext cx="27404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Check column that matches with MOD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1574751" y="4126296"/>
            <a:ext cx="558849" cy="219830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204524" y="2458603"/>
            <a:ext cx="2983659" cy="950424"/>
          </a:xfrm>
          <a:prstGeom prst="wedgeRoundRectCallout">
            <a:avLst>
              <a:gd fmla="val 5950" name="adj1"/>
              <a:gd fmla="val 121887" name="adj2"/>
              <a:gd fmla="val 16667" name="adj3"/>
            </a:avLst>
          </a:prstGeom>
          <a:noFill/>
          <a:ln cap="flat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 flipH="1">
            <a:off x="225217" y="2514600"/>
            <a:ext cx="29629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Value for </a:t>
            </a:r>
            <a:r>
              <a:rPr b="1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R/M</a:t>
            </a:r>
            <a:r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with corresponding MOD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Value for REG with corresponding </a:t>
            </a:r>
            <a:r>
              <a:rPr b="1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</a:t>
            </a:r>
            <a:r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value and the register considered in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5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" name="Google Shape;325;p26"/>
          <p:cNvGraphicFramePr/>
          <p:nvPr/>
        </p:nvGraphicFramePr>
        <p:xfrm>
          <a:off x="6106546" y="3672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{4054B1EF-A183-434B-A143-003B45BB894B}</a:tableStyleId>
              </a:tblPr>
              <a:tblGrid>
                <a:gridCol w="675250"/>
                <a:gridCol w="2342275"/>
              </a:tblGrid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MODE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OPERAND NATURE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Memory with no displacement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US" sz="1200" u="none" cap="none" strike="noStrike"/>
                        <a:t>Memory with 8-bit displacement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US" sz="1200" u="none" cap="none" strike="noStrike"/>
                        <a:t>Memory with 16-bit displacement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Both are registers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6" name="Google Shape;326;p2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Example 1</a:t>
            </a:r>
            <a:endParaRPr/>
          </a:p>
        </p:txBody>
      </p:sp>
      <p:sp>
        <p:nvSpPr>
          <p:cNvPr id="327" name="Google Shape;327;p26"/>
          <p:cNvSpPr txBox="1"/>
          <p:nvPr>
            <p:ph idx="1" type="body"/>
          </p:nvPr>
        </p:nvSpPr>
        <p:spPr>
          <a:xfrm>
            <a:off x="304800" y="153924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8B43H [SI], DH: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Copy a byte from DH to memory with 16 bit displacement given the opcode for MOV=100010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grpSp>
        <p:nvGrpSpPr>
          <p:cNvPr id="328" name="Google Shape;328;p26"/>
          <p:cNvGrpSpPr/>
          <p:nvPr/>
        </p:nvGrpSpPr>
        <p:grpSpPr>
          <a:xfrm>
            <a:off x="609600" y="1920240"/>
            <a:ext cx="2079793" cy="2429600"/>
            <a:chOff x="3662659" y="-1359823"/>
            <a:chExt cx="2079793" cy="2429600"/>
          </a:xfrm>
        </p:grpSpPr>
        <p:sp>
          <p:nvSpPr>
            <p:cNvPr id="329" name="Google Shape;329;p26"/>
            <p:cNvSpPr txBox="1"/>
            <p:nvPr/>
          </p:nvSpPr>
          <p:spPr>
            <a:xfrm>
              <a:off x="3810000" y="762000"/>
              <a:ext cx="19324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MOV [SI + 8B43H] ,  DH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0" name="Google Shape;330;p26"/>
            <p:cNvCxnSpPr/>
            <p:nvPr/>
          </p:nvCxnSpPr>
          <p:spPr>
            <a:xfrm>
              <a:off x="3662659" y="-1359823"/>
              <a:ext cx="228600" cy="2121823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331" name="Google Shape;331;p26"/>
          <p:cNvGraphicFramePr/>
          <p:nvPr/>
        </p:nvGraphicFramePr>
        <p:xfrm>
          <a:off x="1539240" y="2727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{5CA35793-A885-411F-AC1C-B0F0AE7091A9}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332" name="Google Shape;332;p26"/>
          <p:cNvGrpSpPr/>
          <p:nvPr/>
        </p:nvGrpSpPr>
        <p:grpSpPr>
          <a:xfrm>
            <a:off x="1539240" y="2421255"/>
            <a:ext cx="2926080" cy="276999"/>
            <a:chOff x="1539240" y="1981200"/>
            <a:chExt cx="2926080" cy="276999"/>
          </a:xfrm>
        </p:grpSpPr>
        <p:cxnSp>
          <p:nvCxnSpPr>
            <p:cNvPr id="333" name="Google Shape;333;p26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34" name="Google Shape;334;p26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26"/>
          <p:cNvGrpSpPr/>
          <p:nvPr/>
        </p:nvGrpSpPr>
        <p:grpSpPr>
          <a:xfrm>
            <a:off x="4465320" y="2421255"/>
            <a:ext cx="2926080" cy="276999"/>
            <a:chOff x="1539240" y="1981200"/>
            <a:chExt cx="2926080" cy="276999"/>
          </a:xfrm>
        </p:grpSpPr>
        <p:cxnSp>
          <p:nvCxnSpPr>
            <p:cNvPr id="336" name="Google Shape;336;p26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37" name="Google Shape;337;p26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8" name="Google Shape;338;p26"/>
          <p:cNvCxnSpPr/>
          <p:nvPr/>
        </p:nvCxnSpPr>
        <p:spPr>
          <a:xfrm>
            <a:off x="609600" y="1920240"/>
            <a:ext cx="3200400" cy="0"/>
          </a:xfrm>
          <a:prstGeom prst="straightConnector1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39" name="Google Shape;339;p26"/>
          <p:cNvGraphicFramePr/>
          <p:nvPr/>
        </p:nvGraphicFramePr>
        <p:xfrm>
          <a:off x="1524000" y="2724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26"/>
          <p:cNvSpPr/>
          <p:nvPr/>
        </p:nvSpPr>
        <p:spPr>
          <a:xfrm>
            <a:off x="2285999" y="4042063"/>
            <a:ext cx="332913" cy="30212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41" name="Google Shape;341;p26"/>
          <p:cNvGrpSpPr/>
          <p:nvPr/>
        </p:nvGrpSpPr>
        <p:grpSpPr>
          <a:xfrm>
            <a:off x="2574252" y="3746808"/>
            <a:ext cx="930475" cy="369332"/>
            <a:chOff x="5546525" y="381000"/>
            <a:chExt cx="930475" cy="369332"/>
          </a:xfrm>
        </p:grpSpPr>
        <p:sp>
          <p:nvSpPr>
            <p:cNvPr id="342" name="Google Shape;342;p26"/>
            <p:cNvSpPr txBox="1"/>
            <p:nvPr/>
          </p:nvSpPr>
          <p:spPr>
            <a:xfrm>
              <a:off x="5736092" y="381000"/>
              <a:ext cx="7409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source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" name="Google Shape;343;p26"/>
            <p:cNvCxnSpPr/>
            <p:nvPr/>
          </p:nvCxnSpPr>
          <p:spPr>
            <a:xfrm flipH="1" rot="10800000">
              <a:off x="5546525" y="565666"/>
              <a:ext cx="245148" cy="108466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44" name="Google Shape;344;p26"/>
          <p:cNvSpPr txBox="1"/>
          <p:nvPr/>
        </p:nvSpPr>
        <p:spPr>
          <a:xfrm>
            <a:off x="3756978" y="272468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6"/>
          <p:cNvSpPr txBox="1"/>
          <p:nvPr/>
        </p:nvSpPr>
        <p:spPr>
          <a:xfrm>
            <a:off x="3352327" y="3746808"/>
            <a:ext cx="2438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-- 8 bits (not a word size)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6"/>
          <p:cNvSpPr txBox="1"/>
          <p:nvPr/>
        </p:nvSpPr>
        <p:spPr>
          <a:xfrm>
            <a:off x="4114800" y="272468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4495800" y="2724686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Google Shape;348;p26"/>
          <p:cNvGrpSpPr/>
          <p:nvPr/>
        </p:nvGrpSpPr>
        <p:grpSpPr>
          <a:xfrm>
            <a:off x="1219200" y="4053840"/>
            <a:ext cx="7904866" cy="729961"/>
            <a:chOff x="1219200" y="3507323"/>
            <a:chExt cx="7904866" cy="729961"/>
          </a:xfrm>
        </p:grpSpPr>
        <p:cxnSp>
          <p:nvCxnSpPr>
            <p:cNvPr id="349" name="Google Shape;349;p26"/>
            <p:cNvCxnSpPr/>
            <p:nvPr/>
          </p:nvCxnSpPr>
          <p:spPr>
            <a:xfrm flipH="1" rot="-5400000">
              <a:off x="3794222" y="1850068"/>
              <a:ext cx="230722" cy="4220434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0" name="Google Shape;350;p26"/>
            <p:cNvSpPr/>
            <p:nvPr/>
          </p:nvSpPr>
          <p:spPr>
            <a:xfrm>
              <a:off x="1219200" y="3507323"/>
              <a:ext cx="996318" cy="335272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45D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6106546" y="3960285"/>
              <a:ext cx="3017520" cy="276999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45D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52" name="Google Shape;352;p26"/>
          <p:cNvSpPr/>
          <p:nvPr/>
        </p:nvSpPr>
        <p:spPr>
          <a:xfrm>
            <a:off x="4495800" y="3063240"/>
            <a:ext cx="632778" cy="349645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3756978" y="3063240"/>
            <a:ext cx="304800" cy="3496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4114800" y="3063240"/>
            <a:ext cx="304800" cy="3496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355" name="Google Shape;355;p26"/>
          <p:cNvGraphicFramePr/>
          <p:nvPr/>
        </p:nvGraphicFramePr>
        <p:xfrm>
          <a:off x="5196840" y="27330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6" name="Google Shape;356;p26"/>
          <p:cNvSpPr/>
          <p:nvPr/>
        </p:nvSpPr>
        <p:spPr>
          <a:xfrm>
            <a:off x="2971800" y="3409374"/>
            <a:ext cx="1119812" cy="337434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 flipH="1">
            <a:off x="2994988" y="3446609"/>
            <a:ext cx="11198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Therefore D=0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6"/>
          <p:cNvSpPr/>
          <p:nvPr/>
        </p:nvSpPr>
        <p:spPr>
          <a:xfrm flipH="1" rot="10800000">
            <a:off x="4238524" y="4067919"/>
            <a:ext cx="1095476" cy="337434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 flipH="1">
            <a:off x="4191000" y="4105154"/>
            <a:ext cx="12285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Therefore W=0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0" name="Google Shape;360;p26"/>
          <p:cNvGraphicFramePr/>
          <p:nvPr/>
        </p:nvGraphicFramePr>
        <p:xfrm>
          <a:off x="1524000" y="5608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{5CA35793-A885-411F-AC1C-B0F0AE7091A9}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432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LOW BYTE DISPLACEMENT / DATA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HIGH BYTE DISPLACEMENT / DATA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361" name="Google Shape;361;p26"/>
          <p:cNvGrpSpPr/>
          <p:nvPr/>
        </p:nvGrpSpPr>
        <p:grpSpPr>
          <a:xfrm>
            <a:off x="1539240" y="5300841"/>
            <a:ext cx="2926080" cy="276999"/>
            <a:chOff x="1539240" y="1981200"/>
            <a:chExt cx="2926080" cy="276999"/>
          </a:xfrm>
        </p:grpSpPr>
        <p:cxnSp>
          <p:nvCxnSpPr>
            <p:cNvPr id="362" name="Google Shape;362;p26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63" name="Google Shape;363;p26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26"/>
          <p:cNvGrpSpPr/>
          <p:nvPr/>
        </p:nvGrpSpPr>
        <p:grpSpPr>
          <a:xfrm>
            <a:off x="4465320" y="5300841"/>
            <a:ext cx="2926080" cy="276999"/>
            <a:chOff x="1539240" y="1981200"/>
            <a:chExt cx="2926080" cy="276999"/>
          </a:xfrm>
        </p:grpSpPr>
        <p:cxnSp>
          <p:nvCxnSpPr>
            <p:cNvPr id="365" name="Google Shape;365;p26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66" name="Google Shape;366;p26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26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Example 1</a:t>
            </a:r>
            <a:endParaRPr/>
          </a:p>
        </p:txBody>
      </p:sp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304800" y="121920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8B43H [SI], DH: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Copy a byte from DH to memory with 16 bit displacement given the opcode for MOV=100010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graphicFrame>
        <p:nvGraphicFramePr>
          <p:cNvPr id="374" name="Google Shape;374;p27"/>
          <p:cNvGraphicFramePr/>
          <p:nvPr/>
        </p:nvGraphicFramePr>
        <p:xfrm>
          <a:off x="1539240" y="2287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{5CA35793-A885-411F-AC1C-B0F0AE7091A9}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375" name="Google Shape;375;p27"/>
          <p:cNvGrpSpPr/>
          <p:nvPr/>
        </p:nvGrpSpPr>
        <p:grpSpPr>
          <a:xfrm>
            <a:off x="1539240" y="1981200"/>
            <a:ext cx="2926080" cy="276999"/>
            <a:chOff x="1539240" y="1981200"/>
            <a:chExt cx="2926080" cy="276999"/>
          </a:xfrm>
        </p:grpSpPr>
        <p:cxnSp>
          <p:nvCxnSpPr>
            <p:cNvPr id="376" name="Google Shape;376;p27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77" name="Google Shape;377;p27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27"/>
          <p:cNvGrpSpPr/>
          <p:nvPr/>
        </p:nvGrpSpPr>
        <p:grpSpPr>
          <a:xfrm>
            <a:off x="4465320" y="1981200"/>
            <a:ext cx="2926080" cy="276999"/>
            <a:chOff x="1539240" y="1981200"/>
            <a:chExt cx="2926080" cy="276999"/>
          </a:xfrm>
        </p:grpSpPr>
        <p:cxnSp>
          <p:nvCxnSpPr>
            <p:cNvPr id="379" name="Google Shape;379;p27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80" name="Google Shape;380;p27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1" name="Google Shape;381;p27"/>
          <p:cNvCxnSpPr/>
          <p:nvPr/>
        </p:nvCxnSpPr>
        <p:spPr>
          <a:xfrm>
            <a:off x="609600" y="1600200"/>
            <a:ext cx="3200400" cy="0"/>
          </a:xfrm>
          <a:prstGeom prst="straightConnector1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82" name="Google Shape;382;p27"/>
          <p:cNvGraphicFramePr/>
          <p:nvPr/>
        </p:nvGraphicFramePr>
        <p:xfrm>
          <a:off x="1524000" y="22846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3" name="Google Shape;383;p27"/>
          <p:cNvSpPr txBox="1"/>
          <p:nvPr/>
        </p:nvSpPr>
        <p:spPr>
          <a:xfrm>
            <a:off x="3756978" y="2284631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4114800" y="2284631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 txBox="1"/>
          <p:nvPr/>
        </p:nvSpPr>
        <p:spPr>
          <a:xfrm>
            <a:off x="4495800" y="2284631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27"/>
          <p:cNvGrpSpPr/>
          <p:nvPr/>
        </p:nvGrpSpPr>
        <p:grpSpPr>
          <a:xfrm>
            <a:off x="3756978" y="2623185"/>
            <a:ext cx="2262822" cy="352889"/>
            <a:chOff x="3756978" y="2739956"/>
            <a:chExt cx="2262822" cy="352889"/>
          </a:xfrm>
        </p:grpSpPr>
        <p:sp>
          <p:nvSpPr>
            <p:cNvPr id="387" name="Google Shape;387;p27"/>
            <p:cNvSpPr/>
            <p:nvPr/>
          </p:nvSpPr>
          <p:spPr>
            <a:xfrm>
              <a:off x="3756978" y="2739956"/>
              <a:ext cx="304800" cy="349645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5486400" y="2743200"/>
              <a:ext cx="533400" cy="349645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89" name="Google Shape;389;p27"/>
          <p:cNvSpPr/>
          <p:nvPr/>
        </p:nvSpPr>
        <p:spPr>
          <a:xfrm>
            <a:off x="4114800" y="2623185"/>
            <a:ext cx="304800" cy="3496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390" name="Google Shape;390;p27"/>
          <p:cNvGraphicFramePr/>
          <p:nvPr/>
        </p:nvGraphicFramePr>
        <p:xfrm>
          <a:off x="5196840" y="2292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91" name="Google Shape;391;p27"/>
          <p:cNvGrpSpPr/>
          <p:nvPr/>
        </p:nvGrpSpPr>
        <p:grpSpPr>
          <a:xfrm>
            <a:off x="1292560" y="3508135"/>
            <a:ext cx="6705600" cy="2823411"/>
            <a:chOff x="762000" y="3124200"/>
            <a:chExt cx="7781925" cy="3276600"/>
          </a:xfrm>
        </p:grpSpPr>
        <p:pic>
          <p:nvPicPr>
            <p:cNvPr id="392" name="Google Shape;392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2000" y="3124200"/>
              <a:ext cx="7781925" cy="327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7"/>
            <p:cNvSpPr/>
            <p:nvPr/>
          </p:nvSpPr>
          <p:spPr>
            <a:xfrm>
              <a:off x="6934200" y="3647711"/>
              <a:ext cx="549664" cy="314689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7146536" y="5628911"/>
              <a:ext cx="549664" cy="314689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1167695" y="5640723"/>
              <a:ext cx="549664" cy="314689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396" name="Google Shape;396;p27"/>
          <p:cNvCxnSpPr/>
          <p:nvPr/>
        </p:nvCxnSpPr>
        <p:spPr>
          <a:xfrm>
            <a:off x="4419600" y="2972830"/>
            <a:ext cx="2181990" cy="986409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p27"/>
          <p:cNvCxnSpPr/>
          <p:nvPr/>
        </p:nvCxnSpPr>
        <p:spPr>
          <a:xfrm flipH="1" rot="10800000">
            <a:off x="2115782" y="2972830"/>
            <a:ext cx="3446818" cy="2693588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98" name="Google Shape;398;p27"/>
          <p:cNvGrpSpPr/>
          <p:nvPr/>
        </p:nvGrpSpPr>
        <p:grpSpPr>
          <a:xfrm>
            <a:off x="617452" y="1618984"/>
            <a:ext cx="2106816" cy="1776824"/>
            <a:chOff x="3662659" y="-1359823"/>
            <a:chExt cx="2106816" cy="1776824"/>
          </a:xfrm>
        </p:grpSpPr>
        <p:sp>
          <p:nvSpPr>
            <p:cNvPr id="399" name="Google Shape;399;p27"/>
            <p:cNvSpPr txBox="1"/>
            <p:nvPr/>
          </p:nvSpPr>
          <p:spPr>
            <a:xfrm>
              <a:off x="3837023" y="109224"/>
              <a:ext cx="19324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MOV [SI + 8B43H] ,  </a:t>
              </a:r>
              <a:r>
                <a:rPr b="0" i="1" lang="en-US" sz="1400" u="none" cap="none" strike="noStrike">
                  <a:solidFill>
                    <a:srgbClr val="FF00FF"/>
                  </a:solidFill>
                  <a:latin typeface="Gill Sans"/>
                  <a:ea typeface="Gill Sans"/>
                  <a:cs typeface="Gill Sans"/>
                  <a:sym typeface="Gill Sans"/>
                </a:rPr>
                <a:t>DH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0" name="Google Shape;400;p27"/>
            <p:cNvCxnSpPr/>
            <p:nvPr/>
          </p:nvCxnSpPr>
          <p:spPr>
            <a:xfrm>
              <a:off x="3662659" y="-1359823"/>
              <a:ext cx="377917" cy="1429016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401" name="Google Shape;401;p27"/>
          <p:cNvCxnSpPr>
            <a:endCxn id="394" idx="1"/>
          </p:cNvCxnSpPr>
          <p:nvPr/>
        </p:nvCxnSpPr>
        <p:spPr>
          <a:xfrm>
            <a:off x="2514545" y="3349800"/>
            <a:ext cx="4279500" cy="24522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2" name="Google Shape;402;p27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Example 1</a:t>
            </a:r>
            <a:endParaRPr/>
          </a:p>
        </p:txBody>
      </p:sp>
      <p:sp>
        <p:nvSpPr>
          <p:cNvPr id="408" name="Google Shape;408;p28"/>
          <p:cNvSpPr txBox="1"/>
          <p:nvPr>
            <p:ph idx="1" type="body"/>
          </p:nvPr>
        </p:nvSpPr>
        <p:spPr>
          <a:xfrm>
            <a:off x="304800" y="121920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8B43H [SI], DH: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Copy a byte from DH to memory with 16 bit displacement given the opcode for MOV=100010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graphicFrame>
        <p:nvGraphicFramePr>
          <p:cNvPr id="409" name="Google Shape;409;p28"/>
          <p:cNvGraphicFramePr/>
          <p:nvPr/>
        </p:nvGraphicFramePr>
        <p:xfrm>
          <a:off x="1539240" y="2287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{5CA35793-A885-411F-AC1C-B0F0AE7091A9}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410" name="Google Shape;410;p28"/>
          <p:cNvGrpSpPr/>
          <p:nvPr/>
        </p:nvGrpSpPr>
        <p:grpSpPr>
          <a:xfrm>
            <a:off x="1539240" y="1981200"/>
            <a:ext cx="2926080" cy="276999"/>
            <a:chOff x="1539240" y="1981200"/>
            <a:chExt cx="2926080" cy="276999"/>
          </a:xfrm>
        </p:grpSpPr>
        <p:cxnSp>
          <p:nvCxnSpPr>
            <p:cNvPr id="411" name="Google Shape;411;p28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12" name="Google Shape;412;p28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28"/>
          <p:cNvGrpSpPr/>
          <p:nvPr/>
        </p:nvGrpSpPr>
        <p:grpSpPr>
          <a:xfrm>
            <a:off x="4465320" y="1981200"/>
            <a:ext cx="2926080" cy="276999"/>
            <a:chOff x="1539240" y="1981200"/>
            <a:chExt cx="2926080" cy="276999"/>
          </a:xfrm>
        </p:grpSpPr>
        <p:cxnSp>
          <p:nvCxnSpPr>
            <p:cNvPr id="414" name="Google Shape;414;p28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15" name="Google Shape;415;p28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6" name="Google Shape;416;p28"/>
          <p:cNvCxnSpPr/>
          <p:nvPr/>
        </p:nvCxnSpPr>
        <p:spPr>
          <a:xfrm>
            <a:off x="609600" y="1600200"/>
            <a:ext cx="3200400" cy="0"/>
          </a:xfrm>
          <a:prstGeom prst="straightConnector1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17" name="Google Shape;417;p28"/>
          <p:cNvGraphicFramePr/>
          <p:nvPr/>
        </p:nvGraphicFramePr>
        <p:xfrm>
          <a:off x="1524000" y="22846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8" name="Google Shape;418;p28"/>
          <p:cNvSpPr txBox="1"/>
          <p:nvPr/>
        </p:nvSpPr>
        <p:spPr>
          <a:xfrm>
            <a:off x="3756978" y="2284631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8"/>
          <p:cNvSpPr txBox="1"/>
          <p:nvPr/>
        </p:nvSpPr>
        <p:spPr>
          <a:xfrm>
            <a:off x="4114800" y="2284631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8"/>
          <p:cNvSpPr txBox="1"/>
          <p:nvPr/>
        </p:nvSpPr>
        <p:spPr>
          <a:xfrm>
            <a:off x="4495800" y="2284631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28"/>
          <p:cNvGrpSpPr/>
          <p:nvPr/>
        </p:nvGrpSpPr>
        <p:grpSpPr>
          <a:xfrm>
            <a:off x="4495800" y="2623185"/>
            <a:ext cx="2590800" cy="352889"/>
            <a:chOff x="3429000" y="2739956"/>
            <a:chExt cx="2590800" cy="352889"/>
          </a:xfrm>
        </p:grpSpPr>
        <p:sp>
          <p:nvSpPr>
            <p:cNvPr id="422" name="Google Shape;422;p28"/>
            <p:cNvSpPr/>
            <p:nvPr/>
          </p:nvSpPr>
          <p:spPr>
            <a:xfrm>
              <a:off x="3429000" y="2739956"/>
              <a:ext cx="632778" cy="349645"/>
            </a:xfrm>
            <a:prstGeom prst="ellipse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486400" y="2743200"/>
              <a:ext cx="533400" cy="349645"/>
            </a:xfrm>
            <a:prstGeom prst="ellipse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aphicFrame>
        <p:nvGraphicFramePr>
          <p:cNvPr id="424" name="Google Shape;424;p28"/>
          <p:cNvGraphicFramePr/>
          <p:nvPr/>
        </p:nvGraphicFramePr>
        <p:xfrm>
          <a:off x="5196840" y="2292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5" name="Google Shape;425;p28"/>
          <p:cNvGraphicFramePr/>
          <p:nvPr/>
        </p:nvGraphicFramePr>
        <p:xfrm>
          <a:off x="6279516" y="2292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26" name="Google Shape;426;p28"/>
          <p:cNvGrpSpPr/>
          <p:nvPr/>
        </p:nvGrpSpPr>
        <p:grpSpPr>
          <a:xfrm>
            <a:off x="1292560" y="3508135"/>
            <a:ext cx="6705600" cy="2823411"/>
            <a:chOff x="762000" y="3124200"/>
            <a:chExt cx="7781925" cy="3276600"/>
          </a:xfrm>
        </p:grpSpPr>
        <p:pic>
          <p:nvPicPr>
            <p:cNvPr id="427" name="Google Shape;42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2000" y="3124200"/>
              <a:ext cx="7781925" cy="3276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8" name="Google Shape;428;p28"/>
            <p:cNvGrpSpPr/>
            <p:nvPr/>
          </p:nvGrpSpPr>
          <p:grpSpPr>
            <a:xfrm>
              <a:off x="1167695" y="3352800"/>
              <a:ext cx="5302873" cy="2039477"/>
              <a:chOff x="1167695" y="3352800"/>
              <a:chExt cx="5302873" cy="2039477"/>
            </a:xfrm>
          </p:grpSpPr>
          <p:sp>
            <p:nvSpPr>
              <p:cNvPr id="429" name="Google Shape;429;p28"/>
              <p:cNvSpPr/>
              <p:nvPr/>
            </p:nvSpPr>
            <p:spPr>
              <a:xfrm>
                <a:off x="5791200" y="3352800"/>
                <a:ext cx="457200" cy="369223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30" name="Google Shape;430;p28"/>
              <p:cNvSpPr/>
              <p:nvPr/>
            </p:nvSpPr>
            <p:spPr>
              <a:xfrm>
                <a:off x="5617845" y="5072241"/>
                <a:ext cx="852723" cy="320036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31" name="Google Shape;431;p28"/>
              <p:cNvSpPr/>
              <p:nvPr/>
            </p:nvSpPr>
            <p:spPr>
              <a:xfrm>
                <a:off x="1167695" y="5072241"/>
                <a:ext cx="584905" cy="3077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cxnSp>
        <p:nvCxnSpPr>
          <p:cNvPr id="432" name="Google Shape;432;p28"/>
          <p:cNvCxnSpPr/>
          <p:nvPr/>
        </p:nvCxnSpPr>
        <p:spPr>
          <a:xfrm>
            <a:off x="4920920" y="2968565"/>
            <a:ext cx="740585" cy="697102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28"/>
          <p:cNvCxnSpPr/>
          <p:nvPr/>
        </p:nvCxnSpPr>
        <p:spPr>
          <a:xfrm flipH="1" rot="10800000">
            <a:off x="2115090" y="2963588"/>
            <a:ext cx="4486500" cy="2201025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34" name="Google Shape;434;p28"/>
          <p:cNvGrpSpPr/>
          <p:nvPr/>
        </p:nvGrpSpPr>
        <p:grpSpPr>
          <a:xfrm>
            <a:off x="617452" y="1618984"/>
            <a:ext cx="2106816" cy="1776824"/>
            <a:chOff x="3662659" y="-1359823"/>
            <a:chExt cx="2106816" cy="1776824"/>
          </a:xfrm>
        </p:grpSpPr>
        <p:sp>
          <p:nvSpPr>
            <p:cNvPr id="435" name="Google Shape;435;p28"/>
            <p:cNvSpPr txBox="1"/>
            <p:nvPr/>
          </p:nvSpPr>
          <p:spPr>
            <a:xfrm>
              <a:off x="3837023" y="109224"/>
              <a:ext cx="19324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MOV</a:t>
              </a:r>
              <a:r>
                <a:rPr b="0" i="1" lang="en-US" sz="1400" u="none" cap="none" strike="noStrike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b="0" i="1" lang="en-US" sz="1400" u="none" cap="none" strike="noStrike">
                  <a:solidFill>
                    <a:srgbClr val="FF00FF"/>
                  </a:solidFill>
                  <a:latin typeface="Gill Sans"/>
                  <a:ea typeface="Gill Sans"/>
                  <a:cs typeface="Gill Sans"/>
                  <a:sym typeface="Gill Sans"/>
                </a:rPr>
                <a:t>[SI + 8B43H] </a:t>
              </a:r>
              <a:r>
                <a:rPr b="0" i="1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,  DH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6" name="Google Shape;436;p28"/>
            <p:cNvCxnSpPr/>
            <p:nvPr/>
          </p:nvCxnSpPr>
          <p:spPr>
            <a:xfrm>
              <a:off x="3662659" y="-1359823"/>
              <a:ext cx="377917" cy="1429016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437" name="Google Shape;437;p28"/>
          <p:cNvCxnSpPr/>
          <p:nvPr/>
        </p:nvCxnSpPr>
        <p:spPr>
          <a:xfrm>
            <a:off x="1993171" y="3339529"/>
            <a:ext cx="3477189" cy="1979812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8" name="Google Shape;438;p28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Example 1</a:t>
            </a:r>
            <a:endParaRPr/>
          </a:p>
        </p:txBody>
      </p:sp>
      <p:sp>
        <p:nvSpPr>
          <p:cNvPr id="444" name="Google Shape;444;p29"/>
          <p:cNvSpPr txBox="1"/>
          <p:nvPr>
            <p:ph idx="1" type="body"/>
          </p:nvPr>
        </p:nvSpPr>
        <p:spPr>
          <a:xfrm>
            <a:off x="304800" y="1219200"/>
            <a:ext cx="8534400" cy="4937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8B43H [SI], DH: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Copy a byte from DH to memory with 16 bit displacement given the opcode for MOV=100010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 txBox="1"/>
          <p:nvPr/>
        </p:nvSpPr>
        <p:spPr>
          <a:xfrm>
            <a:off x="1572748" y="3341023"/>
            <a:ext cx="2441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[SI + </a:t>
            </a:r>
            <a:r>
              <a:rPr b="0" i="1" lang="en-US" sz="1800" u="none" cap="none" strike="noStrike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8B</a:t>
            </a:r>
            <a:r>
              <a:rPr b="0" i="1" lang="en-US" sz="1800" u="none" cap="none" strike="noStrike">
                <a:solidFill>
                  <a:srgbClr val="B38806"/>
                </a:solidFill>
                <a:latin typeface="Gill Sans"/>
                <a:ea typeface="Gill Sans"/>
                <a:cs typeface="Gill Sans"/>
                <a:sym typeface="Gill Sans"/>
              </a:rPr>
              <a:t>43</a:t>
            </a:r>
            <a:r>
              <a:rPr b="0" i="1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H] ,  DH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6" name="Google Shape;446;p29"/>
          <p:cNvGraphicFramePr/>
          <p:nvPr/>
        </p:nvGraphicFramePr>
        <p:xfrm>
          <a:off x="1539240" y="2407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{5CA35793-A885-411F-AC1C-B0F0AE7091A9}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47" name="Google Shape;447;p29"/>
          <p:cNvGraphicFramePr/>
          <p:nvPr/>
        </p:nvGraphicFramePr>
        <p:xfrm>
          <a:off x="1524000" y="4846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{5CA35793-A885-411F-AC1C-B0F0AE7091A9}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432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LOW BYTE DISPLACEMENT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HIGH BYTE DISPLACEMENT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448" name="Google Shape;448;p29"/>
          <p:cNvGrpSpPr/>
          <p:nvPr/>
        </p:nvGrpSpPr>
        <p:grpSpPr>
          <a:xfrm>
            <a:off x="1539240" y="2101215"/>
            <a:ext cx="2926080" cy="276999"/>
            <a:chOff x="1539240" y="1981200"/>
            <a:chExt cx="2926080" cy="276999"/>
          </a:xfrm>
        </p:grpSpPr>
        <p:cxnSp>
          <p:nvCxnSpPr>
            <p:cNvPr id="449" name="Google Shape;449;p29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50" name="Google Shape;450;p29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29"/>
          <p:cNvGrpSpPr/>
          <p:nvPr/>
        </p:nvGrpSpPr>
        <p:grpSpPr>
          <a:xfrm>
            <a:off x="4465320" y="2101215"/>
            <a:ext cx="2926080" cy="276999"/>
            <a:chOff x="1539240" y="1981200"/>
            <a:chExt cx="2926080" cy="276999"/>
          </a:xfrm>
        </p:grpSpPr>
        <p:cxnSp>
          <p:nvCxnSpPr>
            <p:cNvPr id="452" name="Google Shape;452;p29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53" name="Google Shape;453;p29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29"/>
          <p:cNvGrpSpPr/>
          <p:nvPr/>
        </p:nvGrpSpPr>
        <p:grpSpPr>
          <a:xfrm>
            <a:off x="1539240" y="4538841"/>
            <a:ext cx="2926080" cy="276999"/>
            <a:chOff x="1539240" y="1981200"/>
            <a:chExt cx="2926080" cy="276999"/>
          </a:xfrm>
        </p:grpSpPr>
        <p:cxnSp>
          <p:nvCxnSpPr>
            <p:cNvPr id="455" name="Google Shape;455;p29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56" name="Google Shape;456;p29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29"/>
          <p:cNvGrpSpPr/>
          <p:nvPr/>
        </p:nvGrpSpPr>
        <p:grpSpPr>
          <a:xfrm>
            <a:off x="4465320" y="4538841"/>
            <a:ext cx="2926080" cy="276999"/>
            <a:chOff x="1539240" y="1981200"/>
            <a:chExt cx="2926080" cy="276999"/>
          </a:xfrm>
        </p:grpSpPr>
        <p:cxnSp>
          <p:nvCxnSpPr>
            <p:cNvPr id="458" name="Google Shape;458;p29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59" name="Google Shape;459;p29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0" name="Google Shape;460;p29"/>
          <p:cNvCxnSpPr/>
          <p:nvPr/>
        </p:nvCxnSpPr>
        <p:spPr>
          <a:xfrm>
            <a:off x="609600" y="1600200"/>
            <a:ext cx="3200400" cy="0"/>
          </a:xfrm>
          <a:prstGeom prst="straightConnector1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61" name="Google Shape;461;p29"/>
          <p:cNvGraphicFramePr/>
          <p:nvPr/>
        </p:nvGraphicFramePr>
        <p:xfrm>
          <a:off x="1524000" y="2404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2" name="Google Shape;462;p29"/>
          <p:cNvSpPr txBox="1"/>
          <p:nvPr/>
        </p:nvSpPr>
        <p:spPr>
          <a:xfrm>
            <a:off x="3756978" y="240464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9"/>
          <p:cNvSpPr txBox="1"/>
          <p:nvPr/>
        </p:nvSpPr>
        <p:spPr>
          <a:xfrm>
            <a:off x="4114800" y="240464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9"/>
          <p:cNvSpPr txBox="1"/>
          <p:nvPr/>
        </p:nvSpPr>
        <p:spPr>
          <a:xfrm>
            <a:off x="4495800" y="2404646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5" name="Google Shape;465;p29"/>
          <p:cNvGraphicFramePr/>
          <p:nvPr/>
        </p:nvGraphicFramePr>
        <p:xfrm>
          <a:off x="5196840" y="241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6" name="Google Shape;466;p29"/>
          <p:cNvGraphicFramePr/>
          <p:nvPr/>
        </p:nvGraphicFramePr>
        <p:xfrm>
          <a:off x="6279516" y="241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67" name="Google Shape;467;p29"/>
          <p:cNvCxnSpPr/>
          <p:nvPr/>
        </p:nvCxnSpPr>
        <p:spPr>
          <a:xfrm flipH="1" rot="-5400000">
            <a:off x="121200" y="2088600"/>
            <a:ext cx="1905000" cy="928200"/>
          </a:xfrm>
          <a:prstGeom prst="bentConnector3">
            <a:avLst>
              <a:gd fmla="val 99864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68" name="Google Shape;468;p29"/>
          <p:cNvGrpSpPr/>
          <p:nvPr/>
        </p:nvGrpSpPr>
        <p:grpSpPr>
          <a:xfrm>
            <a:off x="2971800" y="3657600"/>
            <a:ext cx="188650" cy="1190348"/>
            <a:chOff x="2971800" y="4038600"/>
            <a:chExt cx="188650" cy="1190348"/>
          </a:xfrm>
        </p:grpSpPr>
        <p:cxnSp>
          <p:nvCxnSpPr>
            <p:cNvPr id="469" name="Google Shape;469;p29"/>
            <p:cNvCxnSpPr/>
            <p:nvPr/>
          </p:nvCxnSpPr>
          <p:spPr>
            <a:xfrm>
              <a:off x="3048000" y="4038600"/>
              <a:ext cx="112450" cy="1190348"/>
            </a:xfrm>
            <a:prstGeom prst="straightConnector1">
              <a:avLst/>
            </a:prstGeom>
            <a:noFill/>
            <a:ln cap="flat" cmpd="sng" w="19050">
              <a:solidFill>
                <a:srgbClr val="B3880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70" name="Google Shape;470;p29"/>
            <p:cNvCxnSpPr/>
            <p:nvPr/>
          </p:nvCxnSpPr>
          <p:spPr>
            <a:xfrm>
              <a:off x="2971800" y="4038600"/>
              <a:ext cx="152400" cy="0"/>
            </a:xfrm>
            <a:prstGeom prst="straightConnector1">
              <a:avLst/>
            </a:prstGeom>
            <a:noFill/>
            <a:ln cap="flat" cmpd="sng" w="19050">
              <a:solidFill>
                <a:srgbClr val="B3880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471" name="Google Shape;471;p29"/>
          <p:cNvGraphicFramePr/>
          <p:nvPr/>
        </p:nvGraphicFramePr>
        <p:xfrm>
          <a:off x="1539240" y="4846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38806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38806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38806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38806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38806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38806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2" name="Google Shape;472;p29"/>
          <p:cNvSpPr txBox="1"/>
          <p:nvPr/>
        </p:nvSpPr>
        <p:spPr>
          <a:xfrm>
            <a:off x="3718139" y="4839347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8806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B38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3" name="Google Shape;473;p29"/>
          <p:cNvGrpSpPr/>
          <p:nvPr/>
        </p:nvGrpSpPr>
        <p:grpSpPr>
          <a:xfrm>
            <a:off x="2743200" y="3657600"/>
            <a:ext cx="2689200" cy="1146900"/>
            <a:chOff x="2743200" y="4038600"/>
            <a:chExt cx="2689200" cy="1146900"/>
          </a:xfrm>
        </p:grpSpPr>
        <p:cxnSp>
          <p:nvCxnSpPr>
            <p:cNvPr id="474" name="Google Shape;474;p29"/>
            <p:cNvCxnSpPr/>
            <p:nvPr/>
          </p:nvCxnSpPr>
          <p:spPr>
            <a:xfrm>
              <a:off x="2743200" y="4038600"/>
              <a:ext cx="152400" cy="0"/>
            </a:xfrm>
            <a:prstGeom prst="straightConnector1">
              <a:avLst/>
            </a:prstGeom>
            <a:noFill/>
            <a:ln cap="flat" cmpd="sng" w="1905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5" name="Google Shape;475;p29"/>
            <p:cNvGrpSpPr/>
            <p:nvPr/>
          </p:nvGrpSpPr>
          <p:grpSpPr>
            <a:xfrm>
              <a:off x="2819400" y="4038600"/>
              <a:ext cx="2613000" cy="1146900"/>
              <a:chOff x="2819400" y="4038600"/>
              <a:chExt cx="2613000" cy="1146900"/>
            </a:xfrm>
          </p:grpSpPr>
          <p:cxnSp>
            <p:nvCxnSpPr>
              <p:cNvPr id="476" name="Google Shape;476;p29"/>
              <p:cNvCxnSpPr/>
              <p:nvPr/>
            </p:nvCxnSpPr>
            <p:spPr>
              <a:xfrm>
                <a:off x="2819400" y="4572000"/>
                <a:ext cx="2613000" cy="613500"/>
              </a:xfrm>
              <a:prstGeom prst="bentConnector3">
                <a:avLst>
                  <a:gd fmla="val 99946" name="adj1"/>
                </a:avLst>
              </a:prstGeom>
              <a:noFill/>
              <a:ln cap="flat" cmpd="sng" w="19050">
                <a:solidFill>
                  <a:srgbClr val="00B0F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77" name="Google Shape;477;p29"/>
              <p:cNvCxnSpPr/>
              <p:nvPr/>
            </p:nvCxnSpPr>
            <p:spPr>
              <a:xfrm>
                <a:off x="2819400" y="4038600"/>
                <a:ext cx="0" cy="54160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aphicFrame>
        <p:nvGraphicFramePr>
          <p:cNvPr id="478" name="Google Shape;478;p29"/>
          <p:cNvGraphicFramePr/>
          <p:nvPr/>
        </p:nvGraphicFramePr>
        <p:xfrm>
          <a:off x="4419600" y="4846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B0F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B0F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B0F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B0F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B0F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B0F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9" name="Google Shape;479;p29"/>
          <p:cNvSpPr txBox="1"/>
          <p:nvPr/>
        </p:nvSpPr>
        <p:spPr>
          <a:xfrm>
            <a:off x="6629400" y="4839347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00B0F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9"/>
          <p:cNvSpPr txBox="1"/>
          <p:nvPr/>
        </p:nvSpPr>
        <p:spPr>
          <a:xfrm>
            <a:off x="574213" y="5867400"/>
            <a:ext cx="78431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Machine Code: </a:t>
            </a:r>
            <a:r>
              <a:rPr b="0" i="1" lang="en-US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1000 1000 1011 0100 0100 0011 1000 1011</a:t>
            </a:r>
            <a:r>
              <a:rPr b="0" i="1" lang="en-US" sz="1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1" lang="en-US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</a:t>
            </a:r>
            <a:r>
              <a:rPr b="0" i="1" lang="en-US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88 B4 43 8B</a:t>
            </a:r>
            <a:r>
              <a:rPr b="0" i="1" lang="en-US" sz="1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16</a:t>
            </a:r>
            <a:r>
              <a:rPr b="0" i="1" lang="en-US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9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Addressing Mode and Categories</a:t>
            </a:r>
            <a:endParaRPr/>
          </a:p>
        </p:txBody>
      </p: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457200" y="1219200"/>
            <a:ext cx="8458200" cy="51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The different ways in which a microprocessor can access data are referred to as its addressing modes.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Addressing modes of 8086 Microprocessor are categorized as: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?"/>
            </a:pPr>
            <a:r>
              <a:rPr i="1" lang="en-US" sz="2300">
                <a:solidFill>
                  <a:schemeClr val="dk1"/>
                </a:solidFill>
              </a:rPr>
              <a:t>Addressing Data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?"/>
            </a:pPr>
            <a:r>
              <a:rPr i="1" lang="en-US" sz="2300">
                <a:solidFill>
                  <a:schemeClr val="dk1"/>
                </a:solidFill>
              </a:rPr>
              <a:t>Addressing Program codes in memory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?"/>
            </a:pPr>
            <a:r>
              <a:rPr i="1" lang="en-US" sz="2300">
                <a:solidFill>
                  <a:schemeClr val="dk1"/>
                </a:solidFill>
              </a:rPr>
              <a:t>Addressing Stack in memory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?"/>
            </a:pPr>
            <a:r>
              <a:rPr i="1" lang="en-US" sz="2300">
                <a:solidFill>
                  <a:schemeClr val="dk1"/>
                </a:solidFill>
              </a:rPr>
              <a:t>Addressing  I/O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?"/>
            </a:pPr>
            <a:r>
              <a:rPr i="1" lang="en-US" sz="2300">
                <a:solidFill>
                  <a:schemeClr val="dk1"/>
                </a:solidFill>
              </a:rPr>
              <a:t>Implied addressing</a:t>
            </a:r>
            <a:endParaRPr/>
          </a:p>
        </p:txBody>
      </p:sp>
      <p:sp>
        <p:nvSpPr>
          <p:cNvPr id="62" name="Google Shape;62;p3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Google Shape;486;p30"/>
          <p:cNvGraphicFramePr/>
          <p:nvPr/>
        </p:nvGraphicFramePr>
        <p:xfrm>
          <a:off x="6106546" y="4038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{4054B1EF-A183-434B-A143-003B45BB894B}</a:tableStyleId>
              </a:tblPr>
              <a:tblGrid>
                <a:gridCol w="675250"/>
                <a:gridCol w="2342275"/>
              </a:tblGrid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MODE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OPERAND NATURE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Memory with no displacement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US" sz="1200" u="none" cap="none" strike="noStrike"/>
                        <a:t>Memory with 8-bit displacement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US" sz="1200" u="none" cap="none" strike="noStrike"/>
                        <a:t>Memory with 16-bit displacement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Both are registers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7" name="Google Shape;487;p30"/>
          <p:cNvSpPr/>
          <p:nvPr/>
        </p:nvSpPr>
        <p:spPr>
          <a:xfrm>
            <a:off x="1297673" y="4405591"/>
            <a:ext cx="245148" cy="25858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88" name="Google Shape;488;p30"/>
          <p:cNvGrpSpPr/>
          <p:nvPr/>
        </p:nvGrpSpPr>
        <p:grpSpPr>
          <a:xfrm>
            <a:off x="680634" y="1600200"/>
            <a:ext cx="1224366" cy="3115400"/>
            <a:chOff x="3733693" y="-2045623"/>
            <a:chExt cx="1224366" cy="3115400"/>
          </a:xfrm>
        </p:grpSpPr>
        <p:sp>
          <p:nvSpPr>
            <p:cNvPr id="489" name="Google Shape;489;p30"/>
            <p:cNvSpPr txBox="1"/>
            <p:nvPr/>
          </p:nvSpPr>
          <p:spPr>
            <a:xfrm>
              <a:off x="3899179" y="762000"/>
              <a:ext cx="10588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MOV AX, BX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0" name="Google Shape;490;p30"/>
            <p:cNvCxnSpPr/>
            <p:nvPr/>
          </p:nvCxnSpPr>
          <p:spPr>
            <a:xfrm>
              <a:off x="3733693" y="-2045623"/>
              <a:ext cx="386166" cy="2807623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91" name="Google Shape;491;p30"/>
          <p:cNvGrpSpPr/>
          <p:nvPr/>
        </p:nvGrpSpPr>
        <p:grpSpPr>
          <a:xfrm>
            <a:off x="1412154" y="3775728"/>
            <a:ext cx="1407289" cy="611168"/>
            <a:chOff x="5451226" y="381000"/>
            <a:chExt cx="1407289" cy="611168"/>
          </a:xfrm>
        </p:grpSpPr>
        <p:sp>
          <p:nvSpPr>
            <p:cNvPr id="492" name="Google Shape;492;p30"/>
            <p:cNvSpPr txBox="1"/>
            <p:nvPr/>
          </p:nvSpPr>
          <p:spPr>
            <a:xfrm>
              <a:off x="5736092" y="381000"/>
              <a:ext cx="11224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destination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" name="Google Shape;493;p30"/>
            <p:cNvCxnSpPr/>
            <p:nvPr/>
          </p:nvCxnSpPr>
          <p:spPr>
            <a:xfrm flipH="1" rot="10800000">
              <a:off x="5451226" y="686356"/>
              <a:ext cx="424504" cy="30581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94" name="Google Shape;494;p30"/>
          <p:cNvSpPr txBox="1"/>
          <p:nvPr/>
        </p:nvSpPr>
        <p:spPr>
          <a:xfrm>
            <a:off x="2667000" y="3777960"/>
            <a:ext cx="22176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-- 16 bits (a word size)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30"/>
          <p:cNvGrpSpPr/>
          <p:nvPr/>
        </p:nvGrpSpPr>
        <p:grpSpPr>
          <a:xfrm>
            <a:off x="1295400" y="4389128"/>
            <a:ext cx="7818120" cy="1021072"/>
            <a:chOff x="1199266" y="3476851"/>
            <a:chExt cx="7818120" cy="1021072"/>
          </a:xfrm>
        </p:grpSpPr>
        <p:cxnSp>
          <p:nvCxnSpPr>
            <p:cNvPr id="496" name="Google Shape;496;p30"/>
            <p:cNvCxnSpPr/>
            <p:nvPr/>
          </p:nvCxnSpPr>
          <p:spPr>
            <a:xfrm>
              <a:off x="1656466" y="3844923"/>
              <a:ext cx="4297680" cy="548640"/>
            </a:xfrm>
            <a:prstGeom prst="bentConnector3">
              <a:avLst>
                <a:gd fmla="val -11479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97" name="Google Shape;497;p30"/>
            <p:cNvSpPr/>
            <p:nvPr/>
          </p:nvSpPr>
          <p:spPr>
            <a:xfrm>
              <a:off x="1199266" y="3476851"/>
              <a:ext cx="541258" cy="36584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45D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5999866" y="4220924"/>
              <a:ext cx="3017520" cy="276999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45D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99" name="Google Shape;499;p3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Example 2</a:t>
            </a:r>
            <a:endParaRPr/>
          </a:p>
        </p:txBody>
      </p:sp>
      <p:sp>
        <p:nvSpPr>
          <p:cNvPr id="500" name="Google Shape;500;p30"/>
          <p:cNvSpPr txBox="1"/>
          <p:nvPr>
            <p:ph idx="1" type="body"/>
          </p:nvPr>
        </p:nvSpPr>
        <p:spPr>
          <a:xfrm>
            <a:off x="304800" y="121920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AX, BX: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given the opcode for MOV=100010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graphicFrame>
        <p:nvGraphicFramePr>
          <p:cNvPr id="501" name="Google Shape;501;p30"/>
          <p:cNvGraphicFramePr/>
          <p:nvPr/>
        </p:nvGraphicFramePr>
        <p:xfrm>
          <a:off x="1539240" y="2407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{5CA35793-A885-411F-AC1C-B0F0AE7091A9}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502" name="Google Shape;502;p30"/>
          <p:cNvGrpSpPr/>
          <p:nvPr/>
        </p:nvGrpSpPr>
        <p:grpSpPr>
          <a:xfrm>
            <a:off x="1539240" y="2101215"/>
            <a:ext cx="2926080" cy="276999"/>
            <a:chOff x="1539240" y="1981200"/>
            <a:chExt cx="2926080" cy="276999"/>
          </a:xfrm>
        </p:grpSpPr>
        <p:cxnSp>
          <p:nvCxnSpPr>
            <p:cNvPr id="503" name="Google Shape;503;p30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04" name="Google Shape;504;p30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30"/>
          <p:cNvGrpSpPr/>
          <p:nvPr/>
        </p:nvGrpSpPr>
        <p:grpSpPr>
          <a:xfrm>
            <a:off x="4465320" y="2101215"/>
            <a:ext cx="2926080" cy="276999"/>
            <a:chOff x="1539240" y="1981200"/>
            <a:chExt cx="2926080" cy="276999"/>
          </a:xfrm>
        </p:grpSpPr>
        <p:cxnSp>
          <p:nvCxnSpPr>
            <p:cNvPr id="506" name="Google Shape;506;p30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07" name="Google Shape;507;p30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8" name="Google Shape;508;p30"/>
          <p:cNvCxnSpPr/>
          <p:nvPr/>
        </p:nvCxnSpPr>
        <p:spPr>
          <a:xfrm>
            <a:off x="609600" y="1600200"/>
            <a:ext cx="1840881" cy="0"/>
          </a:xfrm>
          <a:prstGeom prst="straightConnector1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09" name="Google Shape;509;p30"/>
          <p:cNvGraphicFramePr/>
          <p:nvPr/>
        </p:nvGraphicFramePr>
        <p:xfrm>
          <a:off x="1524000" y="2404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0" name="Google Shape;510;p30"/>
          <p:cNvSpPr txBox="1"/>
          <p:nvPr/>
        </p:nvSpPr>
        <p:spPr>
          <a:xfrm>
            <a:off x="3756978" y="240464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4114800" y="240464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0"/>
          <p:cNvSpPr txBox="1"/>
          <p:nvPr/>
        </p:nvSpPr>
        <p:spPr>
          <a:xfrm>
            <a:off x="4495800" y="2404646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0"/>
          <p:cNvSpPr/>
          <p:nvPr/>
        </p:nvSpPr>
        <p:spPr>
          <a:xfrm>
            <a:off x="4495800" y="2743200"/>
            <a:ext cx="632778" cy="349645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4" name="Google Shape;514;p30"/>
          <p:cNvSpPr/>
          <p:nvPr/>
        </p:nvSpPr>
        <p:spPr>
          <a:xfrm>
            <a:off x="3756978" y="2743200"/>
            <a:ext cx="304800" cy="3496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5" name="Google Shape;515;p30"/>
          <p:cNvSpPr/>
          <p:nvPr/>
        </p:nvSpPr>
        <p:spPr>
          <a:xfrm>
            <a:off x="4114800" y="2743200"/>
            <a:ext cx="304800" cy="3496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16" name="Google Shape;516;p30"/>
          <p:cNvCxnSpPr/>
          <p:nvPr/>
        </p:nvCxnSpPr>
        <p:spPr>
          <a:xfrm rot="10800000">
            <a:off x="4953000" y="3124200"/>
            <a:ext cx="1143000" cy="2009001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7" name="Google Shape;517;p30"/>
          <p:cNvSpPr/>
          <p:nvPr/>
        </p:nvSpPr>
        <p:spPr>
          <a:xfrm>
            <a:off x="1417320" y="3124200"/>
            <a:ext cx="2545080" cy="622608"/>
          </a:xfrm>
          <a:prstGeom prst="wedgeRoundRectCallout">
            <a:avLst>
              <a:gd fmla="val -20833" name="adj1"/>
              <a:gd fmla="val 68203" name="adj2"/>
              <a:gd fmla="val 16667" name="adj3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8" name="Google Shape;518;p30"/>
          <p:cNvSpPr/>
          <p:nvPr/>
        </p:nvSpPr>
        <p:spPr>
          <a:xfrm flipH="1" rot="10800000">
            <a:off x="3573541" y="4191000"/>
            <a:ext cx="1303259" cy="47318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9" name="Google Shape;519;p30"/>
          <p:cNvSpPr txBox="1"/>
          <p:nvPr/>
        </p:nvSpPr>
        <p:spPr>
          <a:xfrm flipH="1">
            <a:off x="3581400" y="4228235"/>
            <a:ext cx="14571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AX is 16-bit long,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therefore W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0"/>
          <p:cNvSpPr txBox="1"/>
          <p:nvPr/>
        </p:nvSpPr>
        <p:spPr>
          <a:xfrm flipH="1">
            <a:off x="1493520" y="31242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AX considered which is a  destination operand,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therefore D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0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Example 2</a:t>
            </a:r>
            <a:endParaRPr/>
          </a:p>
        </p:txBody>
      </p:sp>
      <p:sp>
        <p:nvSpPr>
          <p:cNvPr id="527" name="Google Shape;527;p31"/>
          <p:cNvSpPr txBox="1"/>
          <p:nvPr>
            <p:ph idx="1" type="body"/>
          </p:nvPr>
        </p:nvSpPr>
        <p:spPr>
          <a:xfrm>
            <a:off x="304800" y="121920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AX, BX: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given the opcode for MOV=100010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graphicFrame>
        <p:nvGraphicFramePr>
          <p:cNvPr id="528" name="Google Shape;528;p31"/>
          <p:cNvGraphicFramePr/>
          <p:nvPr/>
        </p:nvGraphicFramePr>
        <p:xfrm>
          <a:off x="1539240" y="21312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{5CA35793-A885-411F-AC1C-B0F0AE7091A9}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529" name="Google Shape;529;p31"/>
          <p:cNvGrpSpPr/>
          <p:nvPr/>
        </p:nvGrpSpPr>
        <p:grpSpPr>
          <a:xfrm>
            <a:off x="1539240" y="1824526"/>
            <a:ext cx="2926080" cy="276999"/>
            <a:chOff x="1539240" y="1981200"/>
            <a:chExt cx="2926080" cy="276999"/>
          </a:xfrm>
        </p:grpSpPr>
        <p:cxnSp>
          <p:nvCxnSpPr>
            <p:cNvPr id="530" name="Google Shape;530;p31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31" name="Google Shape;531;p31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4465320" y="1824526"/>
            <a:ext cx="2926080" cy="276999"/>
            <a:chOff x="1539240" y="1981200"/>
            <a:chExt cx="2926080" cy="276999"/>
          </a:xfrm>
        </p:grpSpPr>
        <p:cxnSp>
          <p:nvCxnSpPr>
            <p:cNvPr id="533" name="Google Shape;533;p31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34" name="Google Shape;534;p31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5" name="Google Shape;535;p31"/>
          <p:cNvCxnSpPr/>
          <p:nvPr/>
        </p:nvCxnSpPr>
        <p:spPr>
          <a:xfrm>
            <a:off x="609600" y="1600200"/>
            <a:ext cx="1840881" cy="0"/>
          </a:xfrm>
          <a:prstGeom prst="straightConnector1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36" name="Google Shape;536;p31"/>
          <p:cNvGraphicFramePr/>
          <p:nvPr/>
        </p:nvGraphicFramePr>
        <p:xfrm>
          <a:off x="1524000" y="2127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7" name="Google Shape;537;p31"/>
          <p:cNvSpPr txBox="1"/>
          <p:nvPr/>
        </p:nvSpPr>
        <p:spPr>
          <a:xfrm>
            <a:off x="3756978" y="2127957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1"/>
          <p:cNvSpPr txBox="1"/>
          <p:nvPr/>
        </p:nvSpPr>
        <p:spPr>
          <a:xfrm>
            <a:off x="4114800" y="2127957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1"/>
          <p:cNvSpPr txBox="1"/>
          <p:nvPr/>
        </p:nvSpPr>
        <p:spPr>
          <a:xfrm>
            <a:off x="4495800" y="2127957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0" name="Google Shape;540;p31"/>
          <p:cNvGrpSpPr/>
          <p:nvPr/>
        </p:nvGrpSpPr>
        <p:grpSpPr>
          <a:xfrm>
            <a:off x="3756978" y="2466511"/>
            <a:ext cx="2262822" cy="352889"/>
            <a:chOff x="3756978" y="2739956"/>
            <a:chExt cx="2262822" cy="352889"/>
          </a:xfrm>
        </p:grpSpPr>
        <p:sp>
          <p:nvSpPr>
            <p:cNvPr id="541" name="Google Shape;541;p31"/>
            <p:cNvSpPr/>
            <p:nvPr/>
          </p:nvSpPr>
          <p:spPr>
            <a:xfrm>
              <a:off x="3756978" y="2739956"/>
              <a:ext cx="304800" cy="349645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5486400" y="2743200"/>
              <a:ext cx="533400" cy="349645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43" name="Google Shape;543;p31"/>
          <p:cNvSpPr/>
          <p:nvPr/>
        </p:nvSpPr>
        <p:spPr>
          <a:xfrm>
            <a:off x="4114800" y="2466511"/>
            <a:ext cx="304800" cy="3496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544" name="Google Shape;544;p31"/>
          <p:cNvGraphicFramePr/>
          <p:nvPr/>
        </p:nvGraphicFramePr>
        <p:xfrm>
          <a:off x="5196840" y="21362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45" name="Google Shape;545;p31"/>
          <p:cNvGrpSpPr/>
          <p:nvPr/>
        </p:nvGrpSpPr>
        <p:grpSpPr>
          <a:xfrm>
            <a:off x="1352317" y="3544431"/>
            <a:ext cx="6629400" cy="2791326"/>
            <a:chOff x="762000" y="3124200"/>
            <a:chExt cx="7781925" cy="3276600"/>
          </a:xfrm>
        </p:grpSpPr>
        <p:pic>
          <p:nvPicPr>
            <p:cNvPr id="546" name="Google Shape;546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2000" y="3124200"/>
              <a:ext cx="7781925" cy="327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7" name="Google Shape;547;p31"/>
            <p:cNvSpPr/>
            <p:nvPr/>
          </p:nvSpPr>
          <p:spPr>
            <a:xfrm>
              <a:off x="7828665" y="3647711"/>
              <a:ext cx="553335" cy="314689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7832336" y="3952512"/>
              <a:ext cx="549664" cy="3048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1223667" y="3933612"/>
              <a:ext cx="549664" cy="314689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550" name="Google Shape;550;p31"/>
          <p:cNvCxnSpPr/>
          <p:nvPr/>
        </p:nvCxnSpPr>
        <p:spPr>
          <a:xfrm>
            <a:off x="4419600" y="2867592"/>
            <a:ext cx="2952789" cy="1122816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1" name="Google Shape;551;p31"/>
          <p:cNvCxnSpPr/>
          <p:nvPr/>
        </p:nvCxnSpPr>
        <p:spPr>
          <a:xfrm>
            <a:off x="3962400" y="2867592"/>
            <a:ext cx="3409989" cy="1642134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2" name="Google Shape;552;p31"/>
          <p:cNvCxnSpPr/>
          <p:nvPr/>
        </p:nvCxnSpPr>
        <p:spPr>
          <a:xfrm flipH="1" rot="10800000">
            <a:off x="2273966" y="2847511"/>
            <a:ext cx="3212434" cy="1491304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3" name="Google Shape;553;p31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/>
          <p:nvPr/>
        </p:nvSpPr>
        <p:spPr>
          <a:xfrm>
            <a:off x="1315335" y="3722023"/>
            <a:ext cx="245148" cy="25858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9" name="Google Shape;559;p3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Example 2</a:t>
            </a:r>
            <a:endParaRPr/>
          </a:p>
        </p:txBody>
      </p:sp>
      <p:sp>
        <p:nvSpPr>
          <p:cNvPr id="560" name="Google Shape;560;p32"/>
          <p:cNvSpPr txBox="1"/>
          <p:nvPr>
            <p:ph idx="1" type="body"/>
          </p:nvPr>
        </p:nvSpPr>
        <p:spPr>
          <a:xfrm>
            <a:off x="304800" y="121920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AX, BX: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given the opcode for MOV=100010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graphicFrame>
        <p:nvGraphicFramePr>
          <p:cNvPr id="561" name="Google Shape;561;p32"/>
          <p:cNvGraphicFramePr/>
          <p:nvPr/>
        </p:nvGraphicFramePr>
        <p:xfrm>
          <a:off x="1539240" y="2407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{5CA35793-A885-411F-AC1C-B0F0AE7091A9}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562" name="Google Shape;562;p32"/>
          <p:cNvGrpSpPr/>
          <p:nvPr/>
        </p:nvGrpSpPr>
        <p:grpSpPr>
          <a:xfrm>
            <a:off x="1539240" y="2101215"/>
            <a:ext cx="2926080" cy="276999"/>
            <a:chOff x="1539240" y="1981200"/>
            <a:chExt cx="2926080" cy="276999"/>
          </a:xfrm>
        </p:grpSpPr>
        <p:cxnSp>
          <p:nvCxnSpPr>
            <p:cNvPr id="563" name="Google Shape;563;p32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64" name="Google Shape;564;p32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32"/>
          <p:cNvGrpSpPr/>
          <p:nvPr/>
        </p:nvGrpSpPr>
        <p:grpSpPr>
          <a:xfrm>
            <a:off x="4465320" y="2101215"/>
            <a:ext cx="2926080" cy="276999"/>
            <a:chOff x="1539240" y="1981200"/>
            <a:chExt cx="2926080" cy="276999"/>
          </a:xfrm>
        </p:grpSpPr>
        <p:cxnSp>
          <p:nvCxnSpPr>
            <p:cNvPr id="566" name="Google Shape;566;p32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67" name="Google Shape;567;p32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68" name="Google Shape;568;p32"/>
          <p:cNvCxnSpPr/>
          <p:nvPr/>
        </p:nvCxnSpPr>
        <p:spPr>
          <a:xfrm>
            <a:off x="609600" y="1600200"/>
            <a:ext cx="1840881" cy="0"/>
          </a:xfrm>
          <a:prstGeom prst="straightConnector1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69" name="Google Shape;569;p32"/>
          <p:cNvGraphicFramePr/>
          <p:nvPr/>
        </p:nvGraphicFramePr>
        <p:xfrm>
          <a:off x="1524000" y="2404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0" name="Google Shape;570;p32"/>
          <p:cNvSpPr txBox="1"/>
          <p:nvPr/>
        </p:nvSpPr>
        <p:spPr>
          <a:xfrm>
            <a:off x="3756978" y="240464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4114800" y="240464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2"/>
          <p:cNvSpPr txBox="1"/>
          <p:nvPr/>
        </p:nvSpPr>
        <p:spPr>
          <a:xfrm>
            <a:off x="4495800" y="2404646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3" name="Google Shape;573;p32"/>
          <p:cNvGrpSpPr/>
          <p:nvPr/>
        </p:nvGrpSpPr>
        <p:grpSpPr>
          <a:xfrm>
            <a:off x="4495800" y="2743200"/>
            <a:ext cx="2590800" cy="352889"/>
            <a:chOff x="3429000" y="2739956"/>
            <a:chExt cx="2590800" cy="352889"/>
          </a:xfrm>
        </p:grpSpPr>
        <p:sp>
          <p:nvSpPr>
            <p:cNvPr id="574" name="Google Shape;574;p32"/>
            <p:cNvSpPr/>
            <p:nvPr/>
          </p:nvSpPr>
          <p:spPr>
            <a:xfrm>
              <a:off x="3429000" y="2739956"/>
              <a:ext cx="632778" cy="349645"/>
            </a:xfrm>
            <a:prstGeom prst="ellipse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5486400" y="2743200"/>
              <a:ext cx="533400" cy="349645"/>
            </a:xfrm>
            <a:prstGeom prst="ellipse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aphicFrame>
        <p:nvGraphicFramePr>
          <p:cNvPr id="576" name="Google Shape;576;p32"/>
          <p:cNvGraphicFramePr/>
          <p:nvPr/>
        </p:nvGraphicFramePr>
        <p:xfrm>
          <a:off x="5196840" y="241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77" name="Google Shape;577;p32"/>
          <p:cNvGrpSpPr/>
          <p:nvPr/>
        </p:nvGrpSpPr>
        <p:grpSpPr>
          <a:xfrm>
            <a:off x="1214409" y="3612296"/>
            <a:ext cx="6501821" cy="2737609"/>
            <a:chOff x="762000" y="3124200"/>
            <a:chExt cx="7781925" cy="3276600"/>
          </a:xfrm>
        </p:grpSpPr>
        <p:pic>
          <p:nvPicPr>
            <p:cNvPr id="578" name="Google Shape;578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2000" y="3124200"/>
              <a:ext cx="7781925" cy="3276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9" name="Google Shape;579;p32"/>
            <p:cNvGrpSpPr/>
            <p:nvPr/>
          </p:nvGrpSpPr>
          <p:grpSpPr>
            <a:xfrm>
              <a:off x="1167695" y="3309257"/>
              <a:ext cx="7110620" cy="1779569"/>
              <a:chOff x="1167695" y="3309257"/>
              <a:chExt cx="7110620" cy="1779569"/>
            </a:xfrm>
          </p:grpSpPr>
          <p:sp>
            <p:nvSpPr>
              <p:cNvPr id="580" name="Google Shape;580;p32"/>
              <p:cNvSpPr/>
              <p:nvPr/>
            </p:nvSpPr>
            <p:spPr>
              <a:xfrm>
                <a:off x="7304790" y="3309257"/>
                <a:ext cx="457200" cy="369223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7805875" y="4736965"/>
                <a:ext cx="472440" cy="320036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1167695" y="4781056"/>
                <a:ext cx="584905" cy="3077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graphicFrame>
        <p:nvGraphicFramePr>
          <p:cNvPr id="583" name="Google Shape;583;p32"/>
          <p:cNvGraphicFramePr/>
          <p:nvPr/>
        </p:nvGraphicFramePr>
        <p:xfrm>
          <a:off x="6279516" y="241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{755BD30B-1B10-4437-9D2D-BB6C12F146DF}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84" name="Google Shape;584;p32"/>
          <p:cNvGrpSpPr/>
          <p:nvPr/>
        </p:nvGrpSpPr>
        <p:grpSpPr>
          <a:xfrm>
            <a:off x="3887215" y="736458"/>
            <a:ext cx="5180585" cy="1854342"/>
            <a:chOff x="3887215" y="736458"/>
            <a:chExt cx="5180585" cy="1854342"/>
          </a:xfrm>
        </p:grpSpPr>
        <p:sp>
          <p:nvSpPr>
            <p:cNvPr id="585" name="Google Shape;585;p32"/>
            <p:cNvSpPr txBox="1"/>
            <p:nvPr/>
          </p:nvSpPr>
          <p:spPr>
            <a:xfrm>
              <a:off x="3887215" y="736458"/>
              <a:ext cx="51805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Machine Code: </a:t>
              </a:r>
              <a:r>
                <a:rPr b="0" i="1" lang="en-US" sz="1800" u="none" cap="none" strike="noStrike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1000 1011 1100 0011</a:t>
              </a:r>
              <a:r>
                <a:rPr b="0" i="1" lang="en-US" sz="1000" u="none" cap="none" strike="noStrike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r>
                <a:rPr b="0" i="1" lang="en-US" sz="1800" u="none" cap="none" strike="noStrike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or</a:t>
              </a:r>
              <a:r>
                <a:rPr b="0" i="1" lang="en-US" sz="1800" u="none" cap="none" strike="noStrike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 8B C3</a:t>
              </a:r>
              <a:r>
                <a:rPr b="0" i="1" lang="en-US" sz="1000" u="none" cap="none" strike="noStrike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16</a:t>
              </a:r>
              <a:r>
                <a:rPr b="0" i="1" lang="en-US" sz="1800" u="none" cap="none" strike="noStrike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7391400" y="1036320"/>
              <a:ext cx="213360" cy="1554480"/>
            </a:xfrm>
            <a:prstGeom prst="bentUpArrow">
              <a:avLst>
                <a:gd fmla="val 25000" name="adj1"/>
                <a:gd fmla="val 25000" name="adj2"/>
                <a:gd fmla="val 25000" name="adj3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587" name="Google Shape;587;p32"/>
          <p:cNvCxnSpPr/>
          <p:nvPr/>
        </p:nvCxnSpPr>
        <p:spPr>
          <a:xfrm>
            <a:off x="5029200" y="3092845"/>
            <a:ext cx="1651729" cy="717156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8" name="Google Shape;588;p32"/>
          <p:cNvCxnSpPr>
            <a:endCxn id="581" idx="1"/>
          </p:cNvCxnSpPr>
          <p:nvPr/>
        </p:nvCxnSpPr>
        <p:spPr>
          <a:xfrm>
            <a:off x="2590887" y="1600261"/>
            <a:ext cx="4508700" cy="34932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9" name="Google Shape;589;p32"/>
          <p:cNvCxnSpPr/>
          <p:nvPr/>
        </p:nvCxnSpPr>
        <p:spPr>
          <a:xfrm flipH="1" rot="10800000">
            <a:off x="2081079" y="3092845"/>
            <a:ext cx="4599850" cy="2012555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0" name="Google Shape;590;p32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QUIZ</a:t>
            </a:r>
            <a:endParaRPr/>
          </a:p>
        </p:txBody>
      </p:sp>
      <p:sp>
        <p:nvSpPr>
          <p:cNvPr id="596" name="Google Shape;596;p33"/>
          <p:cNvSpPr txBox="1"/>
          <p:nvPr>
            <p:ph idx="1" type="body"/>
          </p:nvPr>
        </p:nvSpPr>
        <p:spPr>
          <a:xfrm>
            <a:off x="457200" y="114300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4"/>
              <a:buNone/>
            </a:pPr>
            <a:r>
              <a:rPr lang="en-US" sz="2400"/>
              <a:t>Compute the machine code for the following using the table below and the opcode for MOV as100010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24"/>
              <a:buNone/>
            </a:pPr>
            <a:r>
              <a:rPr lang="en-US" sz="2400"/>
              <a:t>a)  MOV AX, 5E9Ch                    b)  MOV DH, [BP+SI+7Dh]</a:t>
            </a:r>
            <a:endParaRPr/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597" name="Google Shape;5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3148363"/>
            <a:ext cx="7086600" cy="2983832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3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Instruction Template</a:t>
            </a:r>
            <a:endParaRPr/>
          </a:p>
        </p:txBody>
      </p:sp>
      <p:sp>
        <p:nvSpPr>
          <p:cNvPr id="604" name="Google Shape;604;p3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5138" lvl="0" marL="4651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 sz="2400"/>
              <a:t>The Intel literature shows two different formats for coding 8086 instructions.</a:t>
            </a:r>
            <a:endParaRPr/>
          </a:p>
          <a:p>
            <a:pPr indent="-465138" lvl="0" marL="465138" rtl="0" algn="l">
              <a:lnSpc>
                <a:spcPct val="90000"/>
              </a:lnSpc>
              <a:spcBef>
                <a:spcPts val="2025"/>
              </a:spcBef>
              <a:spcAft>
                <a:spcPts val="0"/>
              </a:spcAft>
              <a:buSzPts val="1824"/>
              <a:buChar char="?"/>
            </a:pPr>
            <a:r>
              <a:rPr lang="en-US" sz="2400"/>
              <a:t>Instruction templates helps you to code the instruction properly.</a:t>
            </a:r>
            <a:endParaRPr/>
          </a:p>
          <a:p>
            <a:pPr indent="-465138" lvl="0" marL="465138" rtl="0" algn="l">
              <a:lnSpc>
                <a:spcPct val="90000"/>
              </a:lnSpc>
              <a:spcBef>
                <a:spcPts val="2025"/>
              </a:spcBef>
              <a:spcAft>
                <a:spcPts val="0"/>
              </a:spcAft>
              <a:buSzPts val="1824"/>
              <a:buChar char="?"/>
            </a:pPr>
            <a:r>
              <a:rPr b="1" lang="en-US" sz="2400"/>
              <a:t>Example:</a:t>
            </a:r>
            <a:endParaRPr/>
          </a:p>
          <a:p>
            <a:pPr indent="-465138" lvl="0" marL="465138" rtl="0" algn="l">
              <a:lnSpc>
                <a:spcPct val="90000"/>
              </a:lnSpc>
              <a:spcBef>
                <a:spcPts val="2025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IN AL, 05H 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58496" lvl="0" marL="274320" rtl="0" algn="l">
              <a:lnSpc>
                <a:spcPct val="100000"/>
              </a:lnSpc>
              <a:spcBef>
                <a:spcPts val="2025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</p:txBody>
      </p:sp>
      <p:pic>
        <p:nvPicPr>
          <p:cNvPr id="605" name="Google Shape;6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4764" y="2667000"/>
            <a:ext cx="5813854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4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Example </a:t>
            </a:r>
            <a:endParaRPr/>
          </a:p>
        </p:txBody>
      </p:sp>
      <p:pic>
        <p:nvPicPr>
          <p:cNvPr id="612" name="Google Shape;6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85768"/>
            <a:ext cx="8229600" cy="4176832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5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Example</a:t>
            </a:r>
            <a:endParaRPr/>
          </a:p>
        </p:txBody>
      </p:sp>
      <p:sp>
        <p:nvSpPr>
          <p:cNvPr id="619" name="Google Shape;619;p36"/>
          <p:cNvSpPr txBox="1"/>
          <p:nvPr>
            <p:ph idx="1" type="body"/>
          </p:nvPr>
        </p:nvSpPr>
        <p:spPr>
          <a:xfrm>
            <a:off x="457200" y="138684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b="1" lang="en-US" sz="2400"/>
              <a:t>MOV 43H [SI], DH: </a:t>
            </a:r>
            <a:r>
              <a:rPr lang="en-US" sz="2400"/>
              <a:t>Copy a byte from DH register to memory location.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620" name="Google Shape;6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800" y="2453640"/>
            <a:ext cx="665480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36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Example 3</a:t>
            </a:r>
            <a:endParaRPr/>
          </a:p>
        </p:txBody>
      </p:sp>
      <p:sp>
        <p:nvSpPr>
          <p:cNvPr id="627" name="Google Shape;627;p3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b="1" lang="en-US" sz="2400"/>
              <a:t>MOV CX, [437AH]: </a:t>
            </a:r>
            <a:r>
              <a:rPr lang="en-US" sz="2400"/>
              <a:t>Copy the contents of the two memory locations to the register CX.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628" name="Google Shape;62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950" y="2308225"/>
            <a:ext cx="5429250" cy="36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7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QUIZ</a:t>
            </a:r>
            <a:endParaRPr/>
          </a:p>
        </p:txBody>
      </p:sp>
      <p:sp>
        <p:nvSpPr>
          <p:cNvPr id="635" name="Google Shape;635;p38"/>
          <p:cNvSpPr txBox="1"/>
          <p:nvPr>
            <p:ph idx="1" type="body"/>
          </p:nvPr>
        </p:nvSpPr>
        <p:spPr>
          <a:xfrm>
            <a:off x="457200" y="114300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4"/>
              <a:buNone/>
            </a:pPr>
            <a:r>
              <a:rPr lang="en-US" sz="2400"/>
              <a:t>Compute the machine code for the following using the table below and the opcode for MOV as100010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24"/>
              <a:buNone/>
            </a:pPr>
            <a:r>
              <a:rPr lang="en-US" sz="2400"/>
              <a:t>a)  MOV AX, 5E9Ch                    b)  MOV DH, [BP+SI+7Dh]</a:t>
            </a:r>
            <a:endParaRPr/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636" name="Google Shape;6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3148363"/>
            <a:ext cx="7086600" cy="2983832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8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9"/>
          <p:cNvSpPr txBox="1"/>
          <p:nvPr>
            <p:ph type="title"/>
          </p:nvPr>
        </p:nvSpPr>
        <p:spPr>
          <a:xfrm>
            <a:off x="1905000" y="2819400"/>
            <a:ext cx="54833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!!!</a:t>
            </a:r>
            <a:endParaRPr/>
          </a:p>
        </p:txBody>
      </p:sp>
      <p:sp>
        <p:nvSpPr>
          <p:cNvPr id="643" name="Google Shape;643;p39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Things to know…</a:t>
            </a:r>
            <a:endParaRPr/>
          </a:p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Instruction format </a:t>
            </a:r>
            <a:endParaRPr>
              <a:solidFill>
                <a:schemeClr val="dk1"/>
              </a:solidFill>
            </a:endParaRPr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 Instructions can have 1, 2 or no operands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20"/>
              <a:buChar char="?"/>
            </a:pPr>
            <a:r>
              <a:rPr b="1" lang="en-US">
                <a:solidFill>
                  <a:schemeClr val="dk1"/>
                </a:solidFill>
              </a:rPr>
              <a:t>INC AX ; </a:t>
            </a:r>
            <a:r>
              <a:rPr lang="en-US">
                <a:solidFill>
                  <a:schemeClr val="dk1"/>
                </a:solidFill>
              </a:rPr>
              <a:t>1 operand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20"/>
              <a:buChar char="?"/>
            </a:pPr>
            <a:r>
              <a:rPr b="1" lang="en-US">
                <a:solidFill>
                  <a:schemeClr val="dk1"/>
                </a:solidFill>
              </a:rPr>
              <a:t>ADD CX, DX ; </a:t>
            </a:r>
            <a:r>
              <a:rPr lang="en-US">
                <a:solidFill>
                  <a:schemeClr val="dk1"/>
                </a:solidFill>
              </a:rPr>
              <a:t>2 operands                   CX = CX + DX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20"/>
              <a:buChar char="?"/>
            </a:pPr>
            <a:r>
              <a:rPr b="1" lang="en-US">
                <a:solidFill>
                  <a:schemeClr val="dk1"/>
                </a:solidFill>
              </a:rPr>
              <a:t>HLT ; </a:t>
            </a:r>
            <a:r>
              <a:rPr lang="en-US">
                <a:solidFill>
                  <a:schemeClr val="dk1"/>
                </a:solidFill>
              </a:rPr>
              <a:t>no operand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Instruction cannot have: 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20"/>
              <a:buChar char="?"/>
            </a:pPr>
            <a:r>
              <a:rPr lang="en-US"/>
              <a:t> </a:t>
            </a:r>
            <a:r>
              <a:rPr b="1" lang="en-US">
                <a:solidFill>
                  <a:schemeClr val="dk1"/>
                </a:solidFill>
              </a:rPr>
              <a:t>SUB [DI], [1234h] ; </a:t>
            </a:r>
            <a:r>
              <a:rPr lang="en-US">
                <a:solidFill>
                  <a:schemeClr val="dk1"/>
                </a:solidFill>
              </a:rPr>
              <a:t>memory locations as both operands 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20"/>
              <a:buChar char="?"/>
            </a:pPr>
            <a:r>
              <a:rPr b="1" lang="en-US"/>
              <a:t>MOV 1234,  AX ; </a:t>
            </a:r>
            <a:r>
              <a:rPr lang="en-US"/>
              <a:t>immediate data as destination operand</a:t>
            </a:r>
            <a:endParaRPr>
              <a:solidFill>
                <a:schemeClr val="dk1"/>
              </a:solidFill>
            </a:endParaRPr>
          </a:p>
          <a:p>
            <a:pPr indent="-13208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3208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4648200" y="3276600"/>
            <a:ext cx="5334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2C2C2"/>
              </a:gs>
              <a:gs pos="30000">
                <a:srgbClr val="A6A6A6"/>
              </a:gs>
              <a:gs pos="45000">
                <a:srgbClr val="9C9C9C"/>
              </a:gs>
              <a:gs pos="55000">
                <a:srgbClr val="9C9C9C"/>
              </a:gs>
              <a:gs pos="73000">
                <a:srgbClr val="A6A6A6"/>
              </a:gs>
              <a:gs pos="100000">
                <a:srgbClr val="C2C2C2"/>
              </a:gs>
            </a:gsLst>
            <a:lin ang="95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3705127" y="1447800"/>
            <a:ext cx="106680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4776247" y="1447800"/>
            <a:ext cx="131975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Operand(s)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 flipH="1">
            <a:off x="2286000" y="3048000"/>
            <a:ext cx="384048" cy="228600"/>
          </a:xfrm>
          <a:prstGeom prst="curvedDownArrow">
            <a:avLst>
              <a:gd fmla="val 25000" name="adj1"/>
              <a:gd fmla="val 84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4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1600200" y="3475990"/>
            <a:ext cx="15536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Destination        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4"/>
          <p:cNvCxnSpPr/>
          <p:nvPr/>
        </p:nvCxnSpPr>
        <p:spPr>
          <a:xfrm flipH="1">
            <a:off x="2133600" y="3429000"/>
            <a:ext cx="76200" cy="1384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4"/>
          <p:cNvCxnSpPr/>
          <p:nvPr/>
        </p:nvCxnSpPr>
        <p:spPr>
          <a:xfrm>
            <a:off x="2667388" y="3447068"/>
            <a:ext cx="94666" cy="1343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p4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1. Addressing Data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5138" lvl="1" marL="73945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8"/>
              <a:buFont typeface="Gill Sans"/>
              <a:buAutoNum type="romanUcPeriod"/>
            </a:pPr>
            <a:r>
              <a:rPr lang="en-US"/>
              <a:t>Immediate addressing</a:t>
            </a:r>
            <a:endParaRPr/>
          </a:p>
          <a:p>
            <a:pPr indent="-465138" lvl="1" marL="739458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8"/>
              <a:buFont typeface="Gill Sans"/>
              <a:buAutoNum type="romanUcPeriod"/>
            </a:pPr>
            <a:r>
              <a:rPr lang="en-US"/>
              <a:t>Direct addressing</a:t>
            </a:r>
            <a:endParaRPr/>
          </a:p>
          <a:p>
            <a:pPr indent="-465138" lvl="1" marL="739458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8"/>
              <a:buFont typeface="Gill Sans"/>
              <a:buAutoNum type="romanUcPeriod"/>
            </a:pPr>
            <a:r>
              <a:rPr lang="en-US"/>
              <a:t>Register [direct] addressing</a:t>
            </a:r>
            <a:endParaRPr/>
          </a:p>
          <a:p>
            <a:pPr indent="-465138" lvl="1" marL="739458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8"/>
              <a:buFont typeface="Gill Sans"/>
              <a:buAutoNum type="romanUcPeriod"/>
            </a:pPr>
            <a:r>
              <a:rPr lang="en-US"/>
              <a:t>Register indirect addressing</a:t>
            </a:r>
            <a:endParaRPr/>
          </a:p>
          <a:p>
            <a:pPr indent="-465138" lvl="1" marL="739458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8"/>
              <a:buFont typeface="Gill Sans"/>
              <a:buAutoNum type="romanUcPeriod"/>
            </a:pPr>
            <a:r>
              <a:rPr lang="en-US"/>
              <a:t>Base-plus-index addressing</a:t>
            </a:r>
            <a:endParaRPr/>
          </a:p>
          <a:p>
            <a:pPr indent="-465138" lvl="1" marL="739458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8"/>
              <a:buFont typeface="Gill Sans"/>
              <a:buAutoNum type="romanUcPeriod"/>
            </a:pPr>
            <a:r>
              <a:rPr lang="en-US"/>
              <a:t>Register relative addressing</a:t>
            </a:r>
            <a:endParaRPr/>
          </a:p>
          <a:p>
            <a:pPr indent="-465138" lvl="1" marL="739458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8"/>
              <a:buFont typeface="Gill Sans"/>
              <a:buAutoNum type="romanUcPeriod"/>
            </a:pPr>
            <a:r>
              <a:rPr lang="en-US"/>
              <a:t>Base-relative-plus-index addressing</a:t>
            </a:r>
            <a:endParaRPr/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83" name="Google Shape;83;p5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1. Addressing Data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5138" lvl="0" marL="4651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Gill Sans"/>
              <a:buAutoNum type="romanUcPeriod"/>
            </a:pPr>
            <a:r>
              <a:rPr b="1" lang="en-US"/>
              <a:t>Immediate addressing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Char char="?"/>
            </a:pPr>
            <a:r>
              <a:rPr lang="en-US" sz="2600">
                <a:solidFill>
                  <a:schemeClr val="dk1"/>
                </a:solidFill>
              </a:rPr>
              <a:t>Data is immediately given in the instruction</a:t>
            </a:r>
            <a:endParaRPr/>
          </a:p>
          <a:p>
            <a:pPr indent="-148844" lvl="1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274320" lvl="1" marL="54864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rPr b="1" lang="en-US" sz="2600">
                <a:solidFill>
                  <a:schemeClr val="dk1"/>
                </a:solidFill>
              </a:rPr>
              <a:t>MOV BL, 11</a:t>
            </a:r>
            <a:endParaRPr/>
          </a:p>
          <a:p>
            <a:pPr indent="-274320" lvl="1" marL="54864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465138" lvl="0" marL="4651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Gill Sans"/>
              <a:buAutoNum type="romanUcPeriod"/>
            </a:pPr>
            <a:r>
              <a:rPr b="1" lang="en-US"/>
              <a:t>Direct addressing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Char char="?"/>
            </a:pPr>
            <a:r>
              <a:rPr lang="en-US" sz="2600">
                <a:solidFill>
                  <a:schemeClr val="dk1"/>
                </a:solidFill>
              </a:rPr>
              <a:t>Data address is directly given in the instruction</a:t>
            </a:r>
            <a:endParaRPr/>
          </a:p>
          <a:p>
            <a:pPr indent="-148844" lvl="1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274320" lvl="1" marL="54864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rPr b="1" lang="en-US" sz="2600">
                <a:solidFill>
                  <a:schemeClr val="dk1"/>
                </a:solidFill>
              </a:rPr>
              <a:t>MOV BX, [437AH]</a:t>
            </a:r>
            <a:endParaRPr/>
          </a:p>
          <a:p>
            <a:pPr indent="-339661" lvl="0" marL="4651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5562600" y="266700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5578366" y="26670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5562600" y="2667000"/>
            <a:ext cx="50769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1. Addressing Data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Bookman Old Style"/>
              <a:buAutoNum type="romanUcPeriod" startAt="3"/>
            </a:pPr>
            <a:r>
              <a:rPr b="1" lang="en-US"/>
              <a:t> Register [direct] addressing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Char char="?"/>
            </a:pPr>
            <a:r>
              <a:rPr lang="en-US" sz="2600">
                <a:solidFill>
                  <a:schemeClr val="dk1"/>
                </a:solidFill>
              </a:rPr>
              <a:t>Data is in a register (here BX register contains the data)</a:t>
            </a:r>
            <a:endParaRPr/>
          </a:p>
          <a:p>
            <a:pPr indent="-274320" lvl="0" marL="27432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b="1" lang="en-US"/>
              <a:t>MOV AX, BX</a:t>
            </a:r>
            <a:endParaRPr/>
          </a:p>
          <a:p>
            <a:pPr indent="-274320" lvl="0" marL="27432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 b="1"/>
          </a:p>
          <a:p>
            <a:pPr indent="-274320" lvl="0" marL="27432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Bookman Old Style"/>
              <a:buAutoNum type="romanUcPeriod" startAt="4"/>
            </a:pPr>
            <a:r>
              <a:rPr b="1" lang="en-US"/>
              <a:t>Register [indirect] addressing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Char char="?"/>
            </a:pPr>
            <a:r>
              <a:rPr lang="en-US" sz="2600">
                <a:solidFill>
                  <a:schemeClr val="dk1"/>
                </a:solidFill>
              </a:rPr>
              <a:t>Register supplies the address of the required data</a:t>
            </a:r>
            <a:endParaRPr/>
          </a:p>
          <a:p>
            <a:pPr indent="-274320" lvl="0" marL="27432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 b="1"/>
          </a:p>
          <a:p>
            <a:pPr indent="-274320" lvl="0" marL="27432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b="1" lang="en-US"/>
              <a:t>MOV CX, [BX]</a:t>
            </a:r>
            <a:endParaRPr b="1"/>
          </a:p>
          <a:p>
            <a:pPr indent="-274320" lvl="0" marL="27432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 b="1"/>
          </a:p>
          <a:p>
            <a:pPr indent="-274320" lvl="0" marL="27432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b="1" lang="en-US"/>
              <a:t> </a:t>
            </a:r>
            <a:endParaRPr/>
          </a:p>
          <a:p>
            <a:pPr indent="-465138" lvl="0" marL="4651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76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3792908" y="3244334"/>
            <a:ext cx="1558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MOV AL, BX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1. Addressing Data</a:t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Bookman Old Style"/>
              <a:buAutoNum type="romanUcPeriod" startAt="5"/>
            </a:pPr>
            <a:r>
              <a:rPr b="1" lang="en-US"/>
              <a:t>Base-plus-index addressing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Char char="?"/>
            </a:pPr>
            <a:r>
              <a:rPr lang="en-US" sz="2600">
                <a:solidFill>
                  <a:schemeClr val="dk1"/>
                </a:solidFill>
              </a:rPr>
              <a:t>Base register is either BX or BP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Char char="?"/>
            </a:pPr>
            <a:r>
              <a:rPr lang="en-US" sz="2600">
                <a:solidFill>
                  <a:schemeClr val="dk1"/>
                </a:solidFill>
              </a:rPr>
              <a:t>Index register is either DI or SI</a:t>
            </a:r>
            <a:endParaRPr/>
          </a:p>
          <a:p>
            <a:pPr indent="-274320" lvl="1" marL="54864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74320" lvl="1" marL="54864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rPr b="1" lang="en-US" sz="2600">
                <a:solidFill>
                  <a:schemeClr val="dk1"/>
                </a:solidFill>
              </a:rPr>
              <a:t>MOV DX, [BX+DI]</a:t>
            </a:r>
            <a:endParaRPr/>
          </a:p>
          <a:p>
            <a:pPr indent="-416878" lvl="0" marL="4651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60"/>
              <a:buFont typeface="Gill Sans"/>
              <a:buNone/>
            </a:pPr>
            <a:r>
              <a:t/>
            </a:r>
            <a:endParaRPr sz="1000"/>
          </a:p>
          <a:p>
            <a:pPr indent="-571500" lvl="0" marL="571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Bookman Old Style"/>
              <a:buAutoNum type="romanUcPeriod" startAt="5"/>
            </a:pPr>
            <a:r>
              <a:rPr b="1" lang="en-US"/>
              <a:t>Register relative addressing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Char char="?"/>
            </a:pPr>
            <a:r>
              <a:rPr lang="en-US" sz="2600">
                <a:solidFill>
                  <a:schemeClr val="dk1"/>
                </a:solidFill>
              </a:rPr>
              <a:t>Register can be a base (BX, BP) or an index register (DI, SI)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Char char="?"/>
            </a:pPr>
            <a:r>
              <a:rPr lang="en-US" sz="2600">
                <a:solidFill>
                  <a:schemeClr val="dk1"/>
                </a:solidFill>
              </a:rPr>
              <a:t>Mainly suitable to address array data</a:t>
            </a:r>
            <a:endParaRPr/>
          </a:p>
          <a:p>
            <a:pPr indent="-274320" lvl="1" marL="54864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74320" lvl="1" marL="54864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rPr b="1" lang="en-US" sz="2600">
                <a:solidFill>
                  <a:schemeClr val="dk1"/>
                </a:solidFill>
              </a:rPr>
              <a:t>MOV AX, [BX+1000]</a:t>
            </a:r>
            <a:endParaRPr/>
          </a:p>
          <a:p>
            <a:pPr indent="-148844" lvl="1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08" name="Google Shape;108;p8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1. Addressing Data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Bookman Old Style"/>
              <a:buAutoNum type="romanUcPeriod" startAt="7"/>
            </a:pPr>
            <a:r>
              <a:rPr b="1" lang="en-US"/>
              <a:t>Base-relative-plus-index addressing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Char char="?"/>
            </a:pPr>
            <a:r>
              <a:rPr lang="en-US" sz="2600">
                <a:solidFill>
                  <a:schemeClr val="dk1"/>
                </a:solidFill>
              </a:rPr>
              <a:t>Suitable for array addressing</a:t>
            </a:r>
            <a:endParaRPr/>
          </a:p>
          <a:p>
            <a:pPr indent="-274320" lvl="1" marL="54864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274320" lvl="1" marL="54864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rPr b="1" lang="en-US" sz="2600">
                <a:solidFill>
                  <a:schemeClr val="dk1"/>
                </a:solidFill>
              </a:rPr>
              <a:t>MOV AX, [BX+DI+10]</a:t>
            </a:r>
            <a:endParaRPr/>
          </a:p>
        </p:txBody>
      </p:sp>
      <p:sp>
        <p:nvSpPr>
          <p:cNvPr id="115" name="Google Shape;115;p9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Rupam</dc:creator>
</cp:coreProperties>
</file>