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9144000"/>
  <p:notesSz cx="7315200" cy="9601200"/>
  <p:embeddedFontLst>
    <p:embeddedFont>
      <p:font typeface="Arial Black"/>
      <p:regular r:id="rId28"/>
    </p:embeddedFont>
    <p:embeddedFont>
      <p:font typeface="Gill Sans"/>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1" roundtripDataSignature="AMtx7mhYdSNwDZ4yfq6Cj51VPjW2b2L/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78A0319-418F-4FF0-AEB1-F9F03D9F65C3}">
  <a:tblStyle styleId="{A78A0319-418F-4FF0-AEB1-F9F03D9F65C3}" styleName="Table_0">
    <a:wholeTbl>
      <a:tcTxStyle b="off" i="off">
        <a:font>
          <a:latin typeface="Gill Sans MT"/>
          <a:ea typeface="Gill Sans MT"/>
          <a:cs typeface="Gill Sans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BECF0"/>
          </a:solidFill>
        </a:fill>
      </a:tcStyle>
    </a:wholeTbl>
    <a:band1H>
      <a:tcTxStyle/>
      <a:tcStyle>
        <a:fill>
          <a:solidFill>
            <a:srgbClr val="D4D6E0"/>
          </a:solidFill>
        </a:fill>
      </a:tcStyle>
    </a:band1H>
    <a:band2H>
      <a:tcTxStyle/>
    </a:band2H>
    <a:band1V>
      <a:tcTxStyle/>
      <a:tcStyle>
        <a:fill>
          <a:solidFill>
            <a:srgbClr val="D4D6E0"/>
          </a:solidFill>
        </a:fill>
      </a:tcStyle>
    </a:band1V>
    <a:band2V>
      <a:tcTxStyle/>
    </a:band2V>
    <a:lastCol>
      <a:tcTxStyle b="on" i="off">
        <a:font>
          <a:latin typeface="Gill Sans MT"/>
          <a:ea typeface="Gill Sans MT"/>
          <a:cs typeface="Gill Sans MT"/>
        </a:font>
        <a:schemeClr val="lt1"/>
      </a:tcTxStyle>
      <a:tcStyle>
        <a:fill>
          <a:solidFill>
            <a:schemeClr val="accent1"/>
          </a:solidFill>
        </a:fill>
      </a:tcStyle>
    </a:lastCol>
    <a:firstCol>
      <a:tcTxStyle b="on" i="off">
        <a:font>
          <a:latin typeface="Gill Sans MT"/>
          <a:ea typeface="Gill Sans MT"/>
          <a:cs typeface="Gill Sans MT"/>
        </a:font>
        <a:schemeClr val="lt1"/>
      </a:tcTxStyle>
      <a:tcStyle>
        <a:fill>
          <a:solidFill>
            <a:schemeClr val="accent1"/>
          </a:solidFill>
        </a:fill>
      </a:tcStyle>
    </a:firstCol>
    <a:lastRow>
      <a:tcTxStyle b="on" i="off">
        <a:font>
          <a:latin typeface="Gill Sans MT"/>
          <a:ea typeface="Gill Sans MT"/>
          <a:cs typeface="Gill Sans M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Gill Sans MT"/>
          <a:ea typeface="Gill Sans MT"/>
          <a:cs typeface="Gill Sans M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ArialBlack-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GillSans-regular.fntdata"/><Relationship Id="rId7" Type="http://schemas.openxmlformats.org/officeDocument/2006/relationships/slide" Target="slides/slide1.xml"/><Relationship Id="rId8" Type="http://schemas.openxmlformats.org/officeDocument/2006/relationships/slide" Target="slides/slide2.xml"/><Relationship Id="rId31" Type="http://customschemas.google.com/relationships/presentationmetadata" Target="metadata"/><Relationship Id="rId30" Type="http://schemas.openxmlformats.org/officeDocument/2006/relationships/font" Target="fonts/GillSans-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69920" cy="480060"/>
          </a:xfrm>
          <a:prstGeom prst="rect">
            <a:avLst/>
          </a:prstGeom>
          <a:noFill/>
          <a:ln>
            <a:noFill/>
          </a:ln>
        </p:spPr>
        <p:txBody>
          <a:bodyPr anchorCtr="0" anchor="t"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143587" y="0"/>
            <a:ext cx="3169920" cy="480060"/>
          </a:xfrm>
          <a:prstGeom prst="rect">
            <a:avLst/>
          </a:prstGeom>
          <a:noFill/>
          <a:ln>
            <a:noFill/>
          </a:ln>
        </p:spPr>
        <p:txBody>
          <a:bodyPr anchorCtr="0" anchor="t" bIns="48325" lIns="96650" spcFirstLastPara="1" rIns="96650" wrap="square" tIns="48325">
            <a:noAutofit/>
          </a:bodyPr>
          <a:lstStyle>
            <a:lvl1pPr lvl="0" marR="0" rtl="0" algn="r">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19474"/>
            <a:ext cx="3169920" cy="480060"/>
          </a:xfrm>
          <a:prstGeom prst="rect">
            <a:avLst/>
          </a:prstGeom>
          <a:noFill/>
          <a:ln>
            <a:noFill/>
          </a:ln>
        </p:spPr>
        <p:txBody>
          <a:bodyPr anchorCtr="0" anchor="b"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1: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5" name="Google Shape;35;p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52" name="Google Shape;152;p1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61" name="Google Shape;161;p1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2: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81" name="Google Shape;181;p1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3: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00" name="Google Shape;200;p1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4: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27" name="Google Shape;227;p1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p15: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p>
        </p:txBody>
      </p:sp>
      <p:sp>
        <p:nvSpPr>
          <p:cNvPr id="240" name="Google Shape;240;p15: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6: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49" name="Google Shape;249;p1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7: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57" name="Google Shape;257;p1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8: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08" name="Google Shape;308;p1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9: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17" name="Google Shape;317;p1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2: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4" name="Google Shape;44;p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0: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26" name="Google Shape;326;p2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1: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35" name="Google Shape;335;p2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3: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3" name="Google Shape;53;p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 name="Google Shape;62;p4: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p>
        </p:txBody>
      </p:sp>
      <p:sp>
        <p:nvSpPr>
          <p:cNvPr id="63" name="Google Shape;63;p4: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5: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2" name="Google Shape;72;p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6: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1" name="Google Shape;81;p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7: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7" name="Google Shape;97;p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25" name="Google Shape;125;p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34" name="Google Shape;134;p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23"/>
          <p:cNvSpPr txBox="1"/>
          <p:nvPr>
            <p:ph type="ctrTitle"/>
          </p:nvPr>
        </p:nvSpPr>
        <p:spPr>
          <a:xfrm>
            <a:off x="1219200" y="3886200"/>
            <a:ext cx="6858000" cy="990600"/>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dk1"/>
              </a:buClr>
              <a:buSzPts val="3200"/>
              <a:buFont typeface="Bookman Old Style"/>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3"/>
          <p:cNvSpPr txBox="1"/>
          <p:nvPr>
            <p:ph idx="1" type="subTitle"/>
          </p:nvPr>
        </p:nvSpPr>
        <p:spPr>
          <a:xfrm>
            <a:off x="1219200" y="5124450"/>
            <a:ext cx="6858000" cy="533400"/>
          </a:xfrm>
          <a:prstGeom prst="rect">
            <a:avLst/>
          </a:prstGeom>
          <a:noFill/>
          <a:ln>
            <a:noFill/>
          </a:ln>
        </p:spPr>
        <p:txBody>
          <a:bodyPr anchorCtr="0" anchor="t" bIns="45700" lIns="91425" spcFirstLastPara="1" rIns="91425" wrap="square" tIns="45700">
            <a:normAutofit/>
          </a:bodyPr>
          <a:lstStyle>
            <a:lvl1pPr lvl="0" algn="r">
              <a:spcBef>
                <a:spcPts val="600"/>
              </a:spcBef>
              <a:spcAft>
                <a:spcPts val="0"/>
              </a:spcAft>
              <a:buSzPts val="1520"/>
              <a:buNone/>
              <a:defRPr sz="2000">
                <a:solidFill>
                  <a:schemeClr val="dk2"/>
                </a:solidFill>
                <a:latin typeface="Bookman Old Style"/>
                <a:ea typeface="Bookman Old Style"/>
                <a:cs typeface="Bookman Old Style"/>
                <a:sym typeface="Bookman Old Style"/>
              </a:defRPr>
            </a:lvl1pPr>
            <a:lvl2pPr lvl="1" algn="ctr">
              <a:spcBef>
                <a:spcPts val="500"/>
              </a:spcBef>
              <a:spcAft>
                <a:spcPts val="0"/>
              </a:spcAft>
              <a:buSzPts val="1368"/>
              <a:buNone/>
              <a:defRPr/>
            </a:lvl2pPr>
            <a:lvl3pPr lvl="2" algn="ctr">
              <a:spcBef>
                <a:spcPts val="500"/>
              </a:spcBef>
              <a:spcAft>
                <a:spcPts val="0"/>
              </a:spcAft>
              <a:buSzPts val="1368"/>
              <a:buNone/>
              <a:defRPr/>
            </a:lvl3pPr>
            <a:lvl4pPr lvl="3" algn="ctr">
              <a:spcBef>
                <a:spcPts val="400"/>
              </a:spcBef>
              <a:spcAft>
                <a:spcPts val="0"/>
              </a:spcAft>
              <a:buSzPts val="1260"/>
              <a:buNone/>
              <a:defRPr/>
            </a:lvl4pPr>
            <a:lvl5pPr lvl="4" algn="ctr">
              <a:spcBef>
                <a:spcPts val="300"/>
              </a:spcBef>
              <a:spcAft>
                <a:spcPts val="0"/>
              </a:spcAft>
              <a:buSzPts val="1260"/>
              <a:buNone/>
              <a:defRPr/>
            </a:lvl5pPr>
            <a:lvl6pPr lvl="5" algn="ctr">
              <a:spcBef>
                <a:spcPts val="300"/>
              </a:spcBef>
              <a:spcAft>
                <a:spcPts val="0"/>
              </a:spcAft>
              <a:buSzPts val="1350"/>
              <a:buNone/>
              <a:defRPr/>
            </a:lvl6pPr>
            <a:lvl7pPr lvl="6" algn="ctr">
              <a:spcBef>
                <a:spcPts val="300"/>
              </a:spcBef>
              <a:spcAft>
                <a:spcPts val="0"/>
              </a:spcAft>
              <a:buSzPts val="1350"/>
              <a:buNone/>
              <a:defRPr/>
            </a:lvl7pPr>
            <a:lvl8pPr lvl="7" algn="ctr">
              <a:spcBef>
                <a:spcPts val="300"/>
              </a:spcBef>
              <a:spcAft>
                <a:spcPts val="0"/>
              </a:spcAft>
              <a:buSzPts val="1350"/>
              <a:buNone/>
              <a:defRPr/>
            </a:lvl8pPr>
            <a:lvl9pPr lvl="8" algn="ctr">
              <a:spcBef>
                <a:spcPts val="300"/>
              </a:spcBef>
              <a:spcAft>
                <a:spcPts val="0"/>
              </a:spcAft>
              <a:buSzPts val="1350"/>
              <a:buNone/>
              <a:defRPr/>
            </a:lvl9pPr>
          </a:lstStyle>
          <a:p/>
        </p:txBody>
      </p:sp>
      <p:sp>
        <p:nvSpPr>
          <p:cNvPr id="21" name="Google Shape;21;p23"/>
          <p:cNvSpPr txBox="1"/>
          <p:nvPr>
            <p:ph idx="10" type="dt"/>
          </p:nvPr>
        </p:nvSpPr>
        <p:spPr>
          <a:xfrm>
            <a:off x="6400800" y="6355080"/>
            <a:ext cx="22860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3"/>
          <p:cNvSpPr txBox="1"/>
          <p:nvPr>
            <p:ph idx="12" type="sldNum"/>
          </p:nvPr>
        </p:nvSpPr>
        <p:spPr>
          <a:xfrm>
            <a:off x="1216152" y="6355080"/>
            <a:ext cx="1219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3" name="Google Shape;23;p23"/>
          <p:cNvSpPr/>
          <p:nvPr/>
        </p:nvSpPr>
        <p:spPr>
          <a:xfrm>
            <a:off x="904875" y="3648075"/>
            <a:ext cx="7315200" cy="128016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4" name="Google Shape;24;p23"/>
          <p:cNvSpPr/>
          <p:nvPr/>
        </p:nvSpPr>
        <p:spPr>
          <a:xfrm>
            <a:off x="914400" y="5048250"/>
            <a:ext cx="7315200" cy="685800"/>
          </a:xfrm>
          <a:prstGeom prst="rect">
            <a:avLst/>
          </a:prstGeom>
          <a:noFill/>
          <a:ln cap="rnd"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5" name="Google Shape;25;p23"/>
          <p:cNvSpPr/>
          <p:nvPr/>
        </p:nvSpPr>
        <p:spPr>
          <a:xfrm>
            <a:off x="904875" y="3648075"/>
            <a:ext cx="228600" cy="12801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6" name="Google Shape;26;p23"/>
          <p:cNvSpPr/>
          <p:nvPr/>
        </p:nvSpPr>
        <p:spPr>
          <a:xfrm>
            <a:off x="914400" y="5048250"/>
            <a:ext cx="228600" cy="685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24"/>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4"/>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4"/>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31" name="Google Shape;31;p24"/>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32" name="Google Shape;32;p24"/>
          <p:cNvSpPr txBox="1"/>
          <p:nvPr>
            <p:ph idx="11" type="ftr"/>
          </p:nvPr>
        </p:nvSpPr>
        <p:spPr>
          <a:xfrm>
            <a:off x="2286000" y="6355080"/>
            <a:ext cx="45720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2"/>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dk2"/>
              </a:buClr>
              <a:buSzPts val="3200"/>
              <a:buFont typeface="Bookman Old Style"/>
              <a:buNone/>
              <a:defRPr b="0" i="0" sz="3200" u="none" cap="none" strike="noStrike">
                <a:solidFill>
                  <a:schemeClr val="dk2"/>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2"/>
          <p:cNvSpPr txBox="1"/>
          <p:nvPr>
            <p:ph idx="1" type="body"/>
          </p:nvPr>
        </p:nvSpPr>
        <p:spPr>
          <a:xfrm>
            <a:off x="457200" y="1219200"/>
            <a:ext cx="8229600" cy="4910328"/>
          </a:xfrm>
          <a:prstGeom prst="rect">
            <a:avLst/>
          </a:prstGeom>
          <a:noFill/>
          <a:ln>
            <a:noFill/>
          </a:ln>
        </p:spPr>
        <p:txBody>
          <a:bodyPr anchorCtr="0" anchor="t" bIns="45700" lIns="91425" spcFirstLastPara="1" rIns="91425" wrap="square" tIns="45700">
            <a:normAutofit/>
          </a:bodyPr>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dk1"/>
                </a:solidFill>
                <a:latin typeface="Gill Sans"/>
                <a:ea typeface="Gill Sans"/>
                <a:cs typeface="Gill Sans"/>
                <a:sym typeface="Gill Sans"/>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dk2"/>
                </a:solidFill>
                <a:latin typeface="Gill Sans"/>
                <a:ea typeface="Gill Sans"/>
                <a:cs typeface="Gill Sans"/>
                <a:sym typeface="Gill Sans"/>
              </a:defRPr>
            </a:lvl2pPr>
            <a:lvl3pPr indent="-325119" lvl="2" marL="1371600" marR="0" rtl="0" algn="l">
              <a:spcBef>
                <a:spcPts val="500"/>
              </a:spcBef>
              <a:spcAft>
                <a:spcPts val="0"/>
              </a:spcAft>
              <a:buClr>
                <a:srgbClr val="BABABA"/>
              </a:buClr>
              <a:buSzPts val="1520"/>
              <a:buFont typeface="Noto Sans Symbols"/>
              <a:buChar char="🞂"/>
              <a:defRPr b="0" i="0" sz="2000" u="none" cap="none" strike="noStrike">
                <a:solidFill>
                  <a:schemeClr val="dk1"/>
                </a:solidFill>
                <a:latin typeface="Gill Sans"/>
                <a:ea typeface="Gill Sans"/>
                <a:cs typeface="Gill Sans"/>
                <a:sym typeface="Gill Sans"/>
              </a:defRPr>
            </a:lvl3pPr>
            <a:lvl4pPr indent="-308610" lvl="3" marL="1828800" marR="0" rtl="0" algn="l">
              <a:spcBef>
                <a:spcPts val="400"/>
              </a:spcBef>
              <a:spcAft>
                <a:spcPts val="0"/>
              </a:spcAft>
              <a:buClr>
                <a:srgbClr val="8BA1B3"/>
              </a:buClr>
              <a:buSzPts val="1260"/>
              <a:buFont typeface="Noto Sans Symbols"/>
              <a:buChar char="◻"/>
              <a:defRPr b="0" i="0" sz="1800" u="none" cap="none" strike="noStrike">
                <a:solidFill>
                  <a:schemeClr val="dk1"/>
                </a:solidFill>
                <a:latin typeface="Gill Sans"/>
                <a:ea typeface="Gill Sans"/>
                <a:cs typeface="Gill Sans"/>
                <a:sym typeface="Gill Sans"/>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dk1"/>
                </a:solidFill>
                <a:latin typeface="Gill Sans"/>
                <a:ea typeface="Gill Sans"/>
                <a:cs typeface="Gill Sans"/>
                <a:sym typeface="Gill Sans"/>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Gill Sans"/>
                <a:ea typeface="Gill Sans"/>
                <a:cs typeface="Gill Sans"/>
                <a:sym typeface="Gill Sans"/>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Gill Sans"/>
                <a:ea typeface="Gill Sans"/>
                <a:cs typeface="Gill Sans"/>
                <a:sym typeface="Gill Sans"/>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Gill Sans"/>
                <a:ea typeface="Gill Sans"/>
                <a:cs typeface="Gill Sans"/>
                <a:sym typeface="Gill Sans"/>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Gill Sans"/>
                <a:ea typeface="Gill Sans"/>
                <a:cs typeface="Gill Sans"/>
                <a:sym typeface="Gill Sans"/>
              </a:defRPr>
            </a:lvl9pPr>
          </a:lstStyle>
          <a:p/>
        </p:txBody>
      </p:sp>
      <p:sp>
        <p:nvSpPr>
          <p:cNvPr id="12" name="Google Shape;12;p22"/>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3" name="Google Shape;13;p22"/>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400" u="none" cap="none" strike="noStrike">
                <a:solidFill>
                  <a:schemeClr val="dk2"/>
                </a:solidFill>
                <a:latin typeface="Gill Sans"/>
                <a:ea typeface="Gill Sans"/>
                <a:cs typeface="Gill Sans"/>
                <a:sym typeface="Gill Sans"/>
              </a:defRPr>
            </a:lvl1pPr>
            <a:lvl2pPr indent="0" lvl="1" marL="0" marR="0" rtl="0" algn="l">
              <a:spcBef>
                <a:spcPts val="0"/>
              </a:spcBef>
              <a:buNone/>
              <a:defRPr b="0" i="0" sz="1400" u="none" cap="none" strike="noStrike">
                <a:solidFill>
                  <a:schemeClr val="dk2"/>
                </a:solidFill>
                <a:latin typeface="Gill Sans"/>
                <a:ea typeface="Gill Sans"/>
                <a:cs typeface="Gill Sans"/>
                <a:sym typeface="Gill Sans"/>
              </a:defRPr>
            </a:lvl2pPr>
            <a:lvl3pPr indent="0" lvl="2" marL="0" marR="0" rtl="0" algn="l">
              <a:spcBef>
                <a:spcPts val="0"/>
              </a:spcBef>
              <a:buNone/>
              <a:defRPr b="0" i="0" sz="1400" u="none" cap="none" strike="noStrike">
                <a:solidFill>
                  <a:schemeClr val="dk2"/>
                </a:solidFill>
                <a:latin typeface="Gill Sans"/>
                <a:ea typeface="Gill Sans"/>
                <a:cs typeface="Gill Sans"/>
                <a:sym typeface="Gill Sans"/>
              </a:defRPr>
            </a:lvl3pPr>
            <a:lvl4pPr indent="0" lvl="3" marL="0" marR="0" rtl="0" algn="l">
              <a:spcBef>
                <a:spcPts val="0"/>
              </a:spcBef>
              <a:buNone/>
              <a:defRPr b="0" i="0" sz="1400" u="none" cap="none" strike="noStrike">
                <a:solidFill>
                  <a:schemeClr val="dk2"/>
                </a:solidFill>
                <a:latin typeface="Gill Sans"/>
                <a:ea typeface="Gill Sans"/>
                <a:cs typeface="Gill Sans"/>
                <a:sym typeface="Gill Sans"/>
              </a:defRPr>
            </a:lvl4pPr>
            <a:lvl5pPr indent="0" lvl="4" marL="0" marR="0" rtl="0" algn="l">
              <a:spcBef>
                <a:spcPts val="0"/>
              </a:spcBef>
              <a:buNone/>
              <a:defRPr b="0" i="0" sz="1400" u="none" cap="none" strike="noStrike">
                <a:solidFill>
                  <a:schemeClr val="dk2"/>
                </a:solidFill>
                <a:latin typeface="Gill Sans"/>
                <a:ea typeface="Gill Sans"/>
                <a:cs typeface="Gill Sans"/>
                <a:sym typeface="Gill Sans"/>
              </a:defRPr>
            </a:lvl5pPr>
            <a:lvl6pPr indent="0" lvl="5" marL="0" marR="0" rtl="0" algn="l">
              <a:spcBef>
                <a:spcPts val="0"/>
              </a:spcBef>
              <a:buNone/>
              <a:defRPr b="0" i="0" sz="1400" u="none" cap="none" strike="noStrike">
                <a:solidFill>
                  <a:schemeClr val="dk2"/>
                </a:solidFill>
                <a:latin typeface="Gill Sans"/>
                <a:ea typeface="Gill Sans"/>
                <a:cs typeface="Gill Sans"/>
                <a:sym typeface="Gill Sans"/>
              </a:defRPr>
            </a:lvl6pPr>
            <a:lvl7pPr indent="0" lvl="6" marL="0" marR="0" rtl="0" algn="l">
              <a:spcBef>
                <a:spcPts val="0"/>
              </a:spcBef>
              <a:buNone/>
              <a:defRPr b="0" i="0" sz="1400" u="none" cap="none" strike="noStrike">
                <a:solidFill>
                  <a:schemeClr val="dk2"/>
                </a:solidFill>
                <a:latin typeface="Gill Sans"/>
                <a:ea typeface="Gill Sans"/>
                <a:cs typeface="Gill Sans"/>
                <a:sym typeface="Gill Sans"/>
              </a:defRPr>
            </a:lvl7pPr>
            <a:lvl8pPr indent="0" lvl="7" marL="0" marR="0" rtl="0" algn="l">
              <a:spcBef>
                <a:spcPts val="0"/>
              </a:spcBef>
              <a:buNone/>
              <a:defRPr b="0" i="0" sz="1400" u="none" cap="none" strike="noStrike">
                <a:solidFill>
                  <a:schemeClr val="dk2"/>
                </a:solidFill>
                <a:latin typeface="Gill Sans"/>
                <a:ea typeface="Gill Sans"/>
                <a:cs typeface="Gill Sans"/>
                <a:sym typeface="Gill Sans"/>
              </a:defRPr>
            </a:lvl8pPr>
            <a:lvl9pPr indent="0" lvl="8" marL="0" marR="0" rtl="0" algn="l">
              <a:spcBef>
                <a:spcPts val="0"/>
              </a:spcBef>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cxnSp>
        <p:nvCxnSpPr>
          <p:cNvPr id="14" name="Google Shape;14;p22"/>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cxnSp>
        <p:nvCxnSpPr>
          <p:cNvPr id="15" name="Google Shape;15;p22"/>
          <p:cNvCxnSpPr/>
          <p:nvPr/>
        </p:nvCxnSpPr>
        <p:spPr>
          <a:xfrm>
            <a:off x="457200" y="1143000"/>
            <a:ext cx="8229600" cy="0"/>
          </a:xfrm>
          <a:prstGeom prst="straightConnector1">
            <a:avLst/>
          </a:prstGeom>
          <a:noFill/>
          <a:ln cap="flat" cmpd="sng" w="9525">
            <a:solidFill>
              <a:schemeClr val="accent2"/>
            </a:solidFill>
            <a:prstDash val="dash"/>
            <a:round/>
            <a:headEnd len="sm" w="sm" type="none"/>
            <a:tailEnd len="sm" w="sm" type="none"/>
          </a:ln>
        </p:spPr>
      </p:cxnSp>
      <p:sp>
        <p:nvSpPr>
          <p:cNvPr id="16" name="Google Shape;16;p22"/>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7" name="Google Shape;17;p22"/>
          <p:cNvSpPr txBox="1"/>
          <p:nvPr>
            <p:ph idx="11" type="ftr"/>
          </p:nvPr>
        </p:nvSpPr>
        <p:spPr>
          <a:xfrm>
            <a:off x="2286000" y="6248400"/>
            <a:ext cx="4572000" cy="36576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jpg"/><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1"/>
          <p:cNvSpPr txBox="1"/>
          <p:nvPr>
            <p:ph type="ctrTitle"/>
          </p:nvPr>
        </p:nvSpPr>
        <p:spPr>
          <a:xfrm>
            <a:off x="1219200" y="3886200"/>
            <a:ext cx="6858000" cy="990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2000"/>
              <a:buFont typeface="Arial"/>
              <a:buNone/>
            </a:pPr>
            <a:r>
              <a:rPr lang="en-US" sz="2000">
                <a:latin typeface="Arial"/>
                <a:ea typeface="Arial"/>
                <a:cs typeface="Arial"/>
                <a:sym typeface="Arial"/>
              </a:rPr>
              <a:t>Department of Computer Science and Engineering</a:t>
            </a:r>
            <a:endParaRPr sz="2000">
              <a:latin typeface="Arial"/>
              <a:ea typeface="Arial"/>
              <a:cs typeface="Arial"/>
              <a:sym typeface="Arial"/>
            </a:endParaRPr>
          </a:p>
        </p:txBody>
      </p:sp>
      <p:sp>
        <p:nvSpPr>
          <p:cNvPr id="38" name="Google Shape;38;p1"/>
          <p:cNvSpPr txBox="1"/>
          <p:nvPr>
            <p:ph idx="1" type="subTitle"/>
          </p:nvPr>
        </p:nvSpPr>
        <p:spPr>
          <a:xfrm>
            <a:off x="1219200" y="5124450"/>
            <a:ext cx="6858000" cy="8953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064"/>
              <a:buNone/>
            </a:pPr>
            <a:r>
              <a:rPr b="1" lang="en-US" sz="1400">
                <a:solidFill>
                  <a:schemeClr val="dk1"/>
                </a:solidFill>
                <a:latin typeface="Arial"/>
                <a:ea typeface="Arial"/>
                <a:cs typeface="Arial"/>
                <a:sym typeface="Arial"/>
              </a:rPr>
              <a:t>Course ID : CSE 341</a:t>
            </a:r>
            <a:endParaRPr/>
          </a:p>
          <a:p>
            <a:pPr indent="0" lvl="0" marL="0" rtl="0" algn="ctr">
              <a:spcBef>
                <a:spcPts val="600"/>
              </a:spcBef>
              <a:spcAft>
                <a:spcPts val="0"/>
              </a:spcAft>
              <a:buSzPts val="1064"/>
              <a:buNone/>
            </a:pPr>
            <a:r>
              <a:rPr b="1" lang="en-US" sz="1400">
                <a:solidFill>
                  <a:schemeClr val="dk1"/>
                </a:solidFill>
                <a:latin typeface="Arial"/>
                <a:ea typeface="Arial"/>
                <a:cs typeface="Arial"/>
                <a:sym typeface="Arial"/>
              </a:rPr>
              <a:t>Course Title : MICROPROCESSORS</a:t>
            </a:r>
            <a:endParaRPr b="1" sz="1400">
              <a:solidFill>
                <a:schemeClr val="dk1"/>
              </a:solidFill>
              <a:latin typeface="Arial"/>
              <a:ea typeface="Arial"/>
              <a:cs typeface="Arial"/>
              <a:sym typeface="Arial"/>
            </a:endParaRPr>
          </a:p>
        </p:txBody>
      </p:sp>
      <p:sp>
        <p:nvSpPr>
          <p:cNvPr id="39" name="Google Shape;39;p1"/>
          <p:cNvSpPr/>
          <p:nvPr/>
        </p:nvSpPr>
        <p:spPr>
          <a:xfrm>
            <a:off x="2895600" y="4267200"/>
            <a:ext cx="3505200" cy="5334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Arial"/>
                <a:ea typeface="Arial"/>
                <a:cs typeface="Arial"/>
                <a:sym typeface="Arial"/>
              </a:rPr>
              <a:t>BRAC University</a:t>
            </a:r>
            <a:endParaRPr b="1" i="0" sz="1800" u="none" cap="none" strike="noStrike">
              <a:solidFill>
                <a:schemeClr val="dk1"/>
              </a:solidFill>
              <a:latin typeface="Arial"/>
              <a:ea typeface="Arial"/>
              <a:cs typeface="Arial"/>
              <a:sym typeface="Arial"/>
            </a:endParaRPr>
          </a:p>
        </p:txBody>
      </p:sp>
      <p:sp>
        <p:nvSpPr>
          <p:cNvPr id="40" name="Google Shape;40;p1"/>
          <p:cNvSpPr/>
          <p:nvPr/>
        </p:nvSpPr>
        <p:spPr>
          <a:xfrm>
            <a:off x="976745" y="1524000"/>
            <a:ext cx="7086600" cy="18288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600" u="none" cap="none" strike="noStrike">
                <a:solidFill>
                  <a:schemeClr val="dk1"/>
                </a:solidFill>
                <a:latin typeface="Arial Black"/>
                <a:ea typeface="Arial Black"/>
                <a:cs typeface="Arial Black"/>
                <a:sym typeface="Arial Black"/>
              </a:rPr>
              <a:t>Introduction </a:t>
            </a:r>
            <a:endParaRPr/>
          </a:p>
          <a:p>
            <a:pPr indent="0" lvl="0" marL="0" marR="0" rtl="0" algn="ctr">
              <a:spcBef>
                <a:spcPts val="0"/>
              </a:spcBef>
              <a:spcAft>
                <a:spcPts val="0"/>
              </a:spcAft>
              <a:buNone/>
            </a:pPr>
            <a:r>
              <a:rPr b="0" i="0" lang="en-US" sz="3600" u="none" cap="none" strike="noStrike">
                <a:solidFill>
                  <a:schemeClr val="dk1"/>
                </a:solidFill>
                <a:latin typeface="Arial Black"/>
                <a:ea typeface="Arial Black"/>
                <a:cs typeface="Arial Black"/>
                <a:sym typeface="Arial Black"/>
              </a:rPr>
              <a:t>to </a:t>
            </a:r>
            <a:endParaRPr/>
          </a:p>
          <a:p>
            <a:pPr indent="0" lvl="0" marL="0" marR="0" rtl="0" algn="ctr">
              <a:spcBef>
                <a:spcPts val="0"/>
              </a:spcBef>
              <a:spcAft>
                <a:spcPts val="0"/>
              </a:spcAft>
              <a:buNone/>
            </a:pPr>
            <a:r>
              <a:rPr b="0" i="0" lang="en-US" sz="3600" u="none" cap="none" strike="noStrike">
                <a:solidFill>
                  <a:schemeClr val="dk1"/>
                </a:solidFill>
                <a:latin typeface="Arial Black"/>
                <a:ea typeface="Arial Black"/>
                <a:cs typeface="Arial Black"/>
                <a:sym typeface="Arial Black"/>
              </a:rPr>
              <a:t>Microprocessors</a:t>
            </a:r>
            <a:endParaRPr b="0" i="0" sz="3600" u="none" cap="none" strike="noStrike">
              <a:solidFill>
                <a:schemeClr val="dk1"/>
              </a:solidFill>
              <a:latin typeface="Arial Black"/>
              <a:ea typeface="Arial Black"/>
              <a:cs typeface="Arial Black"/>
              <a:sym typeface="Arial Black"/>
            </a:endParaRPr>
          </a:p>
        </p:txBody>
      </p:sp>
      <p:pic>
        <p:nvPicPr>
          <p:cNvPr descr="BRAC University Jobs 2020- Jobs in BRAC University- careerz360.com" id="41" name="Google Shape;41;p1"/>
          <p:cNvPicPr preferRelativeResize="0"/>
          <p:nvPr/>
        </p:nvPicPr>
        <p:blipFill rotWithShape="1">
          <a:blip r:embed="rId3">
            <a:alphaModFix/>
          </a:blip>
          <a:srcRect b="0" l="0" r="0" t="0"/>
          <a:stretch/>
        </p:blipFill>
        <p:spPr>
          <a:xfrm>
            <a:off x="8001000" y="145473"/>
            <a:ext cx="990600" cy="990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0"/>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3200"/>
              <a:buFont typeface="Bookman Old Style"/>
              <a:buNone/>
            </a:pPr>
            <a:r>
              <a:rPr lang="en-US">
                <a:solidFill>
                  <a:schemeClr val="dk1"/>
                </a:solidFill>
              </a:rPr>
              <a:t>So .. What is Microprocessor?</a:t>
            </a:r>
            <a:endParaRPr/>
          </a:p>
        </p:txBody>
      </p:sp>
      <p:sp>
        <p:nvSpPr>
          <p:cNvPr id="155" name="Google Shape;155;p10"/>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solidFill>
                  <a:schemeClr val="dk1"/>
                </a:solidFill>
              </a:rPr>
              <a:t>‹#›</a:t>
            </a:fld>
            <a:endParaRPr>
              <a:solidFill>
                <a:schemeClr val="dk1"/>
              </a:solidFill>
            </a:endParaRPr>
          </a:p>
        </p:txBody>
      </p:sp>
      <p:sp>
        <p:nvSpPr>
          <p:cNvPr id="156" name="Google Shape;156;p10"/>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fontScale="40000" lnSpcReduction="10000"/>
          </a:bodyPr>
          <a:lstStyle/>
          <a:p>
            <a:pPr indent="0" lvl="0" marL="0" rtl="0" algn="just">
              <a:spcBef>
                <a:spcPts val="0"/>
              </a:spcBef>
              <a:spcAft>
                <a:spcPts val="0"/>
              </a:spcAft>
              <a:buNone/>
            </a:pPr>
            <a:r>
              <a:rPr lang="en-US" sz="5050"/>
              <a:t>A microprocessor (abbreviated as µP) is a Silicon Chip that contains an electronic central processing unit (CPU). In the world the word µP or CPU is now used interchangeably. It is made from miniaturized transistors and other circuit elements on a single semiconductor integrated circuit (IC).</a:t>
            </a:r>
            <a:endParaRPr sz="5050"/>
          </a:p>
          <a:p>
            <a:pPr indent="0" lvl="0" marL="0" rtl="0" algn="l">
              <a:spcBef>
                <a:spcPts val="600"/>
              </a:spcBef>
              <a:spcAft>
                <a:spcPts val="0"/>
              </a:spcAft>
              <a:buNone/>
            </a:pPr>
            <a:r>
              <a:rPr lang="en-US" sz="5050"/>
              <a:t>The integration of the whole CPU onto a single </a:t>
            </a:r>
            <a:r>
              <a:rPr b="1" lang="en-US" sz="5050"/>
              <a:t>VLSI Chip</a:t>
            </a:r>
            <a:r>
              <a:rPr lang="en-US" sz="5050"/>
              <a:t> therefore greatly reduced the cost of processing capacity.</a:t>
            </a:r>
            <a:endParaRPr sz="5050"/>
          </a:p>
          <a:p>
            <a:pPr indent="0" lvl="0" marL="0" rtl="0" algn="l">
              <a:spcBef>
                <a:spcPts val="600"/>
              </a:spcBef>
              <a:spcAft>
                <a:spcPts val="0"/>
              </a:spcAft>
              <a:buNone/>
            </a:pPr>
            <a:r>
              <a:t/>
            </a:r>
            <a:endParaRPr b="1"/>
          </a:p>
          <a:p>
            <a:pPr indent="0" lvl="0" marL="0" rtl="0" algn="l">
              <a:spcBef>
                <a:spcPts val="600"/>
              </a:spcBef>
              <a:spcAft>
                <a:spcPts val="0"/>
              </a:spcAft>
              <a:buNone/>
            </a:pPr>
            <a:r>
              <a:rPr b="1" lang="en-US" sz="5000"/>
              <a:t>Architectures of Microprocessors:</a:t>
            </a:r>
            <a:endParaRPr b="1" sz="5000"/>
          </a:p>
          <a:p>
            <a:pPr indent="-193001" lvl="0" marL="274320" rtl="0" algn="l">
              <a:spcBef>
                <a:spcPts val="600"/>
              </a:spcBef>
              <a:spcAft>
                <a:spcPts val="0"/>
              </a:spcAft>
              <a:buSzPct val="52615"/>
              <a:buChar char="❏"/>
            </a:pPr>
            <a:r>
              <a:t/>
            </a:r>
            <a:endParaRPr b="1"/>
          </a:p>
          <a:p>
            <a:pPr indent="-356870" lvl="0" marL="457200" rtl="0" algn="l">
              <a:lnSpc>
                <a:spcPct val="90000"/>
              </a:lnSpc>
              <a:spcBef>
                <a:spcPts val="0"/>
              </a:spcBef>
              <a:spcAft>
                <a:spcPts val="0"/>
              </a:spcAft>
              <a:buSzPct val="100000"/>
              <a:buChar char="❖"/>
            </a:pPr>
            <a:r>
              <a:rPr lang="en-US" sz="5050"/>
              <a:t>RISC (Reduced Instruction Set Computer)</a:t>
            </a:r>
            <a:endParaRPr sz="5050"/>
          </a:p>
          <a:p>
            <a:pPr indent="-356870" lvl="0" marL="457200" rtl="0" algn="l">
              <a:lnSpc>
                <a:spcPct val="90000"/>
              </a:lnSpc>
              <a:spcBef>
                <a:spcPts val="0"/>
              </a:spcBef>
              <a:spcAft>
                <a:spcPts val="0"/>
              </a:spcAft>
              <a:buSzPct val="100000"/>
              <a:buChar char="❖"/>
            </a:pPr>
            <a:r>
              <a:rPr lang="en-US" sz="5050"/>
              <a:t>CISC (Complex Instruction Set Computer)</a:t>
            </a:r>
            <a:endParaRPr sz="5050"/>
          </a:p>
          <a:p>
            <a:pPr indent="-356870" lvl="0" marL="457200" rtl="0" algn="l">
              <a:lnSpc>
                <a:spcPct val="90000"/>
              </a:lnSpc>
              <a:spcBef>
                <a:spcPts val="0"/>
              </a:spcBef>
              <a:spcAft>
                <a:spcPts val="0"/>
              </a:spcAft>
              <a:buSzPct val="100000"/>
              <a:buChar char="❖"/>
            </a:pPr>
            <a:r>
              <a:rPr lang="en-US" sz="5050"/>
              <a:t>Special-purpose designs: Microcontrollers,  Digital Signal Processors (DSP) and Graphics Processing Units (GPU).</a:t>
            </a:r>
            <a:endParaRPr sz="5050"/>
          </a:p>
          <a:p>
            <a:pPr indent="-167182" lvl="1" marL="548640" rtl="0" algn="l">
              <a:spcBef>
                <a:spcPts val="500"/>
              </a:spcBef>
              <a:spcAft>
                <a:spcPts val="0"/>
              </a:spcAft>
              <a:buSzPct val="36118"/>
              <a:buNone/>
            </a:pPr>
            <a:r>
              <a:t/>
            </a:r>
            <a:endParaRPr sz="5050"/>
          </a:p>
          <a:p>
            <a:pPr indent="-167182" lvl="1" marL="548640" rtl="0" algn="l">
              <a:spcBef>
                <a:spcPts val="500"/>
              </a:spcBef>
              <a:spcAft>
                <a:spcPts val="0"/>
              </a:spcAft>
              <a:buSzPct val="79304"/>
              <a:buNone/>
            </a:pPr>
            <a:r>
              <a:t/>
            </a:r>
            <a:endParaRPr/>
          </a:p>
          <a:p>
            <a:pPr indent="-167182" lvl="1" marL="548640" rtl="0" algn="l">
              <a:spcBef>
                <a:spcPts val="500"/>
              </a:spcBef>
              <a:spcAft>
                <a:spcPts val="0"/>
              </a:spcAft>
              <a:buSzPct val="79304"/>
              <a:buNone/>
            </a:pPr>
            <a:r>
              <a:t/>
            </a:r>
            <a:endParaRPr/>
          </a:p>
          <a:p>
            <a:pPr indent="-167182" lvl="1" marL="548640" rtl="0" algn="l">
              <a:spcBef>
                <a:spcPts val="500"/>
              </a:spcBef>
              <a:spcAft>
                <a:spcPts val="0"/>
              </a:spcAft>
              <a:buSzPct val="79304"/>
              <a:buNone/>
            </a:pPr>
            <a:r>
              <a:t/>
            </a:r>
            <a:endParaRPr/>
          </a:p>
        </p:txBody>
      </p:sp>
      <p:sp>
        <p:nvSpPr>
          <p:cNvPr id="157" name="Google Shape;157;p10"/>
          <p:cNvSpPr txBox="1"/>
          <p:nvPr>
            <p:ph idx="11" type="ftr"/>
          </p:nvPr>
        </p:nvSpPr>
        <p:spPr>
          <a:xfrm>
            <a:off x="1828800" y="6355080"/>
            <a:ext cx="6172200" cy="36576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CSE – 341 : Microprocessors </a:t>
            </a:r>
            <a:endParaRPr/>
          </a:p>
          <a:p>
            <a:pPr indent="0" lvl="0" marL="0" rtl="0" algn="ctr">
              <a:spcBef>
                <a:spcPts val="0"/>
              </a:spcBef>
              <a:spcAft>
                <a:spcPts val="0"/>
              </a:spcAft>
              <a:buNone/>
            </a:pPr>
            <a:r>
              <a:rPr lang="en-US"/>
              <a:t>    BRAC University</a:t>
            </a:r>
            <a:endParaRPr/>
          </a:p>
        </p:txBody>
      </p:sp>
      <p:pic>
        <p:nvPicPr>
          <p:cNvPr descr="BRAC University Jobs 2020- Jobs in BRAC University- careerz360.com" id="158" name="Google Shape;158;p10"/>
          <p:cNvPicPr preferRelativeResize="0"/>
          <p:nvPr/>
        </p:nvPicPr>
        <p:blipFill rotWithShape="1">
          <a:blip r:embed="rId3">
            <a:alphaModFix/>
          </a:blip>
          <a:srcRect b="0" l="0" r="0" t="0"/>
          <a:stretch/>
        </p:blipFill>
        <p:spPr>
          <a:xfrm>
            <a:off x="8001000" y="145473"/>
            <a:ext cx="990600" cy="990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1"/>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3200"/>
              <a:buFont typeface="Bookman Old Style"/>
              <a:buNone/>
            </a:pPr>
            <a:r>
              <a:rPr lang="en-US">
                <a:solidFill>
                  <a:schemeClr val="dk1"/>
                </a:solidFill>
              </a:rPr>
              <a:t>Concept about Microprocessor</a:t>
            </a:r>
            <a:endParaRPr/>
          </a:p>
        </p:txBody>
      </p:sp>
      <p:sp>
        <p:nvSpPr>
          <p:cNvPr id="164" name="Google Shape;164;p11"/>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solidFill>
                  <a:schemeClr val="dk1"/>
                </a:solidFill>
              </a:rPr>
              <a:t>‹#›</a:t>
            </a:fld>
            <a:endParaRPr>
              <a:solidFill>
                <a:schemeClr val="dk1"/>
              </a:solidFill>
            </a:endParaRPr>
          </a:p>
        </p:txBody>
      </p:sp>
      <p:sp>
        <p:nvSpPr>
          <p:cNvPr id="165" name="Google Shape;165;p11"/>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US"/>
              <a:t>A </a:t>
            </a:r>
            <a:r>
              <a:rPr b="1" lang="en-US"/>
              <a:t>microprocessor</a:t>
            </a:r>
            <a:r>
              <a:rPr lang="en-US"/>
              <a:t> incorporates most or all of the functions of a </a:t>
            </a:r>
            <a:r>
              <a:rPr lang="en-US" u="sng"/>
              <a:t>central processing unit (CPU)</a:t>
            </a:r>
            <a:r>
              <a:rPr lang="en-US"/>
              <a:t> on a single </a:t>
            </a:r>
            <a:r>
              <a:rPr b="1" lang="en-US"/>
              <a:t>integrated circuit </a:t>
            </a:r>
            <a:r>
              <a:rPr lang="en-US"/>
              <a:t>(IC).</a:t>
            </a:r>
            <a:endParaRPr/>
          </a:p>
        </p:txBody>
      </p:sp>
      <p:grpSp>
        <p:nvGrpSpPr>
          <p:cNvPr id="166" name="Google Shape;166;p11"/>
          <p:cNvGrpSpPr/>
          <p:nvPr/>
        </p:nvGrpSpPr>
        <p:grpSpPr>
          <a:xfrm>
            <a:off x="228600" y="2971800"/>
            <a:ext cx="4406900" cy="2514600"/>
            <a:chOff x="728" y="987"/>
            <a:chExt cx="4177" cy="2200"/>
          </a:xfrm>
        </p:grpSpPr>
        <p:grpSp>
          <p:nvGrpSpPr>
            <p:cNvPr id="167" name="Google Shape;167;p11"/>
            <p:cNvGrpSpPr/>
            <p:nvPr/>
          </p:nvGrpSpPr>
          <p:grpSpPr>
            <a:xfrm>
              <a:off x="728" y="987"/>
              <a:ext cx="4168" cy="2200"/>
              <a:chOff x="728" y="987"/>
              <a:chExt cx="4168" cy="2200"/>
            </a:xfrm>
          </p:grpSpPr>
          <p:pic>
            <p:nvPicPr>
              <p:cNvPr descr="D:\Ecp2042\homepage\images\IC.jpg" id="168" name="Google Shape;168;p11"/>
              <p:cNvPicPr preferRelativeResize="0"/>
              <p:nvPr/>
            </p:nvPicPr>
            <p:blipFill rotWithShape="1">
              <a:blip r:embed="rId3">
                <a:alphaModFix/>
              </a:blip>
              <a:srcRect b="0" l="0" r="0" t="0"/>
              <a:stretch/>
            </p:blipFill>
            <p:spPr>
              <a:xfrm>
                <a:off x="4214" y="2679"/>
                <a:ext cx="682" cy="508"/>
              </a:xfrm>
              <a:prstGeom prst="rect">
                <a:avLst/>
              </a:prstGeom>
              <a:noFill/>
              <a:ln>
                <a:noFill/>
              </a:ln>
            </p:spPr>
          </p:pic>
          <p:grpSp>
            <p:nvGrpSpPr>
              <p:cNvPr id="169" name="Google Shape;169;p11"/>
              <p:cNvGrpSpPr/>
              <p:nvPr/>
            </p:nvGrpSpPr>
            <p:grpSpPr>
              <a:xfrm>
                <a:off x="728" y="987"/>
                <a:ext cx="1778" cy="1535"/>
                <a:chOff x="2368" y="2508"/>
                <a:chExt cx="1345" cy="1148"/>
              </a:xfrm>
            </p:grpSpPr>
            <p:sp>
              <p:nvSpPr>
                <p:cNvPr id="170" name="Google Shape;170;p11"/>
                <p:cNvSpPr/>
                <p:nvPr/>
              </p:nvSpPr>
              <p:spPr>
                <a:xfrm>
                  <a:off x="2368" y="2508"/>
                  <a:ext cx="1345" cy="1148"/>
                </a:xfrm>
                <a:prstGeom prst="ellipse">
                  <a:avLst/>
                </a:prstGeom>
                <a:solidFill>
                  <a:srgbClr val="FFFFCC"/>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71" name="Google Shape;171;p11"/>
                <p:cNvSpPr txBox="1"/>
                <p:nvPr/>
              </p:nvSpPr>
              <p:spPr>
                <a:xfrm>
                  <a:off x="2578" y="2942"/>
                  <a:ext cx="902" cy="423"/>
                </a:xfrm>
                <a:prstGeom prst="rect">
                  <a:avLst/>
                </a:prstGeom>
                <a:solidFill>
                  <a:srgbClr val="FFFFCC"/>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dk1"/>
                      </a:solidFill>
                      <a:latin typeface="Times New Roman"/>
                      <a:ea typeface="Times New Roman"/>
                      <a:cs typeface="Times New Roman"/>
                      <a:sym typeface="Times New Roman"/>
                    </a:rPr>
                    <a:t>CPU</a:t>
                  </a:r>
                  <a:endParaRPr/>
                </a:p>
              </p:txBody>
            </p:sp>
          </p:grpSp>
        </p:grpSp>
        <p:grpSp>
          <p:nvGrpSpPr>
            <p:cNvPr id="172" name="Google Shape;172;p11"/>
            <p:cNvGrpSpPr/>
            <p:nvPr/>
          </p:nvGrpSpPr>
          <p:grpSpPr>
            <a:xfrm>
              <a:off x="1499" y="1088"/>
              <a:ext cx="3406" cy="2074"/>
              <a:chOff x="1499" y="1088"/>
              <a:chExt cx="3406" cy="2074"/>
            </a:xfrm>
          </p:grpSpPr>
          <p:cxnSp>
            <p:nvCxnSpPr>
              <p:cNvPr id="173" name="Google Shape;173;p11"/>
              <p:cNvCxnSpPr/>
              <p:nvPr/>
            </p:nvCxnSpPr>
            <p:spPr>
              <a:xfrm>
                <a:off x="2095" y="1088"/>
                <a:ext cx="2810" cy="1617"/>
              </a:xfrm>
              <a:prstGeom prst="straightConnector1">
                <a:avLst/>
              </a:prstGeom>
              <a:noFill/>
              <a:ln cap="flat" cmpd="sng" w="9525">
                <a:solidFill>
                  <a:schemeClr val="dk1"/>
                </a:solidFill>
                <a:prstDash val="solid"/>
                <a:round/>
                <a:headEnd len="med" w="med" type="none"/>
                <a:tailEnd len="med" w="med" type="none"/>
              </a:ln>
            </p:spPr>
          </p:cxnSp>
          <p:cxnSp>
            <p:nvCxnSpPr>
              <p:cNvPr id="174" name="Google Shape;174;p11"/>
              <p:cNvCxnSpPr/>
              <p:nvPr/>
            </p:nvCxnSpPr>
            <p:spPr>
              <a:xfrm>
                <a:off x="1499" y="2517"/>
                <a:ext cx="2716" cy="645"/>
              </a:xfrm>
              <a:prstGeom prst="straightConnector1">
                <a:avLst/>
              </a:prstGeom>
              <a:noFill/>
              <a:ln cap="flat" cmpd="sng" w="9525">
                <a:solidFill>
                  <a:schemeClr val="dk1"/>
                </a:solidFill>
                <a:prstDash val="solid"/>
                <a:round/>
                <a:headEnd len="med" w="med" type="none"/>
                <a:tailEnd len="med" w="med" type="none"/>
              </a:ln>
            </p:spPr>
          </p:cxnSp>
        </p:grpSp>
      </p:grpSp>
      <p:sp>
        <p:nvSpPr>
          <p:cNvPr id="175" name="Google Shape;175;p11"/>
          <p:cNvSpPr/>
          <p:nvPr/>
        </p:nvSpPr>
        <p:spPr>
          <a:xfrm>
            <a:off x="4038600" y="2209800"/>
            <a:ext cx="5105400" cy="110799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chemeClr val="dk1"/>
                </a:solidFill>
                <a:latin typeface="Gill Sans"/>
                <a:ea typeface="Gill Sans"/>
                <a:cs typeface="Gill Sans"/>
                <a:sym typeface="Gill Sans"/>
              </a:rPr>
              <a:t>Die of an Intel </a:t>
            </a:r>
            <a:r>
              <a:rPr b="1" lang="en-US" sz="2200" u="sng">
                <a:solidFill>
                  <a:schemeClr val="dk1"/>
                </a:solidFill>
                <a:latin typeface="Gill Sans"/>
                <a:ea typeface="Gill Sans"/>
                <a:cs typeface="Gill Sans"/>
                <a:sym typeface="Gill Sans"/>
              </a:rPr>
              <a:t>80486DX2</a:t>
            </a:r>
            <a:r>
              <a:rPr lang="en-US" sz="2200">
                <a:solidFill>
                  <a:schemeClr val="dk1"/>
                </a:solidFill>
                <a:latin typeface="Gill Sans"/>
                <a:ea typeface="Gill Sans"/>
                <a:cs typeface="Gill Sans"/>
                <a:sym typeface="Gill Sans"/>
              </a:rPr>
              <a:t> microprocessor (actual size: 12×6.75 mm) in its packaging</a:t>
            </a:r>
            <a:endParaRPr/>
          </a:p>
        </p:txBody>
      </p:sp>
      <p:pic>
        <p:nvPicPr>
          <p:cNvPr descr="http://upload.wikimedia.org/wikipedia/commons/0/02/80486dx2-large.jpg" id="176" name="Google Shape;176;p11"/>
          <p:cNvPicPr preferRelativeResize="0"/>
          <p:nvPr/>
        </p:nvPicPr>
        <p:blipFill rotWithShape="1">
          <a:blip r:embed="rId4">
            <a:alphaModFix/>
          </a:blip>
          <a:srcRect b="0" l="0" r="0" t="0"/>
          <a:stretch/>
        </p:blipFill>
        <p:spPr>
          <a:xfrm>
            <a:off x="5334000" y="3352800"/>
            <a:ext cx="2971800" cy="2220455"/>
          </a:xfrm>
          <a:prstGeom prst="rect">
            <a:avLst/>
          </a:prstGeom>
          <a:noFill/>
          <a:ln>
            <a:noFill/>
          </a:ln>
        </p:spPr>
      </p:pic>
      <p:sp>
        <p:nvSpPr>
          <p:cNvPr id="177" name="Google Shape;177;p11"/>
          <p:cNvSpPr txBox="1"/>
          <p:nvPr>
            <p:ph idx="11" type="ftr"/>
          </p:nvPr>
        </p:nvSpPr>
        <p:spPr>
          <a:xfrm>
            <a:off x="1828800" y="6355080"/>
            <a:ext cx="6172200" cy="36576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CSE – 341 : Microprocessors </a:t>
            </a:r>
            <a:endParaRPr/>
          </a:p>
          <a:p>
            <a:pPr indent="0" lvl="0" marL="0" rtl="0" algn="ctr">
              <a:spcBef>
                <a:spcPts val="0"/>
              </a:spcBef>
              <a:spcAft>
                <a:spcPts val="0"/>
              </a:spcAft>
              <a:buNone/>
            </a:pPr>
            <a:r>
              <a:rPr lang="en-US"/>
              <a:t>    BRAC University</a:t>
            </a:r>
            <a:endParaRPr/>
          </a:p>
        </p:txBody>
      </p:sp>
      <p:pic>
        <p:nvPicPr>
          <p:cNvPr descr="BRAC University Jobs 2020- Jobs in BRAC University- careerz360.com" id="178" name="Google Shape;178;p11"/>
          <p:cNvPicPr preferRelativeResize="0"/>
          <p:nvPr/>
        </p:nvPicPr>
        <p:blipFill rotWithShape="1">
          <a:blip r:embed="rId5">
            <a:alphaModFix/>
          </a:blip>
          <a:srcRect b="0" l="0" r="0" t="0"/>
          <a:stretch/>
        </p:blipFill>
        <p:spPr>
          <a:xfrm>
            <a:off x="8001000" y="145473"/>
            <a:ext cx="990600" cy="990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2"/>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3200"/>
              <a:buFont typeface="Bookman Old Style"/>
              <a:buNone/>
            </a:pPr>
            <a:r>
              <a:rPr lang="en-US">
                <a:solidFill>
                  <a:schemeClr val="dk1"/>
                </a:solidFill>
              </a:rPr>
              <a:t>List of Microprocessors</a:t>
            </a:r>
            <a:endParaRPr/>
          </a:p>
        </p:txBody>
      </p:sp>
      <p:sp>
        <p:nvSpPr>
          <p:cNvPr id="184" name="Google Shape;184;p12"/>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solidFill>
                  <a:schemeClr val="dk1"/>
                </a:solidFill>
              </a:rPr>
              <a:t>‹#›</a:t>
            </a:fld>
            <a:endParaRPr>
              <a:solidFill>
                <a:schemeClr val="dk1"/>
              </a:solidFill>
            </a:endParaRPr>
          </a:p>
        </p:txBody>
      </p:sp>
      <p:sp>
        <p:nvSpPr>
          <p:cNvPr id="185" name="Google Shape;185;p12"/>
          <p:cNvSpPr txBox="1"/>
          <p:nvPr/>
        </p:nvSpPr>
        <p:spPr>
          <a:xfrm>
            <a:off x="782638" y="1440090"/>
            <a:ext cx="752792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Gill Sans"/>
                <a:ea typeface="Gill Sans"/>
                <a:cs typeface="Gill Sans"/>
                <a:sym typeface="Gill Sans"/>
              </a:rPr>
              <a:t>1971</a:t>
            </a:r>
            <a:r>
              <a:rPr lang="en-US" sz="2000">
                <a:solidFill>
                  <a:schemeClr val="dk1"/>
                </a:solidFill>
                <a:latin typeface="Gill Sans"/>
                <a:ea typeface="Gill Sans"/>
                <a:cs typeface="Gill Sans"/>
                <a:sym typeface="Gill Sans"/>
              </a:rPr>
              <a:t> - Intel 4004, 1st single chip CPU, 4-bit processor, 46 instructions</a:t>
            </a:r>
            <a:endParaRPr/>
          </a:p>
        </p:txBody>
      </p:sp>
      <p:sp>
        <p:nvSpPr>
          <p:cNvPr id="186" name="Google Shape;186;p12"/>
          <p:cNvSpPr txBox="1"/>
          <p:nvPr/>
        </p:nvSpPr>
        <p:spPr>
          <a:xfrm>
            <a:off x="782638" y="1751013"/>
            <a:ext cx="752792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Gill Sans"/>
                <a:ea typeface="Gill Sans"/>
                <a:cs typeface="Gill Sans"/>
                <a:sym typeface="Gill Sans"/>
              </a:rPr>
              <a:t>1972</a:t>
            </a:r>
            <a:r>
              <a:rPr lang="en-US" sz="2000">
                <a:solidFill>
                  <a:schemeClr val="dk1"/>
                </a:solidFill>
                <a:latin typeface="Gill Sans"/>
                <a:ea typeface="Gill Sans"/>
                <a:cs typeface="Gill Sans"/>
                <a:sym typeface="Gill Sans"/>
              </a:rPr>
              <a:t> - Intel 4040, enhanced 4004, 60 instructions</a:t>
            </a:r>
            <a:endParaRPr/>
          </a:p>
        </p:txBody>
      </p:sp>
      <p:sp>
        <p:nvSpPr>
          <p:cNvPr id="187" name="Google Shape;187;p12"/>
          <p:cNvSpPr/>
          <p:nvPr/>
        </p:nvSpPr>
        <p:spPr>
          <a:xfrm>
            <a:off x="790575" y="2139950"/>
            <a:ext cx="292099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Gill Sans"/>
                <a:ea typeface="Gill Sans"/>
                <a:cs typeface="Gill Sans"/>
                <a:sym typeface="Gill Sans"/>
              </a:rPr>
              <a:t>1972</a:t>
            </a:r>
            <a:r>
              <a:rPr lang="en-US" sz="2000">
                <a:solidFill>
                  <a:schemeClr val="dk1"/>
                </a:solidFill>
                <a:latin typeface="Gill Sans"/>
                <a:ea typeface="Gill Sans"/>
                <a:cs typeface="Gill Sans"/>
                <a:sym typeface="Gill Sans"/>
              </a:rPr>
              <a:t> - Intel 8008, 8-bit μP</a:t>
            </a:r>
            <a:endParaRPr/>
          </a:p>
        </p:txBody>
      </p:sp>
      <p:sp>
        <p:nvSpPr>
          <p:cNvPr id="188" name="Google Shape;188;p12"/>
          <p:cNvSpPr/>
          <p:nvPr/>
        </p:nvSpPr>
        <p:spPr>
          <a:xfrm>
            <a:off x="787400" y="2555875"/>
            <a:ext cx="593156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Gill Sans"/>
                <a:ea typeface="Gill Sans"/>
                <a:cs typeface="Gill Sans"/>
                <a:sym typeface="Gill Sans"/>
              </a:rPr>
              <a:t>1972</a:t>
            </a:r>
            <a:r>
              <a:rPr lang="en-US" sz="2000">
                <a:solidFill>
                  <a:schemeClr val="dk1"/>
                </a:solidFill>
                <a:latin typeface="Gill Sans"/>
                <a:ea typeface="Gill Sans"/>
                <a:cs typeface="Gill Sans"/>
                <a:sym typeface="Gill Sans"/>
              </a:rPr>
              <a:t> - Texas Instrument TMS 1000, 1st single μC, 4-bit</a:t>
            </a:r>
            <a:endParaRPr/>
          </a:p>
        </p:txBody>
      </p:sp>
      <p:sp>
        <p:nvSpPr>
          <p:cNvPr id="189" name="Google Shape;189;p12"/>
          <p:cNvSpPr/>
          <p:nvPr/>
        </p:nvSpPr>
        <p:spPr>
          <a:xfrm>
            <a:off x="788988" y="2957513"/>
            <a:ext cx="646362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Gill Sans"/>
                <a:ea typeface="Gill Sans"/>
                <a:cs typeface="Gill Sans"/>
                <a:sym typeface="Gill Sans"/>
              </a:rPr>
              <a:t>1974</a:t>
            </a:r>
            <a:r>
              <a:rPr lang="en-US" sz="2000">
                <a:solidFill>
                  <a:schemeClr val="dk1"/>
                </a:solidFill>
                <a:latin typeface="Gill Sans"/>
                <a:ea typeface="Gill Sans"/>
                <a:cs typeface="Gill Sans"/>
                <a:sym typeface="Gill Sans"/>
              </a:rPr>
              <a:t> - Intel 8080, successor to the 8008, used in Altair 8800</a:t>
            </a:r>
            <a:endParaRPr/>
          </a:p>
        </p:txBody>
      </p:sp>
      <p:sp>
        <p:nvSpPr>
          <p:cNvPr id="190" name="Google Shape;190;p12"/>
          <p:cNvSpPr/>
          <p:nvPr/>
        </p:nvSpPr>
        <p:spPr>
          <a:xfrm>
            <a:off x="784225" y="3368675"/>
            <a:ext cx="492025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Gill Sans"/>
                <a:ea typeface="Gill Sans"/>
                <a:cs typeface="Gill Sans"/>
                <a:sym typeface="Gill Sans"/>
              </a:rPr>
              <a:t>1975 </a:t>
            </a:r>
            <a:r>
              <a:rPr lang="en-US" sz="2000">
                <a:solidFill>
                  <a:schemeClr val="dk1"/>
                </a:solidFill>
                <a:latin typeface="Gill Sans"/>
                <a:ea typeface="Gill Sans"/>
                <a:cs typeface="Gill Sans"/>
                <a:sym typeface="Gill Sans"/>
              </a:rPr>
              <a:t>- Motorola 6800, used MOS technology</a:t>
            </a:r>
            <a:endParaRPr/>
          </a:p>
        </p:txBody>
      </p:sp>
      <p:sp>
        <p:nvSpPr>
          <p:cNvPr id="191" name="Google Shape;191;p12"/>
          <p:cNvSpPr/>
          <p:nvPr/>
        </p:nvSpPr>
        <p:spPr>
          <a:xfrm>
            <a:off x="790575" y="3770313"/>
            <a:ext cx="550682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Gill Sans"/>
                <a:ea typeface="Gill Sans"/>
                <a:cs typeface="Gill Sans"/>
                <a:sym typeface="Gill Sans"/>
              </a:rPr>
              <a:t>1976</a:t>
            </a:r>
            <a:r>
              <a:rPr lang="en-US" sz="2000">
                <a:solidFill>
                  <a:schemeClr val="dk1"/>
                </a:solidFill>
                <a:latin typeface="Gill Sans"/>
                <a:ea typeface="Gill Sans"/>
                <a:cs typeface="Gill Sans"/>
                <a:sym typeface="Gill Sans"/>
              </a:rPr>
              <a:t> - Intel 8085, updated 8080, +5V power supply</a:t>
            </a:r>
            <a:endParaRPr/>
          </a:p>
        </p:txBody>
      </p:sp>
      <p:sp>
        <p:nvSpPr>
          <p:cNvPr id="192" name="Google Shape;192;p12"/>
          <p:cNvSpPr/>
          <p:nvPr/>
        </p:nvSpPr>
        <p:spPr>
          <a:xfrm>
            <a:off x="784225" y="4192588"/>
            <a:ext cx="362952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Gill Sans"/>
                <a:ea typeface="Gill Sans"/>
                <a:cs typeface="Gill Sans"/>
                <a:sym typeface="Gill Sans"/>
              </a:rPr>
              <a:t>1976</a:t>
            </a:r>
            <a:r>
              <a:rPr lang="en-US" sz="2000">
                <a:solidFill>
                  <a:schemeClr val="dk1"/>
                </a:solidFill>
                <a:latin typeface="Gill Sans"/>
                <a:ea typeface="Gill Sans"/>
                <a:cs typeface="Gill Sans"/>
                <a:sym typeface="Gill Sans"/>
              </a:rPr>
              <a:t> - Zilog Z80, improved 8080</a:t>
            </a:r>
            <a:endParaRPr/>
          </a:p>
        </p:txBody>
      </p:sp>
      <p:sp>
        <p:nvSpPr>
          <p:cNvPr id="193" name="Google Shape;193;p12"/>
          <p:cNvSpPr/>
          <p:nvPr/>
        </p:nvSpPr>
        <p:spPr>
          <a:xfrm>
            <a:off x="784225" y="4584700"/>
            <a:ext cx="382239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Gill Sans"/>
                <a:ea typeface="Gill Sans"/>
                <a:cs typeface="Gill Sans"/>
                <a:sym typeface="Gill Sans"/>
              </a:rPr>
              <a:t>1976</a:t>
            </a:r>
            <a:r>
              <a:rPr lang="en-US" sz="2000">
                <a:solidFill>
                  <a:schemeClr val="dk1"/>
                </a:solidFill>
                <a:latin typeface="Gill Sans"/>
                <a:ea typeface="Gill Sans"/>
                <a:cs typeface="Gill Sans"/>
                <a:sym typeface="Gill Sans"/>
              </a:rPr>
              <a:t> - TI TMS 9900, 1st 16-bit μP </a:t>
            </a:r>
            <a:endParaRPr/>
          </a:p>
        </p:txBody>
      </p:sp>
      <p:sp>
        <p:nvSpPr>
          <p:cNvPr id="194" name="Google Shape;194;p12"/>
          <p:cNvSpPr/>
          <p:nvPr/>
        </p:nvSpPr>
        <p:spPr>
          <a:xfrm>
            <a:off x="771525" y="4964113"/>
            <a:ext cx="513326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Gill Sans"/>
                <a:ea typeface="Gill Sans"/>
                <a:cs typeface="Gill Sans"/>
                <a:sym typeface="Gill Sans"/>
              </a:rPr>
              <a:t>1978</a:t>
            </a:r>
            <a:r>
              <a:rPr lang="en-US" sz="2000">
                <a:solidFill>
                  <a:schemeClr val="dk1"/>
                </a:solidFill>
                <a:latin typeface="Gill Sans"/>
                <a:ea typeface="Gill Sans"/>
                <a:cs typeface="Gill Sans"/>
                <a:sym typeface="Gill Sans"/>
              </a:rPr>
              <a:t> - Zilog Z8000, Motorola 68000, 16-bit μP </a:t>
            </a:r>
            <a:endParaRPr/>
          </a:p>
        </p:txBody>
      </p:sp>
      <p:sp>
        <p:nvSpPr>
          <p:cNvPr id="195" name="Google Shape;195;p12"/>
          <p:cNvSpPr/>
          <p:nvPr/>
        </p:nvSpPr>
        <p:spPr>
          <a:xfrm>
            <a:off x="769938" y="5368925"/>
            <a:ext cx="446654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Gill Sans"/>
                <a:ea typeface="Gill Sans"/>
                <a:cs typeface="Gill Sans"/>
                <a:sym typeface="Gill Sans"/>
              </a:rPr>
              <a:t>1978</a:t>
            </a:r>
            <a:r>
              <a:rPr lang="en-US" sz="2000">
                <a:solidFill>
                  <a:schemeClr val="dk1"/>
                </a:solidFill>
                <a:latin typeface="Gill Sans"/>
                <a:ea typeface="Gill Sans"/>
                <a:cs typeface="Gill Sans"/>
                <a:sym typeface="Gill Sans"/>
              </a:rPr>
              <a:t> - Intel 8086, 16-bit, IBM’s choice... </a:t>
            </a:r>
            <a:endParaRPr/>
          </a:p>
        </p:txBody>
      </p:sp>
      <p:sp>
        <p:nvSpPr>
          <p:cNvPr id="196" name="Google Shape;196;p12"/>
          <p:cNvSpPr txBox="1"/>
          <p:nvPr>
            <p:ph idx="11" type="ftr"/>
          </p:nvPr>
        </p:nvSpPr>
        <p:spPr>
          <a:xfrm>
            <a:off x="1828800" y="6355080"/>
            <a:ext cx="6172200" cy="36576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CSE – 341 : Microprocessors </a:t>
            </a:r>
            <a:endParaRPr/>
          </a:p>
          <a:p>
            <a:pPr indent="0" lvl="0" marL="0" rtl="0" algn="ctr">
              <a:spcBef>
                <a:spcPts val="0"/>
              </a:spcBef>
              <a:spcAft>
                <a:spcPts val="0"/>
              </a:spcAft>
              <a:buNone/>
            </a:pPr>
            <a:r>
              <a:rPr lang="en-US"/>
              <a:t>    BRAC University</a:t>
            </a:r>
            <a:endParaRPr/>
          </a:p>
        </p:txBody>
      </p:sp>
      <p:pic>
        <p:nvPicPr>
          <p:cNvPr descr="BRAC University Jobs 2020- Jobs in BRAC University- careerz360.com" id="197" name="Google Shape;197;p12"/>
          <p:cNvPicPr preferRelativeResize="0"/>
          <p:nvPr/>
        </p:nvPicPr>
        <p:blipFill rotWithShape="1">
          <a:blip r:embed="rId3">
            <a:alphaModFix/>
          </a:blip>
          <a:srcRect b="0" l="0" r="0" t="0"/>
          <a:stretch/>
        </p:blipFill>
        <p:spPr>
          <a:xfrm>
            <a:off x="8001000" y="145473"/>
            <a:ext cx="990600" cy="990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3"/>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3200"/>
              <a:buFont typeface="Bookman Old Style"/>
              <a:buNone/>
            </a:pPr>
            <a:r>
              <a:rPr b="1" lang="en-US">
                <a:solidFill>
                  <a:schemeClr val="dk1"/>
                </a:solidFill>
              </a:rPr>
              <a:t>Microcontroller (</a:t>
            </a:r>
            <a:r>
              <a:rPr b="1" lang="en-US">
                <a:solidFill>
                  <a:schemeClr val="dk1"/>
                </a:solidFill>
                <a:latin typeface="Times New Roman"/>
                <a:ea typeface="Times New Roman"/>
                <a:cs typeface="Times New Roman"/>
                <a:sym typeface="Times New Roman"/>
              </a:rPr>
              <a:t>μC</a:t>
            </a:r>
            <a:r>
              <a:rPr b="1" lang="en-US">
                <a:solidFill>
                  <a:schemeClr val="dk1"/>
                </a:solidFill>
              </a:rPr>
              <a:t>)</a:t>
            </a:r>
            <a:endParaRPr/>
          </a:p>
        </p:txBody>
      </p:sp>
      <p:sp>
        <p:nvSpPr>
          <p:cNvPr id="203" name="Google Shape;203;p13"/>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solidFill>
                  <a:schemeClr val="dk1"/>
                </a:solidFill>
              </a:rPr>
              <a:t>‹#›</a:t>
            </a:fld>
            <a:endParaRPr>
              <a:solidFill>
                <a:schemeClr val="dk1"/>
              </a:solidFill>
            </a:endParaRPr>
          </a:p>
        </p:txBody>
      </p:sp>
      <p:sp>
        <p:nvSpPr>
          <p:cNvPr id="204" name="Google Shape;204;p13"/>
          <p:cNvSpPr txBox="1"/>
          <p:nvPr>
            <p:ph idx="1" type="body"/>
          </p:nvPr>
        </p:nvSpPr>
        <p:spPr>
          <a:xfrm>
            <a:off x="457200" y="1219200"/>
            <a:ext cx="4267200" cy="493776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824"/>
              <a:buChar char="🞂"/>
            </a:pPr>
            <a:r>
              <a:rPr b="1" lang="en-US" sz="2400"/>
              <a:t>Microcontroller</a:t>
            </a:r>
            <a:r>
              <a:rPr lang="en-US" sz="2400"/>
              <a:t> is an IC d</a:t>
            </a:r>
            <a:r>
              <a:rPr lang="en-US" sz="2400">
                <a:solidFill>
                  <a:schemeClr val="dk1"/>
                </a:solidFill>
              </a:rPr>
              <a:t>edicated to perform </a:t>
            </a:r>
            <a:r>
              <a:rPr lang="en-US" sz="2400"/>
              <a:t>simpler</a:t>
            </a:r>
            <a:r>
              <a:rPr lang="en-US" sz="2400">
                <a:solidFill>
                  <a:schemeClr val="dk1"/>
                </a:solidFill>
              </a:rPr>
              <a:t> tasks. </a:t>
            </a:r>
            <a:endParaRPr/>
          </a:p>
          <a:p>
            <a:pPr indent="0" lvl="0" marL="0" rtl="0" algn="l">
              <a:spcBef>
                <a:spcPts val="600"/>
              </a:spcBef>
              <a:spcAft>
                <a:spcPts val="0"/>
              </a:spcAft>
              <a:buSzPts val="1824"/>
              <a:buNone/>
            </a:pPr>
            <a:r>
              <a:t/>
            </a:r>
            <a:endParaRPr sz="2400">
              <a:solidFill>
                <a:schemeClr val="dk1"/>
              </a:solidFill>
            </a:endParaRPr>
          </a:p>
          <a:p>
            <a:pPr indent="-274320" lvl="1" marL="548640" rtl="0" algn="l">
              <a:spcBef>
                <a:spcPts val="500"/>
              </a:spcBef>
              <a:spcAft>
                <a:spcPts val="0"/>
              </a:spcAft>
              <a:buSzPts val="1672"/>
              <a:buChar char="🞂"/>
            </a:pPr>
            <a:r>
              <a:rPr lang="en-US" sz="2200">
                <a:solidFill>
                  <a:schemeClr val="dk1"/>
                </a:solidFill>
              </a:rPr>
              <a:t>A microcontroller is the integration of </a:t>
            </a:r>
            <a:endParaRPr/>
          </a:p>
          <a:p>
            <a:pPr indent="-228600" lvl="2" marL="822960" rtl="0" algn="l">
              <a:spcBef>
                <a:spcPts val="500"/>
              </a:spcBef>
              <a:spcAft>
                <a:spcPts val="0"/>
              </a:spcAft>
              <a:buSzPts val="1520"/>
              <a:buChar char="🞂"/>
            </a:pPr>
            <a:r>
              <a:rPr lang="en-US"/>
              <a:t>Processor</a:t>
            </a:r>
            <a:endParaRPr/>
          </a:p>
          <a:p>
            <a:pPr indent="-228600" lvl="2" marL="822960" rtl="0" algn="l">
              <a:spcBef>
                <a:spcPts val="500"/>
              </a:spcBef>
              <a:spcAft>
                <a:spcPts val="0"/>
              </a:spcAft>
              <a:buSzPts val="1520"/>
              <a:buChar char="🞂"/>
            </a:pPr>
            <a:r>
              <a:rPr lang="en-US"/>
              <a:t>Memory (RAM, ROM)</a:t>
            </a:r>
            <a:endParaRPr/>
          </a:p>
          <a:p>
            <a:pPr indent="-228600" lvl="2" marL="822960" rtl="0" algn="l">
              <a:spcBef>
                <a:spcPts val="500"/>
              </a:spcBef>
              <a:spcAft>
                <a:spcPts val="0"/>
              </a:spcAft>
              <a:buSzPts val="1520"/>
              <a:buChar char="🞂"/>
            </a:pPr>
            <a:r>
              <a:rPr lang="en-US"/>
              <a:t>I/O ports</a:t>
            </a:r>
            <a:r>
              <a:rPr lang="en-US" sz="2000"/>
              <a:t> </a:t>
            </a:r>
            <a:endParaRPr sz="2000"/>
          </a:p>
        </p:txBody>
      </p:sp>
      <p:grpSp>
        <p:nvGrpSpPr>
          <p:cNvPr id="205" name="Google Shape;205;p13"/>
          <p:cNvGrpSpPr/>
          <p:nvPr/>
        </p:nvGrpSpPr>
        <p:grpSpPr>
          <a:xfrm>
            <a:off x="4343400" y="1858963"/>
            <a:ext cx="4648200" cy="3551237"/>
            <a:chOff x="787" y="230"/>
            <a:chExt cx="4109" cy="2957"/>
          </a:xfrm>
        </p:grpSpPr>
        <p:pic>
          <p:nvPicPr>
            <p:cNvPr descr="D:\Ecp2042\homepage\images\IC.jpg" id="206" name="Google Shape;206;p13"/>
            <p:cNvPicPr preferRelativeResize="0"/>
            <p:nvPr/>
          </p:nvPicPr>
          <p:blipFill rotWithShape="1">
            <a:blip r:embed="rId3">
              <a:alphaModFix/>
            </a:blip>
            <a:srcRect b="0" l="0" r="0" t="0"/>
            <a:stretch/>
          </p:blipFill>
          <p:spPr>
            <a:xfrm>
              <a:off x="4214" y="2679"/>
              <a:ext cx="682" cy="508"/>
            </a:xfrm>
            <a:prstGeom prst="rect">
              <a:avLst/>
            </a:prstGeom>
            <a:noFill/>
            <a:ln>
              <a:noFill/>
            </a:ln>
          </p:spPr>
        </p:pic>
        <p:cxnSp>
          <p:nvCxnSpPr>
            <p:cNvPr id="207" name="Google Shape;207;p13"/>
            <p:cNvCxnSpPr/>
            <p:nvPr/>
          </p:nvCxnSpPr>
          <p:spPr>
            <a:xfrm>
              <a:off x="3629" y="819"/>
              <a:ext cx="1266" cy="1867"/>
            </a:xfrm>
            <a:prstGeom prst="straightConnector1">
              <a:avLst/>
            </a:prstGeom>
            <a:noFill/>
            <a:ln cap="flat" cmpd="sng" w="9525">
              <a:solidFill>
                <a:schemeClr val="dk1"/>
              </a:solidFill>
              <a:prstDash val="solid"/>
              <a:round/>
              <a:headEnd len="med" w="med" type="none"/>
              <a:tailEnd len="med" w="med" type="none"/>
            </a:ln>
          </p:spPr>
        </p:cxnSp>
        <p:cxnSp>
          <p:nvCxnSpPr>
            <p:cNvPr id="208" name="Google Shape;208;p13"/>
            <p:cNvCxnSpPr/>
            <p:nvPr/>
          </p:nvCxnSpPr>
          <p:spPr>
            <a:xfrm>
              <a:off x="2238" y="3084"/>
              <a:ext cx="1977" cy="78"/>
            </a:xfrm>
            <a:prstGeom prst="straightConnector1">
              <a:avLst/>
            </a:prstGeom>
            <a:noFill/>
            <a:ln cap="flat" cmpd="sng" w="9525">
              <a:solidFill>
                <a:schemeClr val="dk1"/>
              </a:solidFill>
              <a:prstDash val="solid"/>
              <a:round/>
              <a:headEnd len="med" w="med" type="none"/>
              <a:tailEnd len="med" w="med" type="none"/>
            </a:ln>
          </p:spPr>
        </p:cxnSp>
        <p:grpSp>
          <p:nvGrpSpPr>
            <p:cNvPr id="209" name="Google Shape;209;p13"/>
            <p:cNvGrpSpPr/>
            <p:nvPr/>
          </p:nvGrpSpPr>
          <p:grpSpPr>
            <a:xfrm>
              <a:off x="884" y="812"/>
              <a:ext cx="2788" cy="2046"/>
              <a:chOff x="288" y="754"/>
              <a:chExt cx="3527" cy="2536"/>
            </a:xfrm>
          </p:grpSpPr>
          <p:grpSp>
            <p:nvGrpSpPr>
              <p:cNvPr id="210" name="Google Shape;210;p13"/>
              <p:cNvGrpSpPr/>
              <p:nvPr/>
            </p:nvGrpSpPr>
            <p:grpSpPr>
              <a:xfrm>
                <a:off x="1443" y="2142"/>
                <a:ext cx="1345" cy="1148"/>
                <a:chOff x="2368" y="2508"/>
                <a:chExt cx="1345" cy="1148"/>
              </a:xfrm>
            </p:grpSpPr>
            <p:sp>
              <p:nvSpPr>
                <p:cNvPr id="211" name="Google Shape;211;p13"/>
                <p:cNvSpPr/>
                <p:nvPr/>
              </p:nvSpPr>
              <p:spPr>
                <a:xfrm>
                  <a:off x="2368" y="2508"/>
                  <a:ext cx="1345" cy="1148"/>
                </a:xfrm>
                <a:prstGeom prst="ellipse">
                  <a:avLst/>
                </a:prstGeom>
                <a:solidFill>
                  <a:srgbClr val="FFFFCC"/>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12" name="Google Shape;212;p13"/>
                <p:cNvSpPr txBox="1"/>
                <p:nvPr/>
              </p:nvSpPr>
              <p:spPr>
                <a:xfrm>
                  <a:off x="2578" y="2942"/>
                  <a:ext cx="902" cy="302"/>
                </a:xfrm>
                <a:prstGeom prst="rect">
                  <a:avLst/>
                </a:prstGeom>
                <a:solidFill>
                  <a:srgbClr val="FFFFCC"/>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300">
                      <a:solidFill>
                        <a:schemeClr val="dk1"/>
                      </a:solidFill>
                      <a:latin typeface="Times New Roman"/>
                      <a:ea typeface="Times New Roman"/>
                      <a:cs typeface="Times New Roman"/>
                      <a:sym typeface="Times New Roman"/>
                    </a:rPr>
                    <a:t>CPU</a:t>
                  </a:r>
                  <a:endParaRPr/>
                </a:p>
              </p:txBody>
            </p:sp>
          </p:grpSp>
          <p:grpSp>
            <p:nvGrpSpPr>
              <p:cNvPr id="213" name="Google Shape;213;p13"/>
              <p:cNvGrpSpPr/>
              <p:nvPr/>
            </p:nvGrpSpPr>
            <p:grpSpPr>
              <a:xfrm>
                <a:off x="2470" y="754"/>
                <a:ext cx="1345" cy="1148"/>
                <a:chOff x="3432" y="1244"/>
                <a:chExt cx="1345" cy="1148"/>
              </a:xfrm>
            </p:grpSpPr>
            <p:sp>
              <p:nvSpPr>
                <p:cNvPr id="214" name="Google Shape;214;p13"/>
                <p:cNvSpPr/>
                <p:nvPr/>
              </p:nvSpPr>
              <p:spPr>
                <a:xfrm>
                  <a:off x="3432" y="1244"/>
                  <a:ext cx="1345" cy="1148"/>
                </a:xfrm>
                <a:prstGeom prst="ellipse">
                  <a:avLst/>
                </a:prstGeom>
                <a:solidFill>
                  <a:srgbClr val="FFFFCC"/>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15" name="Google Shape;215;p13"/>
                <p:cNvSpPr txBox="1"/>
                <p:nvPr/>
              </p:nvSpPr>
              <p:spPr>
                <a:xfrm>
                  <a:off x="3606" y="1654"/>
                  <a:ext cx="1032" cy="302"/>
                </a:xfrm>
                <a:prstGeom prst="rect">
                  <a:avLst/>
                </a:prstGeom>
                <a:solidFill>
                  <a:srgbClr val="FFFFCC"/>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300">
                      <a:solidFill>
                        <a:schemeClr val="dk1"/>
                      </a:solidFill>
                      <a:latin typeface="Times New Roman"/>
                      <a:ea typeface="Times New Roman"/>
                      <a:cs typeface="Times New Roman"/>
                      <a:sym typeface="Times New Roman"/>
                    </a:rPr>
                    <a:t>MEMORY</a:t>
                  </a:r>
                  <a:endParaRPr/>
                </a:p>
              </p:txBody>
            </p:sp>
          </p:grpSp>
          <p:grpSp>
            <p:nvGrpSpPr>
              <p:cNvPr id="216" name="Google Shape;216;p13"/>
              <p:cNvGrpSpPr/>
              <p:nvPr/>
            </p:nvGrpSpPr>
            <p:grpSpPr>
              <a:xfrm>
                <a:off x="288" y="1031"/>
                <a:ext cx="1345" cy="1148"/>
                <a:chOff x="2368" y="2508"/>
                <a:chExt cx="1345" cy="1148"/>
              </a:xfrm>
            </p:grpSpPr>
            <p:sp>
              <p:nvSpPr>
                <p:cNvPr id="217" name="Google Shape;217;p13"/>
                <p:cNvSpPr/>
                <p:nvPr/>
              </p:nvSpPr>
              <p:spPr>
                <a:xfrm>
                  <a:off x="2368" y="2508"/>
                  <a:ext cx="1345" cy="1148"/>
                </a:xfrm>
                <a:prstGeom prst="ellipse">
                  <a:avLst/>
                </a:prstGeom>
                <a:solidFill>
                  <a:srgbClr val="FFFFCC"/>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18" name="Google Shape;218;p13"/>
                <p:cNvSpPr txBox="1"/>
                <p:nvPr/>
              </p:nvSpPr>
              <p:spPr>
                <a:xfrm>
                  <a:off x="2578" y="2940"/>
                  <a:ext cx="902" cy="302"/>
                </a:xfrm>
                <a:prstGeom prst="rect">
                  <a:avLst/>
                </a:prstGeom>
                <a:solidFill>
                  <a:srgbClr val="FFFFCC"/>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300">
                      <a:solidFill>
                        <a:schemeClr val="dk1"/>
                      </a:solidFill>
                      <a:latin typeface="Times New Roman"/>
                      <a:ea typeface="Times New Roman"/>
                      <a:cs typeface="Times New Roman"/>
                      <a:sym typeface="Times New Roman"/>
                    </a:rPr>
                    <a:t>I/O</a:t>
                  </a:r>
                  <a:endParaRPr/>
                </a:p>
              </p:txBody>
            </p:sp>
          </p:grpSp>
          <p:grpSp>
            <p:nvGrpSpPr>
              <p:cNvPr id="219" name="Google Shape;219;p13"/>
              <p:cNvGrpSpPr/>
              <p:nvPr/>
            </p:nvGrpSpPr>
            <p:grpSpPr>
              <a:xfrm>
                <a:off x="1429" y="1236"/>
                <a:ext cx="1345" cy="1148"/>
                <a:chOff x="2341" y="2014"/>
                <a:chExt cx="1345" cy="1148"/>
              </a:xfrm>
            </p:grpSpPr>
            <p:sp>
              <p:nvSpPr>
                <p:cNvPr id="220" name="Google Shape;220;p13"/>
                <p:cNvSpPr/>
                <p:nvPr/>
              </p:nvSpPr>
              <p:spPr>
                <a:xfrm>
                  <a:off x="2341" y="2014"/>
                  <a:ext cx="1345" cy="1148"/>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21" name="Google Shape;221;p13"/>
                <p:cNvSpPr txBox="1"/>
                <p:nvPr/>
              </p:nvSpPr>
              <p:spPr>
                <a:xfrm>
                  <a:off x="2563" y="2319"/>
                  <a:ext cx="1071" cy="50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300">
                      <a:solidFill>
                        <a:schemeClr val="dk1"/>
                      </a:solidFill>
                      <a:latin typeface="Times New Roman"/>
                      <a:ea typeface="Times New Roman"/>
                      <a:cs typeface="Times New Roman"/>
                      <a:sym typeface="Times New Roman"/>
                    </a:rPr>
                    <a:t>SYSTEM BUS</a:t>
                  </a:r>
                  <a:endParaRPr/>
                </a:p>
              </p:txBody>
            </p:sp>
          </p:grpSp>
        </p:grpSp>
        <p:sp>
          <p:nvSpPr>
            <p:cNvPr id="222" name="Google Shape;222;p13"/>
            <p:cNvSpPr/>
            <p:nvPr/>
          </p:nvSpPr>
          <p:spPr>
            <a:xfrm>
              <a:off x="787" y="230"/>
              <a:ext cx="3120" cy="2842"/>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grpSp>
      <p:sp>
        <p:nvSpPr>
          <p:cNvPr id="223" name="Google Shape;223;p13"/>
          <p:cNvSpPr txBox="1"/>
          <p:nvPr>
            <p:ph idx="11" type="ftr"/>
          </p:nvPr>
        </p:nvSpPr>
        <p:spPr>
          <a:xfrm>
            <a:off x="1828800" y="6355080"/>
            <a:ext cx="6172200" cy="36576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CSE – 341 : Microprocessors </a:t>
            </a:r>
            <a:endParaRPr/>
          </a:p>
          <a:p>
            <a:pPr indent="0" lvl="0" marL="0" rtl="0" algn="ctr">
              <a:spcBef>
                <a:spcPts val="0"/>
              </a:spcBef>
              <a:spcAft>
                <a:spcPts val="0"/>
              </a:spcAft>
              <a:buNone/>
            </a:pPr>
            <a:r>
              <a:rPr lang="en-US"/>
              <a:t>    BRAC University</a:t>
            </a:r>
            <a:endParaRPr/>
          </a:p>
        </p:txBody>
      </p:sp>
      <p:pic>
        <p:nvPicPr>
          <p:cNvPr descr="BRAC University Jobs 2020- Jobs in BRAC University- careerz360.com" id="224" name="Google Shape;224;p13"/>
          <p:cNvPicPr preferRelativeResize="0"/>
          <p:nvPr/>
        </p:nvPicPr>
        <p:blipFill rotWithShape="1">
          <a:blip r:embed="rId4">
            <a:alphaModFix/>
          </a:blip>
          <a:srcRect b="0" l="0" r="0" t="0"/>
          <a:stretch/>
        </p:blipFill>
        <p:spPr>
          <a:xfrm>
            <a:off x="8001000" y="145473"/>
            <a:ext cx="990600" cy="990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4"/>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3200"/>
              <a:buFont typeface="Bookman Old Style"/>
              <a:buNone/>
            </a:pPr>
            <a:r>
              <a:rPr lang="en-US">
                <a:solidFill>
                  <a:schemeClr val="dk1"/>
                </a:solidFill>
              </a:rPr>
              <a:t>List of Microcontrollers</a:t>
            </a:r>
            <a:endParaRPr/>
          </a:p>
        </p:txBody>
      </p:sp>
      <p:sp>
        <p:nvSpPr>
          <p:cNvPr id="230" name="Google Shape;230;p14"/>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31" name="Google Shape;231;p14"/>
          <p:cNvSpPr txBox="1"/>
          <p:nvPr/>
        </p:nvSpPr>
        <p:spPr>
          <a:xfrm>
            <a:off x="760124" y="1217416"/>
            <a:ext cx="752792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Gill Sans"/>
                <a:ea typeface="Gill Sans"/>
                <a:cs typeface="Gill Sans"/>
                <a:sym typeface="Gill Sans"/>
              </a:rPr>
              <a:t>1972</a:t>
            </a:r>
            <a:r>
              <a:rPr lang="en-US" sz="2400">
                <a:solidFill>
                  <a:schemeClr val="dk1"/>
                </a:solidFill>
                <a:latin typeface="Gill Sans"/>
                <a:ea typeface="Gill Sans"/>
                <a:cs typeface="Gill Sans"/>
                <a:sym typeface="Gill Sans"/>
              </a:rPr>
              <a:t> - Texas Instrument TMS 1000, 1st single μC, 4-bit</a:t>
            </a:r>
            <a:endParaRPr/>
          </a:p>
        </p:txBody>
      </p:sp>
      <p:sp>
        <p:nvSpPr>
          <p:cNvPr id="232" name="Google Shape;232;p14"/>
          <p:cNvSpPr txBox="1"/>
          <p:nvPr/>
        </p:nvSpPr>
        <p:spPr>
          <a:xfrm>
            <a:off x="782638" y="1751013"/>
            <a:ext cx="752792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Gill Sans"/>
                <a:ea typeface="Gill Sans"/>
                <a:cs typeface="Gill Sans"/>
                <a:sym typeface="Gill Sans"/>
              </a:rPr>
              <a:t>1976</a:t>
            </a:r>
            <a:r>
              <a:rPr lang="en-US" sz="2400">
                <a:solidFill>
                  <a:schemeClr val="dk1"/>
                </a:solidFill>
                <a:latin typeface="Gill Sans"/>
                <a:ea typeface="Gill Sans"/>
                <a:cs typeface="Gill Sans"/>
                <a:sym typeface="Gill Sans"/>
              </a:rPr>
              <a:t> - Intel 8048, 8-bit μC, 1k ROM, 64b RAM, 27 I/O </a:t>
            </a:r>
            <a:endParaRPr/>
          </a:p>
        </p:txBody>
      </p:sp>
      <p:sp>
        <p:nvSpPr>
          <p:cNvPr id="233" name="Google Shape;233;p14"/>
          <p:cNvSpPr/>
          <p:nvPr/>
        </p:nvSpPr>
        <p:spPr>
          <a:xfrm>
            <a:off x="790575" y="2146300"/>
            <a:ext cx="800757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Gill Sans"/>
                <a:ea typeface="Gill Sans"/>
                <a:cs typeface="Gill Sans"/>
                <a:sym typeface="Gill Sans"/>
              </a:rPr>
              <a:t>1980</a:t>
            </a:r>
            <a:r>
              <a:rPr lang="en-US" sz="2400">
                <a:solidFill>
                  <a:schemeClr val="dk1"/>
                </a:solidFill>
                <a:latin typeface="Gill Sans"/>
                <a:ea typeface="Gill Sans"/>
                <a:cs typeface="Gill Sans"/>
                <a:sym typeface="Gill Sans"/>
              </a:rPr>
              <a:t> - Intel 8051, 4k ROM, 128b RAM, 32 I/O, 2 16-bits timers</a:t>
            </a:r>
            <a:endParaRPr sz="2400">
              <a:solidFill>
                <a:schemeClr val="dk1"/>
              </a:solidFill>
              <a:latin typeface="Gill Sans"/>
              <a:ea typeface="Gill Sans"/>
              <a:cs typeface="Gill Sans"/>
              <a:sym typeface="Gill Sans"/>
            </a:endParaRPr>
          </a:p>
        </p:txBody>
      </p:sp>
      <p:sp>
        <p:nvSpPr>
          <p:cNvPr id="234" name="Google Shape;234;p14"/>
          <p:cNvSpPr/>
          <p:nvPr/>
        </p:nvSpPr>
        <p:spPr>
          <a:xfrm>
            <a:off x="787401" y="2562225"/>
            <a:ext cx="8356600"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2400">
              <a:solidFill>
                <a:schemeClr val="dk1"/>
              </a:solidFill>
              <a:latin typeface="Gill Sans"/>
              <a:ea typeface="Gill Sans"/>
              <a:cs typeface="Gill Sans"/>
              <a:sym typeface="Gill Sans"/>
            </a:endParaRPr>
          </a:p>
          <a:p>
            <a:pPr indent="0" lvl="0" marL="0" marR="0" rtl="0" algn="l">
              <a:spcBef>
                <a:spcPts val="0"/>
              </a:spcBef>
              <a:spcAft>
                <a:spcPts val="0"/>
              </a:spcAft>
              <a:buNone/>
            </a:pPr>
            <a:r>
              <a:rPr b="1" lang="en-US" sz="2400">
                <a:solidFill>
                  <a:schemeClr val="dk1"/>
                </a:solidFill>
                <a:latin typeface="Gill Sans"/>
                <a:ea typeface="Gill Sans"/>
                <a:cs typeface="Gill Sans"/>
                <a:sym typeface="Gill Sans"/>
              </a:rPr>
              <a:t>1980s -</a:t>
            </a:r>
            <a:r>
              <a:rPr lang="en-US" sz="2400">
                <a:solidFill>
                  <a:schemeClr val="dk1"/>
                </a:solidFill>
                <a:latin typeface="Gill Sans"/>
                <a:ea typeface="Gill Sans"/>
                <a:cs typeface="Gill Sans"/>
                <a:sym typeface="Gill Sans"/>
              </a:rPr>
              <a:t>  </a:t>
            </a:r>
            <a:endParaRPr sz="24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2400">
                <a:solidFill>
                  <a:schemeClr val="dk1"/>
                </a:solidFill>
                <a:latin typeface="Gill Sans"/>
                <a:ea typeface="Gill Sans"/>
                <a:cs typeface="Gill Sans"/>
                <a:sym typeface="Gill Sans"/>
              </a:rPr>
              <a:t>(MCS-51 family)</a:t>
            </a:r>
            <a:endParaRPr/>
          </a:p>
          <a:p>
            <a:pPr indent="0" lvl="0" marL="0" marR="0" rtl="0" algn="l">
              <a:spcBef>
                <a:spcPts val="0"/>
              </a:spcBef>
              <a:spcAft>
                <a:spcPts val="0"/>
              </a:spcAft>
              <a:buNone/>
            </a:pPr>
            <a:r>
              <a:rPr lang="en-US" sz="2400">
                <a:solidFill>
                  <a:schemeClr val="dk1"/>
                </a:solidFill>
                <a:latin typeface="Gill Sans"/>
                <a:ea typeface="Gill Sans"/>
                <a:cs typeface="Gill Sans"/>
                <a:sym typeface="Gill Sans"/>
              </a:rPr>
              <a:t>- Intel 8031, 8052, 8751, …</a:t>
            </a:r>
            <a:endParaRPr/>
          </a:p>
          <a:p>
            <a:pPr indent="0" lvl="0" marL="0" marR="0" rtl="0" algn="l">
              <a:spcBef>
                <a:spcPts val="0"/>
              </a:spcBef>
              <a:spcAft>
                <a:spcPts val="0"/>
              </a:spcAft>
              <a:buNone/>
            </a:pPr>
            <a:r>
              <a:rPr lang="en-US" sz="2400">
                <a:solidFill>
                  <a:schemeClr val="dk1"/>
                </a:solidFill>
                <a:latin typeface="Gill Sans"/>
                <a:ea typeface="Gill Sans"/>
                <a:cs typeface="Gill Sans"/>
                <a:sym typeface="Gill Sans"/>
              </a:rPr>
              <a:t>- Atmel AT89C51, AT 89C1052/2051,…</a:t>
            </a:r>
            <a:endParaRPr/>
          </a:p>
          <a:p>
            <a:pPr indent="0" lvl="0" marL="0" marR="0" rtl="0" algn="l">
              <a:spcBef>
                <a:spcPts val="0"/>
              </a:spcBef>
              <a:spcAft>
                <a:spcPts val="0"/>
              </a:spcAft>
              <a:buNone/>
            </a:pPr>
            <a:r>
              <a:rPr lang="en-US" sz="2400">
                <a:solidFill>
                  <a:schemeClr val="dk1"/>
                </a:solidFill>
                <a:latin typeface="Gill Sans"/>
                <a:ea typeface="Gill Sans"/>
                <a:cs typeface="Gill Sans"/>
                <a:sym typeface="Gill Sans"/>
              </a:rPr>
              <a:t>- Dallas Semiconductor DS5000 series…</a:t>
            </a:r>
            <a:endParaRPr/>
          </a:p>
          <a:p>
            <a:pPr indent="-152400" lvl="0" marL="0" marR="0" rtl="0" algn="l">
              <a:spcBef>
                <a:spcPts val="0"/>
              </a:spcBef>
              <a:spcAft>
                <a:spcPts val="0"/>
              </a:spcAft>
              <a:buClr>
                <a:schemeClr val="dk1"/>
              </a:buClr>
              <a:buSzPts val="2400"/>
              <a:buFont typeface="Gill Sans"/>
              <a:buChar char="-"/>
            </a:pPr>
            <a:r>
              <a:rPr lang="en-US" sz="2400">
                <a:solidFill>
                  <a:schemeClr val="dk1"/>
                </a:solidFill>
                <a:latin typeface="Gill Sans"/>
                <a:ea typeface="Gill Sans"/>
                <a:cs typeface="Gill Sans"/>
                <a:sym typeface="Gill Sans"/>
              </a:rPr>
              <a:t>Philips, National Semiconductor, …</a:t>
            </a:r>
            <a:endParaRPr/>
          </a:p>
          <a:p>
            <a:pPr indent="-152400" lvl="0" marL="0" marR="0" rtl="0" algn="l">
              <a:spcBef>
                <a:spcPts val="0"/>
              </a:spcBef>
              <a:spcAft>
                <a:spcPts val="0"/>
              </a:spcAft>
              <a:buClr>
                <a:schemeClr val="dk1"/>
              </a:buClr>
              <a:buSzPts val="2400"/>
              <a:buFont typeface="Gill Sans"/>
              <a:buChar char="-"/>
            </a:pPr>
            <a:r>
              <a:rPr lang="en-US" sz="2400">
                <a:solidFill>
                  <a:schemeClr val="dk1"/>
                </a:solidFill>
                <a:latin typeface="Gill Sans"/>
                <a:ea typeface="Gill Sans"/>
                <a:cs typeface="Gill Sans"/>
                <a:sym typeface="Gill Sans"/>
              </a:rPr>
              <a:t> Freescale S32K MCU, Renesas RL 78G1F			</a:t>
            </a:r>
            <a:endParaRPr/>
          </a:p>
          <a:p>
            <a:pPr indent="0" lvl="0" marL="0" marR="0" rtl="0" algn="l">
              <a:spcBef>
                <a:spcPts val="0"/>
              </a:spcBef>
              <a:spcAft>
                <a:spcPts val="0"/>
              </a:spcAft>
              <a:buNone/>
            </a:pPr>
            <a:r>
              <a:t/>
            </a:r>
            <a:endParaRPr sz="2400">
              <a:solidFill>
                <a:schemeClr val="dk1"/>
              </a:solidFill>
              <a:latin typeface="Gill Sans"/>
              <a:ea typeface="Gill Sans"/>
              <a:cs typeface="Gill Sans"/>
              <a:sym typeface="Gill Sans"/>
            </a:endParaRPr>
          </a:p>
        </p:txBody>
      </p:sp>
      <p:sp>
        <p:nvSpPr>
          <p:cNvPr id="235" name="Google Shape;235;p14"/>
          <p:cNvSpPr txBox="1"/>
          <p:nvPr>
            <p:ph idx="11" type="ftr"/>
          </p:nvPr>
        </p:nvSpPr>
        <p:spPr>
          <a:xfrm>
            <a:off x="1828800" y="6355080"/>
            <a:ext cx="6172200" cy="36576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CSE – 341 : Microprocessors </a:t>
            </a:r>
            <a:endParaRPr/>
          </a:p>
          <a:p>
            <a:pPr indent="0" lvl="0" marL="0" rtl="0" algn="ctr">
              <a:spcBef>
                <a:spcPts val="0"/>
              </a:spcBef>
              <a:spcAft>
                <a:spcPts val="0"/>
              </a:spcAft>
              <a:buNone/>
            </a:pPr>
            <a:r>
              <a:rPr lang="en-US"/>
              <a:t>    BRAC University</a:t>
            </a:r>
            <a:endParaRPr/>
          </a:p>
        </p:txBody>
      </p:sp>
      <p:pic>
        <p:nvPicPr>
          <p:cNvPr descr="BRAC University Jobs 2020- Jobs in BRAC University- careerz360.com" id="236" name="Google Shape;236;p14"/>
          <p:cNvPicPr preferRelativeResize="0"/>
          <p:nvPr/>
        </p:nvPicPr>
        <p:blipFill rotWithShape="1">
          <a:blip r:embed="rId3">
            <a:alphaModFix/>
          </a:blip>
          <a:srcRect b="0" l="0" r="0" t="0"/>
          <a:stretch/>
        </p:blipFill>
        <p:spPr>
          <a:xfrm>
            <a:off x="8001000" y="145473"/>
            <a:ext cx="990600" cy="990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5"/>
          <p:cNvSpPr txBox="1"/>
          <p:nvPr>
            <p:ph type="title"/>
          </p:nvPr>
        </p:nvSpPr>
        <p:spPr>
          <a:xfrm>
            <a:off x="419100" y="41795"/>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Microprocessor System Vs Microcontroller System</a:t>
            </a:r>
            <a:endParaRPr sz="2800">
              <a:solidFill>
                <a:schemeClr val="dk1"/>
              </a:solidFill>
            </a:endParaRPr>
          </a:p>
        </p:txBody>
      </p:sp>
      <p:sp>
        <p:nvSpPr>
          <p:cNvPr id="243" name="Google Shape;243;p15"/>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solidFill>
                  <a:schemeClr val="dk1"/>
                </a:solidFill>
              </a:rPr>
              <a:t>‹#›</a:t>
            </a:fld>
            <a:endParaRPr>
              <a:solidFill>
                <a:schemeClr val="dk1"/>
              </a:solidFill>
            </a:endParaRPr>
          </a:p>
        </p:txBody>
      </p:sp>
      <p:sp>
        <p:nvSpPr>
          <p:cNvPr id="244" name="Google Shape;244;p15"/>
          <p:cNvSpPr txBox="1"/>
          <p:nvPr>
            <p:ph idx="11" type="ftr"/>
          </p:nvPr>
        </p:nvSpPr>
        <p:spPr>
          <a:xfrm>
            <a:off x="1828800" y="6355080"/>
            <a:ext cx="6172200" cy="36576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CSE – 341 : Microprocessors </a:t>
            </a:r>
            <a:endParaRPr/>
          </a:p>
          <a:p>
            <a:pPr indent="0" lvl="0" marL="0" rtl="0" algn="ctr">
              <a:spcBef>
                <a:spcPts val="0"/>
              </a:spcBef>
              <a:spcAft>
                <a:spcPts val="0"/>
              </a:spcAft>
              <a:buNone/>
            </a:pPr>
            <a:r>
              <a:rPr lang="en-US"/>
              <a:t>    BRAC University</a:t>
            </a:r>
            <a:endParaRPr/>
          </a:p>
        </p:txBody>
      </p:sp>
      <p:pic>
        <p:nvPicPr>
          <p:cNvPr descr="BRAC University Jobs 2020- Jobs in BRAC University- careerz360.com" id="245" name="Google Shape;245;p15"/>
          <p:cNvPicPr preferRelativeResize="0"/>
          <p:nvPr/>
        </p:nvPicPr>
        <p:blipFill rotWithShape="1">
          <a:blip r:embed="rId3">
            <a:alphaModFix/>
          </a:blip>
          <a:srcRect b="0" l="0" r="0" t="0"/>
          <a:stretch/>
        </p:blipFill>
        <p:spPr>
          <a:xfrm>
            <a:off x="8153400" y="27940"/>
            <a:ext cx="990600" cy="990600"/>
          </a:xfrm>
          <a:prstGeom prst="rect">
            <a:avLst/>
          </a:prstGeom>
          <a:noFill/>
          <a:ln>
            <a:noFill/>
          </a:ln>
        </p:spPr>
      </p:pic>
      <p:graphicFrame>
        <p:nvGraphicFramePr>
          <p:cNvPr id="246" name="Google Shape;246;p15"/>
          <p:cNvGraphicFramePr/>
          <p:nvPr/>
        </p:nvGraphicFramePr>
        <p:xfrm>
          <a:off x="391391" y="1003243"/>
          <a:ext cx="3000000" cy="3000000"/>
        </p:xfrm>
        <a:graphic>
          <a:graphicData uri="http://schemas.openxmlformats.org/drawingml/2006/table">
            <a:tbl>
              <a:tblPr bandRow="1" firstRow="1">
                <a:noFill/>
                <a:tableStyleId>{A78A0319-418F-4FF0-AEB1-F9F03D9F65C3}</a:tableStyleId>
              </a:tblPr>
              <a:tblGrid>
                <a:gridCol w="4114800"/>
                <a:gridCol w="4114800"/>
              </a:tblGrid>
              <a:tr h="533400">
                <a:tc>
                  <a:txBody>
                    <a:bodyPr/>
                    <a:lstStyle/>
                    <a:p>
                      <a:pPr indent="0" lvl="0" marL="0" marR="0" rtl="0" algn="ctr">
                        <a:spcBef>
                          <a:spcPts val="0"/>
                        </a:spcBef>
                        <a:spcAft>
                          <a:spcPts val="0"/>
                        </a:spcAft>
                        <a:buNone/>
                      </a:pPr>
                      <a:r>
                        <a:rPr lang="en-US" sz="2400" u="none" cap="none" strike="noStrike">
                          <a:solidFill>
                            <a:schemeClr val="dk1"/>
                          </a:solidFill>
                          <a:latin typeface="Times New Roman"/>
                          <a:ea typeface="Times New Roman"/>
                          <a:cs typeface="Times New Roman"/>
                          <a:sym typeface="Times New Roman"/>
                        </a:rPr>
                        <a:t>Microprocessor </a:t>
                      </a:r>
                      <a:endParaRPr sz="2400" u="none" cap="none" strike="noStrike">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2400" u="none" cap="none" strike="noStrike">
                          <a:solidFill>
                            <a:schemeClr val="dk1"/>
                          </a:solidFill>
                          <a:latin typeface="Times New Roman"/>
                          <a:ea typeface="Times New Roman"/>
                          <a:cs typeface="Times New Roman"/>
                          <a:sym typeface="Times New Roman"/>
                        </a:rPr>
                        <a:t>Microcontroller</a:t>
                      </a:r>
                      <a:endParaRPr sz="2400" u="none" cap="none" strike="noStrike">
                        <a:solidFill>
                          <a:schemeClr val="dk1"/>
                        </a:solidFill>
                        <a:latin typeface="Times New Roman"/>
                        <a:ea typeface="Times New Roman"/>
                        <a:cs typeface="Times New Roman"/>
                        <a:sym typeface="Times New Roman"/>
                      </a:endParaRPr>
                    </a:p>
                  </a:txBody>
                  <a:tcPr marT="45725" marB="45725" marR="91450" marL="91450"/>
                </a:tc>
              </a:tr>
              <a:tr h="685800">
                <a:tc>
                  <a:txBody>
                    <a:bodyPr/>
                    <a:lstStyle/>
                    <a:p>
                      <a:pPr indent="0" lvl="0" marL="0" marR="0" rtl="0" algn="l">
                        <a:spcBef>
                          <a:spcPts val="0"/>
                        </a:spcBef>
                        <a:spcAft>
                          <a:spcPts val="0"/>
                        </a:spcAft>
                        <a:buNone/>
                      </a:pPr>
                      <a:r>
                        <a:rPr lang="en-US" sz="1800" u="none" cap="none" strike="noStrike"/>
                        <a:t>Used where intensive processing is required</a:t>
                      </a:r>
                      <a:endParaRPr sz="1800"/>
                    </a:p>
                  </a:txBody>
                  <a:tcPr marT="45725" marB="45725" marR="91450" marL="91450"/>
                </a:tc>
                <a:tc>
                  <a:txBody>
                    <a:bodyPr/>
                    <a:lstStyle/>
                    <a:p>
                      <a:pPr indent="0" lvl="0" marL="0" marR="0" rtl="0" algn="l">
                        <a:spcBef>
                          <a:spcPts val="0"/>
                        </a:spcBef>
                        <a:spcAft>
                          <a:spcPts val="0"/>
                        </a:spcAft>
                        <a:buNone/>
                      </a:pPr>
                      <a:r>
                        <a:rPr lang="en-US" sz="1800"/>
                        <a:t>Used where task is fixed and predefined</a:t>
                      </a:r>
                      <a:endParaRPr sz="1800"/>
                    </a:p>
                  </a:txBody>
                  <a:tcPr marT="45725" marB="45725" marR="91450" marL="91450"/>
                </a:tc>
              </a:tr>
              <a:tr h="533400">
                <a:tc>
                  <a:txBody>
                    <a:bodyPr/>
                    <a:lstStyle/>
                    <a:p>
                      <a:pPr indent="0" lvl="0" marL="0" marR="0" rtl="0" algn="l">
                        <a:spcBef>
                          <a:spcPts val="0"/>
                        </a:spcBef>
                        <a:spcAft>
                          <a:spcPts val="0"/>
                        </a:spcAft>
                        <a:buNone/>
                      </a:pPr>
                      <a:r>
                        <a:rPr lang="en-US" sz="1800"/>
                        <a:t>Only CPU is in the chip. Memory, I/O</a:t>
                      </a:r>
                      <a:r>
                        <a:rPr lang="en-US" sz="1800"/>
                        <a:t> port are connected externally</a:t>
                      </a:r>
                      <a:endParaRPr sz="1800"/>
                    </a:p>
                  </a:txBody>
                  <a:tcPr marT="45725" marB="45725" marR="91450" marL="91450"/>
                </a:tc>
                <a:tc>
                  <a:txBody>
                    <a:bodyPr/>
                    <a:lstStyle/>
                    <a:p>
                      <a:pPr indent="0" lvl="0" marL="0" marR="0" rtl="0" algn="l">
                        <a:spcBef>
                          <a:spcPts val="0"/>
                        </a:spcBef>
                        <a:spcAft>
                          <a:spcPts val="0"/>
                        </a:spcAft>
                        <a:buNone/>
                      </a:pPr>
                      <a:r>
                        <a:rPr lang="en-US" sz="1800"/>
                        <a:t>CPU, Memory, I/O</a:t>
                      </a:r>
                      <a:r>
                        <a:rPr lang="en-US" sz="1800"/>
                        <a:t> port – all are connected on the same single chip</a:t>
                      </a:r>
                      <a:endParaRPr sz="1800"/>
                    </a:p>
                  </a:txBody>
                  <a:tcPr marT="45725" marB="45725" marR="91450" marL="91450"/>
                </a:tc>
              </a:tr>
              <a:tr h="533400">
                <a:tc>
                  <a:txBody>
                    <a:bodyPr/>
                    <a:lstStyle/>
                    <a:p>
                      <a:pPr indent="0" lvl="0" marL="0" marR="0" rtl="0" algn="l">
                        <a:spcBef>
                          <a:spcPts val="0"/>
                        </a:spcBef>
                        <a:spcAft>
                          <a:spcPts val="0"/>
                        </a:spcAft>
                        <a:buNone/>
                      </a:pPr>
                      <a:r>
                        <a:rPr lang="en-US" sz="1800"/>
                        <a:t>Higher </a:t>
                      </a:r>
                      <a:r>
                        <a:rPr lang="en-US" sz="1800"/>
                        <a:t>Clock speed</a:t>
                      </a:r>
                      <a:r>
                        <a:rPr lang="en-US" sz="1800"/>
                        <a:t> and external RAM</a:t>
                      </a:r>
                      <a:r>
                        <a:rPr lang="en-US" sz="1800"/>
                        <a:t> used is also higher</a:t>
                      </a:r>
                      <a:endParaRPr sz="1800"/>
                    </a:p>
                  </a:txBody>
                  <a:tcPr marT="45725" marB="45725" marR="91450" marL="91450"/>
                </a:tc>
                <a:tc>
                  <a:txBody>
                    <a:bodyPr/>
                    <a:lstStyle/>
                    <a:p>
                      <a:pPr indent="0" lvl="0" marL="0" rtl="0" algn="l">
                        <a:spcBef>
                          <a:spcPts val="0"/>
                        </a:spcBef>
                        <a:spcAft>
                          <a:spcPts val="0"/>
                        </a:spcAft>
                        <a:buClr>
                          <a:schemeClr val="dk1"/>
                        </a:buClr>
                        <a:buFont typeface="Arial"/>
                        <a:buNone/>
                      </a:pPr>
                      <a:r>
                        <a:rPr lang="en-US" sz="1800"/>
                        <a:t>Lower</a:t>
                      </a:r>
                      <a:r>
                        <a:rPr lang="en-US" sz="1800"/>
                        <a:t> Clock speed and RAM used is also lower</a:t>
                      </a:r>
                      <a:endParaRPr sz="1800"/>
                    </a:p>
                  </a:txBody>
                  <a:tcPr marT="45725" marB="45725" marR="91450" marL="91450"/>
                </a:tc>
              </a:tr>
              <a:tr h="533400">
                <a:tc>
                  <a:txBody>
                    <a:bodyPr/>
                    <a:lstStyle/>
                    <a:p>
                      <a:pPr indent="0" lvl="0" marL="0" marR="0" rtl="0" algn="l">
                        <a:spcBef>
                          <a:spcPts val="0"/>
                        </a:spcBef>
                        <a:spcAft>
                          <a:spcPts val="0"/>
                        </a:spcAft>
                        <a:buNone/>
                      </a:pPr>
                      <a:r>
                        <a:rPr b="0" i="0" lang="en-US" sz="1800">
                          <a:solidFill>
                            <a:schemeClr val="dk1"/>
                          </a:solidFill>
                          <a:latin typeface="Gill Sans"/>
                          <a:ea typeface="Gill Sans"/>
                          <a:cs typeface="Gill Sans"/>
                          <a:sym typeface="Gill Sans"/>
                        </a:rPr>
                        <a:t>The program for the microprocessor can be changed for different applications.</a:t>
                      </a:r>
                      <a:endParaRPr sz="1800"/>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Gill Sans"/>
                          <a:ea typeface="Gill Sans"/>
                          <a:cs typeface="Gill Sans"/>
                          <a:sym typeface="Gill Sans"/>
                        </a:rPr>
                        <a:t>The program for the microcontroller is fixed once it is designed</a:t>
                      </a:r>
                      <a:endParaRPr sz="1800"/>
                    </a:p>
                  </a:txBody>
                  <a:tcPr marT="45725" marB="45725" marR="91450" marL="91450"/>
                </a:tc>
              </a:tr>
              <a:tr h="533400">
                <a:tc>
                  <a:txBody>
                    <a:bodyPr/>
                    <a:lstStyle/>
                    <a:p>
                      <a:pPr indent="0" lvl="0" marL="0" marR="0" rtl="0" algn="l">
                        <a:spcBef>
                          <a:spcPts val="0"/>
                        </a:spcBef>
                        <a:spcAft>
                          <a:spcPts val="0"/>
                        </a:spcAft>
                        <a:buNone/>
                      </a:pPr>
                      <a:r>
                        <a:rPr lang="en-US" sz="1800"/>
                        <a:t>Cost is comparatively higher</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Gill Sans"/>
                        <a:buNone/>
                      </a:pPr>
                      <a:r>
                        <a:rPr lang="en-US" sz="1800"/>
                        <a:t>Cost is comparatively lower</a:t>
                      </a:r>
                      <a:endParaRPr/>
                    </a:p>
                    <a:p>
                      <a:pPr indent="0" lvl="0" marL="0" marR="0" rtl="0" algn="l">
                        <a:spcBef>
                          <a:spcPts val="0"/>
                        </a:spcBef>
                        <a:spcAft>
                          <a:spcPts val="0"/>
                        </a:spcAft>
                        <a:buNone/>
                      </a:pPr>
                      <a:r>
                        <a:t/>
                      </a:r>
                      <a:endParaRPr sz="1800"/>
                    </a:p>
                  </a:txBody>
                  <a:tcPr marT="45725" marB="45725" marR="91450" marL="91450"/>
                </a:tc>
              </a:tr>
              <a:tr h="533400">
                <a:tc>
                  <a:txBody>
                    <a:bodyPr/>
                    <a:lstStyle/>
                    <a:p>
                      <a:pPr indent="0" lvl="0" marL="0" marR="0" rtl="0" algn="l">
                        <a:spcBef>
                          <a:spcPts val="0"/>
                        </a:spcBef>
                        <a:spcAft>
                          <a:spcPts val="0"/>
                        </a:spcAft>
                        <a:buNone/>
                      </a:pPr>
                      <a:r>
                        <a:rPr lang="en-US" sz="1800"/>
                        <a:t>Power consumption is higher</a:t>
                      </a:r>
                      <a:endParaRPr sz="1800"/>
                    </a:p>
                  </a:txBody>
                  <a:tcPr marT="45725" marB="45725" marR="91450" marL="91450"/>
                </a:tc>
                <a:tc>
                  <a:txBody>
                    <a:bodyPr/>
                    <a:lstStyle/>
                    <a:p>
                      <a:pPr indent="0" lvl="0" marL="0" marR="0" rtl="0" algn="l">
                        <a:spcBef>
                          <a:spcPts val="0"/>
                        </a:spcBef>
                        <a:spcAft>
                          <a:spcPts val="0"/>
                        </a:spcAft>
                        <a:buNone/>
                      </a:pPr>
                      <a:r>
                        <a:rPr lang="en-US" sz="1800"/>
                        <a:t>Power consumption</a:t>
                      </a:r>
                      <a:r>
                        <a:rPr lang="en-US" sz="1800"/>
                        <a:t> is lower</a:t>
                      </a:r>
                      <a:endParaRPr sz="1800"/>
                    </a:p>
                  </a:txBody>
                  <a:tcPr marT="45725" marB="45725" marR="91450" marL="91450"/>
                </a:tc>
              </a:tr>
              <a:tr h="533400">
                <a:tc>
                  <a:txBody>
                    <a:bodyPr/>
                    <a:lstStyle/>
                    <a:p>
                      <a:pPr indent="0" lvl="0" marL="0" marR="0" rtl="0" algn="l">
                        <a:spcBef>
                          <a:spcPts val="0"/>
                        </a:spcBef>
                        <a:spcAft>
                          <a:spcPts val="0"/>
                        </a:spcAft>
                        <a:buNone/>
                      </a:pPr>
                      <a:r>
                        <a:rPr lang="en-US" sz="1800"/>
                        <a:t>Overall</a:t>
                      </a:r>
                      <a:r>
                        <a:rPr lang="en-US" sz="1800"/>
                        <a:t> size of the system is large</a:t>
                      </a:r>
                      <a:endParaRPr sz="1800"/>
                    </a:p>
                  </a:txBody>
                  <a:tcPr marT="45725" marB="45725" marR="91450" marL="91450"/>
                </a:tc>
                <a:tc>
                  <a:txBody>
                    <a:bodyPr/>
                    <a:lstStyle/>
                    <a:p>
                      <a:pPr indent="0" lvl="0" marL="0" marR="0" rtl="0" algn="l">
                        <a:spcBef>
                          <a:spcPts val="0"/>
                        </a:spcBef>
                        <a:spcAft>
                          <a:spcPts val="0"/>
                        </a:spcAft>
                        <a:buNone/>
                      </a:pPr>
                      <a:r>
                        <a:rPr lang="en-US" sz="1800"/>
                        <a:t>Overall size of the system is smaller</a:t>
                      </a:r>
                      <a:endParaRPr sz="1800"/>
                    </a:p>
                  </a:txBody>
                  <a:tcPr marT="45725" marB="45725" marR="91450" marL="91450"/>
                </a:tc>
              </a:tr>
              <a:tr h="533400">
                <a:tc>
                  <a:txBody>
                    <a:bodyPr/>
                    <a:lstStyle/>
                    <a:p>
                      <a:pPr indent="0" lvl="0" marL="0" marR="0" rtl="0" algn="l">
                        <a:spcBef>
                          <a:spcPts val="0"/>
                        </a:spcBef>
                        <a:spcAft>
                          <a:spcPts val="0"/>
                        </a:spcAft>
                        <a:buNone/>
                      </a:pPr>
                      <a:r>
                        <a:rPr lang="en-US" sz="1800"/>
                        <a:t>Applications include personal</a:t>
                      </a:r>
                      <a:r>
                        <a:rPr lang="en-US" sz="1800"/>
                        <a:t> computers</a:t>
                      </a:r>
                      <a:endParaRPr sz="1800"/>
                    </a:p>
                  </a:txBody>
                  <a:tcPr marT="45725" marB="45725" marR="91450" marL="91450"/>
                </a:tc>
                <a:tc>
                  <a:txBody>
                    <a:bodyPr/>
                    <a:lstStyle/>
                    <a:p>
                      <a:pPr indent="0" lvl="0" marL="0" marR="0" rtl="0" algn="l">
                        <a:spcBef>
                          <a:spcPts val="0"/>
                        </a:spcBef>
                        <a:spcAft>
                          <a:spcPts val="0"/>
                        </a:spcAft>
                        <a:buNone/>
                      </a:pPr>
                      <a:r>
                        <a:rPr lang="en-US" sz="1800"/>
                        <a:t>Applications include washing machines, camera etc.</a:t>
                      </a:r>
                      <a:endParaRPr sz="1800"/>
                    </a:p>
                  </a:txBody>
                  <a:tcPr marT="45725" marB="45725" marR="91450" marL="9145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6"/>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Food for thought </a:t>
            </a:r>
            <a:endParaRPr/>
          </a:p>
        </p:txBody>
      </p:sp>
      <p:sp>
        <p:nvSpPr>
          <p:cNvPr id="252" name="Google Shape;252;p16"/>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53" name="Google Shape;253;p16"/>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148844" lvl="0" marL="274320" rtl="0" algn="l">
              <a:spcBef>
                <a:spcPts val="0"/>
              </a:spcBef>
              <a:spcAft>
                <a:spcPts val="0"/>
              </a:spcAft>
              <a:buSzPts val="1976"/>
              <a:buNone/>
            </a:pPr>
            <a:r>
              <a:t/>
            </a:r>
            <a:endParaRPr/>
          </a:p>
          <a:p>
            <a:pPr indent="0" lvl="0" marL="0" rtl="0" algn="l">
              <a:spcBef>
                <a:spcPts val="600"/>
              </a:spcBef>
              <a:spcAft>
                <a:spcPts val="0"/>
              </a:spcAft>
              <a:buSzPts val="1976"/>
              <a:buNone/>
            </a:pPr>
            <a:r>
              <a:rPr lang="en-US"/>
              <a:t> </a:t>
            </a:r>
            <a:endParaRPr/>
          </a:p>
          <a:p>
            <a:pPr indent="-148844" lvl="0" marL="274320" rtl="0" algn="l">
              <a:spcBef>
                <a:spcPts val="600"/>
              </a:spcBef>
              <a:spcAft>
                <a:spcPts val="0"/>
              </a:spcAft>
              <a:buSzPts val="1976"/>
              <a:buNone/>
            </a:pPr>
            <a:r>
              <a:t/>
            </a:r>
            <a:endParaRPr/>
          </a:p>
          <a:p>
            <a:pPr indent="-274320" lvl="0" marL="274320" rtl="0" algn="l">
              <a:spcBef>
                <a:spcPts val="600"/>
              </a:spcBef>
              <a:spcAft>
                <a:spcPts val="0"/>
              </a:spcAft>
              <a:buSzPts val="1976"/>
              <a:buChar char="🞂"/>
            </a:pPr>
            <a:r>
              <a:rPr lang="en-US"/>
              <a:t>We know that your computer uses a microprocessor. But what about your keyboard?</a:t>
            </a:r>
            <a:endParaRPr/>
          </a:p>
          <a:p>
            <a:pPr indent="0" lvl="0" marL="0" rtl="0" algn="l">
              <a:spcBef>
                <a:spcPts val="600"/>
              </a:spcBef>
              <a:spcAft>
                <a:spcPts val="0"/>
              </a:spcAft>
              <a:buSzPts val="1976"/>
              <a:buNone/>
            </a:pPr>
            <a:r>
              <a:t/>
            </a:r>
            <a:endParaRPr/>
          </a:p>
          <a:p>
            <a:pPr indent="0" lvl="0" marL="0" rtl="0" algn="l">
              <a:spcBef>
                <a:spcPts val="600"/>
              </a:spcBef>
              <a:spcAft>
                <a:spcPts val="0"/>
              </a:spcAft>
              <a:buSzPts val="1976"/>
              <a:buNone/>
            </a:pPr>
            <a:r>
              <a:t/>
            </a:r>
            <a:endParaRPr/>
          </a:p>
          <a:p>
            <a:pPr indent="0" lvl="0" marL="0" rtl="0" algn="l">
              <a:spcBef>
                <a:spcPts val="600"/>
              </a:spcBef>
              <a:spcAft>
                <a:spcPts val="0"/>
              </a:spcAft>
              <a:buSzPts val="1976"/>
              <a:buNone/>
            </a:pPr>
            <a:r>
              <a:t/>
            </a:r>
            <a:endParaRPr/>
          </a:p>
        </p:txBody>
      </p:sp>
      <p:sp>
        <p:nvSpPr>
          <p:cNvPr id="254" name="Google Shape;254;p16"/>
          <p:cNvSpPr txBox="1"/>
          <p:nvPr>
            <p:ph idx="11" type="ftr"/>
          </p:nvPr>
        </p:nvSpPr>
        <p:spPr>
          <a:xfrm>
            <a:off x="2286000" y="6355080"/>
            <a:ext cx="4572000" cy="36576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CSE – 341 : Microprocessors </a:t>
            </a:r>
            <a:endParaRPr/>
          </a:p>
          <a:p>
            <a:pPr indent="0" lvl="0" marL="0" rtl="0" algn="ctr">
              <a:spcBef>
                <a:spcPts val="0"/>
              </a:spcBef>
              <a:spcAft>
                <a:spcPts val="0"/>
              </a:spcAft>
              <a:buNone/>
            </a:pPr>
            <a:r>
              <a:rPr lang="en-US"/>
              <a:t>BRAC University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7"/>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1"/>
              </a:buClr>
              <a:buSzPct val="100000"/>
              <a:buFont typeface="Times New Roman"/>
              <a:buNone/>
            </a:pPr>
            <a:r>
              <a:rPr lang="en-US">
                <a:solidFill>
                  <a:schemeClr val="dk1"/>
                </a:solidFill>
                <a:latin typeface="Times New Roman"/>
                <a:ea typeface="Times New Roman"/>
                <a:cs typeface="Times New Roman"/>
                <a:sym typeface="Times New Roman"/>
              </a:rPr>
              <a:t>Microprocessor System Vs Microcontroller System</a:t>
            </a:r>
            <a:endParaRPr/>
          </a:p>
        </p:txBody>
      </p:sp>
      <p:sp>
        <p:nvSpPr>
          <p:cNvPr id="260" name="Google Shape;260;p17"/>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61" name="Google Shape;261;p17"/>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148844" lvl="0" marL="274320" rtl="0" algn="l">
              <a:spcBef>
                <a:spcPts val="0"/>
              </a:spcBef>
              <a:spcAft>
                <a:spcPts val="0"/>
              </a:spcAft>
              <a:buSzPts val="1976"/>
              <a:buNone/>
            </a:pPr>
            <a:r>
              <a:t/>
            </a:r>
            <a:endParaRPr/>
          </a:p>
        </p:txBody>
      </p:sp>
      <p:grpSp>
        <p:nvGrpSpPr>
          <p:cNvPr id="262" name="Google Shape;262;p17"/>
          <p:cNvGrpSpPr/>
          <p:nvPr/>
        </p:nvGrpSpPr>
        <p:grpSpPr>
          <a:xfrm>
            <a:off x="76200" y="1855788"/>
            <a:ext cx="8915400" cy="3235325"/>
            <a:chOff x="48" y="1440"/>
            <a:chExt cx="5616" cy="2038"/>
          </a:xfrm>
        </p:grpSpPr>
        <p:cxnSp>
          <p:nvCxnSpPr>
            <p:cNvPr id="263" name="Google Shape;263;p17"/>
            <p:cNvCxnSpPr/>
            <p:nvPr/>
          </p:nvCxnSpPr>
          <p:spPr>
            <a:xfrm>
              <a:off x="3360" y="1728"/>
              <a:ext cx="0" cy="288"/>
            </a:xfrm>
            <a:prstGeom prst="straightConnector1">
              <a:avLst/>
            </a:prstGeom>
            <a:noFill/>
            <a:ln cap="flat" cmpd="sng" w="9525">
              <a:solidFill>
                <a:schemeClr val="dk1"/>
              </a:solidFill>
              <a:prstDash val="solid"/>
              <a:round/>
              <a:headEnd len="med" w="med" type="none"/>
              <a:tailEnd len="med" w="med" type="none"/>
            </a:ln>
          </p:spPr>
        </p:cxnSp>
        <p:grpSp>
          <p:nvGrpSpPr>
            <p:cNvPr id="264" name="Google Shape;264;p17"/>
            <p:cNvGrpSpPr/>
            <p:nvPr/>
          </p:nvGrpSpPr>
          <p:grpSpPr>
            <a:xfrm>
              <a:off x="48" y="1440"/>
              <a:ext cx="5616" cy="2001"/>
              <a:chOff x="48" y="1440"/>
              <a:chExt cx="5616" cy="2001"/>
            </a:xfrm>
          </p:grpSpPr>
          <p:sp>
            <p:nvSpPr>
              <p:cNvPr id="265" name="Google Shape;265;p17"/>
              <p:cNvSpPr/>
              <p:nvPr/>
            </p:nvSpPr>
            <p:spPr>
              <a:xfrm>
                <a:off x="3168" y="2016"/>
                <a:ext cx="480" cy="576"/>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grpSp>
            <p:nvGrpSpPr>
              <p:cNvPr id="266" name="Google Shape;266;p17"/>
              <p:cNvGrpSpPr/>
              <p:nvPr/>
            </p:nvGrpSpPr>
            <p:grpSpPr>
              <a:xfrm>
                <a:off x="48" y="1440"/>
                <a:ext cx="5616" cy="2001"/>
                <a:chOff x="48" y="1440"/>
                <a:chExt cx="5616" cy="2001"/>
              </a:xfrm>
            </p:grpSpPr>
            <p:cxnSp>
              <p:nvCxnSpPr>
                <p:cNvPr id="267" name="Google Shape;267;p17"/>
                <p:cNvCxnSpPr/>
                <p:nvPr/>
              </p:nvCxnSpPr>
              <p:spPr>
                <a:xfrm>
                  <a:off x="3360" y="2592"/>
                  <a:ext cx="0" cy="192"/>
                </a:xfrm>
                <a:prstGeom prst="straightConnector1">
                  <a:avLst/>
                </a:prstGeom>
                <a:noFill/>
                <a:ln cap="flat" cmpd="sng" w="9525">
                  <a:solidFill>
                    <a:schemeClr val="dk1"/>
                  </a:solidFill>
                  <a:prstDash val="solid"/>
                  <a:round/>
                  <a:headEnd len="med" w="med" type="none"/>
                  <a:tailEnd len="med" w="med" type="none"/>
                </a:ln>
              </p:spPr>
            </p:cxnSp>
            <p:grpSp>
              <p:nvGrpSpPr>
                <p:cNvPr id="268" name="Google Shape;268;p17"/>
                <p:cNvGrpSpPr/>
                <p:nvPr/>
              </p:nvGrpSpPr>
              <p:grpSpPr>
                <a:xfrm>
                  <a:off x="48" y="1440"/>
                  <a:ext cx="5616" cy="2001"/>
                  <a:chOff x="48" y="1440"/>
                  <a:chExt cx="5616" cy="2001"/>
                </a:xfrm>
              </p:grpSpPr>
              <p:sp>
                <p:nvSpPr>
                  <p:cNvPr id="269" name="Google Shape;269;p17"/>
                  <p:cNvSpPr/>
                  <p:nvPr/>
                </p:nvSpPr>
                <p:spPr>
                  <a:xfrm>
                    <a:off x="96" y="1632"/>
                    <a:ext cx="528" cy="1296"/>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70" name="Google Shape;270;p17"/>
                  <p:cNvSpPr/>
                  <p:nvPr/>
                </p:nvSpPr>
                <p:spPr>
                  <a:xfrm>
                    <a:off x="816" y="2016"/>
                    <a:ext cx="480" cy="576"/>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71" name="Google Shape;271;p17"/>
                  <p:cNvSpPr/>
                  <p:nvPr/>
                </p:nvSpPr>
                <p:spPr>
                  <a:xfrm>
                    <a:off x="1392" y="2016"/>
                    <a:ext cx="480" cy="576"/>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72" name="Google Shape;272;p17"/>
                  <p:cNvSpPr/>
                  <p:nvPr/>
                </p:nvSpPr>
                <p:spPr>
                  <a:xfrm>
                    <a:off x="1968" y="2016"/>
                    <a:ext cx="480" cy="576"/>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73" name="Google Shape;273;p17"/>
                  <p:cNvSpPr/>
                  <p:nvPr/>
                </p:nvSpPr>
                <p:spPr>
                  <a:xfrm>
                    <a:off x="2544" y="2016"/>
                    <a:ext cx="480" cy="576"/>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cxnSp>
                <p:nvCxnSpPr>
                  <p:cNvPr id="274" name="Google Shape;274;p17"/>
                  <p:cNvCxnSpPr/>
                  <p:nvPr/>
                </p:nvCxnSpPr>
                <p:spPr>
                  <a:xfrm>
                    <a:off x="624" y="1728"/>
                    <a:ext cx="2736" cy="0"/>
                  </a:xfrm>
                  <a:prstGeom prst="straightConnector1">
                    <a:avLst/>
                  </a:prstGeom>
                  <a:noFill/>
                  <a:ln cap="flat" cmpd="sng" w="9525">
                    <a:solidFill>
                      <a:schemeClr val="dk1"/>
                    </a:solidFill>
                    <a:prstDash val="solid"/>
                    <a:round/>
                    <a:headEnd len="med" w="med" type="none"/>
                    <a:tailEnd len="med" w="med" type="none"/>
                  </a:ln>
                </p:spPr>
              </p:cxnSp>
              <p:cxnSp>
                <p:nvCxnSpPr>
                  <p:cNvPr id="275" name="Google Shape;275;p17"/>
                  <p:cNvCxnSpPr/>
                  <p:nvPr/>
                </p:nvCxnSpPr>
                <p:spPr>
                  <a:xfrm>
                    <a:off x="624" y="2784"/>
                    <a:ext cx="2736" cy="0"/>
                  </a:xfrm>
                  <a:prstGeom prst="straightConnector1">
                    <a:avLst/>
                  </a:prstGeom>
                  <a:noFill/>
                  <a:ln cap="flat" cmpd="sng" w="9525">
                    <a:solidFill>
                      <a:schemeClr val="dk1"/>
                    </a:solidFill>
                    <a:prstDash val="solid"/>
                    <a:round/>
                    <a:headEnd len="med" w="med" type="none"/>
                    <a:tailEnd len="med" w="med" type="none"/>
                  </a:ln>
                </p:spPr>
              </p:cxnSp>
              <p:cxnSp>
                <p:nvCxnSpPr>
                  <p:cNvPr id="276" name="Google Shape;276;p17"/>
                  <p:cNvCxnSpPr/>
                  <p:nvPr/>
                </p:nvCxnSpPr>
                <p:spPr>
                  <a:xfrm>
                    <a:off x="1056" y="1728"/>
                    <a:ext cx="0" cy="288"/>
                  </a:xfrm>
                  <a:prstGeom prst="straightConnector1">
                    <a:avLst/>
                  </a:prstGeom>
                  <a:noFill/>
                  <a:ln cap="flat" cmpd="sng" w="9525">
                    <a:solidFill>
                      <a:schemeClr val="dk1"/>
                    </a:solidFill>
                    <a:prstDash val="solid"/>
                    <a:round/>
                    <a:headEnd len="med" w="med" type="none"/>
                    <a:tailEnd len="med" w="med" type="none"/>
                  </a:ln>
                </p:spPr>
              </p:cxnSp>
              <p:cxnSp>
                <p:nvCxnSpPr>
                  <p:cNvPr id="277" name="Google Shape;277;p17"/>
                  <p:cNvCxnSpPr/>
                  <p:nvPr/>
                </p:nvCxnSpPr>
                <p:spPr>
                  <a:xfrm>
                    <a:off x="1632" y="1728"/>
                    <a:ext cx="0" cy="288"/>
                  </a:xfrm>
                  <a:prstGeom prst="straightConnector1">
                    <a:avLst/>
                  </a:prstGeom>
                  <a:noFill/>
                  <a:ln cap="flat" cmpd="sng" w="9525">
                    <a:solidFill>
                      <a:schemeClr val="dk1"/>
                    </a:solidFill>
                    <a:prstDash val="solid"/>
                    <a:round/>
                    <a:headEnd len="med" w="med" type="none"/>
                    <a:tailEnd len="med" w="med" type="none"/>
                  </a:ln>
                </p:spPr>
              </p:cxnSp>
              <p:cxnSp>
                <p:nvCxnSpPr>
                  <p:cNvPr id="278" name="Google Shape;278;p17"/>
                  <p:cNvCxnSpPr/>
                  <p:nvPr/>
                </p:nvCxnSpPr>
                <p:spPr>
                  <a:xfrm>
                    <a:off x="2208" y="1728"/>
                    <a:ext cx="0" cy="288"/>
                  </a:xfrm>
                  <a:prstGeom prst="straightConnector1">
                    <a:avLst/>
                  </a:prstGeom>
                  <a:noFill/>
                  <a:ln cap="flat" cmpd="sng" w="9525">
                    <a:solidFill>
                      <a:schemeClr val="dk1"/>
                    </a:solidFill>
                    <a:prstDash val="solid"/>
                    <a:round/>
                    <a:headEnd len="med" w="med" type="none"/>
                    <a:tailEnd len="med" w="med" type="none"/>
                  </a:ln>
                </p:spPr>
              </p:cxnSp>
              <p:cxnSp>
                <p:nvCxnSpPr>
                  <p:cNvPr id="279" name="Google Shape;279;p17"/>
                  <p:cNvCxnSpPr/>
                  <p:nvPr/>
                </p:nvCxnSpPr>
                <p:spPr>
                  <a:xfrm>
                    <a:off x="2784" y="1728"/>
                    <a:ext cx="0" cy="288"/>
                  </a:xfrm>
                  <a:prstGeom prst="straightConnector1">
                    <a:avLst/>
                  </a:prstGeom>
                  <a:noFill/>
                  <a:ln cap="flat" cmpd="sng" w="9525">
                    <a:solidFill>
                      <a:schemeClr val="dk1"/>
                    </a:solidFill>
                    <a:prstDash val="solid"/>
                    <a:round/>
                    <a:headEnd len="med" w="med" type="none"/>
                    <a:tailEnd len="med" w="med" type="none"/>
                  </a:ln>
                </p:spPr>
              </p:cxnSp>
              <p:cxnSp>
                <p:nvCxnSpPr>
                  <p:cNvPr id="280" name="Google Shape;280;p17"/>
                  <p:cNvCxnSpPr/>
                  <p:nvPr/>
                </p:nvCxnSpPr>
                <p:spPr>
                  <a:xfrm>
                    <a:off x="1056" y="2592"/>
                    <a:ext cx="0" cy="192"/>
                  </a:xfrm>
                  <a:prstGeom prst="straightConnector1">
                    <a:avLst/>
                  </a:prstGeom>
                  <a:noFill/>
                  <a:ln cap="flat" cmpd="sng" w="9525">
                    <a:solidFill>
                      <a:schemeClr val="dk1"/>
                    </a:solidFill>
                    <a:prstDash val="solid"/>
                    <a:round/>
                    <a:headEnd len="med" w="med" type="none"/>
                    <a:tailEnd len="med" w="med" type="none"/>
                  </a:ln>
                </p:spPr>
              </p:cxnSp>
              <p:cxnSp>
                <p:nvCxnSpPr>
                  <p:cNvPr id="281" name="Google Shape;281;p17"/>
                  <p:cNvCxnSpPr/>
                  <p:nvPr/>
                </p:nvCxnSpPr>
                <p:spPr>
                  <a:xfrm>
                    <a:off x="1632" y="2592"/>
                    <a:ext cx="0" cy="192"/>
                  </a:xfrm>
                  <a:prstGeom prst="straightConnector1">
                    <a:avLst/>
                  </a:prstGeom>
                  <a:noFill/>
                  <a:ln cap="flat" cmpd="sng" w="9525">
                    <a:solidFill>
                      <a:schemeClr val="dk1"/>
                    </a:solidFill>
                    <a:prstDash val="solid"/>
                    <a:round/>
                    <a:headEnd len="med" w="med" type="none"/>
                    <a:tailEnd len="med" w="med" type="none"/>
                  </a:ln>
                </p:spPr>
              </p:cxnSp>
              <p:cxnSp>
                <p:nvCxnSpPr>
                  <p:cNvPr id="282" name="Google Shape;282;p17"/>
                  <p:cNvCxnSpPr/>
                  <p:nvPr/>
                </p:nvCxnSpPr>
                <p:spPr>
                  <a:xfrm>
                    <a:off x="2208" y="2592"/>
                    <a:ext cx="0" cy="192"/>
                  </a:xfrm>
                  <a:prstGeom prst="straightConnector1">
                    <a:avLst/>
                  </a:prstGeom>
                  <a:noFill/>
                  <a:ln cap="flat" cmpd="sng" w="9525">
                    <a:solidFill>
                      <a:schemeClr val="dk1"/>
                    </a:solidFill>
                    <a:prstDash val="solid"/>
                    <a:round/>
                    <a:headEnd len="med" w="med" type="none"/>
                    <a:tailEnd len="med" w="med" type="none"/>
                  </a:ln>
                </p:spPr>
              </p:cxnSp>
              <p:cxnSp>
                <p:nvCxnSpPr>
                  <p:cNvPr id="283" name="Google Shape;283;p17"/>
                  <p:cNvCxnSpPr/>
                  <p:nvPr/>
                </p:nvCxnSpPr>
                <p:spPr>
                  <a:xfrm>
                    <a:off x="2784" y="2592"/>
                    <a:ext cx="0" cy="192"/>
                  </a:xfrm>
                  <a:prstGeom prst="straightConnector1">
                    <a:avLst/>
                  </a:prstGeom>
                  <a:noFill/>
                  <a:ln cap="flat" cmpd="sng" w="9525">
                    <a:solidFill>
                      <a:schemeClr val="dk1"/>
                    </a:solidFill>
                    <a:prstDash val="solid"/>
                    <a:round/>
                    <a:headEnd len="med" w="med" type="none"/>
                    <a:tailEnd len="med" w="med" type="none"/>
                  </a:ln>
                </p:spPr>
              </p:cxnSp>
              <p:sp>
                <p:nvSpPr>
                  <p:cNvPr id="284" name="Google Shape;284;p17"/>
                  <p:cNvSpPr/>
                  <p:nvPr/>
                </p:nvSpPr>
                <p:spPr>
                  <a:xfrm>
                    <a:off x="3984" y="1440"/>
                    <a:ext cx="1680" cy="1584"/>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cxnSp>
                <p:nvCxnSpPr>
                  <p:cNvPr id="285" name="Google Shape;285;p17"/>
                  <p:cNvCxnSpPr/>
                  <p:nvPr/>
                </p:nvCxnSpPr>
                <p:spPr>
                  <a:xfrm>
                    <a:off x="4560" y="1440"/>
                    <a:ext cx="0" cy="1584"/>
                  </a:xfrm>
                  <a:prstGeom prst="straightConnector1">
                    <a:avLst/>
                  </a:prstGeom>
                  <a:noFill/>
                  <a:ln cap="flat" cmpd="sng" w="9525">
                    <a:solidFill>
                      <a:schemeClr val="dk1"/>
                    </a:solidFill>
                    <a:prstDash val="solid"/>
                    <a:round/>
                    <a:headEnd len="med" w="med" type="none"/>
                    <a:tailEnd len="med" w="med" type="none"/>
                  </a:ln>
                </p:spPr>
              </p:cxnSp>
              <p:cxnSp>
                <p:nvCxnSpPr>
                  <p:cNvPr id="286" name="Google Shape;286;p17"/>
                  <p:cNvCxnSpPr/>
                  <p:nvPr/>
                </p:nvCxnSpPr>
                <p:spPr>
                  <a:xfrm>
                    <a:off x="5088" y="1440"/>
                    <a:ext cx="0" cy="1584"/>
                  </a:xfrm>
                  <a:prstGeom prst="straightConnector1">
                    <a:avLst/>
                  </a:prstGeom>
                  <a:noFill/>
                  <a:ln cap="flat" cmpd="sng" w="9525">
                    <a:solidFill>
                      <a:schemeClr val="dk1"/>
                    </a:solidFill>
                    <a:prstDash val="solid"/>
                    <a:round/>
                    <a:headEnd len="med" w="med" type="none"/>
                    <a:tailEnd len="med" w="med" type="none"/>
                  </a:ln>
                </p:spPr>
              </p:cxnSp>
              <p:cxnSp>
                <p:nvCxnSpPr>
                  <p:cNvPr id="287" name="Google Shape;287;p17"/>
                  <p:cNvCxnSpPr/>
                  <p:nvPr/>
                </p:nvCxnSpPr>
                <p:spPr>
                  <a:xfrm>
                    <a:off x="3984" y="2208"/>
                    <a:ext cx="1680" cy="0"/>
                  </a:xfrm>
                  <a:prstGeom prst="straightConnector1">
                    <a:avLst/>
                  </a:prstGeom>
                  <a:noFill/>
                  <a:ln cap="flat" cmpd="sng" w="9525">
                    <a:solidFill>
                      <a:schemeClr val="dk1"/>
                    </a:solidFill>
                    <a:prstDash val="solid"/>
                    <a:round/>
                    <a:headEnd len="med" w="med" type="none"/>
                    <a:tailEnd len="med" w="med" type="none"/>
                  </a:ln>
                </p:spPr>
              </p:cxnSp>
              <p:sp>
                <p:nvSpPr>
                  <p:cNvPr id="288" name="Google Shape;288;p17"/>
                  <p:cNvSpPr txBox="1"/>
                  <p:nvPr/>
                </p:nvSpPr>
                <p:spPr>
                  <a:xfrm>
                    <a:off x="48" y="1706"/>
                    <a:ext cx="643" cy="98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Times New Roman"/>
                        <a:ea typeface="Times New Roman"/>
                        <a:cs typeface="Times New Roman"/>
                        <a:sym typeface="Times New Roman"/>
                      </a:rPr>
                      <a:t>CPU</a:t>
                    </a:r>
                    <a:endParaRPr/>
                  </a:p>
                  <a:p>
                    <a:pPr indent="0" lvl="0" marL="0" marR="0" rtl="0" algn="ctr">
                      <a:spcBef>
                        <a:spcPts val="0"/>
                      </a:spcBef>
                      <a:spcAft>
                        <a:spcPts val="0"/>
                      </a:spcAft>
                      <a:buNone/>
                    </a:pPr>
                    <a:r>
                      <a:t/>
                    </a:r>
                    <a:endParaRPr b="1" sz="16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1" lang="en-US" sz="1600">
                        <a:solidFill>
                          <a:schemeClr val="dk1"/>
                        </a:solidFill>
                        <a:latin typeface="Times New Roman"/>
                        <a:ea typeface="Times New Roman"/>
                        <a:cs typeface="Times New Roman"/>
                        <a:sym typeface="Times New Roman"/>
                      </a:rPr>
                      <a:t>General</a:t>
                    </a:r>
                    <a:endParaRPr/>
                  </a:p>
                  <a:p>
                    <a:pPr indent="0" lvl="0" marL="0" marR="0" rtl="0" algn="ctr">
                      <a:spcBef>
                        <a:spcPts val="0"/>
                      </a:spcBef>
                      <a:spcAft>
                        <a:spcPts val="0"/>
                      </a:spcAft>
                      <a:buNone/>
                    </a:pPr>
                    <a:r>
                      <a:rPr b="1" lang="en-US" sz="1600">
                        <a:solidFill>
                          <a:schemeClr val="dk1"/>
                        </a:solidFill>
                        <a:latin typeface="Times New Roman"/>
                        <a:ea typeface="Times New Roman"/>
                        <a:cs typeface="Times New Roman"/>
                        <a:sym typeface="Times New Roman"/>
                      </a:rPr>
                      <a:t>purpose</a:t>
                    </a:r>
                    <a:endParaRPr/>
                  </a:p>
                  <a:p>
                    <a:pPr indent="0" lvl="0" marL="0" marR="0" rtl="0" algn="ctr">
                      <a:spcBef>
                        <a:spcPts val="0"/>
                      </a:spcBef>
                      <a:spcAft>
                        <a:spcPts val="0"/>
                      </a:spcAft>
                      <a:buNone/>
                    </a:pPr>
                    <a:r>
                      <a:rPr b="1" lang="en-US" sz="1600">
                        <a:solidFill>
                          <a:schemeClr val="dk1"/>
                        </a:solidFill>
                        <a:latin typeface="Times New Roman"/>
                        <a:ea typeface="Times New Roman"/>
                        <a:cs typeface="Times New Roman"/>
                        <a:sym typeface="Times New Roman"/>
                      </a:rPr>
                      <a:t>Micro</a:t>
                    </a:r>
                    <a:endParaRPr/>
                  </a:p>
                  <a:p>
                    <a:pPr indent="0" lvl="0" marL="0" marR="0" rtl="0" algn="ctr">
                      <a:spcBef>
                        <a:spcPts val="0"/>
                      </a:spcBef>
                      <a:spcAft>
                        <a:spcPts val="0"/>
                      </a:spcAft>
                      <a:buNone/>
                    </a:pPr>
                    <a:r>
                      <a:rPr b="1" lang="en-US" sz="1600">
                        <a:solidFill>
                          <a:schemeClr val="dk1"/>
                        </a:solidFill>
                        <a:latin typeface="Times New Roman"/>
                        <a:ea typeface="Times New Roman"/>
                        <a:cs typeface="Times New Roman"/>
                        <a:sym typeface="Times New Roman"/>
                      </a:rPr>
                      <a:t>processor</a:t>
                    </a:r>
                    <a:endParaRPr/>
                  </a:p>
                </p:txBody>
              </p:sp>
              <p:sp>
                <p:nvSpPr>
                  <p:cNvPr id="289" name="Google Shape;289;p17"/>
                  <p:cNvSpPr txBox="1"/>
                  <p:nvPr/>
                </p:nvSpPr>
                <p:spPr>
                  <a:xfrm>
                    <a:off x="768" y="1440"/>
                    <a:ext cx="680"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Data Bus</a:t>
                    </a:r>
                    <a:endParaRPr/>
                  </a:p>
                </p:txBody>
              </p:sp>
              <p:sp>
                <p:nvSpPr>
                  <p:cNvPr id="290" name="Google Shape;290;p17"/>
                  <p:cNvSpPr txBox="1"/>
                  <p:nvPr/>
                </p:nvSpPr>
                <p:spPr>
                  <a:xfrm>
                    <a:off x="768" y="2880"/>
                    <a:ext cx="888"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Address Bus</a:t>
                    </a:r>
                    <a:endParaRPr/>
                  </a:p>
                </p:txBody>
              </p:sp>
              <p:sp>
                <p:nvSpPr>
                  <p:cNvPr id="291" name="Google Shape;291;p17"/>
                  <p:cNvSpPr txBox="1"/>
                  <p:nvPr/>
                </p:nvSpPr>
                <p:spPr>
                  <a:xfrm>
                    <a:off x="836" y="2160"/>
                    <a:ext cx="460"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RAM</a:t>
                    </a:r>
                    <a:endParaRPr/>
                  </a:p>
                </p:txBody>
              </p:sp>
              <p:sp>
                <p:nvSpPr>
                  <p:cNvPr id="292" name="Google Shape;292;p17"/>
                  <p:cNvSpPr txBox="1"/>
                  <p:nvPr/>
                </p:nvSpPr>
                <p:spPr>
                  <a:xfrm>
                    <a:off x="1392" y="2160"/>
                    <a:ext cx="468"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ROM</a:t>
                    </a:r>
                    <a:endParaRPr/>
                  </a:p>
                </p:txBody>
              </p:sp>
              <p:sp>
                <p:nvSpPr>
                  <p:cNvPr id="293" name="Google Shape;293;p17"/>
                  <p:cNvSpPr txBox="1"/>
                  <p:nvPr/>
                </p:nvSpPr>
                <p:spPr>
                  <a:xfrm>
                    <a:off x="2016" y="2112"/>
                    <a:ext cx="396" cy="4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I / O</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Port</a:t>
                    </a:r>
                    <a:endParaRPr/>
                  </a:p>
                </p:txBody>
              </p:sp>
              <p:sp>
                <p:nvSpPr>
                  <p:cNvPr id="294" name="Google Shape;294;p17"/>
                  <p:cNvSpPr txBox="1"/>
                  <p:nvPr/>
                </p:nvSpPr>
                <p:spPr>
                  <a:xfrm>
                    <a:off x="2544" y="2160"/>
                    <a:ext cx="500"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Timer</a:t>
                    </a:r>
                    <a:endParaRPr/>
                  </a:p>
                </p:txBody>
              </p:sp>
              <p:sp>
                <p:nvSpPr>
                  <p:cNvPr id="295" name="Google Shape;295;p17"/>
                  <p:cNvSpPr txBox="1"/>
                  <p:nvPr/>
                </p:nvSpPr>
                <p:spPr>
                  <a:xfrm>
                    <a:off x="3168" y="2016"/>
                    <a:ext cx="476" cy="5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Serial</a:t>
                    </a:r>
                    <a:endParaRPr/>
                  </a:p>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COM</a:t>
                    </a:r>
                    <a:endParaRPr/>
                  </a:p>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Port</a:t>
                    </a:r>
                    <a:endParaRPr/>
                  </a:p>
                </p:txBody>
              </p:sp>
              <p:sp>
                <p:nvSpPr>
                  <p:cNvPr id="296" name="Google Shape;296;p17"/>
                  <p:cNvSpPr txBox="1"/>
                  <p:nvPr/>
                </p:nvSpPr>
                <p:spPr>
                  <a:xfrm>
                    <a:off x="4052" y="1632"/>
                    <a:ext cx="412"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CPU</a:t>
                    </a:r>
                    <a:endParaRPr/>
                  </a:p>
                </p:txBody>
              </p:sp>
              <p:sp>
                <p:nvSpPr>
                  <p:cNvPr id="297" name="Google Shape;297;p17"/>
                  <p:cNvSpPr txBox="1"/>
                  <p:nvPr/>
                </p:nvSpPr>
                <p:spPr>
                  <a:xfrm>
                    <a:off x="4580" y="1632"/>
                    <a:ext cx="460"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RAM</a:t>
                    </a:r>
                    <a:endParaRPr/>
                  </a:p>
                </p:txBody>
              </p:sp>
              <p:sp>
                <p:nvSpPr>
                  <p:cNvPr id="298" name="Google Shape;298;p17"/>
                  <p:cNvSpPr txBox="1"/>
                  <p:nvPr/>
                </p:nvSpPr>
                <p:spPr>
                  <a:xfrm>
                    <a:off x="5136" y="1632"/>
                    <a:ext cx="468"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ROM</a:t>
                    </a:r>
                    <a:endParaRPr/>
                  </a:p>
                </p:txBody>
              </p:sp>
              <p:sp>
                <p:nvSpPr>
                  <p:cNvPr id="299" name="Google Shape;299;p17"/>
                  <p:cNvSpPr txBox="1"/>
                  <p:nvPr/>
                </p:nvSpPr>
                <p:spPr>
                  <a:xfrm>
                    <a:off x="4068" y="2380"/>
                    <a:ext cx="396" cy="4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I / O</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Port</a:t>
                    </a:r>
                    <a:endParaRPr/>
                  </a:p>
                </p:txBody>
              </p:sp>
              <p:sp>
                <p:nvSpPr>
                  <p:cNvPr id="300" name="Google Shape;300;p17"/>
                  <p:cNvSpPr txBox="1"/>
                  <p:nvPr/>
                </p:nvSpPr>
                <p:spPr>
                  <a:xfrm>
                    <a:off x="4560" y="2448"/>
                    <a:ext cx="500"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Timer</a:t>
                    </a:r>
                    <a:endParaRPr/>
                  </a:p>
                </p:txBody>
              </p:sp>
              <p:sp>
                <p:nvSpPr>
                  <p:cNvPr id="301" name="Google Shape;301;p17"/>
                  <p:cNvSpPr txBox="1"/>
                  <p:nvPr/>
                </p:nvSpPr>
                <p:spPr>
                  <a:xfrm>
                    <a:off x="5136" y="2352"/>
                    <a:ext cx="476" cy="5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Serial</a:t>
                    </a:r>
                    <a:endParaRPr/>
                  </a:p>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COM</a:t>
                    </a:r>
                    <a:endParaRPr/>
                  </a:p>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Port</a:t>
                    </a:r>
                    <a:endParaRPr/>
                  </a:p>
                </p:txBody>
              </p:sp>
              <p:sp>
                <p:nvSpPr>
                  <p:cNvPr id="302" name="Google Shape;302;p17"/>
                  <p:cNvSpPr txBox="1"/>
                  <p:nvPr/>
                </p:nvSpPr>
                <p:spPr>
                  <a:xfrm>
                    <a:off x="380" y="3208"/>
                    <a:ext cx="1567"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Microprocessor System</a:t>
                    </a:r>
                    <a:endParaRPr/>
                  </a:p>
                </p:txBody>
              </p:sp>
            </p:grpSp>
          </p:grpSp>
        </p:grpSp>
        <p:sp>
          <p:nvSpPr>
            <p:cNvPr id="303" name="Google Shape;303;p17"/>
            <p:cNvSpPr txBox="1"/>
            <p:nvPr/>
          </p:nvSpPr>
          <p:spPr>
            <a:xfrm>
              <a:off x="4368" y="3247"/>
              <a:ext cx="1100"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Microcontroller</a:t>
              </a:r>
              <a:endParaRPr/>
            </a:p>
          </p:txBody>
        </p:sp>
      </p:grpSp>
      <p:sp>
        <p:nvSpPr>
          <p:cNvPr id="304" name="Google Shape;304;p17"/>
          <p:cNvSpPr txBox="1"/>
          <p:nvPr>
            <p:ph idx="11" type="ftr"/>
          </p:nvPr>
        </p:nvSpPr>
        <p:spPr>
          <a:xfrm>
            <a:off x="1828800" y="6355080"/>
            <a:ext cx="6172200" cy="36576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CSE – 341 : Microprocessors </a:t>
            </a:r>
            <a:endParaRPr/>
          </a:p>
          <a:p>
            <a:pPr indent="0" lvl="0" marL="0" rtl="0" algn="ctr">
              <a:spcBef>
                <a:spcPts val="0"/>
              </a:spcBef>
              <a:spcAft>
                <a:spcPts val="0"/>
              </a:spcAft>
              <a:buNone/>
            </a:pPr>
            <a:r>
              <a:rPr lang="en-US"/>
              <a:t>    BRAC University</a:t>
            </a:r>
            <a:endParaRPr/>
          </a:p>
        </p:txBody>
      </p:sp>
      <p:pic>
        <p:nvPicPr>
          <p:cNvPr descr="BRAC University Jobs 2020- Jobs in BRAC University- careerz360.com" id="305" name="Google Shape;305;p17"/>
          <p:cNvPicPr preferRelativeResize="0"/>
          <p:nvPr/>
        </p:nvPicPr>
        <p:blipFill rotWithShape="1">
          <a:blip r:embed="rId3">
            <a:alphaModFix/>
          </a:blip>
          <a:srcRect b="0" l="0" r="0" t="0"/>
          <a:stretch/>
        </p:blipFill>
        <p:spPr>
          <a:xfrm>
            <a:off x="8112414" y="16958"/>
            <a:ext cx="990600" cy="990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3200"/>
              <a:buFont typeface="Times New Roman"/>
              <a:buNone/>
            </a:pPr>
            <a:r>
              <a:rPr lang="en-US">
                <a:solidFill>
                  <a:schemeClr val="dk1"/>
                </a:solidFill>
                <a:latin typeface="Times New Roman"/>
                <a:ea typeface="Times New Roman"/>
                <a:cs typeface="Times New Roman"/>
                <a:sym typeface="Times New Roman"/>
              </a:rPr>
              <a:t>Assembly Language</a:t>
            </a:r>
            <a:endParaRPr/>
          </a:p>
        </p:txBody>
      </p:sp>
      <p:sp>
        <p:nvSpPr>
          <p:cNvPr id="311" name="Google Shape;311;p18"/>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12" name="Google Shape;312;p18"/>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824"/>
              <a:buChar char="🞂"/>
            </a:pPr>
            <a:r>
              <a:rPr b="1" lang="en-US" sz="2400">
                <a:latin typeface="Times New Roman"/>
                <a:ea typeface="Times New Roman"/>
                <a:cs typeface="Times New Roman"/>
                <a:sym typeface="Times New Roman"/>
              </a:rPr>
              <a:t>Assembly language:</a:t>
            </a:r>
            <a:endParaRPr b="1" sz="2400">
              <a:latin typeface="Times New Roman"/>
              <a:ea typeface="Times New Roman"/>
              <a:cs typeface="Times New Roman"/>
              <a:sym typeface="Times New Roman"/>
            </a:endParaRPr>
          </a:p>
          <a:p>
            <a:pPr indent="-274320" lvl="1" marL="548640" rtl="0" algn="just">
              <a:spcBef>
                <a:spcPts val="500"/>
              </a:spcBef>
              <a:spcAft>
                <a:spcPts val="0"/>
              </a:spcAft>
              <a:buSzPts val="1672"/>
              <a:buChar char="🞂"/>
            </a:pPr>
            <a:r>
              <a:rPr lang="en-US" sz="2200">
                <a:solidFill>
                  <a:schemeClr val="dk1"/>
                </a:solidFill>
                <a:latin typeface="Times New Roman"/>
                <a:ea typeface="Times New Roman"/>
                <a:cs typeface="Times New Roman"/>
                <a:sym typeface="Times New Roman"/>
              </a:rPr>
              <a:t>Assembly language is used in programming because it is difficult to program a microprocessor in its native machine language.</a:t>
            </a:r>
            <a:endParaRPr/>
          </a:p>
          <a:p>
            <a:pPr indent="-158496" lvl="1" marL="548640" rtl="0" algn="just">
              <a:spcBef>
                <a:spcPts val="500"/>
              </a:spcBef>
              <a:spcAft>
                <a:spcPts val="0"/>
              </a:spcAft>
              <a:buSzPts val="1824"/>
              <a:buNone/>
            </a:pPr>
            <a:r>
              <a:t/>
            </a:r>
            <a:endParaRPr sz="2400">
              <a:solidFill>
                <a:schemeClr val="dk1"/>
              </a:solidFill>
              <a:latin typeface="Times New Roman"/>
              <a:ea typeface="Times New Roman"/>
              <a:cs typeface="Times New Roman"/>
              <a:sym typeface="Times New Roman"/>
            </a:endParaRPr>
          </a:p>
          <a:p>
            <a:pPr indent="-274320" lvl="0" marL="274320" rtl="0" algn="l">
              <a:spcBef>
                <a:spcPts val="600"/>
              </a:spcBef>
              <a:spcAft>
                <a:spcPts val="0"/>
              </a:spcAft>
              <a:buSzPts val="1824"/>
              <a:buChar char="🞂"/>
            </a:pPr>
            <a:r>
              <a:rPr b="1" lang="en-US" sz="2400">
                <a:latin typeface="Times New Roman"/>
                <a:ea typeface="Times New Roman"/>
                <a:cs typeface="Times New Roman"/>
                <a:sym typeface="Times New Roman"/>
              </a:rPr>
              <a:t>Assembler:</a:t>
            </a:r>
            <a:endParaRPr b="1" sz="2400">
              <a:latin typeface="Times New Roman"/>
              <a:ea typeface="Times New Roman"/>
              <a:cs typeface="Times New Roman"/>
              <a:sym typeface="Times New Roman"/>
            </a:endParaRPr>
          </a:p>
          <a:p>
            <a:pPr indent="-274320" lvl="1" marL="548640" rtl="0" algn="just">
              <a:spcBef>
                <a:spcPts val="500"/>
              </a:spcBef>
              <a:spcAft>
                <a:spcPts val="0"/>
              </a:spcAft>
              <a:buSzPts val="1672"/>
              <a:buChar char="🞂"/>
            </a:pPr>
            <a:r>
              <a:rPr lang="en-US" sz="2200">
                <a:solidFill>
                  <a:schemeClr val="dk1"/>
                </a:solidFill>
                <a:latin typeface="Times New Roman"/>
                <a:ea typeface="Times New Roman"/>
                <a:cs typeface="Times New Roman"/>
                <a:sym typeface="Times New Roman"/>
              </a:rPr>
              <a:t>An assembler is a program that converts assembly language into machine language.</a:t>
            </a:r>
            <a:endParaRPr/>
          </a:p>
          <a:p>
            <a:pPr indent="-168148" lvl="1" marL="548640" rtl="0" algn="just">
              <a:spcBef>
                <a:spcPts val="500"/>
              </a:spcBef>
              <a:spcAft>
                <a:spcPts val="0"/>
              </a:spcAft>
              <a:buSzPts val="1672"/>
              <a:buNone/>
            </a:pPr>
            <a:r>
              <a:t/>
            </a:r>
            <a:endParaRPr sz="2200">
              <a:solidFill>
                <a:schemeClr val="dk1"/>
              </a:solidFill>
              <a:latin typeface="Times New Roman"/>
              <a:ea typeface="Times New Roman"/>
              <a:cs typeface="Times New Roman"/>
              <a:sym typeface="Times New Roman"/>
            </a:endParaRPr>
          </a:p>
          <a:p>
            <a:pPr indent="-274320" lvl="1" marL="548640" rtl="0" algn="just">
              <a:spcBef>
                <a:spcPts val="500"/>
              </a:spcBef>
              <a:spcAft>
                <a:spcPts val="0"/>
              </a:spcAft>
              <a:buSzPts val="1672"/>
              <a:buChar char="🞂"/>
            </a:pPr>
            <a:r>
              <a:rPr lang="en-US" sz="2200">
                <a:solidFill>
                  <a:schemeClr val="dk1"/>
                </a:solidFill>
                <a:latin typeface="Times New Roman"/>
                <a:ea typeface="Times New Roman"/>
                <a:cs typeface="Times New Roman"/>
                <a:sym typeface="Times New Roman"/>
              </a:rPr>
              <a:t>Assemblers are similar to compilers in that they produce executable code. However, assemblers are more simplistic.</a:t>
            </a:r>
            <a:endParaRPr sz="2200">
              <a:solidFill>
                <a:schemeClr val="dk1"/>
              </a:solidFill>
              <a:latin typeface="Times New Roman"/>
              <a:ea typeface="Times New Roman"/>
              <a:cs typeface="Times New Roman"/>
              <a:sym typeface="Times New Roman"/>
            </a:endParaRPr>
          </a:p>
        </p:txBody>
      </p:sp>
      <p:sp>
        <p:nvSpPr>
          <p:cNvPr id="313" name="Google Shape;313;p18"/>
          <p:cNvSpPr txBox="1"/>
          <p:nvPr>
            <p:ph idx="11" type="ftr"/>
          </p:nvPr>
        </p:nvSpPr>
        <p:spPr>
          <a:xfrm>
            <a:off x="1828800" y="6355080"/>
            <a:ext cx="6172200" cy="36576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CSE – 341 : Microprocessors </a:t>
            </a:r>
            <a:endParaRPr/>
          </a:p>
          <a:p>
            <a:pPr indent="0" lvl="0" marL="0" rtl="0" algn="ctr">
              <a:spcBef>
                <a:spcPts val="0"/>
              </a:spcBef>
              <a:spcAft>
                <a:spcPts val="0"/>
              </a:spcAft>
              <a:buNone/>
            </a:pPr>
            <a:r>
              <a:rPr lang="en-US"/>
              <a:t>    BRAC University</a:t>
            </a:r>
            <a:endParaRPr/>
          </a:p>
        </p:txBody>
      </p:sp>
      <p:pic>
        <p:nvPicPr>
          <p:cNvPr descr="BRAC University Jobs 2020- Jobs in BRAC University- careerz360.com" id="314" name="Google Shape;314;p18"/>
          <p:cNvPicPr preferRelativeResize="0"/>
          <p:nvPr/>
        </p:nvPicPr>
        <p:blipFill rotWithShape="1">
          <a:blip r:embed="rId3">
            <a:alphaModFix/>
          </a:blip>
          <a:srcRect b="0" l="0" r="0" t="0"/>
          <a:stretch/>
        </p:blipFill>
        <p:spPr>
          <a:xfrm>
            <a:off x="8001000" y="145473"/>
            <a:ext cx="990600" cy="990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9"/>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3200"/>
              <a:buFont typeface="Times New Roman"/>
              <a:buNone/>
            </a:pPr>
            <a:r>
              <a:rPr lang="en-US">
                <a:solidFill>
                  <a:schemeClr val="dk1"/>
                </a:solidFill>
                <a:latin typeface="Times New Roman"/>
                <a:ea typeface="Times New Roman"/>
                <a:cs typeface="Times New Roman"/>
                <a:sym typeface="Times New Roman"/>
              </a:rPr>
              <a:t>High level language vs Machine language</a:t>
            </a:r>
            <a:endParaRPr>
              <a:solidFill>
                <a:schemeClr val="dk1"/>
              </a:solidFill>
              <a:latin typeface="Times New Roman"/>
              <a:ea typeface="Times New Roman"/>
              <a:cs typeface="Times New Roman"/>
              <a:sym typeface="Times New Roman"/>
            </a:endParaRPr>
          </a:p>
        </p:txBody>
      </p:sp>
      <p:sp>
        <p:nvSpPr>
          <p:cNvPr id="320" name="Google Shape;320;p19"/>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21" name="Google Shape;321;p19"/>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72"/>
              <a:buChar char="🞂"/>
            </a:pPr>
            <a:r>
              <a:rPr lang="en-US" sz="2200">
                <a:latin typeface="Times New Roman"/>
                <a:ea typeface="Times New Roman"/>
                <a:cs typeface="Times New Roman"/>
                <a:sym typeface="Times New Roman"/>
              </a:rPr>
              <a:t>int a, b, c;</a:t>
            </a:r>
            <a:br>
              <a:rPr lang="en-US" sz="2200">
                <a:latin typeface="Times New Roman"/>
                <a:ea typeface="Times New Roman"/>
                <a:cs typeface="Times New Roman"/>
                <a:sym typeface="Times New Roman"/>
              </a:rPr>
            </a:br>
            <a:r>
              <a:rPr lang="en-US" sz="2200">
                <a:latin typeface="Times New Roman"/>
                <a:ea typeface="Times New Roman"/>
                <a:cs typeface="Times New Roman"/>
                <a:sym typeface="Times New Roman"/>
              </a:rPr>
              <a:t>a = 83;</a:t>
            </a:r>
            <a:br>
              <a:rPr lang="en-US" sz="2200">
                <a:latin typeface="Times New Roman"/>
                <a:ea typeface="Times New Roman"/>
                <a:cs typeface="Times New Roman"/>
                <a:sym typeface="Times New Roman"/>
              </a:rPr>
            </a:br>
            <a:r>
              <a:rPr lang="en-US" sz="2200">
                <a:latin typeface="Times New Roman"/>
                <a:ea typeface="Times New Roman"/>
                <a:cs typeface="Times New Roman"/>
                <a:sym typeface="Times New Roman"/>
              </a:rPr>
              <a:t>b = -2;				</a:t>
            </a:r>
            <a:r>
              <a:rPr b="1" lang="en-US" sz="2200">
                <a:latin typeface="Times New Roman"/>
                <a:ea typeface="Times New Roman"/>
                <a:cs typeface="Times New Roman"/>
                <a:sym typeface="Times New Roman"/>
              </a:rPr>
              <a:t>// high level language</a:t>
            </a:r>
            <a:br>
              <a:rPr lang="en-US" sz="2200">
                <a:latin typeface="Times New Roman"/>
                <a:ea typeface="Times New Roman"/>
                <a:cs typeface="Times New Roman"/>
                <a:sym typeface="Times New Roman"/>
              </a:rPr>
            </a:br>
            <a:r>
              <a:rPr lang="en-US" sz="2200">
                <a:latin typeface="Times New Roman"/>
                <a:ea typeface="Times New Roman"/>
                <a:cs typeface="Times New Roman"/>
                <a:sym typeface="Times New Roman"/>
              </a:rPr>
              <a:t>c = a + b;</a:t>
            </a:r>
            <a:endParaRPr/>
          </a:p>
          <a:p>
            <a:pPr indent="0" lvl="0" marL="0" rtl="0" algn="l">
              <a:spcBef>
                <a:spcPts val="600"/>
              </a:spcBef>
              <a:spcAft>
                <a:spcPts val="0"/>
              </a:spcAft>
              <a:buSzPts val="1672"/>
              <a:buNone/>
            </a:pPr>
            <a:r>
              <a:rPr lang="en-US" sz="2200">
                <a:latin typeface="Times New Roman"/>
                <a:ea typeface="Times New Roman"/>
                <a:cs typeface="Times New Roman"/>
                <a:sym typeface="Times New Roman"/>
              </a:rPr>
              <a:t>--------------------------------------------------------------------------------------------------------------------------------------------------------------------------</a:t>
            </a:r>
            <a:endParaRPr sz="2200">
              <a:latin typeface="Times New Roman"/>
              <a:ea typeface="Times New Roman"/>
              <a:cs typeface="Times New Roman"/>
              <a:sym typeface="Times New Roman"/>
            </a:endParaRPr>
          </a:p>
          <a:p>
            <a:pPr indent="-274320" lvl="0" marL="274320" rtl="0" algn="l">
              <a:spcBef>
                <a:spcPts val="600"/>
              </a:spcBef>
              <a:spcAft>
                <a:spcPts val="0"/>
              </a:spcAft>
              <a:buSzPts val="1672"/>
              <a:buChar char="🞂"/>
            </a:pPr>
            <a:r>
              <a:rPr lang="en-US" sz="2200">
                <a:latin typeface="Times New Roman"/>
                <a:ea typeface="Times New Roman"/>
                <a:cs typeface="Times New Roman"/>
                <a:sym typeface="Times New Roman"/>
              </a:rPr>
              <a:t>0010 0001 0000 0100</a:t>
            </a:r>
            <a:endParaRPr/>
          </a:p>
          <a:p>
            <a:pPr indent="-274320" lvl="0" marL="274320" rtl="0" algn="l">
              <a:spcBef>
                <a:spcPts val="600"/>
              </a:spcBef>
              <a:spcAft>
                <a:spcPts val="0"/>
              </a:spcAft>
              <a:buSzPts val="1672"/>
              <a:buChar char="🞂"/>
            </a:pPr>
            <a:r>
              <a:rPr lang="en-US" sz="2200">
                <a:latin typeface="Times New Roman"/>
                <a:ea typeface="Times New Roman"/>
                <a:cs typeface="Times New Roman"/>
                <a:sym typeface="Times New Roman"/>
              </a:rPr>
              <a:t>0001 0001 0000 0101</a:t>
            </a:r>
            <a:endParaRPr/>
          </a:p>
          <a:p>
            <a:pPr indent="-274320" lvl="0" marL="274320" rtl="0" algn="l">
              <a:spcBef>
                <a:spcPts val="600"/>
              </a:spcBef>
              <a:spcAft>
                <a:spcPts val="0"/>
              </a:spcAft>
              <a:buSzPts val="1672"/>
              <a:buChar char="🞂"/>
            </a:pPr>
            <a:r>
              <a:rPr lang="en-US" sz="2200">
                <a:latin typeface="Times New Roman"/>
                <a:ea typeface="Times New Roman"/>
                <a:cs typeface="Times New Roman"/>
                <a:sym typeface="Times New Roman"/>
              </a:rPr>
              <a:t>0011 0001 0000 0110			</a:t>
            </a:r>
            <a:r>
              <a:rPr b="1" lang="en-US" sz="2200">
                <a:latin typeface="Times New Roman"/>
                <a:ea typeface="Times New Roman"/>
                <a:cs typeface="Times New Roman"/>
                <a:sym typeface="Times New Roman"/>
              </a:rPr>
              <a:t>//machine language</a:t>
            </a:r>
            <a:endParaRPr/>
          </a:p>
          <a:p>
            <a:pPr indent="-274320" lvl="0" marL="274320" rtl="0" algn="l">
              <a:spcBef>
                <a:spcPts val="600"/>
              </a:spcBef>
              <a:spcAft>
                <a:spcPts val="0"/>
              </a:spcAft>
              <a:buSzPts val="1672"/>
              <a:buChar char="🞂"/>
            </a:pPr>
            <a:r>
              <a:rPr lang="en-US" sz="2200">
                <a:latin typeface="Times New Roman"/>
                <a:ea typeface="Times New Roman"/>
                <a:cs typeface="Times New Roman"/>
                <a:sym typeface="Times New Roman"/>
              </a:rPr>
              <a:t>0111 0000 0000 0001</a:t>
            </a:r>
            <a:endParaRPr/>
          </a:p>
          <a:p>
            <a:pPr indent="-274320" lvl="0" marL="274320" rtl="0" algn="l">
              <a:spcBef>
                <a:spcPts val="600"/>
              </a:spcBef>
              <a:spcAft>
                <a:spcPts val="0"/>
              </a:spcAft>
              <a:buSzPts val="1672"/>
              <a:buChar char="🞂"/>
            </a:pPr>
            <a:r>
              <a:rPr lang="en-US" sz="2200">
                <a:latin typeface="Times New Roman"/>
                <a:ea typeface="Times New Roman"/>
                <a:cs typeface="Times New Roman"/>
                <a:sym typeface="Times New Roman"/>
              </a:rPr>
              <a:t>0000 0000 0101 0011</a:t>
            </a:r>
            <a:endParaRPr/>
          </a:p>
          <a:p>
            <a:pPr indent="-274320" lvl="0" marL="274320" rtl="0" algn="l">
              <a:spcBef>
                <a:spcPts val="600"/>
              </a:spcBef>
              <a:spcAft>
                <a:spcPts val="0"/>
              </a:spcAft>
              <a:buSzPts val="1672"/>
              <a:buChar char="🞂"/>
            </a:pPr>
            <a:r>
              <a:rPr lang="en-US" sz="2200">
                <a:latin typeface="Times New Roman"/>
                <a:ea typeface="Times New Roman"/>
                <a:cs typeface="Times New Roman"/>
                <a:sym typeface="Times New Roman"/>
              </a:rPr>
              <a:t>1111 1111 1111 1110</a:t>
            </a:r>
            <a:endParaRPr/>
          </a:p>
          <a:p>
            <a:pPr indent="-148844" lvl="0" marL="274320" rtl="0" algn="l">
              <a:spcBef>
                <a:spcPts val="600"/>
              </a:spcBef>
              <a:spcAft>
                <a:spcPts val="0"/>
              </a:spcAft>
              <a:buSzPts val="1976"/>
              <a:buNone/>
            </a:pPr>
            <a:r>
              <a:t/>
            </a:r>
            <a:endParaRPr/>
          </a:p>
        </p:txBody>
      </p:sp>
      <p:sp>
        <p:nvSpPr>
          <p:cNvPr id="322" name="Google Shape;322;p19"/>
          <p:cNvSpPr txBox="1"/>
          <p:nvPr>
            <p:ph idx="11" type="ftr"/>
          </p:nvPr>
        </p:nvSpPr>
        <p:spPr>
          <a:xfrm>
            <a:off x="2286000" y="6355080"/>
            <a:ext cx="4572000" cy="36576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CSE – 341 : Microprocessors </a:t>
            </a:r>
            <a:endParaRPr/>
          </a:p>
          <a:p>
            <a:pPr indent="0" lvl="0" marL="0" rtl="0" algn="ctr">
              <a:spcBef>
                <a:spcPts val="0"/>
              </a:spcBef>
              <a:spcAft>
                <a:spcPts val="0"/>
              </a:spcAft>
              <a:buNone/>
            </a:pPr>
            <a:r>
              <a:rPr lang="en-US"/>
              <a:t>    BRAC University</a:t>
            </a:r>
            <a:endParaRPr/>
          </a:p>
        </p:txBody>
      </p:sp>
      <p:pic>
        <p:nvPicPr>
          <p:cNvPr descr="BRAC University Jobs 2020- Jobs in BRAC University- careerz360.com" id="323" name="Google Shape;323;p19"/>
          <p:cNvPicPr preferRelativeResize="0"/>
          <p:nvPr/>
        </p:nvPicPr>
        <p:blipFill rotWithShape="1">
          <a:blip r:embed="rId3">
            <a:alphaModFix/>
          </a:blip>
          <a:srcRect b="0" l="0" r="0" t="0"/>
          <a:stretch/>
        </p:blipFill>
        <p:spPr>
          <a:xfrm>
            <a:off x="8001000" y="145473"/>
            <a:ext cx="990600" cy="990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2"/>
          <p:cNvSpPr txBox="1"/>
          <p:nvPr>
            <p:ph type="title"/>
          </p:nvPr>
        </p:nvSpPr>
        <p:spPr>
          <a:xfrm>
            <a:off x="457200" y="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			Instructors </a:t>
            </a:r>
            <a:endParaRPr/>
          </a:p>
        </p:txBody>
      </p:sp>
      <p:sp>
        <p:nvSpPr>
          <p:cNvPr id="47" name="Google Shape;47;p2"/>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48" name="Google Shape;48;p2"/>
          <p:cNvSpPr txBox="1"/>
          <p:nvPr>
            <p:ph idx="1" type="body"/>
          </p:nvPr>
        </p:nvSpPr>
        <p:spPr>
          <a:xfrm>
            <a:off x="457200" y="908900"/>
            <a:ext cx="8229600" cy="5446200"/>
          </a:xfrm>
          <a:prstGeom prst="rect">
            <a:avLst/>
          </a:prstGeom>
          <a:noFill/>
          <a:ln>
            <a:noFill/>
          </a:ln>
        </p:spPr>
        <p:txBody>
          <a:bodyPr anchorCtr="0" anchor="t" bIns="45700" lIns="91425" spcFirstLastPara="1" rIns="91425" wrap="square" tIns="45700">
            <a:normAutofit fontScale="55000" lnSpcReduction="20000"/>
          </a:bodyPr>
          <a:lstStyle/>
          <a:p>
            <a:pPr indent="-158496" lvl="0" marL="274320" rtl="0" algn="l">
              <a:spcBef>
                <a:spcPts val="0"/>
              </a:spcBef>
              <a:spcAft>
                <a:spcPts val="0"/>
              </a:spcAft>
              <a:buSzPct val="76000"/>
              <a:buFont typeface="Noto Sans Symbols"/>
              <a:buNone/>
            </a:pPr>
            <a:r>
              <a:t/>
            </a:r>
            <a:endParaRPr b="1" sz="2400">
              <a:latin typeface="Times New Roman"/>
              <a:ea typeface="Times New Roman"/>
              <a:cs typeface="Times New Roman"/>
              <a:sym typeface="Times New Roman"/>
            </a:endParaRPr>
          </a:p>
          <a:p>
            <a:pPr indent="-238963" lvl="0" marL="274320" rtl="0" algn="l">
              <a:spcBef>
                <a:spcPts val="600"/>
              </a:spcBef>
              <a:spcAft>
                <a:spcPts val="0"/>
              </a:spcAft>
              <a:buSzPct val="80000"/>
              <a:buFont typeface="Noto Sans Symbols"/>
              <a:buChar char="⮚"/>
            </a:pPr>
            <a:r>
              <a:rPr b="1" lang="en-US" sz="2880">
                <a:latin typeface="Times New Roman"/>
                <a:ea typeface="Times New Roman"/>
                <a:cs typeface="Times New Roman"/>
                <a:sym typeface="Times New Roman"/>
              </a:rPr>
              <a:t>Aminul Huq</a:t>
            </a:r>
            <a:endParaRPr b="1" sz="2880">
              <a:latin typeface="Times New Roman"/>
              <a:ea typeface="Times New Roman"/>
              <a:cs typeface="Times New Roman"/>
              <a:sym typeface="Times New Roman"/>
            </a:endParaRPr>
          </a:p>
          <a:p>
            <a:pPr indent="0" lvl="0" marL="0" rtl="0" algn="l">
              <a:spcBef>
                <a:spcPts val="600"/>
              </a:spcBef>
              <a:spcAft>
                <a:spcPts val="0"/>
              </a:spcAft>
              <a:buSzPct val="82909"/>
              <a:buNone/>
            </a:pPr>
            <a:r>
              <a:rPr lang="en-US" sz="2200">
                <a:latin typeface="Times New Roman"/>
                <a:ea typeface="Times New Roman"/>
                <a:cs typeface="Times New Roman"/>
                <a:sym typeface="Times New Roman"/>
              </a:rPr>
              <a:t>    Lecturer, Department of Computer Science &amp; Engineering</a:t>
            </a:r>
            <a:endParaRPr sz="2200">
              <a:latin typeface="Times New Roman"/>
              <a:ea typeface="Times New Roman"/>
              <a:cs typeface="Times New Roman"/>
              <a:sym typeface="Times New Roman"/>
            </a:endParaRPr>
          </a:p>
          <a:p>
            <a:pPr indent="0" lvl="0" marL="0" rtl="0" algn="l">
              <a:spcBef>
                <a:spcPts val="600"/>
              </a:spcBef>
              <a:spcAft>
                <a:spcPts val="0"/>
              </a:spcAft>
              <a:buSzPct val="101333"/>
              <a:buNone/>
            </a:pPr>
            <a:r>
              <a:t/>
            </a:r>
            <a:endParaRPr sz="1800">
              <a:latin typeface="Times New Roman"/>
              <a:ea typeface="Times New Roman"/>
              <a:cs typeface="Times New Roman"/>
              <a:sym typeface="Times New Roman"/>
            </a:endParaRPr>
          </a:p>
          <a:p>
            <a:pPr indent="-238963" lvl="0" marL="274320" rtl="0" algn="l">
              <a:spcBef>
                <a:spcPts val="600"/>
              </a:spcBef>
              <a:spcAft>
                <a:spcPts val="0"/>
              </a:spcAft>
              <a:buSzPct val="80000"/>
              <a:buChar char="⮚"/>
            </a:pPr>
            <a:r>
              <a:rPr b="1" lang="en-US" sz="2880">
                <a:latin typeface="Times New Roman"/>
                <a:ea typeface="Times New Roman"/>
                <a:cs typeface="Times New Roman"/>
                <a:sym typeface="Times New Roman"/>
              </a:rPr>
              <a:t>Saadat Hasan Khan</a:t>
            </a:r>
            <a:endParaRPr b="1" sz="2880">
              <a:latin typeface="Times New Roman"/>
              <a:ea typeface="Times New Roman"/>
              <a:cs typeface="Times New Roman"/>
              <a:sym typeface="Times New Roman"/>
            </a:endParaRPr>
          </a:p>
          <a:p>
            <a:pPr indent="0" lvl="0" marL="0" rtl="0" algn="l">
              <a:spcBef>
                <a:spcPts val="600"/>
              </a:spcBef>
              <a:spcAft>
                <a:spcPts val="0"/>
              </a:spcAft>
              <a:buClr>
                <a:schemeClr val="dk1"/>
              </a:buClr>
              <a:buSzPct val="76000"/>
              <a:buFont typeface="Arial"/>
              <a:buNone/>
            </a:pPr>
            <a:r>
              <a:rPr lang="en-US" sz="2400">
                <a:latin typeface="Times New Roman"/>
                <a:ea typeface="Times New Roman"/>
                <a:cs typeface="Times New Roman"/>
                <a:sym typeface="Times New Roman"/>
              </a:rPr>
              <a:t>   </a:t>
            </a:r>
            <a:r>
              <a:rPr lang="en-US" sz="2200">
                <a:latin typeface="Times New Roman"/>
                <a:ea typeface="Times New Roman"/>
                <a:cs typeface="Times New Roman"/>
                <a:sym typeface="Times New Roman"/>
              </a:rPr>
              <a:t> Lecturer and Lab Coordinator, Department of Computer Science &amp; Engineering</a:t>
            </a:r>
            <a:endParaRPr sz="2200">
              <a:latin typeface="Times New Roman"/>
              <a:ea typeface="Times New Roman"/>
              <a:cs typeface="Times New Roman"/>
              <a:sym typeface="Times New Roman"/>
            </a:endParaRPr>
          </a:p>
          <a:p>
            <a:pPr indent="0" lvl="0" marL="0" rtl="0" algn="l">
              <a:spcBef>
                <a:spcPts val="600"/>
              </a:spcBef>
              <a:spcAft>
                <a:spcPts val="0"/>
              </a:spcAft>
              <a:buSzPct val="76000"/>
              <a:buNone/>
            </a:pPr>
            <a:r>
              <a:t/>
            </a:r>
            <a:endParaRPr sz="2400">
              <a:latin typeface="Times New Roman"/>
              <a:ea typeface="Times New Roman"/>
              <a:cs typeface="Times New Roman"/>
              <a:sym typeface="Times New Roman"/>
            </a:endParaRPr>
          </a:p>
          <a:p>
            <a:pPr indent="-238963" lvl="0" marL="274320" rtl="0" algn="l">
              <a:spcBef>
                <a:spcPts val="600"/>
              </a:spcBef>
              <a:spcAft>
                <a:spcPts val="0"/>
              </a:spcAft>
              <a:buSzPct val="80000"/>
              <a:buFont typeface="Noto Sans Symbols"/>
              <a:buChar char="⮚"/>
            </a:pPr>
            <a:r>
              <a:rPr b="1" lang="en-US" sz="2880">
                <a:latin typeface="Times New Roman"/>
                <a:ea typeface="Times New Roman"/>
                <a:cs typeface="Times New Roman"/>
                <a:sym typeface="Times New Roman"/>
              </a:rPr>
              <a:t>Ramkrishna Saha</a:t>
            </a:r>
            <a:endParaRPr sz="3080"/>
          </a:p>
          <a:p>
            <a:pPr indent="0" lvl="0" marL="0" rtl="0" algn="l">
              <a:spcBef>
                <a:spcPts val="600"/>
              </a:spcBef>
              <a:spcAft>
                <a:spcPts val="0"/>
              </a:spcAft>
              <a:buSzPct val="82909"/>
              <a:buNone/>
            </a:pPr>
            <a:r>
              <a:rPr b="1" lang="en-US" sz="2200">
                <a:latin typeface="Times New Roman"/>
                <a:ea typeface="Times New Roman"/>
                <a:cs typeface="Times New Roman"/>
                <a:sym typeface="Times New Roman"/>
              </a:rPr>
              <a:t>    </a:t>
            </a:r>
            <a:r>
              <a:rPr lang="en-US" sz="2200">
                <a:latin typeface="Times New Roman"/>
                <a:ea typeface="Times New Roman"/>
                <a:cs typeface="Times New Roman"/>
                <a:sym typeface="Times New Roman"/>
              </a:rPr>
              <a:t>Lecturer, Department of Computer Science &amp; Engineering</a:t>
            </a:r>
            <a:endParaRPr sz="2200">
              <a:latin typeface="Times New Roman"/>
              <a:ea typeface="Times New Roman"/>
              <a:cs typeface="Times New Roman"/>
              <a:sym typeface="Times New Roman"/>
            </a:endParaRPr>
          </a:p>
          <a:p>
            <a:pPr indent="0" lvl="0" marL="0" rtl="0" algn="l">
              <a:spcBef>
                <a:spcPts val="600"/>
              </a:spcBef>
              <a:spcAft>
                <a:spcPts val="0"/>
              </a:spcAft>
              <a:buSzPct val="82909"/>
              <a:buNone/>
            </a:pPr>
            <a:r>
              <a:t/>
            </a:r>
            <a:endParaRPr sz="2200">
              <a:latin typeface="Times New Roman"/>
              <a:ea typeface="Times New Roman"/>
              <a:cs typeface="Times New Roman"/>
              <a:sym typeface="Times New Roman"/>
            </a:endParaRPr>
          </a:p>
          <a:p>
            <a:pPr indent="-238963" lvl="0" marL="274320" rtl="0" algn="l">
              <a:spcBef>
                <a:spcPts val="600"/>
              </a:spcBef>
              <a:spcAft>
                <a:spcPts val="0"/>
              </a:spcAft>
              <a:buSzPct val="80000"/>
              <a:buChar char="⮚"/>
            </a:pPr>
            <a:r>
              <a:rPr b="1" lang="en-US" sz="2880">
                <a:latin typeface="Times New Roman"/>
                <a:ea typeface="Times New Roman"/>
                <a:cs typeface="Times New Roman"/>
                <a:sym typeface="Times New Roman"/>
              </a:rPr>
              <a:t>Sifat Tanvir</a:t>
            </a:r>
            <a:endParaRPr sz="3080"/>
          </a:p>
          <a:p>
            <a:pPr indent="0" lvl="0" marL="0" rtl="0" algn="l">
              <a:spcBef>
                <a:spcPts val="600"/>
              </a:spcBef>
              <a:spcAft>
                <a:spcPts val="0"/>
              </a:spcAft>
              <a:buNone/>
            </a:pPr>
            <a:r>
              <a:rPr b="1" lang="en-US" sz="2200">
                <a:latin typeface="Times New Roman"/>
                <a:ea typeface="Times New Roman"/>
                <a:cs typeface="Times New Roman"/>
                <a:sym typeface="Times New Roman"/>
              </a:rPr>
              <a:t>    </a:t>
            </a:r>
            <a:r>
              <a:rPr lang="en-US" sz="2200">
                <a:latin typeface="Times New Roman"/>
                <a:ea typeface="Times New Roman"/>
                <a:cs typeface="Times New Roman"/>
                <a:sym typeface="Times New Roman"/>
              </a:rPr>
              <a:t>Lecturer, Department of Computer Science &amp; Engineering</a:t>
            </a:r>
            <a:br>
              <a:rPr lang="en-US" sz="2200">
                <a:latin typeface="Times New Roman"/>
                <a:ea typeface="Times New Roman"/>
                <a:cs typeface="Times New Roman"/>
                <a:sym typeface="Times New Roman"/>
              </a:rPr>
            </a:br>
            <a:endParaRPr sz="2200">
              <a:latin typeface="Times New Roman"/>
              <a:ea typeface="Times New Roman"/>
              <a:cs typeface="Times New Roman"/>
              <a:sym typeface="Times New Roman"/>
            </a:endParaRPr>
          </a:p>
          <a:p>
            <a:pPr indent="-238963" lvl="0" marL="274320" rtl="0" algn="l">
              <a:spcBef>
                <a:spcPts val="600"/>
              </a:spcBef>
              <a:spcAft>
                <a:spcPts val="0"/>
              </a:spcAft>
              <a:buSzPct val="80000"/>
              <a:buChar char="⮚"/>
            </a:pPr>
            <a:r>
              <a:rPr b="1" lang="en-US" sz="2880">
                <a:latin typeface="Times New Roman"/>
                <a:ea typeface="Times New Roman"/>
                <a:cs typeface="Times New Roman"/>
                <a:sym typeface="Times New Roman"/>
              </a:rPr>
              <a:t>Ragib Morshed</a:t>
            </a:r>
            <a:endParaRPr sz="3080"/>
          </a:p>
          <a:p>
            <a:pPr indent="0" lvl="0" marL="0" rtl="0" algn="l">
              <a:spcBef>
                <a:spcPts val="600"/>
              </a:spcBef>
              <a:spcAft>
                <a:spcPts val="0"/>
              </a:spcAft>
              <a:buNone/>
            </a:pPr>
            <a:r>
              <a:rPr b="1" lang="en-US" sz="2200">
                <a:latin typeface="Times New Roman"/>
                <a:ea typeface="Times New Roman"/>
                <a:cs typeface="Times New Roman"/>
                <a:sym typeface="Times New Roman"/>
              </a:rPr>
              <a:t>    </a:t>
            </a:r>
            <a:r>
              <a:rPr lang="en-US" sz="2200">
                <a:latin typeface="Times New Roman"/>
                <a:ea typeface="Times New Roman"/>
                <a:cs typeface="Times New Roman"/>
                <a:sym typeface="Times New Roman"/>
              </a:rPr>
              <a:t>Lecturer, Department of Computer Science &amp; Engineering</a:t>
            </a:r>
            <a:endParaRPr sz="2200">
              <a:latin typeface="Times New Roman"/>
              <a:ea typeface="Times New Roman"/>
              <a:cs typeface="Times New Roman"/>
              <a:sym typeface="Times New Roman"/>
            </a:endParaRPr>
          </a:p>
          <a:p>
            <a:pPr indent="0" lvl="0" marL="0" rtl="0" algn="l">
              <a:spcBef>
                <a:spcPts val="600"/>
              </a:spcBef>
              <a:spcAft>
                <a:spcPts val="0"/>
              </a:spcAft>
              <a:buSzPct val="76000"/>
              <a:buNone/>
            </a:pPr>
            <a:r>
              <a:t/>
            </a:r>
            <a:endParaRPr sz="2400">
              <a:latin typeface="Times New Roman"/>
              <a:ea typeface="Times New Roman"/>
              <a:cs typeface="Times New Roman"/>
              <a:sym typeface="Times New Roman"/>
            </a:endParaRPr>
          </a:p>
          <a:p>
            <a:pPr indent="-267919" lvl="0" marL="274320" rtl="0" algn="l">
              <a:spcBef>
                <a:spcPts val="600"/>
              </a:spcBef>
              <a:spcAft>
                <a:spcPts val="0"/>
              </a:spcAft>
              <a:buSzPct val="80000"/>
              <a:buChar char="⮚"/>
            </a:pPr>
            <a:r>
              <a:rPr b="1" lang="en-US" sz="2880">
                <a:latin typeface="Times New Roman"/>
                <a:ea typeface="Times New Roman"/>
                <a:cs typeface="Times New Roman"/>
                <a:sym typeface="Times New Roman"/>
              </a:rPr>
              <a:t>Syed Zamil Hasan Shoumo</a:t>
            </a:r>
            <a:endParaRPr b="1" sz="2880">
              <a:latin typeface="Times New Roman"/>
              <a:ea typeface="Times New Roman"/>
              <a:cs typeface="Times New Roman"/>
              <a:sym typeface="Times New Roman"/>
            </a:endParaRPr>
          </a:p>
          <a:p>
            <a:pPr indent="0" lvl="0" marL="0" rtl="0" algn="l">
              <a:spcBef>
                <a:spcPts val="600"/>
              </a:spcBef>
              <a:spcAft>
                <a:spcPts val="0"/>
              </a:spcAft>
              <a:buSzPct val="76000"/>
              <a:buNone/>
            </a:pPr>
            <a:r>
              <a:rPr lang="en-US" sz="2400">
                <a:latin typeface="Times New Roman"/>
                <a:ea typeface="Times New Roman"/>
                <a:cs typeface="Times New Roman"/>
                <a:sym typeface="Times New Roman"/>
              </a:rPr>
              <a:t>  </a:t>
            </a:r>
            <a:r>
              <a:rPr lang="en-US" sz="2200">
                <a:latin typeface="Times New Roman"/>
                <a:ea typeface="Times New Roman"/>
                <a:cs typeface="Times New Roman"/>
                <a:sym typeface="Times New Roman"/>
              </a:rPr>
              <a:t>  Lecturer and Theory Coordinator, Department of Computer Science &amp; Engineering</a:t>
            </a:r>
            <a:endParaRPr b="1" sz="2200">
              <a:latin typeface="Times New Roman"/>
              <a:ea typeface="Times New Roman"/>
              <a:cs typeface="Times New Roman"/>
              <a:sym typeface="Times New Roman"/>
            </a:endParaRPr>
          </a:p>
          <a:p>
            <a:pPr indent="0" lvl="0" marL="0" rtl="0" algn="l">
              <a:spcBef>
                <a:spcPts val="600"/>
              </a:spcBef>
              <a:spcAft>
                <a:spcPts val="0"/>
              </a:spcAft>
              <a:buSzPct val="76000"/>
              <a:buNone/>
            </a:pPr>
            <a:r>
              <a:t/>
            </a:r>
            <a:endParaRPr sz="2400">
              <a:latin typeface="Times New Roman"/>
              <a:ea typeface="Times New Roman"/>
              <a:cs typeface="Times New Roman"/>
              <a:sym typeface="Times New Roman"/>
            </a:endParaRPr>
          </a:p>
          <a:p>
            <a:pPr indent="0" lvl="0" marL="0" rtl="0" algn="l">
              <a:spcBef>
                <a:spcPts val="600"/>
              </a:spcBef>
              <a:spcAft>
                <a:spcPts val="0"/>
              </a:spcAft>
              <a:buSzPct val="76000"/>
              <a:buNone/>
            </a:pPr>
            <a:r>
              <a:t/>
            </a:r>
            <a:endParaRPr b="1" sz="2400">
              <a:latin typeface="Times New Roman"/>
              <a:ea typeface="Times New Roman"/>
              <a:cs typeface="Times New Roman"/>
              <a:sym typeface="Times New Roman"/>
            </a:endParaRPr>
          </a:p>
          <a:p>
            <a:pPr indent="0" lvl="0" marL="0" rtl="0" algn="l">
              <a:spcBef>
                <a:spcPts val="600"/>
              </a:spcBef>
              <a:spcAft>
                <a:spcPts val="0"/>
              </a:spcAft>
              <a:buSzPct val="76000"/>
              <a:buNone/>
            </a:pPr>
            <a:r>
              <a:t/>
            </a:r>
            <a:endParaRPr sz="2400">
              <a:latin typeface="Times New Roman"/>
              <a:ea typeface="Times New Roman"/>
              <a:cs typeface="Times New Roman"/>
              <a:sym typeface="Times New Roman"/>
            </a:endParaRPr>
          </a:p>
        </p:txBody>
      </p:sp>
      <p:sp>
        <p:nvSpPr>
          <p:cNvPr id="49" name="Google Shape;49;p2"/>
          <p:cNvSpPr txBox="1"/>
          <p:nvPr>
            <p:ph idx="11" type="ftr"/>
          </p:nvPr>
        </p:nvSpPr>
        <p:spPr>
          <a:xfrm>
            <a:off x="2286000" y="6355080"/>
            <a:ext cx="4572000" cy="36576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a:p>
        </p:txBody>
      </p:sp>
      <p:pic>
        <p:nvPicPr>
          <p:cNvPr descr="BRAC University Jobs 2020- Jobs in BRAC University- careerz360.com" id="50" name="Google Shape;50;p2"/>
          <p:cNvPicPr preferRelativeResize="0"/>
          <p:nvPr/>
        </p:nvPicPr>
        <p:blipFill rotWithShape="1">
          <a:blip r:embed="rId3">
            <a:alphaModFix/>
          </a:blip>
          <a:srcRect b="0" l="0" r="0" t="0"/>
          <a:stretch/>
        </p:blipFill>
        <p:spPr>
          <a:xfrm>
            <a:off x="8001000" y="145473"/>
            <a:ext cx="990600" cy="990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0"/>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3200"/>
              <a:buFont typeface="Bookman Old Style"/>
              <a:buNone/>
            </a:pPr>
            <a:r>
              <a:rPr lang="en-US">
                <a:solidFill>
                  <a:schemeClr val="dk1"/>
                </a:solidFill>
              </a:rPr>
              <a:t>Example of Assembly Language</a:t>
            </a:r>
            <a:endParaRPr/>
          </a:p>
        </p:txBody>
      </p:sp>
      <p:sp>
        <p:nvSpPr>
          <p:cNvPr id="329" name="Google Shape;329;p20"/>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30" name="Google Shape;330;p20"/>
          <p:cNvSpPr txBox="1"/>
          <p:nvPr/>
        </p:nvSpPr>
        <p:spPr>
          <a:xfrm>
            <a:off x="457200" y="1219199"/>
            <a:ext cx="8686800" cy="5128953"/>
          </a:xfrm>
          <a:prstGeom prst="rect">
            <a:avLst/>
          </a:prstGeom>
          <a:noFill/>
          <a:ln>
            <a:noFill/>
          </a:ln>
        </p:spPr>
        <p:txBody>
          <a:bodyPr anchorCtr="0" anchor="t" bIns="45700" lIns="91425" spcFirstLastPara="1" rIns="91425" wrap="square" tIns="45700">
            <a:normAutofit fontScale="92500" lnSpcReduction="20000"/>
          </a:bodyPr>
          <a:lstStyle/>
          <a:p>
            <a:pPr indent="-235762" lvl="0" marL="342900" marR="0" rtl="0" algn="l">
              <a:lnSpc>
                <a:spcPct val="100000"/>
              </a:lnSpc>
              <a:spcBef>
                <a:spcPts val="0"/>
              </a:spcBef>
              <a:spcAft>
                <a:spcPts val="0"/>
              </a:spcAft>
              <a:buClr>
                <a:schemeClr val="accent1"/>
              </a:buClr>
              <a:buSzPct val="76000"/>
              <a:buFont typeface="Noto Sans Symbols"/>
              <a:buNone/>
            </a:pPr>
            <a:r>
              <a:t/>
            </a:r>
            <a:endParaRPr b="1" sz="2400">
              <a:solidFill>
                <a:schemeClr val="dk1"/>
              </a:solidFill>
              <a:latin typeface="Times New Roman"/>
              <a:ea typeface="Times New Roman"/>
              <a:cs typeface="Times New Roman"/>
              <a:sym typeface="Times New Roman"/>
            </a:endParaRPr>
          </a:p>
          <a:p>
            <a:pPr indent="-342924" lvl="0" marL="342900" marR="0" rtl="0" algn="l">
              <a:lnSpc>
                <a:spcPct val="100000"/>
              </a:lnSpc>
              <a:spcBef>
                <a:spcPts val="600"/>
              </a:spcBef>
              <a:spcAft>
                <a:spcPts val="0"/>
              </a:spcAft>
              <a:buClr>
                <a:schemeClr val="accent1"/>
              </a:buClr>
              <a:buSzPct val="76000"/>
              <a:buFont typeface="Noto Sans Symbols"/>
              <a:buChar char="❑"/>
            </a:pPr>
            <a:r>
              <a:rPr b="1" lang="en-US" sz="1900">
                <a:solidFill>
                  <a:schemeClr val="dk1"/>
                </a:solidFill>
                <a:latin typeface="Times New Roman"/>
                <a:ea typeface="Times New Roman"/>
                <a:cs typeface="Times New Roman"/>
                <a:sym typeface="Times New Roman"/>
              </a:rPr>
              <a:t>Add 2 with 3</a:t>
            </a:r>
            <a:endParaRPr/>
          </a:p>
          <a:p>
            <a:pPr indent="-274320" lvl="0" marL="274320" marR="0" rtl="0" algn="l">
              <a:spcBef>
                <a:spcPts val="600"/>
              </a:spcBef>
              <a:spcAft>
                <a:spcPts val="0"/>
              </a:spcAft>
              <a:buNone/>
            </a:pPr>
            <a:r>
              <a:rPr b="1" i="0" lang="en-US" sz="1900" cap="none" strike="noStrike">
                <a:solidFill>
                  <a:schemeClr val="dk1"/>
                </a:solidFill>
                <a:latin typeface="Times New Roman"/>
                <a:ea typeface="Times New Roman"/>
                <a:cs typeface="Times New Roman"/>
                <a:sym typeface="Times New Roman"/>
              </a:rPr>
              <a:t>mov  cl,  3     : </a:t>
            </a:r>
            <a:r>
              <a:rPr i="0" lang="en-US" sz="1900" cap="none" strike="noStrike">
                <a:solidFill>
                  <a:schemeClr val="dk1"/>
                </a:solidFill>
                <a:latin typeface="Times New Roman"/>
                <a:ea typeface="Times New Roman"/>
                <a:cs typeface="Times New Roman"/>
                <a:sym typeface="Times New Roman"/>
              </a:rPr>
              <a:t>copy the value 3 in the internal register cl      </a:t>
            </a:r>
            <a:r>
              <a:rPr b="1" i="1" lang="en-US" sz="1900">
                <a:solidFill>
                  <a:schemeClr val="dk1"/>
                </a:solidFill>
                <a:latin typeface="Times New Roman"/>
                <a:ea typeface="Times New Roman"/>
                <a:cs typeface="Times New Roman"/>
                <a:sym typeface="Times New Roman"/>
              </a:rPr>
              <a:t>// so currently cl is    		         					holding the value 3</a:t>
            </a:r>
            <a:endParaRPr/>
          </a:p>
          <a:p>
            <a:pPr indent="-274320" lvl="0" marL="274320" marR="0" rtl="0" algn="l">
              <a:spcBef>
                <a:spcPts val="600"/>
              </a:spcBef>
              <a:spcAft>
                <a:spcPts val="0"/>
              </a:spcAft>
              <a:buNone/>
            </a:pPr>
            <a:r>
              <a:t/>
            </a:r>
            <a:endParaRPr i="1" sz="1900">
              <a:solidFill>
                <a:schemeClr val="dk1"/>
              </a:solidFill>
              <a:latin typeface="Times New Roman"/>
              <a:ea typeface="Times New Roman"/>
              <a:cs typeface="Times New Roman"/>
              <a:sym typeface="Times New Roman"/>
            </a:endParaRPr>
          </a:p>
          <a:p>
            <a:pPr indent="-274320" lvl="0" marL="274320" marR="0" rtl="0" algn="l">
              <a:spcBef>
                <a:spcPts val="600"/>
              </a:spcBef>
              <a:spcAft>
                <a:spcPts val="0"/>
              </a:spcAft>
              <a:buNone/>
            </a:pPr>
            <a:r>
              <a:rPr b="1" lang="en-US" sz="1900">
                <a:solidFill>
                  <a:schemeClr val="dk1"/>
                </a:solidFill>
                <a:latin typeface="Times New Roman"/>
                <a:ea typeface="Times New Roman"/>
                <a:cs typeface="Times New Roman"/>
                <a:sym typeface="Times New Roman"/>
              </a:rPr>
              <a:t>add  cl,  2     :  </a:t>
            </a:r>
            <a:r>
              <a:rPr lang="en-US" sz="1900">
                <a:solidFill>
                  <a:schemeClr val="dk1"/>
                </a:solidFill>
                <a:latin typeface="Times New Roman"/>
                <a:ea typeface="Times New Roman"/>
                <a:cs typeface="Times New Roman"/>
                <a:sym typeface="Times New Roman"/>
              </a:rPr>
              <a:t>add the value 2 with the current value of cl   </a:t>
            </a:r>
            <a:r>
              <a:rPr b="1" i="1" lang="en-US" sz="1900">
                <a:solidFill>
                  <a:schemeClr val="dk1"/>
                </a:solidFill>
                <a:latin typeface="Times New Roman"/>
                <a:ea typeface="Times New Roman"/>
                <a:cs typeface="Times New Roman"/>
                <a:sym typeface="Times New Roman"/>
              </a:rPr>
              <a:t>// after adding 2, cl is now    		         </a:t>
            </a:r>
            <a:r>
              <a:rPr lang="en-US" sz="1900">
                <a:solidFill>
                  <a:schemeClr val="dk1"/>
                </a:solidFill>
                <a:latin typeface="Times New Roman"/>
                <a:ea typeface="Times New Roman"/>
                <a:cs typeface="Times New Roman"/>
                <a:sym typeface="Times New Roman"/>
              </a:rPr>
              <a:t>and store sum in cl</a:t>
            </a:r>
            <a:r>
              <a:rPr b="1" i="1" lang="en-US" sz="1900">
                <a:solidFill>
                  <a:schemeClr val="dk1"/>
                </a:solidFill>
                <a:latin typeface="Times New Roman"/>
                <a:ea typeface="Times New Roman"/>
                <a:cs typeface="Times New Roman"/>
                <a:sym typeface="Times New Roman"/>
              </a:rPr>
              <a:t>			holding the value 5</a:t>
            </a:r>
            <a:endParaRPr/>
          </a:p>
          <a:p>
            <a:pPr indent="-274320" lvl="0" marL="274320" marR="0" rtl="0" algn="l">
              <a:spcBef>
                <a:spcPts val="600"/>
              </a:spcBef>
              <a:spcAft>
                <a:spcPts val="0"/>
              </a:spcAft>
              <a:buNone/>
            </a:pPr>
            <a:r>
              <a:t/>
            </a:r>
            <a:endParaRPr b="1" sz="1900">
              <a:solidFill>
                <a:schemeClr val="dk1"/>
              </a:solidFill>
              <a:latin typeface="Times New Roman"/>
              <a:ea typeface="Times New Roman"/>
              <a:cs typeface="Times New Roman"/>
              <a:sym typeface="Times New Roman"/>
            </a:endParaRPr>
          </a:p>
          <a:p>
            <a:pPr indent="-342924" lvl="0" marL="342900" marR="0" rtl="0" algn="l">
              <a:lnSpc>
                <a:spcPct val="100000"/>
              </a:lnSpc>
              <a:spcBef>
                <a:spcPts val="600"/>
              </a:spcBef>
              <a:spcAft>
                <a:spcPts val="0"/>
              </a:spcAft>
              <a:buClr>
                <a:schemeClr val="accent1"/>
              </a:buClr>
              <a:buSzPct val="76000"/>
              <a:buFont typeface="Noto Sans Symbols"/>
              <a:buChar char="❑"/>
            </a:pPr>
            <a:r>
              <a:rPr b="1" i="0" lang="en-US" sz="1900" cap="none" strike="noStrike">
                <a:solidFill>
                  <a:schemeClr val="dk1"/>
                </a:solidFill>
                <a:latin typeface="Times New Roman"/>
                <a:ea typeface="Times New Roman"/>
                <a:cs typeface="Times New Roman"/>
                <a:sym typeface="Times New Roman"/>
              </a:rPr>
              <a:t>Subtract 2 from 3</a:t>
            </a:r>
            <a:endParaRPr b="1" i="0" sz="1900" cap="none" strike="noStrike">
              <a:solidFill>
                <a:schemeClr val="dk1"/>
              </a:solidFill>
              <a:latin typeface="Times New Roman"/>
              <a:ea typeface="Times New Roman"/>
              <a:cs typeface="Times New Roman"/>
              <a:sym typeface="Times New Roman"/>
            </a:endParaRPr>
          </a:p>
          <a:p>
            <a:pPr indent="-274320" lvl="0" marL="274320" marR="0" rtl="0" algn="l">
              <a:spcBef>
                <a:spcPts val="600"/>
              </a:spcBef>
              <a:spcAft>
                <a:spcPts val="0"/>
              </a:spcAft>
              <a:buNone/>
            </a:pPr>
            <a:r>
              <a:rPr b="1" lang="en-US" sz="1900">
                <a:solidFill>
                  <a:schemeClr val="dk1"/>
                </a:solidFill>
                <a:latin typeface="Times New Roman"/>
                <a:ea typeface="Times New Roman"/>
                <a:cs typeface="Times New Roman"/>
                <a:sym typeface="Times New Roman"/>
              </a:rPr>
              <a:t>mov  cl,  3  : </a:t>
            </a:r>
            <a:r>
              <a:rPr lang="en-US" sz="1900">
                <a:solidFill>
                  <a:schemeClr val="dk1"/>
                </a:solidFill>
                <a:latin typeface="Times New Roman"/>
                <a:ea typeface="Times New Roman"/>
                <a:cs typeface="Times New Roman"/>
                <a:sym typeface="Times New Roman"/>
              </a:rPr>
              <a:t>copy the value 3 in the internal register cl       </a:t>
            </a:r>
            <a:r>
              <a:rPr b="1" i="1" lang="en-US" sz="1900">
                <a:solidFill>
                  <a:schemeClr val="dk1"/>
                </a:solidFill>
                <a:latin typeface="Times New Roman"/>
                <a:ea typeface="Times New Roman"/>
                <a:cs typeface="Times New Roman"/>
                <a:sym typeface="Times New Roman"/>
              </a:rPr>
              <a:t>//so currently cl is    		       					holding the value 3</a:t>
            </a:r>
            <a:endParaRPr/>
          </a:p>
          <a:p>
            <a:pPr indent="-274320" lvl="0" marL="274320" marR="0" rtl="0" algn="l">
              <a:spcBef>
                <a:spcPts val="600"/>
              </a:spcBef>
              <a:spcAft>
                <a:spcPts val="0"/>
              </a:spcAft>
              <a:buNone/>
            </a:pPr>
            <a:r>
              <a:t/>
            </a:r>
            <a:endParaRPr b="1" i="1" sz="1900">
              <a:solidFill>
                <a:schemeClr val="dk1"/>
              </a:solidFill>
              <a:latin typeface="Times New Roman"/>
              <a:ea typeface="Times New Roman"/>
              <a:cs typeface="Times New Roman"/>
              <a:sym typeface="Times New Roman"/>
            </a:endParaRPr>
          </a:p>
          <a:p>
            <a:pPr indent="-274320" lvl="0" marL="274320" marR="0" rtl="0" algn="l">
              <a:spcBef>
                <a:spcPts val="600"/>
              </a:spcBef>
              <a:spcAft>
                <a:spcPts val="0"/>
              </a:spcAft>
              <a:buNone/>
            </a:pPr>
            <a:r>
              <a:rPr b="1" lang="en-US" sz="1900">
                <a:solidFill>
                  <a:schemeClr val="dk1"/>
                </a:solidFill>
                <a:latin typeface="Times New Roman"/>
                <a:ea typeface="Times New Roman"/>
                <a:cs typeface="Times New Roman"/>
                <a:sym typeface="Times New Roman"/>
              </a:rPr>
              <a:t>sub   cl,  2  : </a:t>
            </a:r>
            <a:r>
              <a:rPr lang="en-US" sz="1900">
                <a:solidFill>
                  <a:schemeClr val="dk1"/>
                </a:solidFill>
                <a:latin typeface="Times New Roman"/>
                <a:ea typeface="Times New Roman"/>
                <a:cs typeface="Times New Roman"/>
                <a:sym typeface="Times New Roman"/>
              </a:rPr>
              <a:t>sub the value 2 from the current value of cl    </a:t>
            </a:r>
            <a:r>
              <a:rPr b="1" i="1" lang="en-US" sz="1900">
                <a:solidFill>
                  <a:schemeClr val="dk1"/>
                </a:solidFill>
                <a:latin typeface="Times New Roman"/>
                <a:ea typeface="Times New Roman"/>
                <a:cs typeface="Times New Roman"/>
                <a:sym typeface="Times New Roman"/>
              </a:rPr>
              <a:t>//after subtracting 2, cl is now   	      					holding the value 1</a:t>
            </a:r>
            <a:endParaRPr/>
          </a:p>
          <a:p>
            <a:pPr indent="-274320" lvl="0" marL="274320" marR="0" rtl="0" algn="l">
              <a:spcBef>
                <a:spcPts val="600"/>
              </a:spcBef>
              <a:spcAft>
                <a:spcPts val="0"/>
              </a:spcAft>
              <a:buNone/>
            </a:pPr>
            <a:r>
              <a:t/>
            </a:r>
            <a:endParaRPr sz="1900">
              <a:solidFill>
                <a:schemeClr val="dk1"/>
              </a:solidFill>
              <a:latin typeface="Times New Roman"/>
              <a:ea typeface="Times New Roman"/>
              <a:cs typeface="Times New Roman"/>
              <a:sym typeface="Times New Roman"/>
            </a:endParaRPr>
          </a:p>
          <a:p>
            <a:pPr indent="-274320" lvl="0" marL="274320" marR="0" rtl="0" algn="l">
              <a:spcBef>
                <a:spcPts val="600"/>
              </a:spcBef>
              <a:spcAft>
                <a:spcPts val="0"/>
              </a:spcAft>
              <a:buNone/>
            </a:pPr>
            <a:r>
              <a:rPr lang="en-US" sz="1900">
                <a:solidFill>
                  <a:schemeClr val="dk1"/>
                </a:solidFill>
                <a:latin typeface="Times New Roman"/>
                <a:ea typeface="Times New Roman"/>
                <a:cs typeface="Times New Roman"/>
                <a:sym typeface="Times New Roman"/>
              </a:rPr>
              <a:t>mov, add, sub </a:t>
            </a:r>
            <a:r>
              <a:rPr b="1" lang="en-US" sz="1900">
                <a:solidFill>
                  <a:schemeClr val="dk1"/>
                </a:solidFill>
                <a:latin typeface="Times New Roman"/>
                <a:ea typeface="Times New Roman"/>
                <a:cs typeface="Times New Roman"/>
                <a:sym typeface="Times New Roman"/>
              </a:rPr>
              <a:t>--- </a:t>
            </a:r>
            <a:r>
              <a:rPr b="1" i="1" lang="en-US" sz="1900">
                <a:solidFill>
                  <a:schemeClr val="dk1"/>
                </a:solidFill>
                <a:latin typeface="Times New Roman"/>
                <a:ea typeface="Times New Roman"/>
                <a:cs typeface="Times New Roman"/>
                <a:sym typeface="Times New Roman"/>
              </a:rPr>
              <a:t>opcodes or instructions</a:t>
            </a:r>
            <a:endParaRPr/>
          </a:p>
          <a:p>
            <a:pPr indent="-274320" lvl="0" marL="274320" marR="0" rtl="0" algn="l">
              <a:spcBef>
                <a:spcPts val="600"/>
              </a:spcBef>
              <a:spcAft>
                <a:spcPts val="0"/>
              </a:spcAft>
              <a:buNone/>
            </a:pPr>
            <a:r>
              <a:rPr lang="en-US" sz="1900">
                <a:solidFill>
                  <a:schemeClr val="dk1"/>
                </a:solidFill>
                <a:latin typeface="Times New Roman"/>
                <a:ea typeface="Times New Roman"/>
                <a:cs typeface="Times New Roman"/>
                <a:sym typeface="Times New Roman"/>
              </a:rPr>
              <a:t>cl, 3, 2 </a:t>
            </a:r>
            <a:r>
              <a:rPr b="1" lang="en-US" sz="1900">
                <a:solidFill>
                  <a:schemeClr val="dk1"/>
                </a:solidFill>
                <a:latin typeface="Times New Roman"/>
                <a:ea typeface="Times New Roman"/>
                <a:cs typeface="Times New Roman"/>
                <a:sym typeface="Times New Roman"/>
              </a:rPr>
              <a:t>---- operands</a:t>
            </a:r>
            <a:endParaRPr/>
          </a:p>
          <a:p>
            <a:pPr indent="-274320" lvl="0" marL="274320" marR="0" rtl="0" algn="l">
              <a:spcBef>
                <a:spcPts val="600"/>
              </a:spcBef>
              <a:spcAft>
                <a:spcPts val="0"/>
              </a:spcAft>
              <a:buNone/>
            </a:pPr>
            <a:r>
              <a:t/>
            </a:r>
            <a:endParaRPr sz="1900">
              <a:solidFill>
                <a:schemeClr val="dk1"/>
              </a:solidFill>
              <a:latin typeface="Times New Roman"/>
              <a:ea typeface="Times New Roman"/>
              <a:cs typeface="Times New Roman"/>
              <a:sym typeface="Times New Roman"/>
            </a:endParaRPr>
          </a:p>
          <a:p>
            <a:pPr indent="-274320" lvl="0" marL="274320" marR="0" rtl="0" algn="l">
              <a:spcBef>
                <a:spcPts val="60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31" name="Google Shape;331;p20"/>
          <p:cNvSpPr txBox="1"/>
          <p:nvPr>
            <p:ph idx="11" type="ftr"/>
          </p:nvPr>
        </p:nvSpPr>
        <p:spPr>
          <a:xfrm>
            <a:off x="1828800" y="6355080"/>
            <a:ext cx="6172200" cy="36576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CSE – 341 : Microprocessors </a:t>
            </a:r>
            <a:endParaRPr/>
          </a:p>
          <a:p>
            <a:pPr indent="0" lvl="0" marL="0" rtl="0" algn="ctr">
              <a:spcBef>
                <a:spcPts val="0"/>
              </a:spcBef>
              <a:spcAft>
                <a:spcPts val="0"/>
              </a:spcAft>
              <a:buNone/>
            </a:pPr>
            <a:r>
              <a:rPr lang="en-US"/>
              <a:t>    BRAC University</a:t>
            </a:r>
            <a:endParaRPr/>
          </a:p>
        </p:txBody>
      </p:sp>
      <p:pic>
        <p:nvPicPr>
          <p:cNvPr descr="BRAC University Jobs 2020- Jobs in BRAC University- careerz360.com" id="332" name="Google Shape;332;p20"/>
          <p:cNvPicPr preferRelativeResize="0"/>
          <p:nvPr/>
        </p:nvPicPr>
        <p:blipFill rotWithShape="1">
          <a:blip r:embed="rId3">
            <a:alphaModFix/>
          </a:blip>
          <a:srcRect b="0" l="0" r="0" t="0"/>
          <a:stretch/>
        </p:blipFill>
        <p:spPr>
          <a:xfrm>
            <a:off x="8001000" y="145473"/>
            <a:ext cx="990600" cy="990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1"/>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Food for thought</a:t>
            </a:r>
            <a:endParaRPr/>
          </a:p>
        </p:txBody>
      </p:sp>
      <p:sp>
        <p:nvSpPr>
          <p:cNvPr id="338" name="Google Shape;338;p21"/>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39" name="Google Shape;339;p21"/>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128"/>
              <a:buChar char="🞂"/>
            </a:pPr>
            <a:r>
              <a:rPr b="1" lang="en-US" sz="2800">
                <a:latin typeface="Times New Roman"/>
                <a:ea typeface="Times New Roman"/>
                <a:cs typeface="Times New Roman"/>
                <a:sym typeface="Times New Roman"/>
              </a:rPr>
              <a:t>Using cl register show assembly code for the following expression :</a:t>
            </a:r>
            <a:endParaRPr/>
          </a:p>
          <a:p>
            <a:pPr indent="0" lvl="0" marL="0" rtl="0" algn="ctr">
              <a:spcBef>
                <a:spcPts val="600"/>
              </a:spcBef>
              <a:spcAft>
                <a:spcPts val="0"/>
              </a:spcAft>
              <a:buSzPts val="2128"/>
              <a:buNone/>
            </a:pPr>
            <a:r>
              <a:rPr b="1" lang="en-US" sz="2800">
                <a:latin typeface="Times New Roman"/>
                <a:ea typeface="Times New Roman"/>
                <a:cs typeface="Times New Roman"/>
                <a:sym typeface="Times New Roman"/>
              </a:rPr>
              <a:t>5 + 6 – 10</a:t>
            </a:r>
            <a:endParaRPr/>
          </a:p>
          <a:p>
            <a:pPr indent="-148844" lvl="0" marL="274320" rtl="0" algn="l">
              <a:spcBef>
                <a:spcPts val="600"/>
              </a:spcBef>
              <a:spcAft>
                <a:spcPts val="0"/>
              </a:spcAft>
              <a:buSzPts val="1976"/>
              <a:buNone/>
            </a:pPr>
            <a:r>
              <a:t/>
            </a:r>
            <a:endParaRPr/>
          </a:p>
          <a:p>
            <a:pPr indent="-274320" lvl="0" marL="274320" rtl="0" algn="l">
              <a:spcBef>
                <a:spcPts val="600"/>
              </a:spcBef>
              <a:spcAft>
                <a:spcPts val="0"/>
              </a:spcAft>
              <a:buSzPts val="1976"/>
              <a:buChar char="🞂"/>
            </a:pPr>
            <a:r>
              <a:rPr lang="en-US"/>
              <a:t>mov cl, 5</a:t>
            </a:r>
            <a:endParaRPr/>
          </a:p>
          <a:p>
            <a:pPr indent="-274320" lvl="0" marL="274320" rtl="0" algn="l">
              <a:spcBef>
                <a:spcPts val="600"/>
              </a:spcBef>
              <a:spcAft>
                <a:spcPts val="0"/>
              </a:spcAft>
              <a:buSzPts val="1976"/>
              <a:buChar char="🞂"/>
            </a:pPr>
            <a:r>
              <a:rPr lang="en-US"/>
              <a:t>add cl, 6</a:t>
            </a:r>
            <a:endParaRPr/>
          </a:p>
          <a:p>
            <a:pPr indent="-274320" lvl="0" marL="274320" rtl="0" algn="l">
              <a:spcBef>
                <a:spcPts val="600"/>
              </a:spcBef>
              <a:spcAft>
                <a:spcPts val="0"/>
              </a:spcAft>
              <a:buSzPts val="1976"/>
              <a:buChar char="🞂"/>
            </a:pPr>
            <a:r>
              <a:rPr lang="en-US"/>
              <a:t>sub cl, 10</a:t>
            </a:r>
            <a:endParaRPr/>
          </a:p>
        </p:txBody>
      </p:sp>
      <p:sp>
        <p:nvSpPr>
          <p:cNvPr id="340" name="Google Shape;340;p21"/>
          <p:cNvSpPr txBox="1"/>
          <p:nvPr>
            <p:ph idx="11" type="ftr"/>
          </p:nvPr>
        </p:nvSpPr>
        <p:spPr>
          <a:xfrm>
            <a:off x="2286000" y="6355080"/>
            <a:ext cx="4572000" cy="36576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CSE – 341 : Microprocessors </a:t>
            </a:r>
            <a:endParaRPr/>
          </a:p>
          <a:p>
            <a:pPr indent="0" lvl="0" marL="0" rtl="0" algn="ctr">
              <a:spcBef>
                <a:spcPts val="0"/>
              </a:spcBef>
              <a:spcAft>
                <a:spcPts val="0"/>
              </a:spcAft>
              <a:buNone/>
            </a:pPr>
            <a:r>
              <a:rPr lang="en-US"/>
              <a:t>    BRAC University</a:t>
            </a:r>
            <a:endParaRPr/>
          </a:p>
        </p:txBody>
      </p:sp>
      <p:pic>
        <p:nvPicPr>
          <p:cNvPr descr="BRAC University Jobs 2020- Jobs in BRAC University- careerz360.com" id="341" name="Google Shape;341;p21"/>
          <p:cNvPicPr preferRelativeResize="0"/>
          <p:nvPr/>
        </p:nvPicPr>
        <p:blipFill rotWithShape="1">
          <a:blip r:embed="rId3">
            <a:alphaModFix/>
          </a:blip>
          <a:srcRect b="0" l="0" r="0" t="0"/>
          <a:stretch/>
        </p:blipFill>
        <p:spPr>
          <a:xfrm>
            <a:off x="8001000" y="145473"/>
            <a:ext cx="990600" cy="990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3"/>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2"/>
              </a:buClr>
              <a:buSzPts val="3200"/>
              <a:buFont typeface="Bookman Old Style"/>
              <a:buNone/>
            </a:pPr>
            <a:r>
              <a:rPr lang="en-US"/>
              <a:t>Topics to be Covered </a:t>
            </a:r>
            <a:endParaRPr/>
          </a:p>
        </p:txBody>
      </p:sp>
      <p:sp>
        <p:nvSpPr>
          <p:cNvPr id="56" name="Google Shape;56;p3"/>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7" name="Google Shape;57;p3"/>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368"/>
              <a:buFont typeface="Noto Sans Symbols"/>
              <a:buChar char="⮚"/>
            </a:pPr>
            <a:r>
              <a:rPr lang="en-US" sz="1800">
                <a:latin typeface="Times New Roman"/>
                <a:ea typeface="Times New Roman"/>
                <a:cs typeface="Times New Roman"/>
                <a:sym typeface="Times New Roman"/>
              </a:rPr>
              <a:t>Microprocessors and Microcontrollers </a:t>
            </a:r>
            <a:endParaRPr sz="1800">
              <a:latin typeface="Times New Roman"/>
              <a:ea typeface="Times New Roman"/>
              <a:cs typeface="Times New Roman"/>
              <a:sym typeface="Times New Roman"/>
            </a:endParaRPr>
          </a:p>
          <a:p>
            <a:pPr indent="-187452" lvl="0" marL="274320" rtl="0" algn="l">
              <a:spcBef>
                <a:spcPts val="600"/>
              </a:spcBef>
              <a:spcAft>
                <a:spcPts val="0"/>
              </a:spcAft>
              <a:buSzPts val="1368"/>
              <a:buFont typeface="Noto Sans Symbols"/>
              <a:buNone/>
            </a:pPr>
            <a:r>
              <a:t/>
            </a:r>
            <a:endParaRPr sz="1800">
              <a:latin typeface="Times New Roman"/>
              <a:ea typeface="Times New Roman"/>
              <a:cs typeface="Times New Roman"/>
              <a:sym typeface="Times New Roman"/>
            </a:endParaRPr>
          </a:p>
          <a:p>
            <a:pPr indent="-274320" lvl="0" marL="274320" rtl="0" algn="l">
              <a:spcBef>
                <a:spcPts val="600"/>
              </a:spcBef>
              <a:spcAft>
                <a:spcPts val="0"/>
              </a:spcAft>
              <a:buSzPts val="1368"/>
              <a:buFont typeface="Noto Sans Symbols"/>
              <a:buChar char="⮚"/>
            </a:pPr>
            <a:r>
              <a:rPr lang="en-US" sz="1800">
                <a:latin typeface="Times New Roman"/>
                <a:ea typeface="Times New Roman"/>
                <a:cs typeface="Times New Roman"/>
                <a:sym typeface="Times New Roman"/>
              </a:rPr>
              <a:t>Applications of microprocessors and microcontrollers</a:t>
            </a:r>
            <a:endParaRPr/>
          </a:p>
          <a:p>
            <a:pPr indent="-187452" lvl="0" marL="274320" rtl="0" algn="l">
              <a:spcBef>
                <a:spcPts val="600"/>
              </a:spcBef>
              <a:spcAft>
                <a:spcPts val="0"/>
              </a:spcAft>
              <a:buSzPts val="1368"/>
              <a:buFont typeface="Noto Sans Symbols"/>
              <a:buNone/>
            </a:pPr>
            <a:r>
              <a:t/>
            </a:r>
            <a:endParaRPr sz="1800">
              <a:latin typeface="Times New Roman"/>
              <a:ea typeface="Times New Roman"/>
              <a:cs typeface="Times New Roman"/>
              <a:sym typeface="Times New Roman"/>
            </a:endParaRPr>
          </a:p>
          <a:p>
            <a:pPr indent="-274320" lvl="0" marL="274320" rtl="0" algn="l">
              <a:spcBef>
                <a:spcPts val="600"/>
              </a:spcBef>
              <a:spcAft>
                <a:spcPts val="0"/>
              </a:spcAft>
              <a:buSzPts val="1368"/>
              <a:buFont typeface="Noto Sans Symbols"/>
              <a:buChar char="⮚"/>
            </a:pPr>
            <a:r>
              <a:rPr lang="en-US" sz="1800">
                <a:latin typeface="Times New Roman"/>
                <a:ea typeface="Times New Roman"/>
                <a:cs typeface="Times New Roman"/>
                <a:sym typeface="Times New Roman"/>
              </a:rPr>
              <a:t>Intel 8086 Microprocessor: Internal architecture, Register structure, Addressing modes, Instruction set etc.</a:t>
            </a:r>
            <a:endParaRPr/>
          </a:p>
          <a:p>
            <a:pPr indent="-187452" lvl="0" marL="274320" rtl="0" algn="l">
              <a:spcBef>
                <a:spcPts val="600"/>
              </a:spcBef>
              <a:spcAft>
                <a:spcPts val="0"/>
              </a:spcAft>
              <a:buSzPts val="1368"/>
              <a:buFont typeface="Noto Sans Symbols"/>
              <a:buNone/>
            </a:pPr>
            <a:r>
              <a:t/>
            </a:r>
            <a:endParaRPr sz="1800">
              <a:latin typeface="Times New Roman"/>
              <a:ea typeface="Times New Roman"/>
              <a:cs typeface="Times New Roman"/>
              <a:sym typeface="Times New Roman"/>
            </a:endParaRPr>
          </a:p>
          <a:p>
            <a:pPr indent="-274320" lvl="0" marL="274320" rtl="0" algn="l">
              <a:spcBef>
                <a:spcPts val="600"/>
              </a:spcBef>
              <a:spcAft>
                <a:spcPts val="0"/>
              </a:spcAft>
              <a:buSzPts val="1368"/>
              <a:buFont typeface="Noto Sans Symbols"/>
              <a:buChar char="⮚"/>
            </a:pPr>
            <a:r>
              <a:rPr lang="en-US" sz="1800">
                <a:latin typeface="Times New Roman"/>
                <a:ea typeface="Times New Roman"/>
                <a:cs typeface="Times New Roman"/>
                <a:sym typeface="Times New Roman"/>
              </a:rPr>
              <a:t>An overview of Intel 80186, 80286, 80386, 80486 and Pentium microprocessors</a:t>
            </a:r>
            <a:endParaRPr/>
          </a:p>
          <a:p>
            <a:pPr indent="-187452" lvl="0" marL="274320" rtl="0" algn="l">
              <a:spcBef>
                <a:spcPts val="600"/>
              </a:spcBef>
              <a:spcAft>
                <a:spcPts val="0"/>
              </a:spcAft>
              <a:buSzPts val="1368"/>
              <a:buFont typeface="Noto Sans Symbols"/>
              <a:buNone/>
            </a:pPr>
            <a:r>
              <a:t/>
            </a:r>
            <a:endParaRPr sz="1800">
              <a:latin typeface="Times New Roman"/>
              <a:ea typeface="Times New Roman"/>
              <a:cs typeface="Times New Roman"/>
              <a:sym typeface="Times New Roman"/>
            </a:endParaRPr>
          </a:p>
          <a:p>
            <a:pPr indent="-274320" lvl="0" marL="274320" rtl="0" algn="l">
              <a:spcBef>
                <a:spcPts val="600"/>
              </a:spcBef>
              <a:spcAft>
                <a:spcPts val="0"/>
              </a:spcAft>
              <a:buSzPts val="1368"/>
              <a:buFont typeface="Noto Sans Symbols"/>
              <a:buChar char="⮚"/>
            </a:pPr>
            <a:r>
              <a:rPr lang="en-US" sz="1800">
                <a:latin typeface="Times New Roman"/>
                <a:ea typeface="Times New Roman"/>
                <a:cs typeface="Times New Roman"/>
                <a:sym typeface="Times New Roman"/>
              </a:rPr>
              <a:t>RISC and CISC processors.</a:t>
            </a:r>
            <a:endParaRPr/>
          </a:p>
          <a:p>
            <a:pPr indent="-187452" lvl="0" marL="274320" rtl="0" algn="l">
              <a:spcBef>
                <a:spcPts val="600"/>
              </a:spcBef>
              <a:spcAft>
                <a:spcPts val="0"/>
              </a:spcAft>
              <a:buSzPts val="1368"/>
              <a:buFont typeface="Noto Sans Symbols"/>
              <a:buNone/>
            </a:pPr>
            <a:r>
              <a:t/>
            </a:r>
            <a:endParaRPr sz="1800">
              <a:latin typeface="Times New Roman"/>
              <a:ea typeface="Times New Roman"/>
              <a:cs typeface="Times New Roman"/>
              <a:sym typeface="Times New Roman"/>
            </a:endParaRPr>
          </a:p>
          <a:p>
            <a:pPr indent="-274320" lvl="0" marL="274320" rtl="0" algn="l">
              <a:spcBef>
                <a:spcPts val="600"/>
              </a:spcBef>
              <a:spcAft>
                <a:spcPts val="0"/>
              </a:spcAft>
              <a:buSzPts val="1368"/>
              <a:buFont typeface="Noto Sans Symbols"/>
              <a:buChar char="⮚"/>
            </a:pPr>
            <a:r>
              <a:rPr lang="en-US" sz="1800">
                <a:latin typeface="Times New Roman"/>
                <a:ea typeface="Times New Roman"/>
                <a:cs typeface="Times New Roman"/>
                <a:sym typeface="Times New Roman"/>
              </a:rPr>
              <a:t>Coprocessors.</a:t>
            </a:r>
            <a:endParaRPr/>
          </a:p>
          <a:p>
            <a:pPr indent="-187452" lvl="0" marL="274320" rtl="0" algn="l">
              <a:spcBef>
                <a:spcPts val="600"/>
              </a:spcBef>
              <a:spcAft>
                <a:spcPts val="0"/>
              </a:spcAft>
              <a:buSzPts val="1368"/>
              <a:buFont typeface="Noto Sans Symbols"/>
              <a:buNone/>
            </a:pPr>
            <a:r>
              <a:t/>
            </a:r>
            <a:endParaRPr sz="1800">
              <a:latin typeface="Times New Roman"/>
              <a:ea typeface="Times New Roman"/>
              <a:cs typeface="Times New Roman"/>
              <a:sym typeface="Times New Roman"/>
            </a:endParaRPr>
          </a:p>
          <a:p>
            <a:pPr indent="-274320" lvl="0" marL="274320" rtl="0" algn="l">
              <a:spcBef>
                <a:spcPts val="600"/>
              </a:spcBef>
              <a:spcAft>
                <a:spcPts val="0"/>
              </a:spcAft>
              <a:buSzPts val="1368"/>
              <a:buFont typeface="Noto Sans Symbols"/>
              <a:buChar char="⮚"/>
            </a:pPr>
            <a:r>
              <a:rPr lang="en-US" sz="1800">
                <a:latin typeface="Times New Roman"/>
                <a:ea typeface="Times New Roman"/>
                <a:cs typeface="Times New Roman"/>
                <a:sym typeface="Times New Roman"/>
              </a:rPr>
              <a:t>Assembly language programming</a:t>
            </a:r>
            <a:endParaRPr/>
          </a:p>
          <a:p>
            <a:pPr indent="-148844" lvl="0" marL="274320" rtl="0" algn="l">
              <a:spcBef>
                <a:spcPts val="600"/>
              </a:spcBef>
              <a:spcAft>
                <a:spcPts val="0"/>
              </a:spcAft>
              <a:buSzPts val="1976"/>
              <a:buFont typeface="Noto Sans Symbols"/>
              <a:buNone/>
            </a:pPr>
            <a:r>
              <a:t/>
            </a:r>
            <a:endParaRPr>
              <a:latin typeface="Times New Roman"/>
              <a:ea typeface="Times New Roman"/>
              <a:cs typeface="Times New Roman"/>
              <a:sym typeface="Times New Roman"/>
            </a:endParaRPr>
          </a:p>
          <a:p>
            <a:pPr indent="-148844" lvl="0" marL="274320" rtl="0" algn="l">
              <a:spcBef>
                <a:spcPts val="600"/>
              </a:spcBef>
              <a:spcAft>
                <a:spcPts val="0"/>
              </a:spcAft>
              <a:buSzPts val="1976"/>
              <a:buFont typeface="Noto Sans Symbols"/>
              <a:buNone/>
            </a:pPr>
            <a:r>
              <a:t/>
            </a:r>
            <a:endParaRPr>
              <a:latin typeface="Times New Roman"/>
              <a:ea typeface="Times New Roman"/>
              <a:cs typeface="Times New Roman"/>
              <a:sym typeface="Times New Roman"/>
            </a:endParaRPr>
          </a:p>
        </p:txBody>
      </p:sp>
      <p:sp>
        <p:nvSpPr>
          <p:cNvPr id="58" name="Google Shape;58;p3"/>
          <p:cNvSpPr txBox="1"/>
          <p:nvPr>
            <p:ph idx="11" type="ftr"/>
          </p:nvPr>
        </p:nvSpPr>
        <p:spPr>
          <a:xfrm>
            <a:off x="1828800" y="6355080"/>
            <a:ext cx="6172200" cy="36576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a:p>
        </p:txBody>
      </p:sp>
      <p:pic>
        <p:nvPicPr>
          <p:cNvPr descr="BRAC University Jobs 2020- Jobs in BRAC University- careerz360.com" id="59" name="Google Shape;59;p3"/>
          <p:cNvPicPr preferRelativeResize="0"/>
          <p:nvPr/>
        </p:nvPicPr>
        <p:blipFill rotWithShape="1">
          <a:blip r:embed="rId3">
            <a:alphaModFix/>
          </a:blip>
          <a:srcRect b="0" l="0" r="0" t="0"/>
          <a:stretch/>
        </p:blipFill>
        <p:spPr>
          <a:xfrm>
            <a:off x="8001000" y="145473"/>
            <a:ext cx="990600" cy="990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4"/>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2"/>
              </a:buClr>
              <a:buSzPts val="3200"/>
              <a:buFont typeface="Times New Roman"/>
              <a:buNone/>
            </a:pPr>
            <a:r>
              <a:rPr lang="en-US">
                <a:latin typeface="Times New Roman"/>
                <a:ea typeface="Times New Roman"/>
                <a:cs typeface="Times New Roman"/>
                <a:sym typeface="Times New Roman"/>
              </a:rPr>
              <a:t>Recommended Texts</a:t>
            </a:r>
            <a:endParaRPr/>
          </a:p>
        </p:txBody>
      </p:sp>
      <p:sp>
        <p:nvSpPr>
          <p:cNvPr id="66" name="Google Shape;66;p4"/>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7" name="Google Shape;67;p4"/>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fontScale="32500" lnSpcReduction="20000"/>
          </a:bodyPr>
          <a:lstStyle/>
          <a:p>
            <a:pPr indent="-194353" lvl="0" marL="274320" rtl="0" algn="l">
              <a:lnSpc>
                <a:spcPct val="120000"/>
              </a:lnSpc>
              <a:spcBef>
                <a:spcPts val="0"/>
              </a:spcBef>
              <a:spcAft>
                <a:spcPts val="0"/>
              </a:spcAft>
              <a:buSzPct val="76000"/>
              <a:buFont typeface="Noto Sans Symbols"/>
              <a:buNone/>
            </a:pPr>
            <a:r>
              <a:t/>
            </a:r>
            <a:endParaRPr i="1" sz="5100">
              <a:latin typeface="Times New Roman"/>
              <a:ea typeface="Times New Roman"/>
              <a:cs typeface="Times New Roman"/>
              <a:sym typeface="Times New Roman"/>
            </a:endParaRPr>
          </a:p>
          <a:p>
            <a:pPr indent="-274344" lvl="0" marL="274320" rtl="0" algn="l">
              <a:lnSpc>
                <a:spcPct val="120000"/>
              </a:lnSpc>
              <a:spcBef>
                <a:spcPts val="600"/>
              </a:spcBef>
              <a:spcAft>
                <a:spcPts val="0"/>
              </a:spcAft>
              <a:buSzPct val="76000"/>
              <a:buFont typeface="Noto Sans Symbols"/>
              <a:buChar char="⮚"/>
            </a:pPr>
            <a:r>
              <a:rPr i="1" lang="en-US" sz="5100">
                <a:latin typeface="Times New Roman"/>
                <a:ea typeface="Times New Roman"/>
                <a:cs typeface="Times New Roman"/>
                <a:sym typeface="Times New Roman"/>
              </a:rPr>
              <a:t>Microprocessors and Interfacing: Programming and Hardware, by </a:t>
            </a:r>
            <a:r>
              <a:rPr b="1" lang="en-US" sz="5100">
                <a:latin typeface="Times New Roman"/>
                <a:ea typeface="Times New Roman"/>
                <a:cs typeface="Times New Roman"/>
                <a:sym typeface="Times New Roman"/>
              </a:rPr>
              <a:t>Douglas V. Hall</a:t>
            </a:r>
            <a:endParaRPr/>
          </a:p>
          <a:p>
            <a:pPr indent="-194353" lvl="0" marL="274320" rtl="0" algn="l">
              <a:lnSpc>
                <a:spcPct val="120000"/>
              </a:lnSpc>
              <a:spcBef>
                <a:spcPts val="600"/>
              </a:spcBef>
              <a:spcAft>
                <a:spcPts val="0"/>
              </a:spcAft>
              <a:buSzPct val="76000"/>
              <a:buFont typeface="Noto Sans Symbols"/>
              <a:buNone/>
            </a:pPr>
            <a:r>
              <a:t/>
            </a:r>
            <a:endParaRPr b="1" sz="5100">
              <a:latin typeface="Times New Roman"/>
              <a:ea typeface="Times New Roman"/>
              <a:cs typeface="Times New Roman"/>
              <a:sym typeface="Times New Roman"/>
            </a:endParaRPr>
          </a:p>
          <a:p>
            <a:pPr indent="-274344" lvl="0" marL="274320" rtl="0" algn="l">
              <a:lnSpc>
                <a:spcPct val="120000"/>
              </a:lnSpc>
              <a:spcBef>
                <a:spcPts val="600"/>
              </a:spcBef>
              <a:spcAft>
                <a:spcPts val="0"/>
              </a:spcAft>
              <a:buSzPct val="76000"/>
              <a:buFont typeface="Noto Sans Symbols"/>
              <a:buChar char="⮚"/>
            </a:pPr>
            <a:r>
              <a:rPr i="1" lang="en-US" sz="5100">
                <a:latin typeface="Times New Roman"/>
                <a:ea typeface="Times New Roman"/>
                <a:cs typeface="Times New Roman"/>
                <a:sym typeface="Times New Roman"/>
              </a:rPr>
              <a:t>Assembly Language Programming and Organization of the IBM PC, by </a:t>
            </a:r>
            <a:r>
              <a:rPr b="1" lang="en-US" sz="5100">
                <a:latin typeface="Times New Roman"/>
                <a:ea typeface="Times New Roman"/>
                <a:cs typeface="Times New Roman"/>
                <a:sym typeface="Times New Roman"/>
              </a:rPr>
              <a:t>Ytha Y. Yu, Charles Marut</a:t>
            </a:r>
            <a:endParaRPr b="1" sz="5100">
              <a:latin typeface="Times New Roman"/>
              <a:ea typeface="Times New Roman"/>
              <a:cs typeface="Times New Roman"/>
              <a:sym typeface="Times New Roman"/>
            </a:endParaRPr>
          </a:p>
          <a:p>
            <a:pPr indent="-194353" lvl="0" marL="274320" rtl="0" algn="l">
              <a:lnSpc>
                <a:spcPct val="120000"/>
              </a:lnSpc>
              <a:spcBef>
                <a:spcPts val="600"/>
              </a:spcBef>
              <a:spcAft>
                <a:spcPts val="0"/>
              </a:spcAft>
              <a:buSzPct val="76000"/>
              <a:buFont typeface="Noto Sans Symbols"/>
              <a:buNone/>
            </a:pPr>
            <a:r>
              <a:t/>
            </a:r>
            <a:endParaRPr b="1" sz="5100">
              <a:latin typeface="Times New Roman"/>
              <a:ea typeface="Times New Roman"/>
              <a:cs typeface="Times New Roman"/>
              <a:sym typeface="Times New Roman"/>
            </a:endParaRPr>
          </a:p>
          <a:p>
            <a:pPr indent="-274344" lvl="0" marL="274320" rtl="0" algn="l">
              <a:lnSpc>
                <a:spcPct val="120000"/>
              </a:lnSpc>
              <a:spcBef>
                <a:spcPts val="600"/>
              </a:spcBef>
              <a:spcAft>
                <a:spcPts val="0"/>
              </a:spcAft>
              <a:buSzPct val="76000"/>
              <a:buFont typeface="Noto Sans Symbols"/>
              <a:buChar char="⮚"/>
            </a:pPr>
            <a:r>
              <a:rPr i="1" lang="en-US" sz="5100">
                <a:latin typeface="Times New Roman"/>
                <a:ea typeface="Times New Roman"/>
                <a:cs typeface="Times New Roman"/>
                <a:sym typeface="Times New Roman"/>
              </a:rPr>
              <a:t>Microprocessor, architecture, programming &amp; application with the 8085, by</a:t>
            </a:r>
            <a:r>
              <a:rPr lang="en-US" sz="5100">
                <a:latin typeface="Times New Roman"/>
                <a:ea typeface="Times New Roman"/>
                <a:cs typeface="Times New Roman"/>
                <a:sym typeface="Times New Roman"/>
              </a:rPr>
              <a:t> </a:t>
            </a:r>
            <a:r>
              <a:rPr b="1" lang="en-US" sz="5100">
                <a:latin typeface="Times New Roman"/>
                <a:ea typeface="Times New Roman"/>
                <a:cs typeface="Times New Roman"/>
                <a:sym typeface="Times New Roman"/>
              </a:rPr>
              <a:t>Ramesh Gaonkar</a:t>
            </a:r>
            <a:endParaRPr b="1" sz="5100">
              <a:latin typeface="Times New Roman"/>
              <a:ea typeface="Times New Roman"/>
              <a:cs typeface="Times New Roman"/>
              <a:sym typeface="Times New Roman"/>
            </a:endParaRPr>
          </a:p>
          <a:p>
            <a:pPr indent="-194353" lvl="0" marL="274320" rtl="0" algn="l">
              <a:lnSpc>
                <a:spcPct val="120000"/>
              </a:lnSpc>
              <a:spcBef>
                <a:spcPts val="600"/>
              </a:spcBef>
              <a:spcAft>
                <a:spcPts val="0"/>
              </a:spcAft>
              <a:buSzPct val="76000"/>
              <a:buFont typeface="Noto Sans Symbols"/>
              <a:buNone/>
            </a:pPr>
            <a:r>
              <a:t/>
            </a:r>
            <a:endParaRPr b="1" sz="5100">
              <a:latin typeface="Times New Roman"/>
              <a:ea typeface="Times New Roman"/>
              <a:cs typeface="Times New Roman"/>
              <a:sym typeface="Times New Roman"/>
            </a:endParaRPr>
          </a:p>
          <a:p>
            <a:pPr indent="-274344" lvl="0" marL="274320" rtl="0" algn="l">
              <a:lnSpc>
                <a:spcPct val="120000"/>
              </a:lnSpc>
              <a:spcBef>
                <a:spcPts val="600"/>
              </a:spcBef>
              <a:spcAft>
                <a:spcPts val="0"/>
              </a:spcAft>
              <a:buSzPct val="76000"/>
              <a:buFont typeface="Noto Sans Symbols"/>
              <a:buChar char="⮚"/>
            </a:pPr>
            <a:r>
              <a:rPr i="1" lang="en-US" sz="5100">
                <a:latin typeface="Times New Roman"/>
                <a:ea typeface="Times New Roman"/>
                <a:cs typeface="Times New Roman"/>
                <a:sym typeface="Times New Roman"/>
              </a:rPr>
              <a:t>The Intel Microprocessor, by </a:t>
            </a:r>
            <a:r>
              <a:rPr b="1" lang="en-US" sz="5100">
                <a:latin typeface="Times New Roman"/>
                <a:ea typeface="Times New Roman"/>
                <a:cs typeface="Times New Roman"/>
                <a:sym typeface="Times New Roman"/>
              </a:rPr>
              <a:t>Barry B. Bray</a:t>
            </a:r>
            <a:endParaRPr/>
          </a:p>
          <a:p>
            <a:pPr indent="-194353" lvl="0" marL="274320" rtl="0" algn="l">
              <a:lnSpc>
                <a:spcPct val="120000"/>
              </a:lnSpc>
              <a:spcBef>
                <a:spcPts val="600"/>
              </a:spcBef>
              <a:spcAft>
                <a:spcPts val="0"/>
              </a:spcAft>
              <a:buSzPct val="76000"/>
              <a:buFont typeface="Noto Sans Symbols"/>
              <a:buNone/>
            </a:pPr>
            <a:r>
              <a:t/>
            </a:r>
            <a:endParaRPr b="1" sz="5100">
              <a:latin typeface="Times New Roman"/>
              <a:ea typeface="Times New Roman"/>
              <a:cs typeface="Times New Roman"/>
              <a:sym typeface="Times New Roman"/>
            </a:endParaRPr>
          </a:p>
          <a:p>
            <a:pPr indent="-274344" lvl="0" marL="274320" rtl="0" algn="l">
              <a:lnSpc>
                <a:spcPct val="120000"/>
              </a:lnSpc>
              <a:spcBef>
                <a:spcPts val="600"/>
              </a:spcBef>
              <a:spcAft>
                <a:spcPts val="0"/>
              </a:spcAft>
              <a:buSzPct val="76000"/>
              <a:buFont typeface="Noto Sans Symbols"/>
              <a:buChar char="⮚"/>
            </a:pPr>
            <a:r>
              <a:rPr i="1" lang="en-US" sz="5100">
                <a:latin typeface="Times New Roman"/>
                <a:ea typeface="Times New Roman"/>
                <a:cs typeface="Times New Roman"/>
                <a:sym typeface="Times New Roman"/>
              </a:rPr>
              <a:t>Microprocessor and Microcomputer – Based System Design</a:t>
            </a:r>
            <a:r>
              <a:rPr lang="en-US" sz="5100">
                <a:latin typeface="Times New Roman"/>
                <a:ea typeface="Times New Roman"/>
                <a:cs typeface="Times New Roman"/>
                <a:sym typeface="Times New Roman"/>
              </a:rPr>
              <a:t>, </a:t>
            </a:r>
            <a:r>
              <a:rPr i="1" lang="en-US" sz="5100">
                <a:latin typeface="Times New Roman"/>
                <a:ea typeface="Times New Roman"/>
                <a:cs typeface="Times New Roman"/>
                <a:sym typeface="Times New Roman"/>
              </a:rPr>
              <a:t>by</a:t>
            </a:r>
            <a:r>
              <a:rPr lang="en-US" sz="5100">
                <a:latin typeface="Times New Roman"/>
                <a:ea typeface="Times New Roman"/>
                <a:cs typeface="Times New Roman"/>
                <a:sym typeface="Times New Roman"/>
              </a:rPr>
              <a:t> </a:t>
            </a:r>
            <a:r>
              <a:rPr b="1" lang="en-US" sz="5100">
                <a:latin typeface="Times New Roman"/>
                <a:ea typeface="Times New Roman"/>
                <a:cs typeface="Times New Roman"/>
                <a:sym typeface="Times New Roman"/>
              </a:rPr>
              <a:t>Mohamed Rafiquzzaman</a:t>
            </a:r>
            <a:endParaRPr b="1" sz="5100">
              <a:latin typeface="Times New Roman"/>
              <a:ea typeface="Times New Roman"/>
              <a:cs typeface="Times New Roman"/>
              <a:sym typeface="Times New Roman"/>
            </a:endParaRPr>
          </a:p>
          <a:p>
            <a:pPr indent="-194353" lvl="0" marL="274320" rtl="0" algn="l">
              <a:lnSpc>
                <a:spcPct val="120000"/>
              </a:lnSpc>
              <a:spcBef>
                <a:spcPts val="600"/>
              </a:spcBef>
              <a:spcAft>
                <a:spcPts val="0"/>
              </a:spcAft>
              <a:buSzPct val="76000"/>
              <a:buFont typeface="Noto Sans Symbols"/>
              <a:buNone/>
            </a:pPr>
            <a:r>
              <a:t/>
            </a:r>
            <a:endParaRPr b="1" sz="5100">
              <a:latin typeface="Times New Roman"/>
              <a:ea typeface="Times New Roman"/>
              <a:cs typeface="Times New Roman"/>
              <a:sym typeface="Times New Roman"/>
            </a:endParaRPr>
          </a:p>
          <a:p>
            <a:pPr indent="0" lvl="0" marL="0" rtl="0" algn="l">
              <a:spcBef>
                <a:spcPts val="600"/>
              </a:spcBef>
              <a:spcAft>
                <a:spcPts val="0"/>
              </a:spcAft>
              <a:buSzPct val="76000"/>
              <a:buNone/>
            </a:pPr>
            <a:r>
              <a:t/>
            </a:r>
            <a:endParaRPr/>
          </a:p>
          <a:p>
            <a:pPr indent="0" lvl="0" marL="0" rtl="0" algn="l">
              <a:spcBef>
                <a:spcPts val="600"/>
              </a:spcBef>
              <a:spcAft>
                <a:spcPts val="0"/>
              </a:spcAft>
              <a:buSzPct val="76000"/>
              <a:buNone/>
            </a:pPr>
            <a:r>
              <a:rPr b="1" lang="en-US"/>
              <a:t> </a:t>
            </a:r>
            <a:endParaRPr/>
          </a:p>
        </p:txBody>
      </p:sp>
      <p:sp>
        <p:nvSpPr>
          <p:cNvPr id="68" name="Google Shape;68;p4"/>
          <p:cNvSpPr txBox="1"/>
          <p:nvPr>
            <p:ph idx="11" type="ftr"/>
          </p:nvPr>
        </p:nvSpPr>
        <p:spPr>
          <a:xfrm>
            <a:off x="1828800" y="6355080"/>
            <a:ext cx="6172200" cy="36576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a:p>
        </p:txBody>
      </p:sp>
      <p:pic>
        <p:nvPicPr>
          <p:cNvPr descr="BRAC University Jobs 2020- Jobs in BRAC University- careerz360.com" id="69" name="Google Shape;69;p4"/>
          <p:cNvPicPr preferRelativeResize="0"/>
          <p:nvPr/>
        </p:nvPicPr>
        <p:blipFill rotWithShape="1">
          <a:blip r:embed="rId3">
            <a:alphaModFix/>
          </a:blip>
          <a:srcRect b="0" l="0" r="0" t="0"/>
          <a:stretch/>
        </p:blipFill>
        <p:spPr>
          <a:xfrm>
            <a:off x="8001000" y="145473"/>
            <a:ext cx="990600" cy="990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5"/>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2"/>
              </a:buClr>
              <a:buSzPts val="3200"/>
              <a:buFont typeface="Bookman Old Style"/>
              <a:buNone/>
            </a:pPr>
            <a:r>
              <a:rPr lang="en-US"/>
              <a:t>Some tips before we begin</a:t>
            </a:r>
            <a:endParaRPr/>
          </a:p>
        </p:txBody>
      </p:sp>
      <p:sp>
        <p:nvSpPr>
          <p:cNvPr id="75" name="Google Shape;75;p5"/>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76" name="Google Shape;76;p5"/>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976"/>
              <a:buNone/>
            </a:pPr>
            <a:r>
              <a:t/>
            </a:r>
            <a:endParaRPr/>
          </a:p>
          <a:p>
            <a:pPr indent="0" lvl="0" marL="0" rtl="0" algn="l">
              <a:spcBef>
                <a:spcPts val="600"/>
              </a:spcBef>
              <a:spcAft>
                <a:spcPts val="0"/>
              </a:spcAft>
              <a:buSzPts val="1976"/>
              <a:buNone/>
            </a:pPr>
            <a:r>
              <a:t/>
            </a:r>
            <a:endParaRPr/>
          </a:p>
          <a:p>
            <a:pPr indent="-274320" lvl="1" marL="548640" rtl="0" algn="l">
              <a:spcBef>
                <a:spcPts val="500"/>
              </a:spcBef>
              <a:spcAft>
                <a:spcPts val="0"/>
              </a:spcAft>
              <a:buSzPts val="1368"/>
              <a:buChar char="🞂"/>
            </a:pPr>
            <a:r>
              <a:rPr lang="en-US" sz="1800">
                <a:solidFill>
                  <a:schemeClr val="dk1"/>
                </a:solidFill>
                <a:latin typeface="Times New Roman"/>
                <a:ea typeface="Times New Roman"/>
                <a:cs typeface="Times New Roman"/>
                <a:sym typeface="Times New Roman"/>
              </a:rPr>
              <a:t>Number Systems and their Conversion</a:t>
            </a:r>
            <a:endParaRPr/>
          </a:p>
          <a:p>
            <a:pPr indent="0" lvl="1" marL="274320" rtl="0" algn="l">
              <a:spcBef>
                <a:spcPts val="500"/>
              </a:spcBef>
              <a:spcAft>
                <a:spcPts val="0"/>
              </a:spcAft>
              <a:buSzPts val="1368"/>
              <a:buNone/>
            </a:pPr>
            <a:r>
              <a:t/>
            </a:r>
            <a:endParaRPr sz="1800">
              <a:solidFill>
                <a:schemeClr val="dk1"/>
              </a:solidFill>
              <a:latin typeface="Times New Roman"/>
              <a:ea typeface="Times New Roman"/>
              <a:cs typeface="Times New Roman"/>
              <a:sym typeface="Times New Roman"/>
            </a:endParaRPr>
          </a:p>
          <a:p>
            <a:pPr indent="-274320" lvl="1" marL="548640" rtl="0" algn="l">
              <a:spcBef>
                <a:spcPts val="500"/>
              </a:spcBef>
              <a:spcAft>
                <a:spcPts val="0"/>
              </a:spcAft>
              <a:buSzPts val="1368"/>
              <a:buChar char="🞂"/>
            </a:pPr>
            <a:r>
              <a:rPr lang="en-US" sz="1800">
                <a:solidFill>
                  <a:schemeClr val="dk1"/>
                </a:solidFill>
                <a:latin typeface="Times New Roman"/>
                <a:ea typeface="Times New Roman"/>
                <a:cs typeface="Times New Roman"/>
                <a:sym typeface="Times New Roman"/>
              </a:rPr>
              <a:t>Basics of “Digital Logic Design” </a:t>
            </a:r>
            <a:endParaRPr sz="1800">
              <a:solidFill>
                <a:schemeClr val="dk1"/>
              </a:solidFill>
              <a:latin typeface="Times New Roman"/>
              <a:ea typeface="Times New Roman"/>
              <a:cs typeface="Times New Roman"/>
              <a:sym typeface="Times New Roman"/>
            </a:endParaRPr>
          </a:p>
          <a:p>
            <a:pPr indent="-187452" lvl="1" marL="548640" rtl="0" algn="l">
              <a:spcBef>
                <a:spcPts val="500"/>
              </a:spcBef>
              <a:spcAft>
                <a:spcPts val="0"/>
              </a:spcAft>
              <a:buSzPts val="1368"/>
              <a:buNone/>
            </a:pPr>
            <a:r>
              <a:t/>
            </a:r>
            <a:endParaRPr sz="1800">
              <a:solidFill>
                <a:schemeClr val="dk1"/>
              </a:solidFill>
              <a:latin typeface="Times New Roman"/>
              <a:ea typeface="Times New Roman"/>
              <a:cs typeface="Times New Roman"/>
              <a:sym typeface="Times New Roman"/>
            </a:endParaRPr>
          </a:p>
          <a:p>
            <a:pPr indent="-274320" lvl="1" marL="548640" rtl="0" algn="l">
              <a:spcBef>
                <a:spcPts val="500"/>
              </a:spcBef>
              <a:spcAft>
                <a:spcPts val="0"/>
              </a:spcAft>
              <a:buSzPts val="1368"/>
              <a:buChar char="🞂"/>
            </a:pPr>
            <a:r>
              <a:rPr lang="en-US" sz="1800">
                <a:solidFill>
                  <a:schemeClr val="dk1"/>
                </a:solidFill>
                <a:latin typeface="Times New Roman"/>
                <a:ea typeface="Times New Roman"/>
                <a:cs typeface="Times New Roman"/>
                <a:sym typeface="Times New Roman"/>
              </a:rPr>
              <a:t>Basics of “Computer Architecture”</a:t>
            </a:r>
            <a:endParaRPr/>
          </a:p>
          <a:p>
            <a:pPr indent="0" lvl="1" marL="274320" rtl="0" algn="l">
              <a:spcBef>
                <a:spcPts val="500"/>
              </a:spcBef>
              <a:spcAft>
                <a:spcPts val="0"/>
              </a:spcAft>
              <a:buSzPts val="1368"/>
              <a:buNone/>
            </a:pPr>
            <a:r>
              <a:rPr lang="en-US"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274320" lvl="1" marL="548640" rtl="0" algn="l">
              <a:spcBef>
                <a:spcPts val="500"/>
              </a:spcBef>
              <a:spcAft>
                <a:spcPts val="0"/>
              </a:spcAft>
              <a:buSzPts val="1368"/>
              <a:buChar char="🞂"/>
            </a:pPr>
            <a:r>
              <a:rPr lang="en-US" sz="1800">
                <a:solidFill>
                  <a:schemeClr val="dk1"/>
                </a:solidFill>
                <a:latin typeface="Times New Roman"/>
                <a:ea typeface="Times New Roman"/>
                <a:cs typeface="Times New Roman"/>
                <a:sym typeface="Times New Roman"/>
              </a:rPr>
              <a:t>Basic Programming</a:t>
            </a:r>
            <a:endParaRPr sz="1800">
              <a:solidFill>
                <a:schemeClr val="dk1"/>
              </a:solidFill>
              <a:latin typeface="Times New Roman"/>
              <a:ea typeface="Times New Roman"/>
              <a:cs typeface="Times New Roman"/>
              <a:sym typeface="Times New Roman"/>
            </a:endParaRPr>
          </a:p>
          <a:p>
            <a:pPr indent="-274320" lvl="0" marL="274320" rtl="0" algn="l">
              <a:spcBef>
                <a:spcPts val="600"/>
              </a:spcBef>
              <a:spcAft>
                <a:spcPts val="0"/>
              </a:spcAft>
              <a:buSzPts val="1976"/>
              <a:buNone/>
            </a:pPr>
            <a:r>
              <a:t/>
            </a:r>
            <a:endParaRPr/>
          </a:p>
        </p:txBody>
      </p:sp>
      <p:sp>
        <p:nvSpPr>
          <p:cNvPr id="77" name="Google Shape;77;p5"/>
          <p:cNvSpPr txBox="1"/>
          <p:nvPr>
            <p:ph idx="11" type="ftr"/>
          </p:nvPr>
        </p:nvSpPr>
        <p:spPr>
          <a:xfrm>
            <a:off x="1828800" y="6355080"/>
            <a:ext cx="6172200" cy="36576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a:p>
        </p:txBody>
      </p:sp>
      <p:pic>
        <p:nvPicPr>
          <p:cNvPr descr="BRAC University Jobs 2020- Jobs in BRAC University- careerz360.com" id="78" name="Google Shape;78;p5"/>
          <p:cNvPicPr preferRelativeResize="0"/>
          <p:nvPr/>
        </p:nvPicPr>
        <p:blipFill rotWithShape="1">
          <a:blip r:embed="rId3">
            <a:alphaModFix/>
          </a:blip>
          <a:srcRect b="0" l="0" r="0" t="0"/>
          <a:stretch/>
        </p:blipFill>
        <p:spPr>
          <a:xfrm>
            <a:off x="8001000" y="145473"/>
            <a:ext cx="990600" cy="990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6"/>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3200"/>
              <a:buFont typeface="Bookman Old Style"/>
              <a:buNone/>
            </a:pPr>
            <a:r>
              <a:rPr lang="en-US">
                <a:solidFill>
                  <a:schemeClr val="dk1"/>
                </a:solidFill>
              </a:rPr>
              <a:t>Concept of Computer</a:t>
            </a:r>
            <a:endParaRPr/>
          </a:p>
        </p:txBody>
      </p:sp>
      <p:sp>
        <p:nvSpPr>
          <p:cNvPr id="84" name="Google Shape;84;p6"/>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grpSp>
        <p:nvGrpSpPr>
          <p:cNvPr id="85" name="Google Shape;85;p6"/>
          <p:cNvGrpSpPr/>
          <p:nvPr/>
        </p:nvGrpSpPr>
        <p:grpSpPr>
          <a:xfrm>
            <a:off x="1752600" y="1905000"/>
            <a:ext cx="2362200" cy="2286000"/>
            <a:chOff x="672" y="768"/>
            <a:chExt cx="1488" cy="1440"/>
          </a:xfrm>
        </p:grpSpPr>
        <p:sp>
          <p:nvSpPr>
            <p:cNvPr id="86" name="Google Shape;86;p6"/>
            <p:cNvSpPr txBox="1"/>
            <p:nvPr/>
          </p:nvSpPr>
          <p:spPr>
            <a:xfrm>
              <a:off x="672" y="768"/>
              <a:ext cx="1488" cy="3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chemeClr val="dk1"/>
                  </a:solidFill>
                  <a:latin typeface="Times New Roman"/>
                  <a:ea typeface="Times New Roman"/>
                  <a:cs typeface="Times New Roman"/>
                  <a:sym typeface="Times New Roman"/>
                </a:rPr>
                <a:t>Computer</a:t>
              </a:r>
              <a:endParaRPr/>
            </a:p>
          </p:txBody>
        </p:sp>
        <p:grpSp>
          <p:nvGrpSpPr>
            <p:cNvPr id="87" name="Google Shape;87;p6"/>
            <p:cNvGrpSpPr/>
            <p:nvPr/>
          </p:nvGrpSpPr>
          <p:grpSpPr>
            <a:xfrm>
              <a:off x="768" y="1248"/>
              <a:ext cx="1200" cy="960"/>
              <a:chOff x="960" y="1920"/>
              <a:chExt cx="1200" cy="960"/>
            </a:xfrm>
          </p:grpSpPr>
          <p:sp>
            <p:nvSpPr>
              <p:cNvPr id="88" name="Google Shape;88;p6"/>
              <p:cNvSpPr/>
              <p:nvPr/>
            </p:nvSpPr>
            <p:spPr>
              <a:xfrm>
                <a:off x="1152" y="1920"/>
                <a:ext cx="816" cy="720"/>
              </a:xfrm>
              <a:prstGeom prst="rect">
                <a:avLst/>
              </a:prstGeom>
              <a:solidFill>
                <a:srgbClr val="33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89" name="Google Shape;89;p6"/>
              <p:cNvSpPr/>
              <p:nvPr/>
            </p:nvSpPr>
            <p:spPr>
              <a:xfrm flipH="1" rot="10800000">
                <a:off x="960" y="2688"/>
                <a:ext cx="1200" cy="192"/>
              </a:xfrm>
              <a:custGeom>
                <a:rect b="b" l="l" r="r" t="t"/>
                <a:pathLst>
                  <a:path extrusionOk="0" h="21600" w="21600">
                    <a:moveTo>
                      <a:pt x="0" y="0"/>
                    </a:moveTo>
                    <a:lnTo>
                      <a:pt x="5400" y="21600"/>
                    </a:lnTo>
                    <a:lnTo>
                      <a:pt x="16200" y="21600"/>
                    </a:lnTo>
                    <a:lnTo>
                      <a:pt x="21600" y="0"/>
                    </a:lnTo>
                    <a:close/>
                  </a:path>
                </a:pathLst>
              </a:custGeom>
              <a:solidFill>
                <a:srgbClr val="96969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90" name="Google Shape;90;p6"/>
              <p:cNvSpPr/>
              <p:nvPr/>
            </p:nvSpPr>
            <p:spPr>
              <a:xfrm>
                <a:off x="1248" y="2016"/>
                <a:ext cx="624" cy="528"/>
              </a:xfrm>
              <a:prstGeom prst="rect">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grpSp>
      </p:grpSp>
      <p:sp>
        <p:nvSpPr>
          <p:cNvPr id="91" name="Google Shape;91;p6"/>
          <p:cNvSpPr/>
          <p:nvPr/>
        </p:nvSpPr>
        <p:spPr>
          <a:xfrm>
            <a:off x="4267200" y="1676400"/>
            <a:ext cx="3352800" cy="1143000"/>
          </a:xfrm>
          <a:prstGeom prst="wedgeEllipseCallout">
            <a:avLst>
              <a:gd fmla="val -57528" name="adj1"/>
              <a:gd fmla="val 55417" name="adj2"/>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dk1"/>
                </a:solidFill>
                <a:latin typeface="Times New Roman"/>
                <a:ea typeface="Times New Roman"/>
                <a:cs typeface="Times New Roman"/>
                <a:sym typeface="Times New Roman"/>
              </a:rPr>
              <a:t>Data Processing</a:t>
            </a:r>
            <a:endParaRPr sz="1800">
              <a:solidFill>
                <a:schemeClr val="dk1"/>
              </a:solidFill>
              <a:latin typeface="Times New Roman"/>
              <a:ea typeface="Times New Roman"/>
              <a:cs typeface="Times New Roman"/>
              <a:sym typeface="Times New Roman"/>
            </a:endParaRPr>
          </a:p>
        </p:txBody>
      </p:sp>
      <p:sp>
        <p:nvSpPr>
          <p:cNvPr id="92" name="Google Shape;92;p6"/>
          <p:cNvSpPr/>
          <p:nvPr/>
        </p:nvSpPr>
        <p:spPr>
          <a:xfrm>
            <a:off x="4191000" y="4038600"/>
            <a:ext cx="3429000" cy="1066800"/>
          </a:xfrm>
          <a:prstGeom prst="wedgeEllipseCallout">
            <a:avLst>
              <a:gd fmla="val -50556" name="adj1"/>
              <a:gd fmla="val -71130" name="adj2"/>
            </a:avLst>
          </a:prstGeom>
          <a:solidFill>
            <a:srgbClr val="CC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dk1"/>
                </a:solidFill>
                <a:latin typeface="Times New Roman"/>
                <a:ea typeface="Times New Roman"/>
                <a:cs typeface="Times New Roman"/>
                <a:sym typeface="Times New Roman"/>
              </a:rPr>
              <a:t>Data Storage</a:t>
            </a:r>
            <a:endParaRPr/>
          </a:p>
        </p:txBody>
      </p:sp>
      <p:sp>
        <p:nvSpPr>
          <p:cNvPr id="93" name="Google Shape;93;p6"/>
          <p:cNvSpPr txBox="1"/>
          <p:nvPr>
            <p:ph idx="11" type="ftr"/>
          </p:nvPr>
        </p:nvSpPr>
        <p:spPr>
          <a:xfrm>
            <a:off x="1828800" y="6355080"/>
            <a:ext cx="6172200" cy="36576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CSE – 341 : Microprocessors </a:t>
            </a:r>
            <a:endParaRPr/>
          </a:p>
          <a:p>
            <a:pPr indent="0" lvl="0" marL="0" rtl="0" algn="ctr">
              <a:spcBef>
                <a:spcPts val="0"/>
              </a:spcBef>
              <a:spcAft>
                <a:spcPts val="0"/>
              </a:spcAft>
              <a:buNone/>
            </a:pPr>
            <a:r>
              <a:rPr lang="en-US"/>
              <a:t>    BRAC University</a:t>
            </a:r>
            <a:endParaRPr/>
          </a:p>
        </p:txBody>
      </p:sp>
      <p:pic>
        <p:nvPicPr>
          <p:cNvPr descr="BRAC University Jobs 2020- Jobs in BRAC University- careerz360.com" id="94" name="Google Shape;94;p6"/>
          <p:cNvPicPr preferRelativeResize="0"/>
          <p:nvPr/>
        </p:nvPicPr>
        <p:blipFill rotWithShape="1">
          <a:blip r:embed="rId3">
            <a:alphaModFix/>
          </a:blip>
          <a:srcRect b="0" l="0" r="0" t="0"/>
          <a:stretch/>
        </p:blipFill>
        <p:spPr>
          <a:xfrm>
            <a:off x="8001000" y="145473"/>
            <a:ext cx="990600" cy="990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7"/>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3200"/>
              <a:buFont typeface="Bookman Old Style"/>
              <a:buNone/>
            </a:pPr>
            <a:r>
              <a:rPr lang="en-US">
                <a:solidFill>
                  <a:schemeClr val="dk1"/>
                </a:solidFill>
              </a:rPr>
              <a:t>Major Components of Computer</a:t>
            </a:r>
            <a:endParaRPr/>
          </a:p>
        </p:txBody>
      </p:sp>
      <p:sp>
        <p:nvSpPr>
          <p:cNvPr id="100" name="Google Shape;100;p7"/>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solidFill>
                  <a:schemeClr val="dk1"/>
                </a:solidFill>
              </a:rPr>
              <a:t>‹#›</a:t>
            </a:fld>
            <a:endParaRPr>
              <a:solidFill>
                <a:schemeClr val="dk1"/>
              </a:solidFill>
            </a:endParaRPr>
          </a:p>
        </p:txBody>
      </p:sp>
      <p:grpSp>
        <p:nvGrpSpPr>
          <p:cNvPr id="101" name="Google Shape;101;p7"/>
          <p:cNvGrpSpPr/>
          <p:nvPr/>
        </p:nvGrpSpPr>
        <p:grpSpPr>
          <a:xfrm>
            <a:off x="838200" y="1319213"/>
            <a:ext cx="7488237" cy="4518025"/>
            <a:chOff x="609" y="831"/>
            <a:chExt cx="4717" cy="2846"/>
          </a:xfrm>
        </p:grpSpPr>
        <p:sp>
          <p:nvSpPr>
            <p:cNvPr id="102" name="Google Shape;102;p7"/>
            <p:cNvSpPr/>
            <p:nvPr/>
          </p:nvSpPr>
          <p:spPr>
            <a:xfrm>
              <a:off x="609" y="831"/>
              <a:ext cx="4717" cy="2846"/>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grpSp>
          <p:nvGrpSpPr>
            <p:cNvPr id="103" name="Google Shape;103;p7"/>
            <p:cNvGrpSpPr/>
            <p:nvPr/>
          </p:nvGrpSpPr>
          <p:grpSpPr>
            <a:xfrm>
              <a:off x="4240" y="2337"/>
              <a:ext cx="1043" cy="995"/>
              <a:chOff x="672" y="768"/>
              <a:chExt cx="1488" cy="1440"/>
            </a:xfrm>
          </p:grpSpPr>
          <p:sp>
            <p:nvSpPr>
              <p:cNvPr id="104" name="Google Shape;104;p7"/>
              <p:cNvSpPr txBox="1"/>
              <p:nvPr/>
            </p:nvSpPr>
            <p:spPr>
              <a:xfrm>
                <a:off x="672" y="768"/>
                <a:ext cx="1488" cy="33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Computer</a:t>
                </a:r>
                <a:endParaRPr/>
              </a:p>
            </p:txBody>
          </p:sp>
          <p:grpSp>
            <p:nvGrpSpPr>
              <p:cNvPr id="105" name="Google Shape;105;p7"/>
              <p:cNvGrpSpPr/>
              <p:nvPr/>
            </p:nvGrpSpPr>
            <p:grpSpPr>
              <a:xfrm>
                <a:off x="768" y="1248"/>
                <a:ext cx="1200" cy="960"/>
                <a:chOff x="960" y="1920"/>
                <a:chExt cx="1200" cy="960"/>
              </a:xfrm>
            </p:grpSpPr>
            <p:sp>
              <p:nvSpPr>
                <p:cNvPr id="106" name="Google Shape;106;p7"/>
                <p:cNvSpPr/>
                <p:nvPr/>
              </p:nvSpPr>
              <p:spPr>
                <a:xfrm>
                  <a:off x="1152" y="1920"/>
                  <a:ext cx="816" cy="720"/>
                </a:xfrm>
                <a:prstGeom prst="rect">
                  <a:avLst/>
                </a:prstGeom>
                <a:solidFill>
                  <a:srgbClr val="33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07" name="Google Shape;107;p7"/>
                <p:cNvSpPr/>
                <p:nvPr/>
              </p:nvSpPr>
              <p:spPr>
                <a:xfrm flipH="1" rot="10800000">
                  <a:off x="960" y="2688"/>
                  <a:ext cx="1200" cy="192"/>
                </a:xfrm>
                <a:custGeom>
                  <a:rect b="b" l="l" r="r" t="t"/>
                  <a:pathLst>
                    <a:path extrusionOk="0" h="21600" w="21600">
                      <a:moveTo>
                        <a:pt x="0" y="0"/>
                      </a:moveTo>
                      <a:lnTo>
                        <a:pt x="5400" y="21600"/>
                      </a:lnTo>
                      <a:lnTo>
                        <a:pt x="16200" y="21600"/>
                      </a:lnTo>
                      <a:lnTo>
                        <a:pt x="21600" y="0"/>
                      </a:lnTo>
                      <a:close/>
                    </a:path>
                  </a:pathLst>
                </a:custGeom>
                <a:solidFill>
                  <a:srgbClr val="96969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08" name="Google Shape;108;p7"/>
                <p:cNvSpPr/>
                <p:nvPr/>
              </p:nvSpPr>
              <p:spPr>
                <a:xfrm>
                  <a:off x="1248" y="2016"/>
                  <a:ext cx="624" cy="528"/>
                </a:xfrm>
                <a:prstGeom prst="rect">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grpSp>
        </p:grpSp>
      </p:grpSp>
      <p:grpSp>
        <p:nvGrpSpPr>
          <p:cNvPr id="109" name="Google Shape;109;p7"/>
          <p:cNvGrpSpPr/>
          <p:nvPr/>
        </p:nvGrpSpPr>
        <p:grpSpPr>
          <a:xfrm>
            <a:off x="3646488" y="3889375"/>
            <a:ext cx="2135187" cy="1822450"/>
            <a:chOff x="2368" y="2508"/>
            <a:chExt cx="1345" cy="1148"/>
          </a:xfrm>
        </p:grpSpPr>
        <p:sp>
          <p:nvSpPr>
            <p:cNvPr id="110" name="Google Shape;110;p7"/>
            <p:cNvSpPr/>
            <p:nvPr/>
          </p:nvSpPr>
          <p:spPr>
            <a:xfrm>
              <a:off x="2368" y="2508"/>
              <a:ext cx="1345" cy="1148"/>
            </a:xfrm>
            <a:prstGeom prst="ellipse">
              <a:avLst/>
            </a:prstGeom>
            <a:solidFill>
              <a:srgbClr val="FFFFCC"/>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11" name="Google Shape;111;p7"/>
            <p:cNvSpPr txBox="1"/>
            <p:nvPr/>
          </p:nvSpPr>
          <p:spPr>
            <a:xfrm>
              <a:off x="2578" y="2942"/>
              <a:ext cx="902" cy="233"/>
            </a:xfrm>
            <a:prstGeom prst="rect">
              <a:avLst/>
            </a:prstGeom>
            <a:solidFill>
              <a:srgbClr val="FFFFCC"/>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CPU</a:t>
              </a:r>
              <a:endParaRPr/>
            </a:p>
          </p:txBody>
        </p:sp>
      </p:grpSp>
      <p:grpSp>
        <p:nvGrpSpPr>
          <p:cNvPr id="112" name="Google Shape;112;p7"/>
          <p:cNvGrpSpPr/>
          <p:nvPr/>
        </p:nvGrpSpPr>
        <p:grpSpPr>
          <a:xfrm>
            <a:off x="5337175" y="1716088"/>
            <a:ext cx="2135188" cy="1822450"/>
            <a:chOff x="3432" y="1244"/>
            <a:chExt cx="1345" cy="1148"/>
          </a:xfrm>
        </p:grpSpPr>
        <p:sp>
          <p:nvSpPr>
            <p:cNvPr id="113" name="Google Shape;113;p7"/>
            <p:cNvSpPr/>
            <p:nvPr/>
          </p:nvSpPr>
          <p:spPr>
            <a:xfrm>
              <a:off x="3432" y="1244"/>
              <a:ext cx="1345" cy="1148"/>
            </a:xfrm>
            <a:prstGeom prst="ellipse">
              <a:avLst/>
            </a:prstGeom>
            <a:solidFill>
              <a:srgbClr val="FFFFCC"/>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14" name="Google Shape;114;p7"/>
            <p:cNvSpPr txBox="1"/>
            <p:nvPr/>
          </p:nvSpPr>
          <p:spPr>
            <a:xfrm>
              <a:off x="3607" y="1654"/>
              <a:ext cx="1031" cy="233"/>
            </a:xfrm>
            <a:prstGeom prst="rect">
              <a:avLst/>
            </a:prstGeom>
            <a:solidFill>
              <a:srgbClr val="FFFFCC"/>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MEMORY</a:t>
              </a:r>
              <a:endParaRPr/>
            </a:p>
          </p:txBody>
        </p:sp>
      </p:grpSp>
      <p:grpSp>
        <p:nvGrpSpPr>
          <p:cNvPr id="115" name="Google Shape;115;p7"/>
          <p:cNvGrpSpPr/>
          <p:nvPr/>
        </p:nvGrpSpPr>
        <p:grpSpPr>
          <a:xfrm>
            <a:off x="1812925" y="2125663"/>
            <a:ext cx="2135188" cy="1822450"/>
            <a:chOff x="2368" y="2508"/>
            <a:chExt cx="1345" cy="1148"/>
          </a:xfrm>
        </p:grpSpPr>
        <p:sp>
          <p:nvSpPr>
            <p:cNvPr id="116" name="Google Shape;116;p7"/>
            <p:cNvSpPr/>
            <p:nvPr/>
          </p:nvSpPr>
          <p:spPr>
            <a:xfrm>
              <a:off x="2368" y="2508"/>
              <a:ext cx="1345" cy="1148"/>
            </a:xfrm>
            <a:prstGeom prst="ellipse">
              <a:avLst/>
            </a:prstGeom>
            <a:solidFill>
              <a:srgbClr val="FFFFCC"/>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17" name="Google Shape;117;p7"/>
            <p:cNvSpPr txBox="1"/>
            <p:nvPr/>
          </p:nvSpPr>
          <p:spPr>
            <a:xfrm>
              <a:off x="2578" y="2942"/>
              <a:ext cx="902" cy="233"/>
            </a:xfrm>
            <a:prstGeom prst="rect">
              <a:avLst/>
            </a:prstGeom>
            <a:solidFill>
              <a:srgbClr val="FFFFCC"/>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I/O</a:t>
              </a:r>
              <a:endParaRPr/>
            </a:p>
          </p:txBody>
        </p:sp>
      </p:grpSp>
      <p:grpSp>
        <p:nvGrpSpPr>
          <p:cNvPr id="118" name="Google Shape;118;p7"/>
          <p:cNvGrpSpPr/>
          <p:nvPr/>
        </p:nvGrpSpPr>
        <p:grpSpPr>
          <a:xfrm>
            <a:off x="3624263" y="2451100"/>
            <a:ext cx="2135187" cy="1822450"/>
            <a:chOff x="2341" y="2014"/>
            <a:chExt cx="1345" cy="1148"/>
          </a:xfrm>
        </p:grpSpPr>
        <p:sp>
          <p:nvSpPr>
            <p:cNvPr id="119" name="Google Shape;119;p7"/>
            <p:cNvSpPr/>
            <p:nvPr/>
          </p:nvSpPr>
          <p:spPr>
            <a:xfrm>
              <a:off x="2341" y="2014"/>
              <a:ext cx="1345" cy="1148"/>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20" name="Google Shape;120;p7"/>
            <p:cNvSpPr txBox="1"/>
            <p:nvPr/>
          </p:nvSpPr>
          <p:spPr>
            <a:xfrm>
              <a:off x="2563" y="2320"/>
              <a:ext cx="902" cy="4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SYSTEM BUS</a:t>
              </a:r>
              <a:endParaRPr/>
            </a:p>
          </p:txBody>
        </p:sp>
      </p:grpSp>
      <p:sp>
        <p:nvSpPr>
          <p:cNvPr id="121" name="Google Shape;121;p7"/>
          <p:cNvSpPr txBox="1"/>
          <p:nvPr>
            <p:ph idx="11" type="ftr"/>
          </p:nvPr>
        </p:nvSpPr>
        <p:spPr>
          <a:xfrm>
            <a:off x="1828800" y="6355080"/>
            <a:ext cx="6172200" cy="36576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CSE – 341 : Microprocessors </a:t>
            </a:r>
            <a:endParaRPr/>
          </a:p>
          <a:p>
            <a:pPr indent="0" lvl="0" marL="0" rtl="0" algn="ctr">
              <a:spcBef>
                <a:spcPts val="0"/>
              </a:spcBef>
              <a:spcAft>
                <a:spcPts val="0"/>
              </a:spcAft>
              <a:buNone/>
            </a:pPr>
            <a:r>
              <a:rPr lang="en-US"/>
              <a:t>    BRAC University</a:t>
            </a:r>
            <a:endParaRPr/>
          </a:p>
        </p:txBody>
      </p:sp>
      <p:pic>
        <p:nvPicPr>
          <p:cNvPr descr="BRAC University Jobs 2020- Jobs in BRAC University- careerz360.com" id="122" name="Google Shape;122;p7"/>
          <p:cNvPicPr preferRelativeResize="0"/>
          <p:nvPr/>
        </p:nvPicPr>
        <p:blipFill rotWithShape="1">
          <a:blip r:embed="rId3">
            <a:alphaModFix/>
          </a:blip>
          <a:srcRect b="0" l="0" r="0" t="0"/>
          <a:stretch/>
        </p:blipFill>
        <p:spPr>
          <a:xfrm>
            <a:off x="8001000" y="145473"/>
            <a:ext cx="990600" cy="990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500"/>
                                        <p:tgtEl>
                                          <p:spTgt spid="1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8"/>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3200"/>
              <a:buFont typeface="Bookman Old Style"/>
              <a:buNone/>
            </a:pPr>
            <a:r>
              <a:rPr lang="en-US">
                <a:solidFill>
                  <a:schemeClr val="dk1"/>
                </a:solidFill>
              </a:rPr>
              <a:t>Central Processing Unit</a:t>
            </a:r>
            <a:endParaRPr/>
          </a:p>
        </p:txBody>
      </p:sp>
      <p:sp>
        <p:nvSpPr>
          <p:cNvPr id="128" name="Google Shape;128;p8"/>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solidFill>
                  <a:schemeClr val="dk1"/>
                </a:solidFill>
              </a:rPr>
              <a:t>‹#›</a:t>
            </a:fld>
            <a:endParaRPr>
              <a:solidFill>
                <a:schemeClr val="dk1"/>
              </a:solidFill>
            </a:endParaRPr>
          </a:p>
        </p:txBody>
      </p:sp>
      <p:sp>
        <p:nvSpPr>
          <p:cNvPr id="129" name="Google Shape;129;p8"/>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148844" lvl="0" marL="274320" rtl="0" algn="l">
              <a:spcBef>
                <a:spcPts val="0"/>
              </a:spcBef>
              <a:spcAft>
                <a:spcPts val="0"/>
              </a:spcAft>
              <a:buSzPts val="1976"/>
              <a:buNone/>
            </a:pPr>
            <a:r>
              <a:t/>
            </a:r>
            <a:endParaRPr/>
          </a:p>
          <a:p>
            <a:pPr indent="-274320" lvl="0" marL="274320" rtl="0" algn="l">
              <a:spcBef>
                <a:spcPts val="600"/>
              </a:spcBef>
              <a:spcAft>
                <a:spcPts val="0"/>
              </a:spcAft>
              <a:buSzPts val="1976"/>
              <a:buFont typeface="Noto Sans Symbols"/>
              <a:buChar char="⮚"/>
            </a:pPr>
            <a:r>
              <a:rPr lang="en-US"/>
              <a:t>A </a:t>
            </a:r>
            <a:r>
              <a:rPr b="1" lang="en-US"/>
              <a:t>central processing unit</a:t>
            </a:r>
            <a:r>
              <a:rPr lang="en-US"/>
              <a:t> (</a:t>
            </a:r>
            <a:r>
              <a:rPr b="1" lang="en-US"/>
              <a:t>CPU</a:t>
            </a:r>
            <a:r>
              <a:rPr lang="en-US"/>
              <a:t>) is a description of a class of logic machines that can execute </a:t>
            </a:r>
            <a:r>
              <a:rPr b="1" lang="en-US" u="sng"/>
              <a:t>computer programs</a:t>
            </a:r>
            <a:r>
              <a:rPr lang="en-US"/>
              <a:t>. </a:t>
            </a:r>
            <a:endParaRPr/>
          </a:p>
          <a:p>
            <a:pPr indent="-148844" lvl="0" marL="274320" rtl="0" algn="l">
              <a:spcBef>
                <a:spcPts val="600"/>
              </a:spcBef>
              <a:spcAft>
                <a:spcPts val="0"/>
              </a:spcAft>
              <a:buSzPts val="1976"/>
              <a:buFont typeface="Noto Sans Symbols"/>
              <a:buNone/>
            </a:pPr>
            <a:r>
              <a:t/>
            </a:r>
            <a:endParaRPr/>
          </a:p>
          <a:p>
            <a:pPr indent="-274320" lvl="0" marL="274320" rtl="0" algn="l">
              <a:spcBef>
                <a:spcPts val="600"/>
              </a:spcBef>
              <a:spcAft>
                <a:spcPts val="0"/>
              </a:spcAft>
              <a:buSzPts val="1976"/>
              <a:buFont typeface="Noto Sans Symbols"/>
              <a:buChar char="⮚"/>
            </a:pPr>
            <a:r>
              <a:rPr lang="en-US"/>
              <a:t>The form, design and implementation of CPUs have changed dramatically since the earliest examples, but their fundamental operation has remained much the same.</a:t>
            </a:r>
            <a:endParaRPr/>
          </a:p>
          <a:p>
            <a:pPr indent="-148844" lvl="0" marL="274320" rtl="0" algn="l">
              <a:spcBef>
                <a:spcPts val="600"/>
              </a:spcBef>
              <a:spcAft>
                <a:spcPts val="0"/>
              </a:spcAft>
              <a:buSzPts val="1976"/>
              <a:buNone/>
            </a:pPr>
            <a:r>
              <a:t/>
            </a:r>
            <a:endParaRPr/>
          </a:p>
        </p:txBody>
      </p:sp>
      <p:sp>
        <p:nvSpPr>
          <p:cNvPr id="130" name="Google Shape;130;p8"/>
          <p:cNvSpPr txBox="1"/>
          <p:nvPr>
            <p:ph idx="11" type="ftr"/>
          </p:nvPr>
        </p:nvSpPr>
        <p:spPr>
          <a:xfrm>
            <a:off x="1828800" y="6355080"/>
            <a:ext cx="6172200" cy="36576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CSE – 341 : Microprocessors </a:t>
            </a:r>
            <a:endParaRPr/>
          </a:p>
          <a:p>
            <a:pPr indent="0" lvl="0" marL="0" rtl="0" algn="ctr">
              <a:spcBef>
                <a:spcPts val="0"/>
              </a:spcBef>
              <a:spcAft>
                <a:spcPts val="0"/>
              </a:spcAft>
              <a:buNone/>
            </a:pPr>
            <a:r>
              <a:rPr lang="en-US"/>
              <a:t>    BRAC University</a:t>
            </a:r>
            <a:endParaRPr/>
          </a:p>
        </p:txBody>
      </p:sp>
      <p:pic>
        <p:nvPicPr>
          <p:cNvPr descr="BRAC University Jobs 2020- Jobs in BRAC University- careerz360.com" id="131" name="Google Shape;131;p8"/>
          <p:cNvPicPr preferRelativeResize="0"/>
          <p:nvPr/>
        </p:nvPicPr>
        <p:blipFill rotWithShape="1">
          <a:blip r:embed="rId3">
            <a:alphaModFix/>
          </a:blip>
          <a:srcRect b="0" l="0" r="0" t="0"/>
          <a:stretch/>
        </p:blipFill>
        <p:spPr>
          <a:xfrm>
            <a:off x="8001000" y="145473"/>
            <a:ext cx="990600" cy="990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9"/>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3200"/>
              <a:buFont typeface="Bookman Old Style"/>
              <a:buNone/>
            </a:pPr>
            <a:r>
              <a:rPr lang="en-US">
                <a:solidFill>
                  <a:schemeClr val="dk1"/>
                </a:solidFill>
              </a:rPr>
              <a:t>Central Processing Unit</a:t>
            </a:r>
            <a:endParaRPr>
              <a:solidFill>
                <a:schemeClr val="dk1"/>
              </a:solidFill>
            </a:endParaRPr>
          </a:p>
        </p:txBody>
      </p:sp>
      <p:sp>
        <p:nvSpPr>
          <p:cNvPr id="137" name="Google Shape;137;p9"/>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38" name="Google Shape;138;p9"/>
          <p:cNvSpPr/>
          <p:nvPr/>
        </p:nvSpPr>
        <p:spPr>
          <a:xfrm>
            <a:off x="1417638" y="1600200"/>
            <a:ext cx="6324600" cy="3878263"/>
          </a:xfrm>
          <a:prstGeom prst="rect">
            <a:avLst/>
          </a:prstGeom>
          <a:solidFill>
            <a:srgbClr val="CC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39" name="Google Shape;139;p9"/>
          <p:cNvSpPr txBox="1"/>
          <p:nvPr/>
        </p:nvSpPr>
        <p:spPr>
          <a:xfrm>
            <a:off x="1751013" y="1828800"/>
            <a:ext cx="3043237" cy="831850"/>
          </a:xfrm>
          <a:prstGeom prst="rect">
            <a:avLst/>
          </a:prstGeom>
          <a:solidFill>
            <a:srgbClr val="FFFFCC"/>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Control Unit &amp; Instruction Decoder</a:t>
            </a:r>
            <a:endParaRPr/>
          </a:p>
        </p:txBody>
      </p:sp>
      <p:sp>
        <p:nvSpPr>
          <p:cNvPr id="140" name="Google Shape;140;p9"/>
          <p:cNvSpPr txBox="1"/>
          <p:nvPr/>
        </p:nvSpPr>
        <p:spPr>
          <a:xfrm>
            <a:off x="2970212" y="3800475"/>
            <a:ext cx="3201988" cy="466725"/>
          </a:xfrm>
          <a:prstGeom prst="rect">
            <a:avLst/>
          </a:prstGeom>
          <a:solidFill>
            <a:srgbClr val="FFFFCC"/>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Arithmetic/Logic Unit</a:t>
            </a:r>
            <a:endParaRPr/>
          </a:p>
        </p:txBody>
      </p:sp>
      <p:sp>
        <p:nvSpPr>
          <p:cNvPr id="141" name="Google Shape;141;p9"/>
          <p:cNvSpPr txBox="1"/>
          <p:nvPr/>
        </p:nvSpPr>
        <p:spPr>
          <a:xfrm>
            <a:off x="4495800" y="4800600"/>
            <a:ext cx="3114675" cy="466725"/>
          </a:xfrm>
          <a:prstGeom prst="rect">
            <a:avLst/>
          </a:prstGeom>
          <a:solidFill>
            <a:srgbClr val="FFFFCC"/>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Registers</a:t>
            </a:r>
            <a:endParaRPr/>
          </a:p>
        </p:txBody>
      </p:sp>
      <p:sp>
        <p:nvSpPr>
          <p:cNvPr id="142" name="Google Shape;142;p9"/>
          <p:cNvSpPr/>
          <p:nvPr/>
        </p:nvSpPr>
        <p:spPr>
          <a:xfrm>
            <a:off x="0" y="2743200"/>
            <a:ext cx="4191000" cy="990600"/>
          </a:xfrm>
          <a:prstGeom prst="wedgeRectCallout">
            <a:avLst>
              <a:gd fmla="val 44239" name="adj1"/>
              <a:gd fmla="val -59744" name="adj2"/>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Times New Roman"/>
                <a:ea typeface="Times New Roman"/>
                <a:cs typeface="Times New Roman"/>
                <a:sym typeface="Times New Roman"/>
              </a:rPr>
              <a:t>To decode instruction and </a:t>
            </a:r>
            <a:endParaRPr/>
          </a:p>
          <a:p>
            <a:pPr indent="0" lvl="0" marL="0" marR="0" rtl="0" algn="ctr">
              <a:spcBef>
                <a:spcPts val="1000"/>
              </a:spcBef>
              <a:spcAft>
                <a:spcPts val="0"/>
              </a:spcAft>
              <a:buNone/>
            </a:pPr>
            <a:r>
              <a:rPr lang="en-US" sz="2000">
                <a:solidFill>
                  <a:schemeClr val="dk1"/>
                </a:solidFill>
                <a:latin typeface="Times New Roman"/>
                <a:ea typeface="Times New Roman"/>
                <a:cs typeface="Times New Roman"/>
                <a:sym typeface="Times New Roman"/>
              </a:rPr>
              <a:t>pass the necessary control signals to CU</a:t>
            </a:r>
            <a:endParaRPr/>
          </a:p>
        </p:txBody>
      </p:sp>
      <p:sp>
        <p:nvSpPr>
          <p:cNvPr id="143" name="Google Shape;143;p9"/>
          <p:cNvSpPr/>
          <p:nvPr/>
        </p:nvSpPr>
        <p:spPr>
          <a:xfrm>
            <a:off x="4875213" y="1190625"/>
            <a:ext cx="3582987" cy="1019175"/>
          </a:xfrm>
          <a:prstGeom prst="wedgeRectCallout">
            <a:avLst>
              <a:gd fmla="val -52358" name="adj1"/>
              <a:gd fmla="val 75819" name="adj2"/>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Times New Roman"/>
                <a:ea typeface="Times New Roman"/>
                <a:cs typeface="Times New Roman"/>
                <a:sym typeface="Times New Roman"/>
              </a:rPr>
              <a:t>To synchronize and control the </a:t>
            </a:r>
            <a:endParaRPr/>
          </a:p>
          <a:p>
            <a:pPr indent="0" lvl="0" marL="0" marR="0" rtl="0" algn="ctr">
              <a:spcBef>
                <a:spcPts val="1000"/>
              </a:spcBef>
              <a:spcAft>
                <a:spcPts val="0"/>
              </a:spcAft>
              <a:buNone/>
            </a:pPr>
            <a:r>
              <a:rPr lang="en-US" sz="2000">
                <a:solidFill>
                  <a:schemeClr val="dk1"/>
                </a:solidFill>
                <a:latin typeface="Times New Roman"/>
                <a:ea typeface="Times New Roman"/>
                <a:cs typeface="Times New Roman"/>
                <a:sym typeface="Times New Roman"/>
              </a:rPr>
              <a:t>overall operation of the CPU</a:t>
            </a:r>
            <a:endParaRPr b="1" sz="2000">
              <a:solidFill>
                <a:schemeClr val="dk1"/>
              </a:solidFill>
              <a:latin typeface="Times New Roman"/>
              <a:ea typeface="Times New Roman"/>
              <a:cs typeface="Times New Roman"/>
              <a:sym typeface="Times New Roman"/>
            </a:endParaRPr>
          </a:p>
        </p:txBody>
      </p:sp>
      <p:sp>
        <p:nvSpPr>
          <p:cNvPr id="144" name="Google Shape;144;p9"/>
          <p:cNvSpPr/>
          <p:nvPr/>
        </p:nvSpPr>
        <p:spPr>
          <a:xfrm>
            <a:off x="4419600" y="2743200"/>
            <a:ext cx="4724400" cy="838200"/>
          </a:xfrm>
          <a:prstGeom prst="wedgeRectCallout">
            <a:avLst>
              <a:gd fmla="val -28242" name="adj1"/>
              <a:gd fmla="val 73398" name="adj2"/>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2" marL="914400" marR="0" rtl="0" algn="ctr">
              <a:spcBef>
                <a:spcPts val="0"/>
              </a:spcBef>
              <a:spcAft>
                <a:spcPts val="0"/>
              </a:spcAft>
              <a:buClr>
                <a:schemeClr val="dk1"/>
              </a:buClr>
              <a:buSzPts val="2000"/>
              <a:buFont typeface="Noto Sans Symbols"/>
              <a:buNone/>
            </a:pPr>
            <a:r>
              <a:rPr b="0" i="0" lang="en-US" sz="2000" u="none" cap="none" strike="noStrike">
                <a:solidFill>
                  <a:schemeClr val="dk1"/>
                </a:solidFill>
                <a:latin typeface="Times New Roman"/>
                <a:ea typeface="Times New Roman"/>
                <a:cs typeface="Times New Roman"/>
                <a:sym typeface="Times New Roman"/>
              </a:rPr>
              <a:t>To perform the arithmetic and logical </a:t>
            </a:r>
            <a:endParaRPr/>
          </a:p>
          <a:p>
            <a:pPr indent="0" lvl="2" marL="914400" marR="0" rtl="0" algn="ctr">
              <a:spcBef>
                <a:spcPts val="0"/>
              </a:spcBef>
              <a:spcAft>
                <a:spcPts val="0"/>
              </a:spcAft>
              <a:buClr>
                <a:schemeClr val="dk1"/>
              </a:buClr>
              <a:buSzPts val="2000"/>
              <a:buFont typeface="Noto Sans Symbols"/>
              <a:buNone/>
            </a:pPr>
            <a:r>
              <a:rPr b="0" i="0" lang="en-US" sz="2000" u="none" cap="none" strike="noStrike">
                <a:solidFill>
                  <a:schemeClr val="dk1"/>
                </a:solidFill>
                <a:latin typeface="Times New Roman"/>
                <a:ea typeface="Times New Roman"/>
                <a:cs typeface="Times New Roman"/>
                <a:sym typeface="Times New Roman"/>
              </a:rPr>
              <a:t>operations within the CPU </a:t>
            </a:r>
            <a:endParaRPr b="1" i="0" sz="2000" u="none" cap="none" strike="noStrike">
              <a:solidFill>
                <a:schemeClr val="dk1"/>
              </a:solidFill>
              <a:latin typeface="Times New Roman"/>
              <a:ea typeface="Times New Roman"/>
              <a:cs typeface="Times New Roman"/>
              <a:sym typeface="Times New Roman"/>
            </a:endParaRPr>
          </a:p>
        </p:txBody>
      </p:sp>
      <p:sp>
        <p:nvSpPr>
          <p:cNvPr id="145" name="Google Shape;145;p9"/>
          <p:cNvSpPr/>
          <p:nvPr/>
        </p:nvSpPr>
        <p:spPr>
          <a:xfrm>
            <a:off x="0" y="4572000"/>
            <a:ext cx="3541711" cy="885825"/>
          </a:xfrm>
          <a:prstGeom prst="wedgeRectCallout">
            <a:avLst>
              <a:gd fmla="val 57132" name="adj1"/>
              <a:gd fmla="val -83684" name="adj2"/>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Times New Roman"/>
                <a:ea typeface="Times New Roman"/>
                <a:cs typeface="Times New Roman"/>
                <a:sym typeface="Times New Roman"/>
              </a:rPr>
              <a:t>To perform shift and rotate </a:t>
            </a:r>
            <a:endParaRPr/>
          </a:p>
          <a:p>
            <a:pPr indent="0" lvl="0" marL="0" marR="0" rtl="0" algn="ctr">
              <a:spcBef>
                <a:spcPts val="0"/>
              </a:spcBef>
              <a:spcAft>
                <a:spcPts val="0"/>
              </a:spcAft>
              <a:buNone/>
            </a:pPr>
            <a:r>
              <a:rPr lang="en-US" sz="2000">
                <a:solidFill>
                  <a:schemeClr val="dk1"/>
                </a:solidFill>
                <a:latin typeface="Times New Roman"/>
                <a:ea typeface="Times New Roman"/>
                <a:cs typeface="Times New Roman"/>
                <a:sym typeface="Times New Roman"/>
              </a:rPr>
              <a:t>operations that may either be </a:t>
            </a:r>
            <a:endParaRPr/>
          </a:p>
          <a:p>
            <a:pPr indent="0" lvl="0" marL="0" marR="0" rtl="0" algn="ctr">
              <a:spcBef>
                <a:spcPts val="0"/>
              </a:spcBef>
              <a:spcAft>
                <a:spcPts val="0"/>
              </a:spcAft>
              <a:buNone/>
            </a:pPr>
            <a:r>
              <a:rPr lang="en-US" sz="2000">
                <a:solidFill>
                  <a:schemeClr val="dk1"/>
                </a:solidFill>
                <a:latin typeface="Times New Roman"/>
                <a:ea typeface="Times New Roman"/>
                <a:cs typeface="Times New Roman"/>
                <a:sym typeface="Times New Roman"/>
              </a:rPr>
              <a:t>arithmetic or logical in nature</a:t>
            </a:r>
            <a:endParaRPr/>
          </a:p>
        </p:txBody>
      </p:sp>
      <p:sp>
        <p:nvSpPr>
          <p:cNvPr id="146" name="Google Shape;146;p9"/>
          <p:cNvSpPr/>
          <p:nvPr/>
        </p:nvSpPr>
        <p:spPr>
          <a:xfrm>
            <a:off x="4114800" y="5562600"/>
            <a:ext cx="3200399" cy="828675"/>
          </a:xfrm>
          <a:prstGeom prst="wedgeRectCallout">
            <a:avLst>
              <a:gd fmla="val -21612" name="adj1"/>
              <a:gd fmla="val -84039" name="adj2"/>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127000" lvl="0" marL="0" marR="0" rtl="0" algn="l">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 Control and Status Registers</a:t>
            </a:r>
            <a:endParaRPr/>
          </a:p>
          <a:p>
            <a:pPr indent="-127000" lvl="0" marL="0" marR="0" rtl="0" algn="l">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 User-Variable Registers</a:t>
            </a:r>
            <a:endParaRPr/>
          </a:p>
        </p:txBody>
      </p:sp>
      <p:sp>
        <p:nvSpPr>
          <p:cNvPr id="147" name="Google Shape;147;p9"/>
          <p:cNvSpPr/>
          <p:nvPr/>
        </p:nvSpPr>
        <p:spPr>
          <a:xfrm>
            <a:off x="6293837" y="3886200"/>
            <a:ext cx="2850163" cy="621506"/>
          </a:xfrm>
          <a:prstGeom prst="wedgeRectCallout">
            <a:avLst>
              <a:gd fmla="val -23022" name="adj1"/>
              <a:gd fmla="val 98382" name="adj2"/>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Times New Roman"/>
                <a:ea typeface="Times New Roman"/>
                <a:cs typeface="Times New Roman"/>
                <a:sym typeface="Times New Roman"/>
              </a:rPr>
              <a:t>A set of internal storage</a:t>
            </a:r>
            <a:endParaRPr/>
          </a:p>
          <a:p>
            <a:pPr indent="0" lvl="0" marL="0" marR="0" rtl="0" algn="ctr">
              <a:spcBef>
                <a:spcPts val="0"/>
              </a:spcBef>
              <a:spcAft>
                <a:spcPts val="0"/>
              </a:spcAft>
              <a:buNone/>
            </a:pPr>
            <a:r>
              <a:rPr lang="en-US" sz="2000">
                <a:solidFill>
                  <a:schemeClr val="dk1"/>
                </a:solidFill>
                <a:latin typeface="Times New Roman"/>
                <a:ea typeface="Times New Roman"/>
                <a:cs typeface="Times New Roman"/>
                <a:sym typeface="Times New Roman"/>
              </a:rPr>
              <a:t>locations within the CPU</a:t>
            </a:r>
            <a:endParaRPr/>
          </a:p>
        </p:txBody>
      </p:sp>
      <p:sp>
        <p:nvSpPr>
          <p:cNvPr id="148" name="Google Shape;148;p9"/>
          <p:cNvSpPr txBox="1"/>
          <p:nvPr>
            <p:ph idx="11" type="ftr"/>
          </p:nvPr>
        </p:nvSpPr>
        <p:spPr>
          <a:xfrm>
            <a:off x="1828800" y="6355080"/>
            <a:ext cx="6172200" cy="36576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CSE – 341 : Microprocessors </a:t>
            </a:r>
            <a:endParaRPr/>
          </a:p>
          <a:p>
            <a:pPr indent="0" lvl="0" marL="0" rtl="0" algn="ctr">
              <a:spcBef>
                <a:spcPts val="0"/>
              </a:spcBef>
              <a:spcAft>
                <a:spcPts val="0"/>
              </a:spcAft>
              <a:buNone/>
            </a:pPr>
            <a:r>
              <a:rPr lang="en-US"/>
              <a:t>    BRAC University</a:t>
            </a:r>
            <a:endParaRPr/>
          </a:p>
        </p:txBody>
      </p:sp>
      <p:pic>
        <p:nvPicPr>
          <p:cNvPr descr="BRAC University Jobs 2020- Jobs in BRAC University- careerz360.com" id="149" name="Google Shape;149;p9"/>
          <p:cNvPicPr preferRelativeResize="0"/>
          <p:nvPr/>
        </p:nvPicPr>
        <p:blipFill rotWithShape="1">
          <a:blip r:embed="rId3">
            <a:alphaModFix/>
          </a:blip>
          <a:srcRect b="0" l="0" r="0" t="0"/>
          <a:stretch/>
        </p:blipFill>
        <p:spPr>
          <a:xfrm>
            <a:off x="8001000" y="145473"/>
            <a:ext cx="990600" cy="990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rigin">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Rupam</dc:creator>
</cp:coreProperties>
</file>