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315200" cy="96012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b/r8BV18wBTzEvkvKcE48hrmJ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9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1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File:Pentiumd.JPG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/>
        </p:nvSpPr>
        <p:spPr>
          <a:xfrm>
            <a:off x="0" y="1371600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Overview of Microcomputer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Structure and Operation</a:t>
            </a:r>
            <a:endParaRPr/>
          </a:p>
        </p:txBody>
      </p:sp>
      <p:sp>
        <p:nvSpPr>
          <p:cNvPr id="39" name="Google Shape;39;p1"/>
          <p:cNvSpPr txBox="1"/>
          <p:nvPr>
            <p:ph idx="1" type="subTitle"/>
          </p:nvPr>
        </p:nvSpPr>
        <p:spPr>
          <a:xfrm>
            <a:off x="1219200" y="49720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447800" y="52578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ID:</a:t>
            </a:r>
            <a:r>
              <a:rPr b="0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CSE - 341</a:t>
            </a:r>
            <a:endParaRPr b="0" i="0" sz="1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Title:</a:t>
            </a:r>
            <a:r>
              <a:rPr b="0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Microprocessors</a:t>
            </a:r>
            <a:endParaRPr b="0" i="0" sz="1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Department of Computer Science &amp; Engineering</a:t>
            </a:r>
            <a:b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BRAC University.</a:t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BRAC University Jobs 2020- Jobs in BRAC University- careerz360.com"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 &amp; Execute Cycles</a:t>
            </a:r>
            <a:endParaRPr/>
          </a:p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Fetch &amp; Execute Cycle of the CPU is composed of three basic operations 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Fetch :</a:t>
            </a:r>
            <a:endParaRPr b="1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The instruction required from memory is stored or copied in the instruction register.</a:t>
            </a:r>
            <a:endParaRPr sz="2400">
              <a:solidFill>
                <a:schemeClr val="dk1"/>
              </a:solidFill>
            </a:endParaRPr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 Increments the program counter so that it points to the next instruction.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lang="en-US" sz="2800"/>
              <a:t>The CPU’s Special Purpose Registers</a:t>
            </a:r>
            <a:endParaRPr sz="2800"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Program Counter               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Holds address of next instruction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Instruction Register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Holds the instruction currently being executed 			          	     or decoded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Holds memory address from where data will 			          	     be fetched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Memory Data Register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	 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Holds the data being transferred to the   				      memory or from the memory by the CPU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59207"/>
            <a:ext cx="5105400" cy="2895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 University Jobs 2020- Jobs in BRAC University- careerz360.com"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Fetching an Instruction</a:t>
            </a:r>
            <a:endParaRPr/>
          </a:p>
        </p:txBody>
      </p:sp>
      <p:sp>
        <p:nvSpPr>
          <p:cNvPr id="161" name="Google Shape;161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298575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Step 1</a:t>
            </a:r>
            <a:endParaRPr b="1"/>
          </a:p>
        </p:txBody>
      </p:sp>
      <p:sp>
        <p:nvSpPr>
          <p:cNvPr id="163" name="Google Shape;163;p12"/>
          <p:cNvSpPr txBox="1"/>
          <p:nvPr/>
        </p:nvSpPr>
        <p:spPr>
          <a:xfrm>
            <a:off x="684213" y="1836003"/>
            <a:ext cx="77755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Counter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 instruction pointer (IP) is a register that holds the address of the next instruction to be fetch. </a:t>
            </a:r>
            <a:endParaRPr/>
          </a:p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1905000" y="635635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740878"/>
            <a:ext cx="6131337" cy="32790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1295400" y="3014662"/>
            <a:ext cx="1944688" cy="720725"/>
          </a:xfrm>
          <a:prstGeom prst="ellipse">
            <a:avLst/>
          </a:prstGeom>
          <a:noFill/>
          <a:ln cap="flat" cmpd="sng" w="28575">
            <a:solidFill>
              <a:srgbClr val="D31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4366120" y="2995322"/>
            <a:ext cx="1944688" cy="720725"/>
          </a:xfrm>
          <a:prstGeom prst="ellipse">
            <a:avLst/>
          </a:prstGeom>
          <a:noFill/>
          <a:ln cap="flat" cmpd="sng" w="28575">
            <a:solidFill>
              <a:srgbClr val="D31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Fetching an Instruction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3716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Step 2</a:t>
            </a:r>
            <a:endParaRPr b="1"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12471"/>
            <a:ext cx="7924800" cy="443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/>
          <p:nvPr/>
        </p:nvSpPr>
        <p:spPr>
          <a:xfrm flipH="1">
            <a:off x="1546817" y="3151492"/>
            <a:ext cx="396875" cy="358775"/>
          </a:xfrm>
          <a:prstGeom prst="downArrow">
            <a:avLst>
              <a:gd fmla="val 50000" name="adj1"/>
              <a:gd fmla="val 3104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 flipH="1" rot="5400000">
            <a:off x="1593695" y="3203799"/>
            <a:ext cx="303086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600793" y="3960090"/>
            <a:ext cx="288925" cy="358775"/>
          </a:xfrm>
          <a:prstGeom prst="downArrow">
            <a:avLst>
              <a:gd fmla="val 50000" name="adj1"/>
              <a:gd fmla="val 3104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/>
        </p:nvSpPr>
        <p:spPr>
          <a:xfrm rot="5400000">
            <a:off x="1588273" y="4044808"/>
            <a:ext cx="313928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2895600" y="3467451"/>
            <a:ext cx="1524000" cy="1265798"/>
          </a:xfrm>
          <a:prstGeom prst="rect">
            <a:avLst/>
          </a:prstGeom>
          <a:solidFill>
            <a:srgbClr val="D7E1EA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moves over the address bus to the Memory Address Register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990600" y="5410200"/>
            <a:ext cx="1603248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2895600" y="2514600"/>
            <a:ext cx="1524000" cy="9454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Fetching an Instruction</a:t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468313" y="12954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Step 3</a:t>
            </a:r>
            <a:endParaRPr b="1"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1943100"/>
            <a:ext cx="5859462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/>
          <p:nvPr/>
        </p:nvSpPr>
        <p:spPr>
          <a:xfrm rot="-2160787">
            <a:off x="1991282" y="3211973"/>
            <a:ext cx="2041013" cy="296072"/>
          </a:xfrm>
          <a:prstGeom prst="rightArrow">
            <a:avLst>
              <a:gd fmla="val 41176" name="adj1"/>
              <a:gd fmla="val 13735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3924300" y="2303463"/>
            <a:ext cx="1295400" cy="576262"/>
          </a:xfrm>
          <a:prstGeom prst="ellipse">
            <a:avLst/>
          </a:prstGeom>
          <a:noFill/>
          <a:ln cap="flat" cmpd="sng" w="28575">
            <a:solidFill>
              <a:srgbClr val="501B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/>
          <p:nvPr/>
        </p:nvSpPr>
        <p:spPr>
          <a:xfrm>
            <a:off x="765048" y="4572000"/>
            <a:ext cx="1978152" cy="45084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1045179" y="2404197"/>
            <a:ext cx="1676400" cy="9510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location of the instruction is located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1080596" y="3313785"/>
            <a:ext cx="838200" cy="25313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Fetching an Instruction</a:t>
            </a:r>
            <a:endParaRPr/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Step 4</a:t>
            </a:r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3" y="2276475"/>
            <a:ext cx="6769100" cy="374491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/>
          <p:nvPr/>
        </p:nvSpPr>
        <p:spPr>
          <a:xfrm rot="10800000">
            <a:off x="1331913" y="1628775"/>
            <a:ext cx="5832475" cy="1079500"/>
          </a:xfrm>
          <a:prstGeom prst="curvedUpArrow">
            <a:avLst>
              <a:gd fmla="val 21362" name="adj1"/>
              <a:gd fmla="val 116964" name="adj2"/>
              <a:gd fmla="val 3338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763713" y="3716338"/>
            <a:ext cx="287337" cy="792162"/>
          </a:xfrm>
          <a:prstGeom prst="downArrow">
            <a:avLst>
              <a:gd fmla="val 50000" name="adj1"/>
              <a:gd fmla="val 68923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 rot="5400000">
            <a:off x="1560798" y="3991061"/>
            <a:ext cx="693141" cy="14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1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/>
          <p:nvPr/>
        </p:nvSpPr>
        <p:spPr>
          <a:xfrm>
            <a:off x="1025958" y="5468624"/>
            <a:ext cx="1978152" cy="45084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Data Register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438400" y="4038600"/>
            <a:ext cx="1752600" cy="6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Fetching an Instruction</a:t>
            </a:r>
            <a:endParaRPr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Step 5</a:t>
            </a:r>
            <a:endParaRPr/>
          </a:p>
        </p:txBody>
      </p:sp>
      <p:sp>
        <p:nvSpPr>
          <p:cNvPr id="223" name="Google Shape;223;p1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333" y="2281767"/>
            <a:ext cx="6133333" cy="3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1685130" y="3350205"/>
            <a:ext cx="372270" cy="688395"/>
          </a:xfrm>
          <a:prstGeom prst="downArrow">
            <a:avLst>
              <a:gd fmla="val 50000" name="adj1"/>
              <a:gd fmla="val 68923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 rot="5400000">
            <a:off x="1591207" y="3537185"/>
            <a:ext cx="560105" cy="186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839723" y="2442157"/>
            <a:ext cx="1978152" cy="45084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Data Register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Food for thought</a:t>
            </a:r>
            <a:endParaRPr/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What do you mean by a 32 bit Data Bus 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BIOS is a special program that orchestrates loading the computer's operating system.  Should it be stored in ROM or RAM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Block Diagram of a Microcomputer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457200" y="1219200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Components of Microcomputer:</a:t>
            </a:r>
            <a:endParaRPr/>
          </a:p>
          <a:p>
            <a:pPr indent="-609600" lvl="1" marL="88392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(Microprocessor)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1" marL="88392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(RAM, ROM etc.)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1" marL="88392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1" marL="88392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Buses:	</a:t>
            </a:r>
            <a:endParaRPr/>
          </a:p>
          <a:p>
            <a:pPr indent="-342900" lvl="2" marL="107442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▪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Address bus</a:t>
            </a:r>
            <a:endParaRPr/>
          </a:p>
          <a:p>
            <a:pPr indent="-342900" lvl="2" marL="107442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▪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Data bus</a:t>
            </a:r>
            <a:endParaRPr/>
          </a:p>
          <a:p>
            <a:pPr indent="-342900" lvl="2" marL="107442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▪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Control bus</a:t>
            </a:r>
            <a:endParaRPr/>
          </a:p>
          <a:p>
            <a:pPr indent="-214718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022475" y="4283075"/>
            <a:ext cx="1030288" cy="8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ROM</a:t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3671888" y="4283075"/>
            <a:ext cx="1028700" cy="8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RAM</a:t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5319713" y="4283075"/>
            <a:ext cx="1647825" cy="8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interface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588250" y="4283075"/>
            <a:ext cx="1319213" cy="8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devices</a:t>
            </a:r>
            <a:endParaRPr/>
          </a:p>
        </p:txBody>
      </p:sp>
      <p:cxnSp>
        <p:nvCxnSpPr>
          <p:cNvPr id="54" name="Google Shape;54;p2"/>
          <p:cNvCxnSpPr/>
          <p:nvPr/>
        </p:nvCxnSpPr>
        <p:spPr>
          <a:xfrm>
            <a:off x="2435225" y="3871912"/>
            <a:ext cx="0" cy="4111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2"/>
          <p:cNvCxnSpPr/>
          <p:nvPr/>
        </p:nvCxnSpPr>
        <p:spPr>
          <a:xfrm>
            <a:off x="1403350" y="3871912"/>
            <a:ext cx="494823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2"/>
          <p:cNvCxnSpPr/>
          <p:nvPr/>
        </p:nvCxnSpPr>
        <p:spPr>
          <a:xfrm>
            <a:off x="4289425" y="3871912"/>
            <a:ext cx="0" cy="4111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2"/>
          <p:cNvCxnSpPr/>
          <p:nvPr/>
        </p:nvCxnSpPr>
        <p:spPr>
          <a:xfrm rot="10800000">
            <a:off x="6351588" y="5108575"/>
            <a:ext cx="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8" name="Google Shape;58;p2"/>
          <p:cNvCxnSpPr/>
          <p:nvPr/>
        </p:nvCxnSpPr>
        <p:spPr>
          <a:xfrm>
            <a:off x="2435225" y="5108575"/>
            <a:ext cx="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2"/>
          <p:cNvCxnSpPr/>
          <p:nvPr/>
        </p:nvCxnSpPr>
        <p:spPr>
          <a:xfrm rot="10800000">
            <a:off x="4083050" y="5108575"/>
            <a:ext cx="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" name="Google Shape;60;p2"/>
          <p:cNvCxnSpPr/>
          <p:nvPr/>
        </p:nvCxnSpPr>
        <p:spPr>
          <a:xfrm rot="10800000">
            <a:off x="1403350" y="5521325"/>
            <a:ext cx="494823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2"/>
          <p:cNvSpPr/>
          <p:nvPr/>
        </p:nvSpPr>
        <p:spPr>
          <a:xfrm>
            <a:off x="373063" y="3665537"/>
            <a:ext cx="1027112" cy="26797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CPU</a:t>
            </a:r>
            <a:endParaRPr/>
          </a:p>
        </p:txBody>
      </p:sp>
      <p:cxnSp>
        <p:nvCxnSpPr>
          <p:cNvPr id="62" name="Google Shape;62;p2"/>
          <p:cNvCxnSpPr/>
          <p:nvPr/>
        </p:nvCxnSpPr>
        <p:spPr>
          <a:xfrm rot="10800000">
            <a:off x="1403350" y="6138862"/>
            <a:ext cx="535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2"/>
          <p:cNvCxnSpPr/>
          <p:nvPr/>
        </p:nvCxnSpPr>
        <p:spPr>
          <a:xfrm rot="10800000">
            <a:off x="6762750" y="5108575"/>
            <a:ext cx="0" cy="1030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2"/>
          <p:cNvCxnSpPr/>
          <p:nvPr/>
        </p:nvCxnSpPr>
        <p:spPr>
          <a:xfrm>
            <a:off x="6969125" y="4695825"/>
            <a:ext cx="6191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" name="Google Shape;65;p2"/>
          <p:cNvCxnSpPr/>
          <p:nvPr/>
        </p:nvCxnSpPr>
        <p:spPr>
          <a:xfrm>
            <a:off x="6351588" y="3871912"/>
            <a:ext cx="0" cy="4111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2"/>
          <p:cNvSpPr txBox="1"/>
          <p:nvPr/>
        </p:nvSpPr>
        <p:spPr>
          <a:xfrm>
            <a:off x="4643438" y="3505200"/>
            <a:ext cx="1512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bus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4572000" y="5521325"/>
            <a:ext cx="15128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bus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6804025" y="5521325"/>
            <a:ext cx="10080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 bus</a:t>
            </a:r>
            <a:endParaRPr/>
          </a:p>
        </p:txBody>
      </p:sp>
      <p:sp>
        <p:nvSpPr>
          <p:cNvPr id="69" name="Google Shape;69;p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CPU - Central Processing Unit</a:t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219200"/>
            <a:ext cx="8229600" cy="513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FETCH :</a:t>
            </a:r>
            <a:r>
              <a:rPr lang="en-US"/>
              <a:t> </a:t>
            </a:r>
            <a:r>
              <a:rPr lang="en-US" sz="2400"/>
              <a:t>Take in binary-coded instructions from memory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DECODE : </a:t>
            </a:r>
            <a:r>
              <a:rPr lang="en-US"/>
              <a:t> </a:t>
            </a:r>
            <a:r>
              <a:rPr lang="en-US" sz="2400"/>
              <a:t>Analyze or make sense of the instructions</a:t>
            </a:r>
            <a:endParaRPr sz="24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EXECUTE :</a:t>
            </a:r>
            <a:r>
              <a:rPr lang="en-US"/>
              <a:t> </a:t>
            </a:r>
            <a:r>
              <a:rPr lang="en-US" sz="2400"/>
              <a:t>Carry out the instructions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Controls overall operation of the computer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Important components:  </a:t>
            </a:r>
            <a:r>
              <a:rPr lang="en-US"/>
              <a:t>Registers ,  ALU , Control Unit</a:t>
            </a:r>
            <a:endParaRPr sz="2600"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250px-Pentiumd" id="78" name="Google Shape;78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375" y="4423122"/>
            <a:ext cx="23812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2209800" y="5689947"/>
            <a:ext cx="49688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Pentium D dual core processors </a:t>
            </a:r>
            <a:endParaRPr/>
          </a:p>
        </p:txBody>
      </p:sp>
      <p:sp>
        <p:nvSpPr>
          <p:cNvPr id="80" name="Google Shape;80;p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Memory</a:t>
            </a:r>
            <a:endParaRPr/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3850" lvl="0" marL="416243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This is where all the binary coded instructions and data are stored. Example: ROM, RAM etc.</a:t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RAM (Random Access Memory) :</a:t>
            </a:r>
            <a:endParaRPr/>
          </a:p>
          <a:p>
            <a:pPr indent="-457200" lvl="0" marL="549593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/>
              <a:t>Can be read and written to anytime by the CPU.</a:t>
            </a:r>
            <a:endParaRPr/>
          </a:p>
          <a:p>
            <a:pPr indent="-457200" lvl="0" marL="549593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/>
              <a:t>It is volatile memory. That means contents of RAM are erased when the power to the computer is turned off. </a:t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ROM (Read Only Memory) :</a:t>
            </a:r>
            <a:endParaRPr/>
          </a:p>
          <a:p>
            <a:pPr indent="-457200" lvl="0" marL="549593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/>
              <a:t>Can only be read by the CPU. </a:t>
            </a:r>
            <a:endParaRPr/>
          </a:p>
          <a:p>
            <a:pPr indent="-457200" lvl="0" marL="549593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/>
              <a:t>It is pre-loaded with data and software that never changes like computer's initial start-up instructions. </a:t>
            </a:r>
            <a:endParaRPr/>
          </a:p>
          <a:p>
            <a:pPr indent="-457200" lvl="0" marL="549593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/>
              <a:t>It is non volatile memory. That means contents of ROM are </a:t>
            </a:r>
            <a:r>
              <a:rPr b="1" lang="en-US"/>
              <a:t>NOT</a:t>
            </a:r>
            <a:r>
              <a:rPr lang="en-US"/>
              <a:t> erased when the power to the computer is turned off. </a:t>
            </a:r>
            <a:endParaRPr/>
          </a:p>
          <a:p>
            <a:pPr indent="-167665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I/O Unit</a:t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457200" y="1219200"/>
            <a:ext cx="8229600" cy="513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16243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Input/output (I/O) units serve as a medium of communication between the user and the computer.</a:t>
            </a:r>
            <a:endParaRPr/>
          </a:p>
          <a:p>
            <a:pPr indent="-208026" lvl="0" marL="416243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323850" lvl="0" marL="416243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Inputs</a:t>
            </a:r>
            <a:r>
              <a:rPr lang="en-US" sz="2400"/>
              <a:t> are the signals or data received by the system, and </a:t>
            </a:r>
            <a:r>
              <a:rPr b="1" lang="en-US" sz="2400"/>
              <a:t>outputs</a:t>
            </a:r>
            <a:r>
              <a:rPr lang="en-US" sz="2400"/>
              <a:t> are the signals or data sent from it. </a:t>
            </a:r>
            <a:endParaRPr sz="2400"/>
          </a:p>
          <a:p>
            <a:pPr indent="-323850" lvl="0" marL="416243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Devices that provide input or output to the computer are called </a:t>
            </a:r>
            <a:r>
              <a:rPr b="1" i="1" lang="en-US" sz="2400"/>
              <a:t>peripherals</a:t>
            </a:r>
            <a:r>
              <a:rPr lang="en-US" sz="2400"/>
              <a:t>. </a:t>
            </a:r>
            <a:endParaRPr/>
          </a:p>
          <a:p>
            <a:pPr indent="-323850" lvl="0" marL="416243" rtl="0" algn="l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For example: </a:t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/>
              <a:t>	keyboard</a:t>
            </a:r>
            <a:r>
              <a:rPr lang="en-US" sz="2200"/>
              <a:t>, </a:t>
            </a:r>
            <a:r>
              <a:rPr b="1" lang="en-US" sz="2200"/>
              <a:t>mouse</a:t>
            </a:r>
            <a:r>
              <a:rPr lang="en-US" sz="2200"/>
              <a:t> (input)</a:t>
            </a:r>
            <a:endParaRPr/>
          </a:p>
          <a:p>
            <a:pPr indent="0" lvl="0" marL="92393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b="1" lang="en-US" sz="2200"/>
              <a:t>	display</a:t>
            </a:r>
            <a:r>
              <a:rPr lang="en-US" sz="2200"/>
              <a:t>, </a:t>
            </a:r>
            <a:r>
              <a:rPr b="1" lang="en-US" sz="2200"/>
              <a:t>printer(</a:t>
            </a:r>
            <a:r>
              <a:rPr lang="en-US" sz="2200"/>
              <a:t>output</a:t>
            </a:r>
            <a:r>
              <a:rPr b="1" lang="en-US" sz="2200"/>
              <a:t>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lang="en-US" sz="2200"/>
              <a:t>	</a:t>
            </a:r>
            <a:endParaRPr sz="2200"/>
          </a:p>
        </p:txBody>
      </p:sp>
      <p:sp>
        <p:nvSpPr>
          <p:cNvPr id="98" name="Google Shape;98;p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System Bus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0555" lvl="0" marL="36576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System bus is made up of three types of bus :</a:t>
            </a:r>
            <a:endParaRPr/>
          </a:p>
          <a:p>
            <a:pPr indent="-256031" lvl="3" marL="118872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</a:pPr>
            <a:r>
              <a:rPr lang="en-US"/>
              <a:t>Address Bus</a:t>
            </a:r>
            <a:endParaRPr/>
          </a:p>
          <a:p>
            <a:pPr indent="-256031" lvl="3" marL="118872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</a:pPr>
            <a:r>
              <a:rPr lang="en-US"/>
              <a:t>Data Bus</a:t>
            </a:r>
            <a:endParaRPr/>
          </a:p>
          <a:p>
            <a:pPr indent="-256031" lvl="3" marL="118872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</a:pPr>
            <a:r>
              <a:rPr lang="en-US"/>
              <a:t>Control Bus</a:t>
            </a:r>
            <a:endParaRPr/>
          </a:p>
          <a:p>
            <a:pPr indent="0" lvl="0" marL="109728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WRITE operation :</a:t>
            </a:r>
            <a:r>
              <a:rPr b="1" i="1" lang="en-US"/>
              <a:t> </a:t>
            </a:r>
            <a:r>
              <a:rPr lang="en-US"/>
              <a:t>When data is written onto memory location or an I/O port by the processor</a:t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READ operation</a:t>
            </a:r>
            <a:r>
              <a:rPr b="1" i="1" lang="en-US"/>
              <a:t> </a:t>
            </a:r>
            <a:r>
              <a:rPr b="1" lang="en-US"/>
              <a:t>: </a:t>
            </a:r>
            <a:r>
              <a:rPr b="1" i="1" lang="en-US"/>
              <a:t> </a:t>
            </a:r>
            <a:r>
              <a:rPr lang="en-US"/>
              <a:t>When data is</a:t>
            </a:r>
            <a:r>
              <a:rPr b="1" i="1" lang="en-US"/>
              <a:t> </a:t>
            </a:r>
            <a:r>
              <a:rPr lang="en-US"/>
              <a:t>read from a selected memory location or an I/O port by the processor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Address Bus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66928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Carries memory address of the instructions which are to be executed</a:t>
            </a:r>
            <a:endParaRPr/>
          </a:p>
          <a:p>
            <a:pPr indent="-457200" lvl="0" marL="566928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</a:rPr>
              <a:t>Information transfer takes place from the </a:t>
            </a:r>
            <a:r>
              <a:rPr lang="en-US"/>
              <a:t>processor</a:t>
            </a:r>
            <a:r>
              <a:rPr lang="en-US">
                <a:solidFill>
                  <a:schemeClr val="dk1"/>
                </a:solidFill>
              </a:rPr>
              <a:t> to the memory or I/O elements. </a:t>
            </a:r>
            <a:endParaRPr>
              <a:solidFill>
                <a:schemeClr val="dk1"/>
              </a:solidFill>
            </a:endParaRPr>
          </a:p>
          <a:p>
            <a:pPr indent="-457200" lvl="0" marL="566928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That is why address bus is </a:t>
            </a:r>
            <a:r>
              <a:rPr b="1" i="1" lang="en-US"/>
              <a:t>Unidirectional</a:t>
            </a:r>
            <a:r>
              <a:rPr i="1" lang="en-US"/>
              <a:t>.</a:t>
            </a:r>
            <a:endParaRPr/>
          </a:p>
          <a:p>
            <a:pPr indent="-457200" lvl="0" marL="566928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</a:rPr>
              <a:t>The number of locations that the CPU can address is determined by the size of address bus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914400" y="5257800"/>
            <a:ext cx="7286625" cy="107156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 : microprocessor with 32 bit address bus can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address 2</a:t>
            </a:r>
            <a:r>
              <a:rPr b="1" baseline="30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memory locations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Data Bus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0555" lvl="0" marL="36576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is used to carry data.</a:t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is a bidirectional. That means data can flow in both to or from the microprocessor. </a:t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size of the data bus varies from one microprocessor to another.</a:t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Usually matches the </a:t>
            </a:r>
            <a:r>
              <a:rPr i="1" lang="en-US"/>
              <a:t>word length</a:t>
            </a:r>
            <a:r>
              <a:rPr lang="en-US"/>
              <a:t> of the microprocessor </a:t>
            </a:r>
            <a:endParaRPr/>
          </a:p>
          <a:p>
            <a:pPr indent="-256032" lvl="0" marL="36576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Control Bus</a:t>
            </a:r>
            <a:endParaRPr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1" lvl="0" marL="365760" rtl="0" algn="l">
              <a:spcBef>
                <a:spcPts val="0"/>
              </a:spcBef>
              <a:spcAft>
                <a:spcPts val="0"/>
              </a:spcAft>
              <a:buSzPts val="2052"/>
              <a:buChar char="🞂"/>
            </a:pPr>
            <a:r>
              <a:rPr lang="en-US" sz="2700"/>
              <a:t>It carries timing and control signals generated by the CPU that are used to synchronize operation of the individual microcomputer elements.</a:t>
            </a:r>
            <a:endParaRPr/>
          </a:p>
          <a:p>
            <a:pPr indent="0" lvl="0" marL="109728" rtl="0" algn="l">
              <a:spcBef>
                <a:spcPts val="600"/>
              </a:spcBef>
              <a:spcAft>
                <a:spcPts val="0"/>
              </a:spcAft>
              <a:buSzPts val="2052"/>
              <a:buNone/>
            </a:pPr>
            <a:r>
              <a:t/>
            </a:r>
            <a:endParaRPr sz="2700"/>
          </a:p>
          <a:p>
            <a:pPr indent="-256031" lvl="0" marL="365760" rtl="0" algn="l">
              <a:spcBef>
                <a:spcPts val="600"/>
              </a:spcBef>
              <a:spcAft>
                <a:spcPts val="0"/>
              </a:spcAft>
              <a:buSzPts val="2052"/>
              <a:buChar char="🞂"/>
            </a:pPr>
            <a:r>
              <a:rPr lang="en-US" sz="2700"/>
              <a:t>It can carry many different signals. For e.g. </a:t>
            </a:r>
            <a:endParaRPr sz="2700"/>
          </a:p>
          <a:p>
            <a:pPr indent="-256032" lvl="1" marL="640080" rtl="0" algn="l"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chemeClr val="dk1"/>
                </a:solidFill>
              </a:rPr>
              <a:t>I/O Read</a:t>
            </a:r>
            <a:endParaRPr sz="2500">
              <a:solidFill>
                <a:schemeClr val="dk1"/>
              </a:solidFill>
            </a:endParaRPr>
          </a:p>
          <a:p>
            <a:pPr indent="-256032" lvl="1" marL="640080" rtl="0" algn="l"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chemeClr val="dk1"/>
                </a:solidFill>
              </a:rPr>
              <a:t>I/O Write</a:t>
            </a:r>
            <a:endParaRPr sz="2500">
              <a:solidFill>
                <a:schemeClr val="dk1"/>
              </a:solidFill>
            </a:endParaRPr>
          </a:p>
          <a:p>
            <a:pPr indent="-256032" lvl="1" marL="640080" rtl="0" algn="l"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chemeClr val="dk1"/>
                </a:solidFill>
              </a:rPr>
              <a:t>Interrupt</a:t>
            </a:r>
            <a:endParaRPr/>
          </a:p>
          <a:p>
            <a:pPr indent="-256032" lvl="1" marL="640080" rtl="0" algn="l"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chemeClr val="dk1"/>
                </a:solidFill>
              </a:rPr>
              <a:t>Memory read</a:t>
            </a:r>
            <a:endParaRPr/>
          </a:p>
          <a:p>
            <a:pPr indent="-256032" lvl="1" marL="640080" rtl="0" algn="l"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chemeClr val="dk1"/>
                </a:solidFill>
              </a:rPr>
              <a:t>Memory write</a:t>
            </a:r>
            <a:endParaRPr sz="2500"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BRAC University Jobs 2020- Jobs in BRAC University- careerz360.com"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45473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