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7315200" cy="9601200"/>
  <p:embeddedFontLst>
    <p:embeddedFont>
      <p:font typeface="Open Sans ExtraBold"/>
      <p:bold r:id="rId30"/>
      <p:boldItalic r:id="rId31"/>
    </p:embeddedFont>
    <p:embeddedFont>
      <p:font typeface="Gill Sans"/>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jfD64HrTM2SJOkNblmdIEP30LL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9CCD61-5B56-402F-84DA-4397C605977C}">
  <a:tblStyle styleId="{729CCD61-5B56-402F-84DA-4397C605977C}"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CF0"/>
          </a:solidFill>
        </a:fill>
      </a:tcStyle>
    </a:wholeTbl>
    <a:band1H>
      <a:tcTxStyle/>
      <a:tcStyle>
        <a:fill>
          <a:solidFill>
            <a:srgbClr val="D4D6E0"/>
          </a:solidFill>
        </a:fill>
      </a:tcStyle>
    </a:band1H>
    <a:band2H>
      <a:tcTxStyle/>
    </a:band2H>
    <a:band1V>
      <a:tcTxStyle/>
      <a:tcStyle>
        <a:fill>
          <a:solidFill>
            <a:srgbClr val="D4D6E0"/>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520669C-3EA2-4F3C-BA90-0EF2D8F7E26B}" styleName="Table_1">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ExtraBold-boldItalic.fntdata"/><Relationship Id="rId30" Type="http://schemas.openxmlformats.org/officeDocument/2006/relationships/font" Target="fonts/OpenSansExtraBold-bold.fntdata"/><Relationship Id="rId11" Type="http://schemas.openxmlformats.org/officeDocument/2006/relationships/slide" Target="slides/slide5.xml"/><Relationship Id="rId33" Type="http://schemas.openxmlformats.org/officeDocument/2006/relationships/font" Target="fonts/GillSans-bold.fntdata"/><Relationship Id="rId10" Type="http://schemas.openxmlformats.org/officeDocument/2006/relationships/slide" Target="slides/slide4.xml"/><Relationship Id="rId32" Type="http://schemas.openxmlformats.org/officeDocument/2006/relationships/font" Target="fonts/GillSans-regular.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36" name="Google Shape;36;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1" name="Google Shape;241;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 name="Google Shape;43;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3" name="Google Shape;273;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 name="Google Shape;59;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69" name="Google Shape;69;p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57" name="Google Shape;157;p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5"/>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5"/>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25"/>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25"/>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 name="Google Shape;24;p25"/>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25"/>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25"/>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2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2" name="Google Shape;32;p26"/>
          <p:cNvSpPr txBox="1"/>
          <p:nvPr>
            <p:ph idx="11" type="ftr"/>
          </p:nvPr>
        </p:nvSpPr>
        <p:spPr>
          <a:xfrm>
            <a:off x="2286000" y="6355080"/>
            <a:ext cx="4572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2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4" name="Google Shape;14;p24"/>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5" name="Google Shape;15;p24"/>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6" name="Google Shape;16;p2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 name="Google Shape;17;p24"/>
          <p:cNvSpPr txBox="1"/>
          <p:nvPr>
            <p:ph idx="11" type="ftr"/>
          </p:nvPr>
        </p:nvSpPr>
        <p:spPr>
          <a:xfrm>
            <a:off x="2286000" y="6248400"/>
            <a:ext cx="45720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
          <p:cNvSpPr txBox="1"/>
          <p:nvPr>
            <p:ph idx="1" type="subTitle"/>
          </p:nvPr>
        </p:nvSpPr>
        <p:spPr>
          <a:xfrm>
            <a:off x="1143000" y="5105400"/>
            <a:ext cx="68580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216"/>
              <a:buNone/>
            </a:pPr>
            <a:r>
              <a:rPr b="1" lang="en-US" sz="1600">
                <a:solidFill>
                  <a:schemeClr val="dk1"/>
                </a:solidFill>
              </a:rPr>
              <a:t>Course ID:</a:t>
            </a:r>
            <a:r>
              <a:rPr lang="en-US" sz="1600">
                <a:solidFill>
                  <a:schemeClr val="dk1"/>
                </a:solidFill>
              </a:rPr>
              <a:t> CSE341</a:t>
            </a:r>
            <a:endParaRPr/>
          </a:p>
          <a:p>
            <a:pPr indent="0" lvl="0" marL="0" rtl="0" algn="ctr">
              <a:spcBef>
                <a:spcPts val="0"/>
              </a:spcBef>
              <a:spcAft>
                <a:spcPts val="0"/>
              </a:spcAft>
              <a:buSzPts val="1216"/>
              <a:buNone/>
            </a:pPr>
            <a:r>
              <a:rPr b="1" lang="en-US" sz="1600">
                <a:solidFill>
                  <a:schemeClr val="dk1"/>
                </a:solidFill>
              </a:rPr>
              <a:t>Course Title:</a:t>
            </a:r>
            <a:r>
              <a:rPr lang="en-US" sz="1600">
                <a:solidFill>
                  <a:schemeClr val="dk1"/>
                </a:solidFill>
              </a:rPr>
              <a:t> Microprocessors</a:t>
            </a:r>
            <a:endParaRPr/>
          </a:p>
        </p:txBody>
      </p:sp>
      <p:sp>
        <p:nvSpPr>
          <p:cNvPr id="39" name="Google Shape;39;p1"/>
          <p:cNvSpPr txBox="1"/>
          <p:nvPr/>
        </p:nvSpPr>
        <p:spPr>
          <a:xfrm>
            <a:off x="0" y="1371600"/>
            <a:ext cx="9144000"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dk1"/>
                </a:solidFill>
                <a:latin typeface="Gill Sans"/>
                <a:ea typeface="Gill Sans"/>
                <a:cs typeface="Gill Sans"/>
                <a:sym typeface="Gill Sans"/>
              </a:rPr>
              <a:t>Intel 8086 Microprocessor</a:t>
            </a:r>
            <a:endParaRPr/>
          </a:p>
          <a:p>
            <a:pPr indent="0" lvl="0" marL="0" marR="0" rtl="0" algn="ctr">
              <a:spcBef>
                <a:spcPts val="0"/>
              </a:spcBef>
              <a:spcAft>
                <a:spcPts val="0"/>
              </a:spcAft>
              <a:buNone/>
            </a:pPr>
            <a:r>
              <a:rPr b="0" i="0" lang="en-US" sz="3200" u="none" cap="none" strike="noStrike">
                <a:solidFill>
                  <a:schemeClr val="dk1"/>
                </a:solidFill>
                <a:latin typeface="Gill Sans"/>
                <a:ea typeface="Gill Sans"/>
                <a:cs typeface="Gill Sans"/>
                <a:sym typeface="Gill Sans"/>
              </a:rPr>
              <a:t>Memory Partition and Registers</a:t>
            </a:r>
            <a:endParaRPr/>
          </a:p>
        </p:txBody>
      </p:sp>
      <p:sp>
        <p:nvSpPr>
          <p:cNvPr id="40" name="Google Shape;40;p1"/>
          <p:cNvSpPr txBox="1"/>
          <p:nvPr/>
        </p:nvSpPr>
        <p:spPr>
          <a:xfrm>
            <a:off x="1143000" y="3352800"/>
            <a:ext cx="68580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br>
              <a:rPr b="0" i="0" lang="en-US" sz="1600" u="none" cap="none" strike="noStrike">
                <a:solidFill>
                  <a:schemeClr val="dk1"/>
                </a:solidFill>
                <a:latin typeface="Gill Sans"/>
                <a:ea typeface="Gill Sans"/>
                <a:cs typeface="Gill Sans"/>
                <a:sym typeface="Gill Sans"/>
              </a:rPr>
            </a:br>
            <a:br>
              <a:rPr b="0" i="0" lang="en-US" sz="1600" u="none" cap="none" strike="noStrike">
                <a:solidFill>
                  <a:schemeClr val="dk1"/>
                </a:solidFill>
                <a:latin typeface="Gill Sans"/>
                <a:ea typeface="Gill Sans"/>
                <a:cs typeface="Gill Sans"/>
                <a:sym typeface="Gill Sans"/>
              </a:rPr>
            </a:br>
            <a:r>
              <a:rPr b="0" i="0" lang="en-US" sz="2000" u="none" cap="none" strike="noStrike">
                <a:solidFill>
                  <a:schemeClr val="dk1"/>
                </a:solidFill>
                <a:latin typeface="Gill Sans"/>
                <a:ea typeface="Gill Sans"/>
                <a:cs typeface="Gill Sans"/>
                <a:sym typeface="Gill Sans"/>
              </a:rPr>
              <a:t>Department of Computer Science &amp; Engineering</a:t>
            </a:r>
            <a:br>
              <a:rPr b="0" i="0" lang="en-US" sz="2000" u="none" cap="none" strike="noStrike">
                <a:solidFill>
                  <a:schemeClr val="dk1"/>
                </a:solidFill>
                <a:latin typeface="Gill Sans"/>
                <a:ea typeface="Gill Sans"/>
                <a:cs typeface="Gill Sans"/>
                <a:sym typeface="Gill Sans"/>
              </a:rPr>
            </a:br>
            <a:r>
              <a:rPr b="0" i="0" lang="en-US" sz="2000" u="none" cap="none" strike="noStrike">
                <a:solidFill>
                  <a:schemeClr val="dk1"/>
                </a:solidFill>
                <a:latin typeface="Gill Sans"/>
                <a:ea typeface="Gill Sans"/>
                <a:cs typeface="Gill Sans"/>
                <a:sym typeface="Gill Sans"/>
              </a:rPr>
              <a:t>BRAC University.</a:t>
            </a:r>
            <a:endParaRPr b="0" i="0" sz="16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Segmented Memory Address</a:t>
            </a:r>
            <a:endParaRPr/>
          </a:p>
        </p:txBody>
      </p:sp>
      <p:sp>
        <p:nvSpPr>
          <p:cNvPr id="178" name="Google Shape;178;p1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cxnSp>
        <p:nvCxnSpPr>
          <p:cNvPr id="179" name="Google Shape;179;p10"/>
          <p:cNvCxnSpPr/>
          <p:nvPr/>
        </p:nvCxnSpPr>
        <p:spPr>
          <a:xfrm>
            <a:off x="5943600" y="5867400"/>
            <a:ext cx="1295400" cy="0"/>
          </a:xfrm>
          <a:prstGeom prst="straightConnector1">
            <a:avLst/>
          </a:prstGeom>
          <a:noFill/>
          <a:ln cap="flat" cmpd="sng" w="28575">
            <a:solidFill>
              <a:schemeClr val="dk1"/>
            </a:solidFill>
            <a:prstDash val="solid"/>
            <a:round/>
            <a:headEnd len="med" w="med" type="none"/>
            <a:tailEnd len="med" w="med" type="none"/>
          </a:ln>
        </p:spPr>
      </p:cxnSp>
      <p:sp>
        <p:nvSpPr>
          <p:cNvPr id="180" name="Google Shape;180;p1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24"/>
              <a:buChar char="🞂"/>
            </a:pPr>
            <a:r>
              <a:rPr lang="en-US" sz="2400"/>
              <a:t>Start location of the segment must be 20 bits  🡪  the absolute address is obtained by appending  a hexadecimal zero (0H = 0000) to the segment number, i.e. , </a:t>
            </a:r>
            <a:r>
              <a:rPr b="1" lang="en-US" sz="2400"/>
              <a:t>multiplying  by 16(10</a:t>
            </a:r>
            <a:r>
              <a:rPr b="1" baseline="-25000" lang="en-US" sz="2400"/>
              <a:t>h</a:t>
            </a:r>
            <a:r>
              <a:rPr b="1" lang="en-US" sz="2400"/>
              <a:t>).</a:t>
            </a:r>
            <a:endParaRPr sz="2400"/>
          </a:p>
          <a:p>
            <a:pPr indent="-274320" lvl="1" marL="548640" rtl="0" algn="l">
              <a:spcBef>
                <a:spcPts val="500"/>
              </a:spcBef>
              <a:spcAft>
                <a:spcPts val="0"/>
              </a:spcAft>
              <a:buSzPts val="1520"/>
              <a:buChar char="🞂"/>
            </a:pPr>
            <a:r>
              <a:rPr lang="en-US" sz="2000">
                <a:solidFill>
                  <a:schemeClr val="dk1"/>
                </a:solidFill>
              </a:rPr>
              <a:t>Adds 4 Nibble bits at the lower portion of each 16-bit address.</a:t>
            </a:r>
            <a:endParaRPr/>
          </a:p>
          <a:p>
            <a:pPr indent="0" lvl="1" marL="274320" rtl="0" algn="l">
              <a:spcBef>
                <a:spcPts val="500"/>
              </a:spcBef>
              <a:spcAft>
                <a:spcPts val="0"/>
              </a:spcAft>
              <a:buSzPts val="1368"/>
              <a:buNone/>
            </a:pPr>
            <a:r>
              <a:rPr b="1" lang="en-US" sz="1800">
                <a:solidFill>
                  <a:srgbClr val="002060"/>
                </a:solidFill>
              </a:rPr>
              <a:t>Starting location Address = Segment number X 10</a:t>
            </a:r>
            <a:r>
              <a:rPr b="1" baseline="-25000" lang="en-US" sz="1800">
                <a:solidFill>
                  <a:srgbClr val="002060"/>
                </a:solidFill>
              </a:rPr>
              <a:t>h </a:t>
            </a:r>
            <a:r>
              <a:rPr b="1" lang="en-US" sz="2400">
                <a:solidFill>
                  <a:srgbClr val="002060"/>
                </a:solidFill>
              </a:rPr>
              <a:t>= A4FB0 </a:t>
            </a:r>
            <a:endParaRPr sz="2400"/>
          </a:p>
          <a:p>
            <a:pPr indent="-274320" lvl="0" marL="274320" rtl="0" algn="l">
              <a:spcBef>
                <a:spcPts val="600"/>
              </a:spcBef>
              <a:spcAft>
                <a:spcPts val="0"/>
              </a:spcAft>
              <a:buSzPts val="1824"/>
              <a:buChar char="🞂"/>
            </a:pPr>
            <a:r>
              <a:rPr lang="en-US" sz="2400"/>
              <a:t>So, the </a:t>
            </a:r>
            <a:r>
              <a:rPr b="1" lang="en-US" sz="2400"/>
              <a:t>Physical Memory Address </a:t>
            </a:r>
            <a:r>
              <a:rPr lang="en-US" sz="2400"/>
              <a:t>is equal to:</a:t>
            </a:r>
            <a:endParaRPr/>
          </a:p>
          <a:p>
            <a:pPr indent="-274320" lvl="0" marL="274320" rtl="0" algn="l">
              <a:lnSpc>
                <a:spcPct val="40000"/>
              </a:lnSpc>
              <a:spcBef>
                <a:spcPts val="600"/>
              </a:spcBef>
              <a:spcAft>
                <a:spcPts val="0"/>
              </a:spcAft>
              <a:buSzPts val="1824"/>
              <a:buNone/>
            </a:pPr>
            <a:r>
              <a:t/>
            </a:r>
            <a:endParaRPr b="1" sz="2400">
              <a:solidFill>
                <a:srgbClr val="006600"/>
              </a:solidFill>
            </a:endParaRPr>
          </a:p>
          <a:p>
            <a:pPr indent="-274320" lvl="0" marL="274320" rtl="0" algn="ctr">
              <a:lnSpc>
                <a:spcPct val="40000"/>
              </a:lnSpc>
              <a:spcBef>
                <a:spcPts val="600"/>
              </a:spcBef>
              <a:spcAft>
                <a:spcPts val="0"/>
              </a:spcAft>
              <a:buSzPts val="1824"/>
              <a:buNone/>
            </a:pPr>
            <a:r>
              <a:rPr b="1" lang="en-US" sz="2400">
                <a:solidFill>
                  <a:srgbClr val="002060"/>
                </a:solidFill>
              </a:rPr>
              <a:t>Physical Address = Segment number X 10</a:t>
            </a:r>
            <a:r>
              <a:rPr b="1" baseline="-25000" lang="en-US" sz="2400">
                <a:solidFill>
                  <a:srgbClr val="002060"/>
                </a:solidFill>
              </a:rPr>
              <a:t>h </a:t>
            </a:r>
            <a:r>
              <a:rPr b="1" lang="en-US" sz="2400">
                <a:solidFill>
                  <a:srgbClr val="002060"/>
                </a:solidFill>
              </a:rPr>
              <a:t>+  Offset</a:t>
            </a:r>
            <a:endParaRPr b="1" sz="2400" u="sng">
              <a:solidFill>
                <a:srgbClr val="002060"/>
              </a:solidFill>
            </a:endParaRPr>
          </a:p>
          <a:p>
            <a:pPr indent="-158496" lvl="0" marL="274320" rtl="0" algn="l">
              <a:spcBef>
                <a:spcPts val="600"/>
              </a:spcBef>
              <a:spcAft>
                <a:spcPts val="0"/>
              </a:spcAft>
              <a:buSzPts val="1824"/>
              <a:buNone/>
            </a:pPr>
            <a:r>
              <a:t/>
            </a:r>
            <a:endParaRPr sz="2400"/>
          </a:p>
          <a:p>
            <a:pPr indent="-274320" lvl="0" marL="274320" rtl="0" algn="l">
              <a:spcBef>
                <a:spcPts val="600"/>
              </a:spcBef>
              <a:spcAft>
                <a:spcPts val="0"/>
              </a:spcAft>
              <a:buSzPts val="1824"/>
              <a:buChar char="🞂"/>
            </a:pPr>
            <a:r>
              <a:rPr lang="en-US" sz="2400"/>
              <a:t>Physical </a:t>
            </a:r>
            <a:r>
              <a:rPr b="1" lang="en-US" sz="2400"/>
              <a:t>Address</a:t>
            </a:r>
            <a:r>
              <a:rPr lang="en-US" sz="2400"/>
              <a:t> for </a:t>
            </a:r>
            <a:r>
              <a:rPr b="1" lang="en-US" sz="2400"/>
              <a:t>A4FB : 4872</a:t>
            </a:r>
            <a:endParaRPr sz="2400"/>
          </a:p>
          <a:p>
            <a:pPr indent="-274320" lvl="0" marL="274320" rtl="0" algn="l">
              <a:spcBef>
                <a:spcPts val="600"/>
              </a:spcBef>
              <a:spcAft>
                <a:spcPts val="0"/>
              </a:spcAft>
              <a:buSzPts val="1824"/>
              <a:buNone/>
            </a:pPr>
            <a:r>
              <a:rPr b="1" lang="en-US" sz="2400"/>
              <a:t>							A4FB0 h</a:t>
            </a:r>
            <a:endParaRPr/>
          </a:p>
          <a:p>
            <a:pPr indent="-274320" lvl="0" marL="274320" rtl="0" algn="l">
              <a:spcBef>
                <a:spcPts val="600"/>
              </a:spcBef>
              <a:spcAft>
                <a:spcPts val="0"/>
              </a:spcAft>
              <a:buSzPts val="1824"/>
              <a:buNone/>
            </a:pPr>
            <a:r>
              <a:rPr b="1" lang="en-US" sz="2400"/>
              <a:t>							+ 4872  h</a:t>
            </a:r>
            <a:endParaRPr/>
          </a:p>
          <a:p>
            <a:pPr indent="-274320" lvl="0" marL="274320" rtl="0" algn="l">
              <a:spcBef>
                <a:spcPts val="600"/>
              </a:spcBef>
              <a:spcAft>
                <a:spcPts val="0"/>
              </a:spcAft>
              <a:buSzPts val="1824"/>
              <a:buNone/>
            </a:pPr>
            <a:r>
              <a:rPr b="1" lang="en-US" sz="2400"/>
              <a:t>                                   			A9822</a:t>
            </a:r>
            <a:r>
              <a:rPr lang="en-US" sz="2400"/>
              <a:t>  </a:t>
            </a:r>
            <a:r>
              <a:rPr b="1" lang="en-US" sz="2400"/>
              <a:t>h </a:t>
            </a:r>
            <a:r>
              <a:rPr lang="en-US" sz="2400"/>
              <a:t>(20 Bits)</a:t>
            </a:r>
            <a:endParaRPr b="1" sz="2400"/>
          </a:p>
        </p:txBody>
      </p:sp>
      <p:sp>
        <p:nvSpPr>
          <p:cNvPr id="181" name="Google Shape;181;p10"/>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
        <p:nvSpPr>
          <p:cNvPr id="182" name="Google Shape;182;p10"/>
          <p:cNvSpPr txBox="1"/>
          <p:nvPr/>
        </p:nvSpPr>
        <p:spPr>
          <a:xfrm>
            <a:off x="622026" y="5177135"/>
            <a:ext cx="557909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Here, A4FB0  =1010 0100 1111 1011 0000 (16+4=20bits)</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4872  =	  0100 1000 0111 0010 (16 bits)</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A9822  =1010 1001 1000 0010 0010 (20 bits)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Memory Segmentation</a:t>
            </a:r>
            <a:endParaRPr/>
          </a:p>
        </p:txBody>
      </p:sp>
      <p:sp>
        <p:nvSpPr>
          <p:cNvPr id="188" name="Google Shape;188;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9" name="Google Shape;189;p11"/>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
        <p:nvSpPr>
          <p:cNvPr id="190" name="Google Shape;190;p1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Types Of Segmentation –</a:t>
            </a:r>
            <a:endParaRPr/>
          </a:p>
          <a:p>
            <a:pPr indent="-274320" lvl="0" marL="274320" rtl="0" algn="l">
              <a:spcBef>
                <a:spcPts val="600"/>
              </a:spcBef>
              <a:spcAft>
                <a:spcPts val="0"/>
              </a:spcAft>
              <a:buSzPts val="1976"/>
              <a:buChar char="🞂"/>
            </a:pPr>
            <a:r>
              <a:rPr b="1" lang="en-US"/>
              <a:t>Overlapping Segment –</a:t>
            </a:r>
            <a:r>
              <a:rPr lang="en-US"/>
              <a:t> A segment starts at a particular address and its maximum size can go up to 64kilobytes. But if another segment starts along with this 64kilobytes location of the first segment, then the two are said to be </a:t>
            </a:r>
            <a:r>
              <a:rPr i="1" lang="en-US"/>
              <a:t>Overlapping Segment</a:t>
            </a:r>
            <a:r>
              <a:rPr lang="en-US"/>
              <a:t>.</a:t>
            </a:r>
            <a:endParaRPr/>
          </a:p>
          <a:p>
            <a:pPr indent="-274320" lvl="0" marL="274320" rtl="0" algn="l">
              <a:spcBef>
                <a:spcPts val="600"/>
              </a:spcBef>
              <a:spcAft>
                <a:spcPts val="0"/>
              </a:spcAft>
              <a:buSzPts val="1976"/>
              <a:buChar char="🞂"/>
            </a:pPr>
            <a:r>
              <a:rPr b="1" lang="en-US"/>
              <a:t>Non-Overlapped Segment –</a:t>
            </a:r>
            <a:r>
              <a:rPr lang="en-US"/>
              <a:t> A segment starts at a particular address and its maximum size can go up to 64kilobytes. But if another segment starts before or after this 64kilobytes location of the first segment, then the two segments are said to be </a:t>
            </a:r>
            <a:r>
              <a:rPr i="1" lang="en-US"/>
              <a:t>Non-Overlapped Segment</a:t>
            </a: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Physical Location of Segments</a:t>
            </a:r>
            <a:endParaRPr/>
          </a:p>
        </p:txBody>
      </p:sp>
      <p:sp>
        <p:nvSpPr>
          <p:cNvPr id="196" name="Google Shape;196;p1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7" name="Google Shape;197;p1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198" name="Google Shape;198;p12"/>
          <p:cNvSpPr txBox="1"/>
          <p:nvPr/>
        </p:nvSpPr>
        <p:spPr>
          <a:xfrm>
            <a:off x="1676400" y="381000"/>
            <a:ext cx="5791200" cy="60198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600"/>
              <a:buFont typeface="Bookman Old Style"/>
              <a:buNone/>
            </a:pPr>
            <a:r>
              <a:rPr b="1" i="0" lang="en-US" sz="1600" u="none" cap="none" strike="noStrike">
                <a:solidFill>
                  <a:schemeClr val="dk1"/>
                </a:solidFill>
                <a:latin typeface="Bookman Old Style"/>
                <a:ea typeface="Bookman Old Style"/>
                <a:cs typeface="Bookman Old Style"/>
                <a:sym typeface="Bookman Old Style"/>
              </a:rPr>
              <a:t>Segment</a:t>
            </a:r>
            <a:r>
              <a:rPr b="1" i="0" lang="en-US" sz="1200" u="none" cap="none" strike="noStrike">
                <a:solidFill>
                  <a:schemeClr val="dk1"/>
                </a:solidFill>
                <a:latin typeface="Bookman Old Style"/>
                <a:ea typeface="Bookman Old Style"/>
                <a:cs typeface="Bookman Old Style"/>
                <a:sym typeface="Bookman Old Style"/>
              </a:rPr>
              <a:t>                </a:t>
            </a:r>
            <a:r>
              <a:rPr b="1" i="0" lang="en-US" sz="1400" u="none" cap="none" strike="noStrike">
                <a:solidFill>
                  <a:schemeClr val="dk1"/>
                </a:solidFill>
                <a:latin typeface="Bookman Old Style"/>
                <a:ea typeface="Bookman Old Style"/>
                <a:cs typeface="Bookman Old Style"/>
                <a:sym typeface="Bookman Old Style"/>
              </a:rPr>
              <a:t>Physical Address (hex)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10021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10020 </a:t>
            </a:r>
            <a:endParaRPr/>
          </a:p>
          <a:p>
            <a:pPr indent="0" lvl="0" marL="0" marR="0" rtl="0" algn="l">
              <a:lnSpc>
                <a:spcPct val="100000"/>
              </a:lnSpc>
              <a:spcBef>
                <a:spcPts val="0"/>
              </a:spcBef>
              <a:spcAft>
                <a:spcPts val="0"/>
              </a:spcAft>
              <a:buClr>
                <a:srgbClr val="00B050"/>
              </a:buClr>
              <a:buSzPts val="1200"/>
              <a:buFont typeface="Bookman Old Style"/>
              <a:buNone/>
            </a:pPr>
            <a:r>
              <a:rPr b="1" i="0" lang="en-US" sz="1200" u="none" cap="none" strike="noStrike">
                <a:solidFill>
                  <a:srgbClr val="00B050"/>
                </a:solidFill>
                <a:latin typeface="Bookman Old Style"/>
                <a:ea typeface="Bookman Old Style"/>
                <a:cs typeface="Bookman Old Style"/>
                <a:sym typeface="Bookman Old Style"/>
              </a:rPr>
              <a:t>End of Segment 2 </a:t>
            </a:r>
            <a:r>
              <a:rPr b="1" i="0" lang="en-US" sz="1200" u="none" cap="none" strike="noStrike">
                <a:solidFill>
                  <a:schemeClr val="dk2"/>
                </a:solidFill>
                <a:latin typeface="Bookman Old Style"/>
                <a:ea typeface="Bookman Old Style"/>
                <a:cs typeface="Bookman Old Style"/>
                <a:sym typeface="Bookman Old Style"/>
              </a:rPr>
              <a:t>	</a:t>
            </a:r>
            <a:r>
              <a:rPr b="1" i="0" lang="en-US" sz="1200" u="none" cap="none" strike="noStrike">
                <a:solidFill>
                  <a:srgbClr val="00B050"/>
                </a:solidFill>
                <a:latin typeface="Bookman Old Style"/>
                <a:ea typeface="Bookman Old Style"/>
                <a:cs typeface="Bookman Old Style"/>
                <a:sym typeface="Bookman Old Style"/>
              </a:rPr>
              <a:t>1001F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1001E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10010 </a:t>
            </a:r>
            <a:endParaRPr/>
          </a:p>
          <a:p>
            <a:pPr indent="0" lvl="0" marL="0" marR="0" rtl="0" algn="l">
              <a:lnSpc>
                <a:spcPct val="100000"/>
              </a:lnSpc>
              <a:spcBef>
                <a:spcPts val="0"/>
              </a:spcBef>
              <a:spcAft>
                <a:spcPts val="0"/>
              </a:spcAft>
              <a:buClr>
                <a:srgbClr val="FF0000"/>
              </a:buClr>
              <a:buSzPts val="1200"/>
              <a:buFont typeface="Bookman Old Style"/>
              <a:buNone/>
            </a:pPr>
            <a:r>
              <a:rPr b="1" i="0" lang="en-US" sz="1200" u="none" cap="none" strike="noStrike">
                <a:solidFill>
                  <a:srgbClr val="FF0000"/>
                </a:solidFill>
                <a:latin typeface="Bookman Old Style"/>
                <a:ea typeface="Bookman Old Style"/>
                <a:cs typeface="Bookman Old Style"/>
                <a:sym typeface="Bookman Old Style"/>
              </a:rPr>
              <a:t>End of Segment 1 </a:t>
            </a:r>
            <a:r>
              <a:rPr b="1" i="0" lang="en-US" sz="1200" u="none" cap="none" strike="noStrike">
                <a:solidFill>
                  <a:schemeClr val="dk2"/>
                </a:solidFill>
                <a:latin typeface="Bookman Old Style"/>
                <a:ea typeface="Bookman Old Style"/>
                <a:cs typeface="Bookman Old Style"/>
                <a:sym typeface="Bookman Old Style"/>
              </a:rPr>
              <a:t>	</a:t>
            </a:r>
            <a:r>
              <a:rPr b="1" i="0" lang="en-US" sz="1200" u="none" cap="none" strike="noStrike">
                <a:solidFill>
                  <a:srgbClr val="FF0000"/>
                </a:solidFill>
                <a:latin typeface="Bookman Old Style"/>
                <a:ea typeface="Bookman Old Style"/>
                <a:cs typeface="Bookman Old Style"/>
                <a:sym typeface="Bookman Old Style"/>
              </a:rPr>
              <a:t>1000F</a:t>
            </a:r>
            <a:r>
              <a:rPr b="1" i="0" lang="en-US" sz="1200" u="none" cap="none" strike="noStrike">
                <a:solidFill>
                  <a:schemeClr val="dk2"/>
                </a:solidFill>
                <a:latin typeface="Bookman Old Style"/>
                <a:ea typeface="Bookman Old Style"/>
                <a:cs typeface="Bookman Old Style"/>
                <a:sym typeface="Bookman Old Style"/>
              </a:rPr>
              <a:t>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1000E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10000 </a:t>
            </a:r>
            <a:endParaRPr/>
          </a:p>
          <a:p>
            <a:pPr indent="0" lvl="0" marL="0" marR="0" rtl="0" algn="l">
              <a:lnSpc>
                <a:spcPct val="100000"/>
              </a:lnSpc>
              <a:spcBef>
                <a:spcPts val="0"/>
              </a:spcBef>
              <a:spcAft>
                <a:spcPts val="0"/>
              </a:spcAft>
              <a:buClr>
                <a:srgbClr val="CC00CC"/>
              </a:buClr>
              <a:buSzPts val="1200"/>
              <a:buFont typeface="Bookman Old Style"/>
              <a:buNone/>
            </a:pPr>
            <a:r>
              <a:rPr b="1" i="0" lang="en-US" sz="1200" u="none" cap="none" strike="noStrike">
                <a:solidFill>
                  <a:srgbClr val="CC00CC"/>
                </a:solidFill>
                <a:latin typeface="Bookman Old Style"/>
                <a:ea typeface="Bookman Old Style"/>
                <a:cs typeface="Bookman Old Style"/>
                <a:sym typeface="Bookman Old Style"/>
              </a:rPr>
              <a:t>End of Segment 0 </a:t>
            </a:r>
            <a:r>
              <a:rPr b="1" i="0" lang="en-US" sz="1200" u="none" cap="none" strike="noStrike">
                <a:solidFill>
                  <a:schemeClr val="dk2"/>
                </a:solidFill>
                <a:latin typeface="Bookman Old Style"/>
                <a:ea typeface="Bookman Old Style"/>
                <a:cs typeface="Bookman Old Style"/>
                <a:sym typeface="Bookman Old Style"/>
              </a:rPr>
              <a:t>	</a:t>
            </a:r>
            <a:r>
              <a:rPr b="1" i="0" lang="en-US" sz="1200" u="none" cap="none" strike="noStrike">
                <a:solidFill>
                  <a:srgbClr val="CC00CC"/>
                </a:solidFill>
                <a:latin typeface="Bookman Old Style"/>
                <a:ea typeface="Bookman Old Style"/>
                <a:cs typeface="Bookman Old Style"/>
                <a:sym typeface="Bookman Old Style"/>
              </a:rPr>
              <a:t>0FFFF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0FFFE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00021 </a:t>
            </a:r>
            <a:endParaRPr/>
          </a:p>
          <a:p>
            <a:pPr indent="0" lvl="0" marL="0" marR="0" rtl="0" algn="l">
              <a:lnSpc>
                <a:spcPct val="100000"/>
              </a:lnSpc>
              <a:spcBef>
                <a:spcPts val="0"/>
              </a:spcBef>
              <a:spcAft>
                <a:spcPts val="0"/>
              </a:spcAft>
              <a:buClr>
                <a:srgbClr val="00B050"/>
              </a:buClr>
              <a:buSzPts val="1200"/>
              <a:buFont typeface="Bookman Old Style"/>
              <a:buNone/>
            </a:pPr>
            <a:r>
              <a:rPr b="1" i="0" lang="en-US" sz="1200" u="none" cap="none" strike="noStrike">
                <a:solidFill>
                  <a:srgbClr val="00B050"/>
                </a:solidFill>
                <a:latin typeface="Bookman Old Style"/>
                <a:ea typeface="Bookman Old Style"/>
                <a:cs typeface="Bookman Old Style"/>
                <a:sym typeface="Bookman Old Style"/>
              </a:rPr>
              <a:t>Start of Segment 2 </a:t>
            </a:r>
            <a:r>
              <a:rPr b="1" i="0" lang="en-US" sz="1200" u="none" cap="none" strike="noStrike">
                <a:solidFill>
                  <a:schemeClr val="dk2"/>
                </a:solidFill>
                <a:latin typeface="Bookman Old Style"/>
                <a:ea typeface="Bookman Old Style"/>
                <a:cs typeface="Bookman Old Style"/>
                <a:sym typeface="Bookman Old Style"/>
              </a:rPr>
              <a:t>	</a:t>
            </a:r>
            <a:r>
              <a:rPr b="1" i="0" lang="en-US" sz="1200" u="none" cap="none" strike="noStrike">
                <a:solidFill>
                  <a:srgbClr val="00B050"/>
                </a:solidFill>
                <a:latin typeface="Bookman Old Style"/>
                <a:ea typeface="Bookman Old Style"/>
                <a:cs typeface="Bookman Old Style"/>
                <a:sym typeface="Bookman Old Style"/>
              </a:rPr>
              <a:t>00020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0001F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00011 </a:t>
            </a:r>
            <a:endParaRPr/>
          </a:p>
          <a:p>
            <a:pPr indent="0" lvl="0" marL="0" marR="0" rtl="0" algn="l">
              <a:lnSpc>
                <a:spcPct val="100000"/>
              </a:lnSpc>
              <a:spcBef>
                <a:spcPts val="0"/>
              </a:spcBef>
              <a:spcAft>
                <a:spcPts val="0"/>
              </a:spcAft>
              <a:buClr>
                <a:srgbClr val="FF0000"/>
              </a:buClr>
              <a:buSzPts val="1200"/>
              <a:buFont typeface="Bookman Old Style"/>
              <a:buNone/>
            </a:pPr>
            <a:r>
              <a:rPr b="1" i="0" lang="en-US" sz="1200" u="none" cap="none" strike="noStrike">
                <a:solidFill>
                  <a:srgbClr val="FF0000"/>
                </a:solidFill>
                <a:latin typeface="Bookman Old Style"/>
                <a:ea typeface="Bookman Old Style"/>
                <a:cs typeface="Bookman Old Style"/>
                <a:sym typeface="Bookman Old Style"/>
              </a:rPr>
              <a:t>Start of Segment 1 </a:t>
            </a:r>
            <a:r>
              <a:rPr b="1" i="0" lang="en-US" sz="1200" u="none" cap="none" strike="noStrike">
                <a:solidFill>
                  <a:schemeClr val="dk2"/>
                </a:solidFill>
                <a:latin typeface="Bookman Old Style"/>
                <a:ea typeface="Bookman Old Style"/>
                <a:cs typeface="Bookman Old Style"/>
                <a:sym typeface="Bookman Old Style"/>
              </a:rPr>
              <a:t>	</a:t>
            </a:r>
            <a:r>
              <a:rPr b="1" i="0" lang="en-US" sz="1200" u="none" cap="none" strike="noStrike">
                <a:solidFill>
                  <a:srgbClr val="FF0000"/>
                </a:solidFill>
                <a:latin typeface="Bookman Old Style"/>
                <a:ea typeface="Bookman Old Style"/>
                <a:cs typeface="Bookman Old Style"/>
                <a:sym typeface="Bookman Old Style"/>
              </a:rPr>
              <a:t>00010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0000F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00003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00002 </a:t>
            </a:r>
            <a:endParaRPr/>
          </a:p>
          <a:p>
            <a:pPr indent="0" lvl="0" marL="0" marR="0" rtl="0" algn="l">
              <a:lnSpc>
                <a:spcPct val="100000"/>
              </a:lnSpc>
              <a:spcBef>
                <a:spcPts val="0"/>
              </a:spcBef>
              <a:spcAft>
                <a:spcPts val="0"/>
              </a:spcAft>
              <a:buClr>
                <a:schemeClr val="dk2"/>
              </a:buClr>
              <a:buSzPts val="1200"/>
              <a:buFont typeface="Bookman Old Style"/>
              <a:buNone/>
            </a:pPr>
            <a:r>
              <a:rPr b="1" i="0" lang="en-US" sz="1200" u="none" cap="none" strike="noStrike">
                <a:solidFill>
                  <a:schemeClr val="dk2"/>
                </a:solidFill>
                <a:latin typeface="Bookman Old Style"/>
                <a:ea typeface="Bookman Old Style"/>
                <a:cs typeface="Bookman Old Style"/>
                <a:sym typeface="Bookman Old Style"/>
              </a:rPr>
              <a:t>                      	00001 </a:t>
            </a:r>
            <a:endParaRPr/>
          </a:p>
          <a:p>
            <a:pPr indent="0" lvl="0" marL="0" marR="0" rtl="0" algn="l">
              <a:lnSpc>
                <a:spcPct val="100000"/>
              </a:lnSpc>
              <a:spcBef>
                <a:spcPts val="0"/>
              </a:spcBef>
              <a:spcAft>
                <a:spcPts val="0"/>
              </a:spcAft>
              <a:buClr>
                <a:srgbClr val="CC00CC"/>
              </a:buClr>
              <a:buSzPts val="1200"/>
              <a:buFont typeface="Bookman Old Style"/>
              <a:buNone/>
            </a:pPr>
            <a:r>
              <a:rPr b="1" i="0" lang="en-US" sz="1200" u="none" cap="none" strike="noStrike">
                <a:solidFill>
                  <a:srgbClr val="CC00CC"/>
                </a:solidFill>
                <a:latin typeface="Bookman Old Style"/>
                <a:ea typeface="Bookman Old Style"/>
                <a:cs typeface="Bookman Old Style"/>
                <a:sym typeface="Bookman Old Style"/>
              </a:rPr>
              <a:t>Start of Segment 0 </a:t>
            </a:r>
            <a:r>
              <a:rPr b="1" i="0" lang="en-US" sz="1200" u="none" cap="none" strike="noStrike">
                <a:solidFill>
                  <a:schemeClr val="dk2"/>
                </a:solidFill>
                <a:latin typeface="Bookman Old Style"/>
                <a:ea typeface="Bookman Old Style"/>
                <a:cs typeface="Bookman Old Style"/>
                <a:sym typeface="Bookman Old Style"/>
              </a:rPr>
              <a:t>	</a:t>
            </a:r>
            <a:r>
              <a:rPr b="1" i="0" lang="en-US" sz="1200" u="none" cap="none" strike="noStrike">
                <a:solidFill>
                  <a:srgbClr val="CC00CC"/>
                </a:solidFill>
                <a:latin typeface="Bookman Old Style"/>
                <a:ea typeface="Bookman Old Style"/>
                <a:cs typeface="Bookman Old Style"/>
                <a:sym typeface="Bookman Old Style"/>
              </a:rPr>
              <a:t>00000 </a:t>
            </a:r>
            <a:endParaRPr/>
          </a:p>
          <a:p>
            <a:pPr indent="0" lvl="0" marL="0" marR="0" rtl="0" algn="l">
              <a:lnSpc>
                <a:spcPct val="100000"/>
              </a:lnSpc>
              <a:spcBef>
                <a:spcPts val="0"/>
              </a:spcBef>
              <a:spcAft>
                <a:spcPts val="0"/>
              </a:spcAft>
              <a:buClr>
                <a:schemeClr val="dk1"/>
              </a:buClr>
              <a:buSzPts val="1200"/>
              <a:buFont typeface="Gill Sans"/>
              <a:buNone/>
            </a:pPr>
            <a:r>
              <a:t/>
            </a:r>
            <a:endParaRPr b="1" i="0" sz="1200" u="none" cap="none" strike="noStrike">
              <a:solidFill>
                <a:schemeClr val="dk2"/>
              </a:solidFill>
              <a:latin typeface="Bookman Old Style"/>
              <a:ea typeface="Bookman Old Style"/>
              <a:cs typeface="Bookman Old Style"/>
              <a:sym typeface="Bookman Old Style"/>
            </a:endParaRPr>
          </a:p>
        </p:txBody>
      </p:sp>
      <p:cxnSp>
        <p:nvCxnSpPr>
          <p:cNvPr id="199" name="Google Shape;199;p12"/>
          <p:cNvCxnSpPr/>
          <p:nvPr/>
        </p:nvCxnSpPr>
        <p:spPr>
          <a:xfrm>
            <a:off x="1371600" y="6202363"/>
            <a:ext cx="381000" cy="0"/>
          </a:xfrm>
          <a:prstGeom prst="straightConnector1">
            <a:avLst/>
          </a:prstGeom>
          <a:noFill/>
          <a:ln cap="flat" cmpd="sng" w="9525">
            <a:solidFill>
              <a:schemeClr val="dk1"/>
            </a:solidFill>
            <a:prstDash val="solid"/>
            <a:round/>
            <a:headEnd len="med" w="med" type="none"/>
            <a:tailEnd len="med" w="med" type="triangle"/>
          </a:ln>
        </p:spPr>
      </p:cxnSp>
      <p:cxnSp>
        <p:nvCxnSpPr>
          <p:cNvPr id="200" name="Google Shape;200;p12"/>
          <p:cNvCxnSpPr/>
          <p:nvPr/>
        </p:nvCxnSpPr>
        <p:spPr>
          <a:xfrm rot="10800000">
            <a:off x="1371600" y="3505199"/>
            <a:ext cx="0" cy="2697163"/>
          </a:xfrm>
          <a:prstGeom prst="straightConnector1">
            <a:avLst/>
          </a:prstGeom>
          <a:noFill/>
          <a:ln cap="flat" cmpd="sng" w="9525">
            <a:solidFill>
              <a:schemeClr val="dk1"/>
            </a:solidFill>
            <a:prstDash val="solid"/>
            <a:round/>
            <a:headEnd len="med" w="med" type="none"/>
            <a:tailEnd len="med" w="med" type="none"/>
          </a:ln>
        </p:spPr>
      </p:cxnSp>
      <p:cxnSp>
        <p:nvCxnSpPr>
          <p:cNvPr id="201" name="Google Shape;201;p12"/>
          <p:cNvCxnSpPr/>
          <p:nvPr/>
        </p:nvCxnSpPr>
        <p:spPr>
          <a:xfrm>
            <a:off x="1371600" y="3505200"/>
            <a:ext cx="304800" cy="0"/>
          </a:xfrm>
          <a:prstGeom prst="straightConnector1">
            <a:avLst/>
          </a:prstGeom>
          <a:noFill/>
          <a:ln cap="flat" cmpd="sng" w="9525">
            <a:solidFill>
              <a:schemeClr val="dk1"/>
            </a:solidFill>
            <a:prstDash val="solid"/>
            <a:round/>
            <a:headEnd len="med" w="med" type="none"/>
            <a:tailEnd len="med" w="med" type="triangle"/>
          </a:ln>
        </p:spPr>
      </p:cxnSp>
      <p:cxnSp>
        <p:nvCxnSpPr>
          <p:cNvPr id="202" name="Google Shape;202;p12"/>
          <p:cNvCxnSpPr/>
          <p:nvPr/>
        </p:nvCxnSpPr>
        <p:spPr>
          <a:xfrm>
            <a:off x="1447800" y="4906963"/>
            <a:ext cx="228600" cy="0"/>
          </a:xfrm>
          <a:prstGeom prst="straightConnector1">
            <a:avLst/>
          </a:prstGeom>
          <a:noFill/>
          <a:ln cap="flat" cmpd="sng" w="9525">
            <a:solidFill>
              <a:schemeClr val="dk1"/>
            </a:solidFill>
            <a:prstDash val="solid"/>
            <a:round/>
            <a:headEnd len="med" w="med" type="none"/>
            <a:tailEnd len="med" w="med" type="triangle"/>
          </a:ln>
        </p:spPr>
      </p:cxnSp>
      <p:cxnSp>
        <p:nvCxnSpPr>
          <p:cNvPr id="203" name="Google Shape;203;p12"/>
          <p:cNvCxnSpPr/>
          <p:nvPr/>
        </p:nvCxnSpPr>
        <p:spPr>
          <a:xfrm rot="10800000">
            <a:off x="1447800" y="2743199"/>
            <a:ext cx="0" cy="2163763"/>
          </a:xfrm>
          <a:prstGeom prst="straightConnector1">
            <a:avLst/>
          </a:prstGeom>
          <a:noFill/>
          <a:ln cap="flat" cmpd="sng" w="9525">
            <a:solidFill>
              <a:schemeClr val="dk1"/>
            </a:solidFill>
            <a:prstDash val="solid"/>
            <a:round/>
            <a:headEnd len="med" w="med" type="none"/>
            <a:tailEnd len="med" w="med" type="none"/>
          </a:ln>
        </p:spPr>
      </p:cxnSp>
      <p:cxnSp>
        <p:nvCxnSpPr>
          <p:cNvPr id="204" name="Google Shape;204;p12"/>
          <p:cNvCxnSpPr/>
          <p:nvPr/>
        </p:nvCxnSpPr>
        <p:spPr>
          <a:xfrm>
            <a:off x="1447800" y="2743200"/>
            <a:ext cx="228600" cy="0"/>
          </a:xfrm>
          <a:prstGeom prst="straightConnector1">
            <a:avLst/>
          </a:prstGeom>
          <a:noFill/>
          <a:ln cap="flat" cmpd="sng" w="9525">
            <a:solidFill>
              <a:schemeClr val="dk1"/>
            </a:solidFill>
            <a:prstDash val="solid"/>
            <a:round/>
            <a:headEnd len="med" w="med" type="none"/>
            <a:tailEnd len="med" w="med" type="triangle"/>
          </a:ln>
        </p:spPr>
      </p:cxnSp>
      <p:cxnSp>
        <p:nvCxnSpPr>
          <p:cNvPr id="205" name="Google Shape;205;p12"/>
          <p:cNvCxnSpPr/>
          <p:nvPr/>
        </p:nvCxnSpPr>
        <p:spPr>
          <a:xfrm>
            <a:off x="1524000" y="4068763"/>
            <a:ext cx="152400" cy="0"/>
          </a:xfrm>
          <a:prstGeom prst="straightConnector1">
            <a:avLst/>
          </a:prstGeom>
          <a:noFill/>
          <a:ln cap="flat" cmpd="sng" w="9525">
            <a:solidFill>
              <a:schemeClr val="dk1"/>
            </a:solidFill>
            <a:prstDash val="solid"/>
            <a:round/>
            <a:headEnd len="med" w="med" type="none"/>
            <a:tailEnd len="med" w="med" type="triangle"/>
          </a:ln>
        </p:spPr>
      </p:cxnSp>
      <p:cxnSp>
        <p:nvCxnSpPr>
          <p:cNvPr id="206" name="Google Shape;206;p12"/>
          <p:cNvCxnSpPr/>
          <p:nvPr/>
        </p:nvCxnSpPr>
        <p:spPr>
          <a:xfrm rot="10800000">
            <a:off x="1524000" y="2057399"/>
            <a:ext cx="0" cy="2011363"/>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12"/>
          <p:cNvCxnSpPr/>
          <p:nvPr/>
        </p:nvCxnSpPr>
        <p:spPr>
          <a:xfrm>
            <a:off x="1524000" y="2057400"/>
            <a:ext cx="228600" cy="0"/>
          </a:xfrm>
          <a:prstGeom prst="straightConnector1">
            <a:avLst/>
          </a:prstGeom>
          <a:noFill/>
          <a:ln cap="flat" cmpd="sng" w="9525">
            <a:solidFill>
              <a:schemeClr val="dk1"/>
            </a:solidFill>
            <a:prstDash val="solid"/>
            <a:round/>
            <a:headEnd len="med" w="med" type="none"/>
            <a:tailEnd len="med" w="med" type="triangle"/>
          </a:ln>
        </p:spPr>
      </p:cxnSp>
      <p:sp>
        <p:nvSpPr>
          <p:cNvPr id="208" name="Google Shape;208;p12"/>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
        <p:nvSpPr>
          <p:cNvPr id="209" name="Google Shape;209;p12"/>
          <p:cNvSpPr txBox="1"/>
          <p:nvPr/>
        </p:nvSpPr>
        <p:spPr>
          <a:xfrm>
            <a:off x="5486400" y="1905000"/>
            <a:ext cx="266553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0001F physical address has</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Different logical address</a:t>
            </a:r>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For Segment 0,</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Base address = 0000</a:t>
            </a:r>
            <a:br>
              <a:rPr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offset = 001F</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For Segment 1, </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Base address = 0001</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Offset = 000F</a:t>
            </a:r>
            <a:endParaRPr/>
          </a:p>
        </p:txBody>
      </p:sp>
      <p:sp>
        <p:nvSpPr>
          <p:cNvPr id="210" name="Google Shape;210;p12"/>
          <p:cNvSpPr txBox="1"/>
          <p:nvPr/>
        </p:nvSpPr>
        <p:spPr>
          <a:xfrm>
            <a:off x="479906" y="4499531"/>
            <a:ext cx="9678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64Kbyte</a:t>
            </a:r>
            <a:endParaRPr/>
          </a:p>
        </p:txBody>
      </p:sp>
      <p:cxnSp>
        <p:nvCxnSpPr>
          <p:cNvPr id="211" name="Google Shape;211;p12"/>
          <p:cNvCxnSpPr/>
          <p:nvPr/>
        </p:nvCxnSpPr>
        <p:spPr>
          <a:xfrm rot="10800000">
            <a:off x="992062" y="3581400"/>
            <a:ext cx="0" cy="762000"/>
          </a:xfrm>
          <a:prstGeom prst="straightConnector1">
            <a:avLst/>
          </a:prstGeom>
          <a:noFill/>
          <a:ln cap="flat" cmpd="sng" w="9525">
            <a:solidFill>
              <a:schemeClr val="accent1"/>
            </a:solidFill>
            <a:prstDash val="solid"/>
            <a:round/>
            <a:headEnd len="sm" w="sm" type="none"/>
            <a:tailEnd len="med" w="med" type="triangle"/>
          </a:ln>
        </p:spPr>
      </p:cxnSp>
      <p:cxnSp>
        <p:nvCxnSpPr>
          <p:cNvPr id="212" name="Google Shape;212;p12"/>
          <p:cNvCxnSpPr/>
          <p:nvPr/>
        </p:nvCxnSpPr>
        <p:spPr>
          <a:xfrm>
            <a:off x="963853" y="4868863"/>
            <a:ext cx="0" cy="1333499"/>
          </a:xfrm>
          <a:prstGeom prst="straightConnector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Registers:</a:t>
            </a:r>
            <a:endParaRPr/>
          </a:p>
        </p:txBody>
      </p:sp>
      <p:sp>
        <p:nvSpPr>
          <p:cNvPr id="218" name="Google Shape;218;p1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9" name="Google Shape;219;p1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24"/>
              <a:buChar char="🞂"/>
            </a:pPr>
            <a:r>
              <a:rPr b="1" lang="en-US" sz="2400">
                <a:latin typeface="Open Sans ExtraBold"/>
                <a:ea typeface="Open Sans ExtraBold"/>
                <a:cs typeface="Open Sans ExtraBold"/>
                <a:sym typeface="Open Sans ExtraBold"/>
              </a:rPr>
              <a:t>Registers:</a:t>
            </a:r>
            <a:endParaRPr/>
          </a:p>
          <a:p>
            <a:pPr indent="-274319" lvl="1" marL="548640" rtl="0" algn="l">
              <a:spcBef>
                <a:spcPts val="500"/>
              </a:spcBef>
              <a:spcAft>
                <a:spcPts val="0"/>
              </a:spcAft>
              <a:buSzPts val="1824"/>
              <a:buChar char="🞂"/>
            </a:pPr>
            <a:r>
              <a:rPr b="1" lang="en-US" sz="2400">
                <a:solidFill>
                  <a:schemeClr val="dk1"/>
                </a:solidFill>
                <a:latin typeface="Open Sans ExtraBold"/>
                <a:ea typeface="Open Sans ExtraBold"/>
                <a:cs typeface="Open Sans ExtraBold"/>
                <a:sym typeface="Open Sans ExtraBold"/>
              </a:rPr>
              <a:t>Information is stored in registers</a:t>
            </a:r>
            <a:endParaRPr/>
          </a:p>
          <a:p>
            <a:pPr indent="-274319" lvl="1" marL="548640" rtl="0" algn="l">
              <a:spcBef>
                <a:spcPts val="500"/>
              </a:spcBef>
              <a:spcAft>
                <a:spcPts val="0"/>
              </a:spcAft>
              <a:buSzPts val="1824"/>
              <a:buChar char="🞂"/>
            </a:pPr>
            <a:r>
              <a:rPr b="1" lang="en-US" sz="2400">
                <a:solidFill>
                  <a:schemeClr val="dk1"/>
                </a:solidFill>
                <a:latin typeface="Open Sans ExtraBold"/>
                <a:ea typeface="Open Sans ExtraBold"/>
                <a:cs typeface="Open Sans ExtraBold"/>
                <a:sym typeface="Open Sans ExtraBold"/>
              </a:rPr>
              <a:t>Registers are classified according to the functions they perform</a:t>
            </a:r>
            <a:endParaRPr/>
          </a:p>
          <a:p>
            <a:pPr indent="-274319" lvl="1" marL="548640" rtl="0" algn="l">
              <a:spcBef>
                <a:spcPts val="500"/>
              </a:spcBef>
              <a:spcAft>
                <a:spcPts val="0"/>
              </a:spcAft>
              <a:buSzPts val="1824"/>
              <a:buChar char="🞂"/>
            </a:pPr>
            <a:r>
              <a:rPr b="1" lang="en-US" sz="2400">
                <a:solidFill>
                  <a:schemeClr val="dk1"/>
                </a:solidFill>
                <a:latin typeface="Open Sans ExtraBold"/>
                <a:ea typeface="Open Sans ExtraBold"/>
                <a:cs typeface="Open Sans ExtraBold"/>
                <a:sym typeface="Open Sans ExtraBold"/>
              </a:rPr>
              <a:t>All Processors have internal registers some are visible and some are not visible to the programmers.</a:t>
            </a:r>
            <a:endParaRPr/>
          </a:p>
          <a:p>
            <a:pPr indent="-274319" lvl="1" marL="548640" rtl="0" algn="l">
              <a:spcBef>
                <a:spcPts val="500"/>
              </a:spcBef>
              <a:spcAft>
                <a:spcPts val="0"/>
              </a:spcAft>
              <a:buSzPts val="1824"/>
              <a:buChar char="🞂"/>
            </a:pPr>
            <a:r>
              <a:rPr b="1" lang="en-US" sz="2400">
                <a:solidFill>
                  <a:schemeClr val="dk1"/>
                </a:solidFill>
                <a:latin typeface="Open Sans ExtraBold"/>
                <a:ea typeface="Open Sans ExtraBold"/>
                <a:cs typeface="Open Sans ExtraBold"/>
                <a:sym typeface="Open Sans ExtraBold"/>
              </a:rPr>
              <a:t>Internal Registers are used as temporary storage for operands, and if the operand is already in memory, it takes less time for execution of the associated instruction.</a:t>
            </a:r>
            <a:endParaRPr/>
          </a:p>
        </p:txBody>
      </p:sp>
      <p:sp>
        <p:nvSpPr>
          <p:cNvPr id="220" name="Google Shape;220;p13"/>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8086 Register Categories</a:t>
            </a:r>
            <a:endParaRPr/>
          </a:p>
        </p:txBody>
      </p:sp>
      <p:sp>
        <p:nvSpPr>
          <p:cNvPr id="226" name="Google Shape;226;p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7" name="Google Shape;227;p14"/>
          <p:cNvSpPr txBox="1"/>
          <p:nvPr>
            <p:ph idx="1" type="body"/>
          </p:nvPr>
        </p:nvSpPr>
        <p:spPr>
          <a:xfrm>
            <a:off x="457200" y="1219200"/>
            <a:ext cx="3276600" cy="4937760"/>
          </a:xfrm>
          <a:prstGeom prst="rect">
            <a:avLst/>
          </a:prstGeom>
          <a:noFill/>
          <a:ln>
            <a:noFill/>
          </a:ln>
        </p:spPr>
        <p:txBody>
          <a:bodyPr anchorCtr="0" anchor="t" bIns="45700" lIns="91425" spcFirstLastPara="1" rIns="91425" wrap="square" tIns="45700">
            <a:normAutofit fontScale="92500"/>
          </a:bodyPr>
          <a:lstStyle/>
          <a:p>
            <a:pPr indent="-457200" lvl="0" marL="457200" rtl="0" algn="l">
              <a:spcBef>
                <a:spcPts val="0"/>
              </a:spcBef>
              <a:spcAft>
                <a:spcPts val="0"/>
              </a:spcAft>
              <a:buSzPct val="76000"/>
              <a:buChar char="🞂"/>
            </a:pPr>
            <a:r>
              <a:rPr b="1" lang="en-US" sz="2400"/>
              <a:t>Data registers (4)</a:t>
            </a:r>
            <a:r>
              <a:rPr lang="en-US" sz="2400"/>
              <a:t>: General data registers hold data for an operation (AX, BX, CX, DX).</a:t>
            </a:r>
            <a:endParaRPr/>
          </a:p>
          <a:p>
            <a:pPr indent="-457200" lvl="0" marL="457200" rtl="0" algn="l">
              <a:spcBef>
                <a:spcPts val="600"/>
              </a:spcBef>
              <a:spcAft>
                <a:spcPts val="0"/>
              </a:spcAft>
              <a:buSzPct val="76000"/>
              <a:buChar char="🞂"/>
            </a:pPr>
            <a:r>
              <a:rPr b="1" lang="en-US" sz="2400"/>
              <a:t>Address registers (9)</a:t>
            </a:r>
            <a:r>
              <a:rPr lang="en-US" sz="2400"/>
              <a:t>: (Segment, Pointer and Index registers) hold the address of an instruction or data.</a:t>
            </a:r>
            <a:endParaRPr/>
          </a:p>
          <a:p>
            <a:pPr indent="-457200" lvl="0" marL="457200" rtl="0" algn="l">
              <a:spcBef>
                <a:spcPts val="600"/>
              </a:spcBef>
              <a:spcAft>
                <a:spcPts val="0"/>
              </a:spcAft>
              <a:buSzPct val="76000"/>
              <a:buChar char="🞂"/>
            </a:pPr>
            <a:r>
              <a:rPr b="1" lang="en-US" sz="2400"/>
              <a:t>Status register (1)</a:t>
            </a:r>
            <a:r>
              <a:rPr lang="en-US" sz="2400"/>
              <a:t>: FLAG register keeps the current states of the processor.</a:t>
            </a:r>
            <a:endParaRPr/>
          </a:p>
          <a:p>
            <a:pPr indent="-167182" lvl="0" marL="274320" rtl="0" algn="l">
              <a:spcBef>
                <a:spcPts val="600"/>
              </a:spcBef>
              <a:spcAft>
                <a:spcPts val="0"/>
              </a:spcAft>
              <a:buSzPct val="76000"/>
              <a:buNone/>
            </a:pPr>
            <a:r>
              <a:t/>
            </a:r>
            <a:endParaRPr sz="2400"/>
          </a:p>
        </p:txBody>
      </p:sp>
      <p:pic>
        <p:nvPicPr>
          <p:cNvPr descr="registers" id="228" name="Google Shape;228;p14"/>
          <p:cNvPicPr preferRelativeResize="0"/>
          <p:nvPr/>
        </p:nvPicPr>
        <p:blipFill rotWithShape="1">
          <a:blip r:embed="rId3">
            <a:alphaModFix/>
          </a:blip>
          <a:srcRect b="0" l="0" r="0" t="0"/>
          <a:stretch/>
        </p:blipFill>
        <p:spPr>
          <a:xfrm>
            <a:off x="3733484" y="1219200"/>
            <a:ext cx="5410516" cy="3505200"/>
          </a:xfrm>
          <a:prstGeom prst="rect">
            <a:avLst/>
          </a:prstGeom>
          <a:noFill/>
          <a:ln>
            <a:noFill/>
          </a:ln>
        </p:spPr>
      </p:pic>
      <p:sp>
        <p:nvSpPr>
          <p:cNvPr id="229" name="Google Shape;229;p14"/>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8086 Registers and Memory</a:t>
            </a:r>
            <a:endParaRPr/>
          </a:p>
        </p:txBody>
      </p:sp>
      <p:sp>
        <p:nvSpPr>
          <p:cNvPr id="235" name="Google Shape;235;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6" name="Google Shape;236;p1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24"/>
              <a:buNone/>
            </a:pPr>
            <a:r>
              <a:rPr b="1" lang="en-US" sz="2400"/>
              <a:t>Number of Registers: </a:t>
            </a:r>
            <a:r>
              <a:rPr lang="en-US" sz="2400"/>
              <a:t>14, each of that16-bit registers  </a:t>
            </a:r>
            <a:endParaRPr/>
          </a:p>
          <a:p>
            <a:pPr indent="-274320" lvl="0" marL="274320" rtl="0" algn="l">
              <a:spcBef>
                <a:spcPts val="600"/>
              </a:spcBef>
              <a:spcAft>
                <a:spcPts val="0"/>
              </a:spcAft>
              <a:buSzPts val="1824"/>
              <a:buNone/>
            </a:pPr>
            <a:r>
              <a:rPr b="1" lang="en-US" sz="2400"/>
              <a:t>Memory Size: </a:t>
            </a:r>
            <a:r>
              <a:rPr lang="en-US" sz="2400"/>
              <a:t>1M Bytes</a:t>
            </a:r>
            <a:endParaRPr/>
          </a:p>
          <a:p>
            <a:pPr indent="-274320" lvl="0" marL="274320" rtl="0" algn="l">
              <a:spcBef>
                <a:spcPts val="600"/>
              </a:spcBef>
              <a:spcAft>
                <a:spcPts val="0"/>
              </a:spcAft>
              <a:buSzPts val="1824"/>
              <a:buNone/>
            </a:pPr>
            <a:r>
              <a:t/>
            </a:r>
            <a:endParaRPr sz="2400"/>
          </a:p>
          <a:p>
            <a:pPr indent="-148844" lvl="0" marL="274320" rtl="0" algn="l">
              <a:spcBef>
                <a:spcPts val="600"/>
              </a:spcBef>
              <a:spcAft>
                <a:spcPts val="0"/>
              </a:spcAft>
              <a:buSzPts val="1976"/>
              <a:buNone/>
            </a:pPr>
            <a:r>
              <a:t/>
            </a:r>
            <a:endParaRPr/>
          </a:p>
        </p:txBody>
      </p:sp>
      <p:pic>
        <p:nvPicPr>
          <p:cNvPr id="237" name="Google Shape;237;p15"/>
          <p:cNvPicPr preferRelativeResize="0"/>
          <p:nvPr/>
        </p:nvPicPr>
        <p:blipFill rotWithShape="1">
          <a:blip r:embed="rId3">
            <a:alphaModFix/>
          </a:blip>
          <a:srcRect b="0" l="0" r="0" t="0"/>
          <a:stretch/>
        </p:blipFill>
        <p:spPr>
          <a:xfrm>
            <a:off x="1676400" y="2025238"/>
            <a:ext cx="5486400" cy="4328599"/>
          </a:xfrm>
          <a:prstGeom prst="rect">
            <a:avLst/>
          </a:prstGeom>
          <a:noFill/>
          <a:ln>
            <a:noFill/>
          </a:ln>
        </p:spPr>
      </p:pic>
      <p:sp>
        <p:nvSpPr>
          <p:cNvPr id="238" name="Google Shape;238;p15"/>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Bookman Old Style"/>
              <a:buNone/>
            </a:pPr>
            <a:r>
              <a:rPr lang="en-US">
                <a:solidFill>
                  <a:schemeClr val="dk1"/>
                </a:solidFill>
              </a:rPr>
              <a:t>Memory Segment and Segment Registers</a:t>
            </a:r>
            <a:endParaRPr/>
          </a:p>
        </p:txBody>
      </p:sp>
      <p:sp>
        <p:nvSpPr>
          <p:cNvPr id="244" name="Google Shape;244;p1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5" name="Google Shape;245;p1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lang="en-US"/>
              <a:t>Note that, 8086 does not work with the whole 1MB memory at a given time, it works only with four 64KB segments within the whole memory, namely</a:t>
            </a:r>
            <a:endParaRPr/>
          </a:p>
          <a:p>
            <a:pPr indent="-274320" lvl="1" marL="548640" rtl="0" algn="l">
              <a:spcBef>
                <a:spcPts val="500"/>
              </a:spcBef>
              <a:spcAft>
                <a:spcPts val="0"/>
              </a:spcAft>
              <a:buSzPts val="1748"/>
              <a:buChar char="🞂"/>
            </a:pPr>
            <a:r>
              <a:rPr b="1" lang="en-US">
                <a:solidFill>
                  <a:schemeClr val="dk1"/>
                </a:solidFill>
                <a:latin typeface="Open Sans ExtraBold"/>
                <a:ea typeface="Open Sans ExtraBold"/>
                <a:cs typeface="Open Sans ExtraBold"/>
                <a:sym typeface="Open Sans ExtraBold"/>
              </a:rPr>
              <a:t>Code segment  CS: holds segment number of the code segment.</a:t>
            </a:r>
            <a:endParaRPr/>
          </a:p>
          <a:p>
            <a:pPr indent="-274320" lvl="1" marL="548640" rtl="0" algn="l">
              <a:spcBef>
                <a:spcPts val="500"/>
              </a:spcBef>
              <a:spcAft>
                <a:spcPts val="0"/>
              </a:spcAft>
              <a:buSzPts val="1748"/>
              <a:buChar char="🞂"/>
            </a:pPr>
            <a:r>
              <a:rPr b="1" lang="en-US">
                <a:solidFill>
                  <a:schemeClr val="dk1"/>
                </a:solidFill>
                <a:latin typeface="Open Sans ExtraBold"/>
                <a:ea typeface="Open Sans ExtraBold"/>
                <a:cs typeface="Open Sans ExtraBold"/>
                <a:sym typeface="Open Sans ExtraBold"/>
              </a:rPr>
              <a:t>Data Segment  DS: holds segment number of the data segment.</a:t>
            </a:r>
            <a:endParaRPr/>
          </a:p>
          <a:p>
            <a:pPr indent="-274320" lvl="1" marL="548640" rtl="0" algn="l">
              <a:spcBef>
                <a:spcPts val="500"/>
              </a:spcBef>
              <a:spcAft>
                <a:spcPts val="0"/>
              </a:spcAft>
              <a:buSzPts val="1748"/>
              <a:buChar char="🞂"/>
            </a:pPr>
            <a:r>
              <a:rPr b="1" lang="en-US">
                <a:solidFill>
                  <a:schemeClr val="dk1"/>
                </a:solidFill>
                <a:latin typeface="Open Sans ExtraBold"/>
                <a:ea typeface="Open Sans ExtraBold"/>
                <a:cs typeface="Open Sans ExtraBold"/>
                <a:sym typeface="Open Sans ExtraBold"/>
              </a:rPr>
              <a:t>Extra Segment ES: extra segment : holds alternate segment number of the data segment.</a:t>
            </a:r>
            <a:endParaRPr/>
          </a:p>
          <a:p>
            <a:pPr indent="-274320" lvl="1" marL="548640" rtl="0" algn="l">
              <a:spcBef>
                <a:spcPts val="500"/>
              </a:spcBef>
              <a:spcAft>
                <a:spcPts val="0"/>
              </a:spcAft>
              <a:buSzPts val="1748"/>
              <a:buChar char="🞂"/>
            </a:pPr>
            <a:r>
              <a:rPr b="1" lang="en-US">
                <a:solidFill>
                  <a:schemeClr val="dk1"/>
                </a:solidFill>
                <a:latin typeface="Open Sans ExtraBold"/>
                <a:ea typeface="Open Sans ExtraBold"/>
                <a:cs typeface="Open Sans ExtraBold"/>
                <a:sym typeface="Open Sans ExtraBold"/>
              </a:rPr>
              <a:t>Stack Segment SS: holds segment number of the stack segment and used when sub-program executes.</a:t>
            </a:r>
            <a:endParaRPr/>
          </a:p>
          <a:p>
            <a:pPr indent="-274320" lvl="0" marL="274320" rtl="0" algn="l">
              <a:spcBef>
                <a:spcPts val="600"/>
              </a:spcBef>
              <a:spcAft>
                <a:spcPts val="0"/>
              </a:spcAft>
              <a:buSzPts val="1976"/>
              <a:buChar char="🞂"/>
            </a:pPr>
            <a:r>
              <a:rPr lang="en-US"/>
              <a:t>Codes , data , and stack are loaded into different memory segments (registers).</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solidFill>
                <a:schemeClr val="dk1"/>
              </a:solidFill>
            </a:endParaRPr>
          </a:p>
        </p:txBody>
      </p:sp>
      <p:sp>
        <p:nvSpPr>
          <p:cNvPr id="246" name="Google Shape;246;p16"/>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General Data Registers</a:t>
            </a:r>
            <a:endParaRPr/>
          </a:p>
        </p:txBody>
      </p:sp>
      <p:sp>
        <p:nvSpPr>
          <p:cNvPr id="252" name="Google Shape;252;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3" name="Google Shape;253;p1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SzPts val="1824"/>
              <a:buChar char="🞂"/>
            </a:pPr>
            <a:r>
              <a:rPr lang="en-US" sz="2400"/>
              <a:t>These are 16-bit registers and can also be used as two 8 bit registers: </a:t>
            </a:r>
            <a:r>
              <a:rPr b="1" i="1" lang="en-US" sz="2400"/>
              <a:t>low and high bytes</a:t>
            </a:r>
            <a:r>
              <a:rPr lang="en-US" sz="2400"/>
              <a:t> can be accessed separately</a:t>
            </a:r>
            <a:endParaRPr/>
          </a:p>
          <a:p>
            <a:pPr indent="-274320" lvl="0" marL="274320" rtl="0" algn="l">
              <a:spcBef>
                <a:spcPts val="600"/>
              </a:spcBef>
              <a:spcAft>
                <a:spcPts val="0"/>
              </a:spcAft>
              <a:buSzPts val="1520"/>
              <a:buChar char="🞂"/>
            </a:pPr>
            <a:r>
              <a:rPr b="1" lang="en-US" sz="2000"/>
              <a:t>AX (Accumulator)</a:t>
            </a:r>
            <a:endParaRPr/>
          </a:p>
          <a:p>
            <a:pPr indent="-274320" lvl="1" marL="548640" rtl="0" algn="l">
              <a:spcBef>
                <a:spcPts val="500"/>
              </a:spcBef>
              <a:spcAft>
                <a:spcPts val="0"/>
              </a:spcAft>
              <a:buSzPts val="1520"/>
              <a:buChar char="🞂"/>
            </a:pPr>
            <a:r>
              <a:rPr lang="en-US" sz="2000">
                <a:solidFill>
                  <a:schemeClr val="dk1"/>
                </a:solidFill>
              </a:rPr>
              <a:t>Can be partitioned into AH, AL</a:t>
            </a:r>
            <a:endParaRPr/>
          </a:p>
          <a:p>
            <a:pPr indent="-274320" lvl="1" marL="548640" rtl="0" algn="l">
              <a:spcBef>
                <a:spcPts val="500"/>
              </a:spcBef>
              <a:spcAft>
                <a:spcPts val="0"/>
              </a:spcAft>
              <a:buSzPts val="1520"/>
              <a:buChar char="🞂"/>
            </a:pPr>
            <a:r>
              <a:rPr lang="en-US" sz="2000">
                <a:solidFill>
                  <a:schemeClr val="dk1"/>
                </a:solidFill>
              </a:rPr>
              <a:t>Most efficient register for arithmetic, logic operations and data transfer: the use of AX generates the shortest machine code.</a:t>
            </a:r>
            <a:endParaRPr/>
          </a:p>
          <a:p>
            <a:pPr indent="-274320" lvl="1" marL="548640" rtl="0" algn="l">
              <a:spcBef>
                <a:spcPts val="500"/>
              </a:spcBef>
              <a:spcAft>
                <a:spcPts val="0"/>
              </a:spcAft>
              <a:buSzPts val="1520"/>
              <a:buChar char="🞂"/>
            </a:pPr>
            <a:r>
              <a:rPr lang="en-US" sz="2000">
                <a:solidFill>
                  <a:schemeClr val="dk1"/>
                </a:solidFill>
              </a:rPr>
              <a:t>In multiplication and division operations, one of the numbers involved must be in AL or AX</a:t>
            </a:r>
            <a:endParaRPr/>
          </a:p>
          <a:p>
            <a:pPr indent="-274320" lvl="0" marL="274320" rtl="0" algn="l">
              <a:spcBef>
                <a:spcPts val="600"/>
              </a:spcBef>
              <a:spcAft>
                <a:spcPts val="0"/>
              </a:spcAft>
              <a:buSzPts val="1520"/>
              <a:buChar char="🞂"/>
            </a:pPr>
            <a:r>
              <a:rPr b="1" lang="en-US" sz="2000"/>
              <a:t>BX (Base)</a:t>
            </a:r>
            <a:endParaRPr/>
          </a:p>
          <a:p>
            <a:pPr indent="-274320" lvl="1" marL="548640" rtl="0" algn="l">
              <a:spcBef>
                <a:spcPts val="500"/>
              </a:spcBef>
              <a:spcAft>
                <a:spcPts val="0"/>
              </a:spcAft>
              <a:buSzPts val="1520"/>
              <a:buChar char="🞂"/>
            </a:pPr>
            <a:r>
              <a:rPr lang="en-US" sz="2000">
                <a:solidFill>
                  <a:schemeClr val="dk1"/>
                </a:solidFill>
              </a:rPr>
              <a:t>The base address register (offset)</a:t>
            </a:r>
            <a:endParaRPr/>
          </a:p>
          <a:p>
            <a:pPr indent="-274320" lvl="0" marL="274320" rtl="0" algn="l">
              <a:spcBef>
                <a:spcPts val="600"/>
              </a:spcBef>
              <a:spcAft>
                <a:spcPts val="0"/>
              </a:spcAft>
              <a:buSzPts val="1520"/>
              <a:buChar char="🞂"/>
            </a:pPr>
            <a:r>
              <a:rPr b="1" lang="en-US" sz="2000"/>
              <a:t>CX (Counter)</a:t>
            </a:r>
            <a:endParaRPr/>
          </a:p>
          <a:p>
            <a:pPr indent="-274320" lvl="1" marL="548640" rtl="0" algn="l">
              <a:spcBef>
                <a:spcPts val="500"/>
              </a:spcBef>
              <a:spcAft>
                <a:spcPts val="0"/>
              </a:spcAft>
              <a:buSzPts val="1520"/>
              <a:buChar char="🞂"/>
            </a:pPr>
            <a:r>
              <a:rPr lang="en-US" sz="2000">
                <a:solidFill>
                  <a:schemeClr val="dk1"/>
                </a:solidFill>
              </a:rPr>
              <a:t>Counter for looping operations: loop counter, in REP instruction, and in the shift and rotate bits</a:t>
            </a:r>
            <a:endParaRPr/>
          </a:p>
          <a:p>
            <a:pPr indent="-274320" lvl="0" marL="274320" rtl="0" algn="l">
              <a:spcBef>
                <a:spcPts val="600"/>
              </a:spcBef>
              <a:spcAft>
                <a:spcPts val="0"/>
              </a:spcAft>
              <a:buSzPts val="1520"/>
              <a:buChar char="🞂"/>
            </a:pPr>
            <a:r>
              <a:rPr b="1" lang="en-US" sz="2000"/>
              <a:t>DX (Data)</a:t>
            </a:r>
            <a:endParaRPr/>
          </a:p>
          <a:p>
            <a:pPr indent="-274320" lvl="1" marL="548640" rtl="0" algn="l">
              <a:spcBef>
                <a:spcPts val="500"/>
              </a:spcBef>
              <a:spcAft>
                <a:spcPts val="0"/>
              </a:spcAft>
              <a:buSzPts val="1520"/>
              <a:buChar char="🞂"/>
            </a:pPr>
            <a:r>
              <a:rPr lang="en-US" sz="2000">
                <a:solidFill>
                  <a:schemeClr val="dk1"/>
                </a:solidFill>
              </a:rPr>
              <a:t>Used in multiply and divide, also used in I/O operations</a:t>
            </a:r>
            <a:endParaRPr/>
          </a:p>
          <a:p>
            <a:pPr indent="-148844" lvl="0" marL="274320" rtl="0" algn="l">
              <a:spcBef>
                <a:spcPts val="600"/>
              </a:spcBef>
              <a:spcAft>
                <a:spcPts val="0"/>
              </a:spcAft>
              <a:buSzPts val="1976"/>
              <a:buNone/>
            </a:pPr>
            <a:r>
              <a:t/>
            </a:r>
            <a:endParaRPr/>
          </a:p>
        </p:txBody>
      </p:sp>
      <p:sp>
        <p:nvSpPr>
          <p:cNvPr id="254" name="Google Shape;254;p17"/>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Pointer and Index Registers</a:t>
            </a:r>
            <a:endParaRPr/>
          </a:p>
        </p:txBody>
      </p:sp>
      <p:sp>
        <p:nvSpPr>
          <p:cNvPr id="260" name="Google Shape;260;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1" name="Google Shape;261;p1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824"/>
              <a:buChar char="🞂"/>
            </a:pPr>
            <a:r>
              <a:rPr b="1" lang="en-US" sz="2400">
                <a:latin typeface="Open Sans ExtraBold"/>
                <a:ea typeface="Open Sans ExtraBold"/>
                <a:cs typeface="Open Sans ExtraBold"/>
                <a:sym typeface="Open Sans ExtraBold"/>
              </a:rPr>
              <a:t>Used for offset of data, often used as pointers. Unlike segment registers, they can be used in arithmetic and other operations.</a:t>
            </a:r>
            <a:endParaRPr/>
          </a:p>
          <a:p>
            <a:pPr indent="-274320" lvl="0" marL="274320" rtl="0" algn="l">
              <a:spcBef>
                <a:spcPts val="600"/>
              </a:spcBef>
              <a:spcAft>
                <a:spcPts val="0"/>
              </a:spcAft>
              <a:buSzPts val="1900"/>
              <a:buChar char="🞂"/>
            </a:pPr>
            <a:r>
              <a:rPr b="1" lang="en-US" sz="2500">
                <a:latin typeface="Open Sans ExtraBold"/>
                <a:ea typeface="Open Sans ExtraBold"/>
                <a:cs typeface="Open Sans ExtraBold"/>
                <a:sym typeface="Open Sans ExtraBold"/>
              </a:rPr>
              <a:t>SP (Stack Pointer): </a:t>
            </a:r>
            <a:endParaRPr/>
          </a:p>
          <a:p>
            <a:pPr indent="-274319" lvl="1" marL="548640" rtl="0" algn="l">
              <a:spcBef>
                <a:spcPts val="500"/>
              </a:spcBef>
              <a:spcAft>
                <a:spcPts val="0"/>
              </a:spcAft>
              <a:buSzPts val="1824"/>
              <a:buChar char="🞂"/>
            </a:pPr>
            <a:r>
              <a:rPr lang="en-US" sz="2400">
                <a:solidFill>
                  <a:schemeClr val="dk1"/>
                </a:solidFill>
              </a:rPr>
              <a:t>Used with SS for accessing the stack segment.</a:t>
            </a:r>
            <a:endParaRPr/>
          </a:p>
          <a:p>
            <a:pPr indent="-274319" lvl="1" marL="548640" rtl="0" algn="l">
              <a:spcBef>
                <a:spcPts val="500"/>
              </a:spcBef>
              <a:spcAft>
                <a:spcPts val="0"/>
              </a:spcAft>
              <a:buSzPts val="1824"/>
              <a:buChar char="🞂"/>
            </a:pPr>
            <a:r>
              <a:rPr lang="en-US" sz="2400">
                <a:solidFill>
                  <a:schemeClr val="dk1"/>
                </a:solidFill>
              </a:rPr>
              <a:t>Holds </a:t>
            </a:r>
            <a:r>
              <a:rPr b="1" lang="en-US" sz="2400">
                <a:solidFill>
                  <a:schemeClr val="dk1"/>
                </a:solidFill>
              </a:rPr>
              <a:t>Offset</a:t>
            </a:r>
            <a:r>
              <a:rPr lang="en-US" sz="2400">
                <a:solidFill>
                  <a:schemeClr val="dk1"/>
                </a:solidFill>
              </a:rPr>
              <a:t> address relative to SS</a:t>
            </a:r>
            <a:endParaRPr/>
          </a:p>
          <a:p>
            <a:pPr indent="-274319" lvl="1" marL="548640" rtl="0" algn="l">
              <a:spcBef>
                <a:spcPts val="500"/>
              </a:spcBef>
              <a:spcAft>
                <a:spcPts val="0"/>
              </a:spcAft>
              <a:buSzPts val="1824"/>
              <a:buChar char="🞂"/>
            </a:pPr>
            <a:r>
              <a:rPr lang="en-US" sz="2400">
                <a:solidFill>
                  <a:schemeClr val="dk1"/>
                </a:solidFill>
              </a:rPr>
              <a:t>Always points to word (byte at even address)</a:t>
            </a:r>
            <a:endParaRPr/>
          </a:p>
          <a:p>
            <a:pPr indent="-274319" lvl="1" marL="548640" rtl="0" algn="l">
              <a:spcBef>
                <a:spcPts val="500"/>
              </a:spcBef>
              <a:spcAft>
                <a:spcPts val="0"/>
              </a:spcAft>
              <a:buSzPts val="1824"/>
              <a:buChar char="🞂"/>
            </a:pPr>
            <a:r>
              <a:rPr lang="en-US" sz="2400">
                <a:solidFill>
                  <a:schemeClr val="dk1"/>
                </a:solidFill>
              </a:rPr>
              <a:t>An empty stack will had SP = FFFEh</a:t>
            </a:r>
            <a:endParaRPr b="1" sz="2400">
              <a:solidFill>
                <a:schemeClr val="dk1"/>
              </a:solidFill>
              <a:latin typeface="Open Sans ExtraBold"/>
              <a:ea typeface="Open Sans ExtraBold"/>
              <a:cs typeface="Open Sans ExtraBold"/>
              <a:sym typeface="Open Sans ExtraBold"/>
            </a:endParaRPr>
          </a:p>
          <a:p>
            <a:pPr indent="-274320" lvl="0" marL="274320" rtl="0" algn="l">
              <a:spcBef>
                <a:spcPts val="600"/>
              </a:spcBef>
              <a:spcAft>
                <a:spcPts val="0"/>
              </a:spcAft>
              <a:buSzPts val="1900"/>
              <a:buChar char="🞂"/>
            </a:pPr>
            <a:r>
              <a:rPr b="1" lang="en-US" sz="2500">
                <a:latin typeface="Open Sans ExtraBold"/>
                <a:ea typeface="Open Sans ExtraBold"/>
                <a:cs typeface="Open Sans ExtraBold"/>
                <a:sym typeface="Open Sans ExtraBold"/>
              </a:rPr>
              <a:t>BP (Base Pointer): </a:t>
            </a:r>
            <a:endParaRPr/>
          </a:p>
          <a:p>
            <a:pPr indent="-274319" lvl="1" marL="548640" rtl="0" algn="l">
              <a:spcBef>
                <a:spcPts val="500"/>
              </a:spcBef>
              <a:spcAft>
                <a:spcPts val="0"/>
              </a:spcAft>
              <a:buSzPts val="1824"/>
              <a:buChar char="🞂"/>
            </a:pPr>
            <a:r>
              <a:rPr lang="en-US" sz="2400">
                <a:solidFill>
                  <a:schemeClr val="dk1"/>
                </a:solidFill>
              </a:rPr>
              <a:t>Used with SS to access data on the stack. However, unlike SP, BP can be used to access data in other segments.</a:t>
            </a:r>
            <a:endParaRPr/>
          </a:p>
          <a:p>
            <a:pPr indent="-274319" lvl="1" marL="548640" rtl="0" algn="l">
              <a:spcBef>
                <a:spcPts val="500"/>
              </a:spcBef>
              <a:spcAft>
                <a:spcPts val="0"/>
              </a:spcAft>
              <a:buSzPts val="1824"/>
              <a:buChar char="🞂"/>
            </a:pPr>
            <a:r>
              <a:rPr lang="en-US" sz="2400">
                <a:solidFill>
                  <a:schemeClr val="dk1"/>
                </a:solidFill>
              </a:rPr>
              <a:t>Primarily used to access parameters passed via the stack</a:t>
            </a:r>
            <a:endParaRPr/>
          </a:p>
          <a:p>
            <a:pPr indent="-274319" lvl="1" marL="548640" rtl="0" algn="l">
              <a:spcBef>
                <a:spcPts val="500"/>
              </a:spcBef>
              <a:spcAft>
                <a:spcPts val="0"/>
              </a:spcAft>
              <a:buSzPts val="1824"/>
              <a:buChar char="🞂"/>
            </a:pPr>
            <a:r>
              <a:rPr lang="en-US" sz="2400">
                <a:solidFill>
                  <a:schemeClr val="dk1"/>
                </a:solidFill>
              </a:rPr>
              <a:t>Holds </a:t>
            </a:r>
            <a:r>
              <a:rPr b="1" lang="en-US" sz="2400">
                <a:solidFill>
                  <a:schemeClr val="dk1"/>
                </a:solidFill>
              </a:rPr>
              <a:t>Offset</a:t>
            </a:r>
            <a:r>
              <a:rPr lang="en-US" sz="2400">
                <a:solidFill>
                  <a:schemeClr val="dk1"/>
                </a:solidFill>
              </a:rPr>
              <a:t> address relative to SS</a:t>
            </a:r>
            <a:endParaRPr b="1" sz="2400">
              <a:solidFill>
                <a:schemeClr val="dk1"/>
              </a:solidFill>
              <a:latin typeface="Open Sans ExtraBold"/>
              <a:ea typeface="Open Sans ExtraBold"/>
              <a:cs typeface="Open Sans ExtraBold"/>
              <a:sym typeface="Open Sans ExtraBold"/>
            </a:endParaRPr>
          </a:p>
          <a:p>
            <a:pPr indent="-158496" lvl="0" marL="274320" rtl="0" algn="l">
              <a:spcBef>
                <a:spcPts val="600"/>
              </a:spcBef>
              <a:spcAft>
                <a:spcPts val="0"/>
              </a:spcAft>
              <a:buSzPts val="1824"/>
              <a:buNone/>
            </a:pPr>
            <a:r>
              <a:t/>
            </a:r>
            <a:endParaRPr sz="2400"/>
          </a:p>
          <a:p>
            <a:pPr indent="-148844" lvl="0" marL="274320" rtl="0" algn="l">
              <a:spcBef>
                <a:spcPts val="600"/>
              </a:spcBef>
              <a:spcAft>
                <a:spcPts val="0"/>
              </a:spcAft>
              <a:buSzPts val="1976"/>
              <a:buNone/>
            </a:pPr>
            <a:r>
              <a:t/>
            </a:r>
            <a:endParaRPr/>
          </a:p>
        </p:txBody>
      </p:sp>
      <p:sp>
        <p:nvSpPr>
          <p:cNvPr id="262" name="Google Shape;262;p18"/>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Pointer and Index Registers</a:t>
            </a:r>
            <a:endParaRPr/>
          </a:p>
        </p:txBody>
      </p:sp>
      <p:sp>
        <p:nvSpPr>
          <p:cNvPr id="268" name="Google Shape;268;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9" name="Google Shape;269;p1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20000"/>
          </a:bodyPr>
          <a:lstStyle/>
          <a:p>
            <a:pPr indent="-274344" lvl="0" marL="274320" rtl="0" algn="l">
              <a:spcBef>
                <a:spcPts val="0"/>
              </a:spcBef>
              <a:spcAft>
                <a:spcPts val="0"/>
              </a:spcAft>
              <a:buSzPct val="76000"/>
              <a:buChar char="🞂"/>
            </a:pPr>
            <a:r>
              <a:rPr b="1" lang="en-US" sz="2500">
                <a:latin typeface="Open Sans ExtraBold"/>
                <a:ea typeface="Open Sans ExtraBold"/>
                <a:cs typeface="Open Sans ExtraBold"/>
                <a:sym typeface="Open Sans ExtraBold"/>
              </a:rPr>
              <a:t>SI (Source Index): </a:t>
            </a:r>
            <a:endParaRPr/>
          </a:p>
          <a:p>
            <a:pPr indent="-274320" lvl="1" marL="548640" rtl="0" algn="l">
              <a:spcBef>
                <a:spcPts val="500"/>
              </a:spcBef>
              <a:spcAft>
                <a:spcPts val="0"/>
              </a:spcAft>
              <a:buSzPct val="76000"/>
              <a:buChar char="🞂"/>
            </a:pPr>
            <a:r>
              <a:rPr lang="en-US" sz="2400">
                <a:solidFill>
                  <a:schemeClr val="dk1"/>
                </a:solidFill>
              </a:rPr>
              <a:t>Source of string operations. Used with DS (or ES).</a:t>
            </a:r>
            <a:endParaRPr/>
          </a:p>
          <a:p>
            <a:pPr indent="-274320" lvl="1" marL="548640" rtl="0" algn="l">
              <a:spcBef>
                <a:spcPts val="500"/>
              </a:spcBef>
              <a:spcAft>
                <a:spcPts val="0"/>
              </a:spcAft>
              <a:buSzPct val="76000"/>
              <a:buChar char="🞂"/>
            </a:pPr>
            <a:r>
              <a:rPr lang="en-US" sz="2400">
                <a:solidFill>
                  <a:schemeClr val="dk1"/>
                </a:solidFill>
              </a:rPr>
              <a:t>Can be used for pointer addressing of data with effective address (EA)</a:t>
            </a:r>
            <a:endParaRPr/>
          </a:p>
          <a:p>
            <a:pPr indent="-274320" lvl="1" marL="548640" rtl="0" algn="l">
              <a:spcBef>
                <a:spcPts val="500"/>
              </a:spcBef>
              <a:spcAft>
                <a:spcPts val="0"/>
              </a:spcAft>
              <a:buSzPct val="76000"/>
              <a:buChar char="🞂"/>
            </a:pPr>
            <a:r>
              <a:rPr lang="en-US" sz="2400">
                <a:solidFill>
                  <a:schemeClr val="dk1"/>
                </a:solidFill>
              </a:rPr>
              <a:t>Used as source in some string processing instructions</a:t>
            </a:r>
            <a:endParaRPr/>
          </a:p>
          <a:p>
            <a:pPr indent="-274320" lvl="1" marL="548640" rtl="0" algn="l">
              <a:spcBef>
                <a:spcPts val="500"/>
              </a:spcBef>
              <a:spcAft>
                <a:spcPts val="0"/>
              </a:spcAft>
              <a:buSzPct val="76000"/>
              <a:buChar char="🞂"/>
            </a:pPr>
            <a:r>
              <a:rPr lang="en-US" sz="2400">
                <a:solidFill>
                  <a:schemeClr val="dk1"/>
                </a:solidFill>
              </a:rPr>
              <a:t>Offset address relative to DS</a:t>
            </a:r>
            <a:endParaRPr/>
          </a:p>
          <a:p>
            <a:pPr indent="-274344" lvl="0" marL="274320" rtl="0" algn="l">
              <a:spcBef>
                <a:spcPts val="600"/>
              </a:spcBef>
              <a:spcAft>
                <a:spcPts val="0"/>
              </a:spcAft>
              <a:buSzPct val="76000"/>
              <a:buChar char="🞂"/>
            </a:pPr>
            <a:r>
              <a:rPr b="1" lang="en-US" sz="2500">
                <a:latin typeface="Open Sans ExtraBold"/>
                <a:ea typeface="Open Sans ExtraBold"/>
                <a:cs typeface="Open Sans ExtraBold"/>
                <a:sym typeface="Open Sans ExtraBold"/>
              </a:rPr>
              <a:t>DI (Destination Index): </a:t>
            </a:r>
            <a:endParaRPr/>
          </a:p>
          <a:p>
            <a:pPr indent="-274320" lvl="1" marL="548640" rtl="0" algn="l">
              <a:spcBef>
                <a:spcPts val="500"/>
              </a:spcBef>
              <a:spcAft>
                <a:spcPts val="0"/>
              </a:spcAft>
              <a:buSzPct val="76000"/>
              <a:buChar char="🞂"/>
            </a:pPr>
            <a:r>
              <a:rPr lang="en-US" sz="2400">
                <a:solidFill>
                  <a:schemeClr val="dk1"/>
                </a:solidFill>
              </a:rPr>
              <a:t>Destination of string operation. Used with ES (or DS).</a:t>
            </a:r>
            <a:endParaRPr/>
          </a:p>
          <a:p>
            <a:pPr indent="-274320" lvl="1" marL="548640" rtl="0" algn="l">
              <a:spcBef>
                <a:spcPts val="500"/>
              </a:spcBef>
              <a:spcAft>
                <a:spcPts val="0"/>
              </a:spcAft>
              <a:buSzPct val="76000"/>
              <a:buChar char="🞂"/>
            </a:pPr>
            <a:r>
              <a:rPr lang="en-US" sz="2400">
                <a:solidFill>
                  <a:schemeClr val="dk1"/>
                </a:solidFill>
              </a:rPr>
              <a:t>Can be used for pointer addressing of data</a:t>
            </a:r>
            <a:endParaRPr/>
          </a:p>
          <a:p>
            <a:pPr indent="-274320" lvl="1" marL="548640" rtl="0" algn="l">
              <a:spcBef>
                <a:spcPts val="500"/>
              </a:spcBef>
              <a:spcAft>
                <a:spcPts val="0"/>
              </a:spcAft>
              <a:buSzPct val="76000"/>
              <a:buChar char="🞂"/>
            </a:pPr>
            <a:r>
              <a:rPr lang="en-US" sz="2400">
                <a:solidFill>
                  <a:schemeClr val="dk1"/>
                </a:solidFill>
              </a:rPr>
              <a:t>Used as destination in some string processing instructions</a:t>
            </a:r>
            <a:endParaRPr/>
          </a:p>
          <a:p>
            <a:pPr indent="-274320" lvl="1" marL="548640" rtl="0" algn="l">
              <a:spcBef>
                <a:spcPts val="500"/>
              </a:spcBef>
              <a:spcAft>
                <a:spcPts val="0"/>
              </a:spcAft>
              <a:buSzPct val="76000"/>
              <a:buChar char="🞂"/>
            </a:pPr>
            <a:r>
              <a:rPr lang="en-US" sz="2400">
                <a:solidFill>
                  <a:schemeClr val="dk1"/>
                </a:solidFill>
              </a:rPr>
              <a:t>Offset address relative to ES</a:t>
            </a:r>
            <a:endParaRPr b="1" sz="2400">
              <a:solidFill>
                <a:schemeClr val="dk1"/>
              </a:solidFill>
              <a:latin typeface="Open Sans ExtraBold"/>
              <a:ea typeface="Open Sans ExtraBold"/>
              <a:cs typeface="Open Sans ExtraBold"/>
              <a:sym typeface="Open Sans ExtraBold"/>
            </a:endParaRPr>
          </a:p>
          <a:p>
            <a:pPr indent="-274344" lvl="0" marL="274320" rtl="0" algn="l">
              <a:spcBef>
                <a:spcPts val="600"/>
              </a:spcBef>
              <a:spcAft>
                <a:spcPts val="0"/>
              </a:spcAft>
              <a:buSzPct val="76000"/>
              <a:buChar char="🞂"/>
            </a:pPr>
            <a:r>
              <a:rPr b="1" lang="en-US" sz="2500">
                <a:latin typeface="Open Sans"/>
                <a:ea typeface="Open Sans"/>
                <a:cs typeface="Open Sans"/>
                <a:sym typeface="Open Sans"/>
              </a:rPr>
              <a:t>IP (Instruction pointer):</a:t>
            </a:r>
            <a:r>
              <a:rPr lang="en-US" sz="2500"/>
              <a:t>  </a:t>
            </a:r>
            <a:endParaRPr/>
          </a:p>
          <a:p>
            <a:pPr indent="-274320" lvl="1" marL="548640" rtl="0" algn="l">
              <a:spcBef>
                <a:spcPts val="500"/>
              </a:spcBef>
              <a:spcAft>
                <a:spcPts val="0"/>
              </a:spcAft>
              <a:buSzPct val="76000"/>
              <a:buChar char="🞂"/>
            </a:pPr>
            <a:r>
              <a:rPr lang="en-US" sz="2400">
                <a:solidFill>
                  <a:schemeClr val="dk1"/>
                </a:solidFill>
              </a:rPr>
              <a:t>Points to the next instruction.  </a:t>
            </a:r>
            <a:endParaRPr/>
          </a:p>
          <a:p>
            <a:pPr indent="-274320" lvl="1" marL="548640" rtl="0" algn="l">
              <a:spcBef>
                <a:spcPts val="500"/>
              </a:spcBef>
              <a:spcAft>
                <a:spcPts val="0"/>
              </a:spcAft>
              <a:buSzPct val="76000"/>
              <a:buChar char="🞂"/>
            </a:pPr>
            <a:r>
              <a:rPr lang="en-US" sz="2400">
                <a:solidFill>
                  <a:schemeClr val="dk1"/>
                </a:solidFill>
              </a:rPr>
              <a:t>Offset address relative to CS</a:t>
            </a:r>
            <a:endParaRPr/>
          </a:p>
          <a:p>
            <a:pPr indent="-158254" lvl="0" marL="274320" rtl="0" algn="l">
              <a:spcBef>
                <a:spcPts val="600"/>
              </a:spcBef>
              <a:spcAft>
                <a:spcPts val="0"/>
              </a:spcAft>
              <a:buSzPct val="76000"/>
              <a:buNone/>
            </a:pPr>
            <a:r>
              <a:t/>
            </a:r>
            <a:endParaRPr/>
          </a:p>
        </p:txBody>
      </p:sp>
      <p:sp>
        <p:nvSpPr>
          <p:cNvPr id="270" name="Google Shape;270;p19"/>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Lecture References:</a:t>
            </a:r>
            <a:endParaRPr/>
          </a:p>
        </p:txBody>
      </p:sp>
      <p:sp>
        <p:nvSpPr>
          <p:cNvPr id="46" name="Google Shape;46;p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47" name="Google Shape;47;p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Book:</a:t>
            </a:r>
            <a:endParaRPr/>
          </a:p>
          <a:p>
            <a:pPr indent="-274320" lvl="1" marL="548640" rtl="0" algn="l">
              <a:spcBef>
                <a:spcPts val="500"/>
              </a:spcBef>
              <a:spcAft>
                <a:spcPts val="0"/>
              </a:spcAft>
              <a:buSzPts val="1748"/>
              <a:buChar char="🞂"/>
            </a:pPr>
            <a:r>
              <a:rPr i="1" lang="en-US">
                <a:solidFill>
                  <a:schemeClr val="dk1"/>
                </a:solidFill>
              </a:rPr>
              <a:t>Microprocessors and Interfacing: Programming and Hardware, Chapter # 2, </a:t>
            </a:r>
            <a:r>
              <a:rPr b="1" lang="en-US">
                <a:solidFill>
                  <a:schemeClr val="dk1"/>
                </a:solidFill>
              </a:rPr>
              <a:t>Author: </a:t>
            </a:r>
            <a:r>
              <a:rPr lang="en-US">
                <a:solidFill>
                  <a:schemeClr val="dk1"/>
                </a:solidFill>
              </a:rPr>
              <a:t>Douglas V. Hall</a:t>
            </a:r>
            <a:endParaRPr/>
          </a:p>
          <a:p>
            <a:pPr indent="-274320" lvl="1" marL="548640" rtl="0" algn="l">
              <a:spcBef>
                <a:spcPts val="500"/>
              </a:spcBef>
              <a:spcAft>
                <a:spcPts val="0"/>
              </a:spcAft>
              <a:buSzPts val="1748"/>
              <a:buChar char="🞂"/>
            </a:pPr>
            <a:r>
              <a:rPr i="1" lang="en-US">
                <a:solidFill>
                  <a:schemeClr val="dk1"/>
                </a:solidFill>
              </a:rPr>
              <a:t>The 8086/8088 Family: Design, Programming, And Interfacing,</a:t>
            </a:r>
            <a:r>
              <a:rPr lang="en-US">
                <a:solidFill>
                  <a:schemeClr val="dk1"/>
                </a:solidFill>
              </a:rPr>
              <a:t> </a:t>
            </a:r>
            <a:r>
              <a:rPr i="1" lang="en-US">
                <a:solidFill>
                  <a:schemeClr val="dk1"/>
                </a:solidFill>
              </a:rPr>
              <a:t>Chapter # 2, </a:t>
            </a:r>
            <a:r>
              <a:rPr b="1" lang="en-US">
                <a:solidFill>
                  <a:schemeClr val="dk1"/>
                </a:solidFill>
              </a:rPr>
              <a:t>Author: </a:t>
            </a:r>
            <a:r>
              <a:rPr lang="en-US">
                <a:solidFill>
                  <a:schemeClr val="dk1"/>
                </a:solidFill>
              </a:rPr>
              <a:t> John Uffenbeck.</a:t>
            </a:r>
            <a:endParaRPr/>
          </a:p>
          <a:p>
            <a:pPr indent="-163322" lvl="1" marL="548640" rtl="0" algn="l">
              <a:spcBef>
                <a:spcPts val="500"/>
              </a:spcBef>
              <a:spcAft>
                <a:spcPts val="0"/>
              </a:spcAft>
              <a:buSzPts val="1748"/>
              <a:buNone/>
            </a:pPr>
            <a:r>
              <a:t/>
            </a:r>
            <a:endParaRPr>
              <a:solidFill>
                <a:schemeClr val="dk1"/>
              </a:solidFill>
            </a:endParaRPr>
          </a:p>
          <a:p>
            <a:pPr indent="-274320" lvl="1" marL="548640" rtl="0" algn="l">
              <a:spcBef>
                <a:spcPts val="500"/>
              </a:spcBef>
              <a:spcAft>
                <a:spcPts val="0"/>
              </a:spcAft>
              <a:buSzPts val="1748"/>
              <a:buNone/>
            </a:pPr>
            <a:r>
              <a:t/>
            </a:r>
            <a:endParaRPr>
              <a:solidFill>
                <a:schemeClr val="dk1"/>
              </a:solidFill>
            </a:endParaRPr>
          </a:p>
          <a:p>
            <a:pPr indent="-163322" lvl="1" marL="548640" rtl="0" algn="l">
              <a:spcBef>
                <a:spcPts val="500"/>
              </a:spcBef>
              <a:spcAft>
                <a:spcPts val="0"/>
              </a:spcAft>
              <a:buSzPts val="1748"/>
              <a:buNone/>
            </a:pPr>
            <a:r>
              <a:t/>
            </a:r>
            <a:endParaRPr>
              <a:solidFill>
                <a:schemeClr val="dk1"/>
              </a:solidFill>
            </a:endParaRPr>
          </a:p>
        </p:txBody>
      </p:sp>
      <p:sp>
        <p:nvSpPr>
          <p:cNvPr id="48" name="Google Shape;48;p2"/>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Gill Sans"/>
                <a:ea typeface="Gill Sans"/>
                <a:cs typeface="Gill Sans"/>
                <a:sym typeface="Gill Sans"/>
              </a:rPr>
              <a:t>    BRAC University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Memory Segmentation</a:t>
            </a:r>
            <a:endParaRPr/>
          </a:p>
        </p:txBody>
      </p:sp>
      <p:sp>
        <p:nvSpPr>
          <p:cNvPr id="276" name="Google Shape;276;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7" name="Google Shape;277;p20"/>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
        <p:nvSpPr>
          <p:cNvPr id="278" name="Google Shape;278;p2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Rules of the Segmentation: </a:t>
            </a:r>
            <a:r>
              <a:rPr lang="en-US"/>
              <a:t>Segmentation process follows some rules:</a:t>
            </a:r>
            <a:endParaRPr/>
          </a:p>
          <a:p>
            <a:pPr indent="-274320" lvl="0" marL="274320" rtl="0" algn="l">
              <a:spcBef>
                <a:spcPts val="600"/>
              </a:spcBef>
              <a:spcAft>
                <a:spcPts val="0"/>
              </a:spcAft>
              <a:buSzPts val="1976"/>
              <a:buChar char="🞂"/>
            </a:pPr>
            <a:r>
              <a:rPr lang="en-US"/>
              <a:t>The starting address of a segment should be such that it can be evenly divided by 16.</a:t>
            </a:r>
            <a:endParaRPr/>
          </a:p>
          <a:p>
            <a:pPr indent="-274320" lvl="0" marL="274320" rtl="0" algn="l">
              <a:spcBef>
                <a:spcPts val="600"/>
              </a:spcBef>
              <a:spcAft>
                <a:spcPts val="0"/>
              </a:spcAft>
              <a:buSzPts val="1976"/>
              <a:buChar char="🞂"/>
            </a:pPr>
            <a:r>
              <a:rPr lang="en-US"/>
              <a:t>Minimum size of a segment can be 16 bytes and the maximum can be 64 kB.</a:t>
            </a:r>
            <a:endParaRPr/>
          </a:p>
          <a:p>
            <a:pPr indent="-148844" lvl="0" marL="274320" rtl="0" algn="l">
              <a:spcBef>
                <a:spcPts val="600"/>
              </a:spcBef>
              <a:spcAft>
                <a:spcPts val="0"/>
              </a:spcAft>
              <a:buSzPts val="1976"/>
              <a:buNone/>
            </a:pPr>
            <a:r>
              <a:t/>
            </a:r>
            <a:endParaRPr/>
          </a:p>
        </p:txBody>
      </p:sp>
      <p:pic>
        <p:nvPicPr>
          <p:cNvPr id="279" name="Google Shape;279;p20"/>
          <p:cNvPicPr preferRelativeResize="0"/>
          <p:nvPr/>
        </p:nvPicPr>
        <p:blipFill rotWithShape="1">
          <a:blip r:embed="rId3">
            <a:alphaModFix/>
          </a:blip>
          <a:srcRect b="0" l="0" r="0" t="0"/>
          <a:stretch/>
        </p:blipFill>
        <p:spPr>
          <a:xfrm>
            <a:off x="838200" y="3962400"/>
            <a:ext cx="7480302" cy="21945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Memory Segmentation</a:t>
            </a:r>
            <a:endParaRPr/>
          </a:p>
        </p:txBody>
      </p:sp>
      <p:sp>
        <p:nvSpPr>
          <p:cNvPr id="285" name="Google Shape;285;p2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6" name="Google Shape;286;p21"/>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
        <p:nvSpPr>
          <p:cNvPr id="287" name="Google Shape;287;p2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b="1" lang="en-US"/>
              <a:t>Advantages of the Segmentation</a:t>
            </a:r>
            <a:r>
              <a:rPr lang="en-US"/>
              <a:t> The main advantages of segmentation are as follows:</a:t>
            </a:r>
            <a:endParaRPr/>
          </a:p>
          <a:p>
            <a:pPr indent="-274344" lvl="1" marL="548640" rtl="0" algn="l">
              <a:spcBef>
                <a:spcPts val="500"/>
              </a:spcBef>
              <a:spcAft>
                <a:spcPts val="0"/>
              </a:spcAft>
              <a:buSzPct val="76000"/>
              <a:buChar char="🞂"/>
            </a:pPr>
            <a:r>
              <a:rPr lang="en-US"/>
              <a:t>It provides a powerful memory management mechanism.</a:t>
            </a:r>
            <a:endParaRPr/>
          </a:p>
          <a:p>
            <a:pPr indent="-274344" lvl="1" marL="548640" rtl="0" algn="l">
              <a:spcBef>
                <a:spcPts val="500"/>
              </a:spcBef>
              <a:spcAft>
                <a:spcPts val="0"/>
              </a:spcAft>
              <a:buSzPct val="76000"/>
              <a:buChar char="🞂"/>
            </a:pPr>
            <a:r>
              <a:rPr lang="en-US"/>
              <a:t>Data related or stack related operations can be performed in different segments.</a:t>
            </a:r>
            <a:endParaRPr/>
          </a:p>
          <a:p>
            <a:pPr indent="-274344" lvl="1" marL="548640" rtl="0" algn="l">
              <a:spcBef>
                <a:spcPts val="500"/>
              </a:spcBef>
              <a:spcAft>
                <a:spcPts val="0"/>
              </a:spcAft>
              <a:buSzPct val="76000"/>
              <a:buChar char="🞂"/>
            </a:pPr>
            <a:r>
              <a:rPr lang="en-US"/>
              <a:t>Code related operation can be done in separate code segments.</a:t>
            </a:r>
            <a:endParaRPr/>
          </a:p>
          <a:p>
            <a:pPr indent="-274344" lvl="1" marL="548640" rtl="0" algn="l">
              <a:spcBef>
                <a:spcPts val="500"/>
              </a:spcBef>
              <a:spcAft>
                <a:spcPts val="0"/>
              </a:spcAft>
              <a:buSzPct val="76000"/>
              <a:buChar char="🞂"/>
            </a:pPr>
            <a:r>
              <a:rPr lang="en-US"/>
              <a:t>It allows to processes to easily share data.</a:t>
            </a:r>
            <a:endParaRPr/>
          </a:p>
          <a:p>
            <a:pPr indent="-274344" lvl="1" marL="548640" rtl="0" algn="l">
              <a:spcBef>
                <a:spcPts val="500"/>
              </a:spcBef>
              <a:spcAft>
                <a:spcPts val="0"/>
              </a:spcAft>
              <a:buSzPct val="76000"/>
              <a:buChar char="🞂"/>
            </a:pPr>
            <a:r>
              <a:rPr lang="en-US"/>
              <a:t>It allows to extend the address ability of the processor, i.e. segmentation allows the use of 16 bit registers to give an addressing capability of 1 Megabytes. Without segmentation, it would require 20 bit registers.</a:t>
            </a:r>
            <a:endParaRPr/>
          </a:p>
          <a:p>
            <a:pPr indent="-274344" lvl="1" marL="548640" rtl="0" algn="l">
              <a:spcBef>
                <a:spcPts val="500"/>
              </a:spcBef>
              <a:spcAft>
                <a:spcPts val="0"/>
              </a:spcAft>
              <a:buSzPct val="76000"/>
              <a:buChar char="🞂"/>
            </a:pPr>
            <a:r>
              <a:rPr lang="en-US"/>
              <a:t>It is possible to enhance the memory size of code, data or stack segments beyond 64 KB by allotting more than one segment for each area.</a:t>
            </a:r>
            <a:endParaRPr/>
          </a:p>
          <a:p>
            <a:pPr indent="-158254" lvl="0" marL="274320" rtl="0" algn="l">
              <a:spcBef>
                <a:spcPts val="600"/>
              </a:spcBef>
              <a:spcAft>
                <a:spcPts val="0"/>
              </a:spcAft>
              <a:buSzPct val="76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Task</a:t>
            </a:r>
            <a:endParaRPr/>
          </a:p>
        </p:txBody>
      </p:sp>
      <p:sp>
        <p:nvSpPr>
          <p:cNvPr id="293" name="Google Shape;293;p2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4" name="Google Shape;294;p2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Q1. Suppose, segment no = 1111 H, offset = 1332 H,</a:t>
            </a:r>
            <a:endParaRPr/>
          </a:p>
          <a:p>
            <a:pPr indent="0" lvl="0" marL="0" rtl="0" algn="l">
              <a:spcBef>
                <a:spcPts val="600"/>
              </a:spcBef>
              <a:spcAft>
                <a:spcPts val="0"/>
              </a:spcAft>
              <a:buSzPts val="1976"/>
              <a:buNone/>
            </a:pPr>
            <a:r>
              <a:rPr lang="en-US"/>
              <a:t>calculate the physical address?</a:t>
            </a:r>
            <a:endParaRPr/>
          </a:p>
          <a:p>
            <a:pPr indent="0" lvl="0" marL="0" rtl="0" algn="l">
              <a:spcBef>
                <a:spcPts val="600"/>
              </a:spcBef>
              <a:spcAft>
                <a:spcPts val="0"/>
              </a:spcAft>
              <a:buSzPts val="1976"/>
              <a:buNone/>
            </a:pPr>
            <a:r>
              <a:t/>
            </a:r>
            <a:endParaRPr/>
          </a:p>
          <a:p>
            <a:pPr indent="0" lvl="0" marL="0" rtl="0" algn="l">
              <a:spcBef>
                <a:spcPts val="600"/>
              </a:spcBef>
              <a:spcAft>
                <a:spcPts val="0"/>
              </a:spcAft>
              <a:buSzPts val="1976"/>
              <a:buNone/>
            </a:pPr>
            <a:r>
              <a:rPr lang="en-US"/>
              <a:t>Q2. Suppose, physical address = 33330, offset = 0020, calculate the segment no?</a:t>
            </a:r>
            <a:endParaRPr/>
          </a:p>
        </p:txBody>
      </p:sp>
      <p:sp>
        <p:nvSpPr>
          <p:cNvPr id="295" name="Google Shape;295;p22"/>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ph type="title"/>
          </p:nvPr>
        </p:nvSpPr>
        <p:spPr>
          <a:xfrm>
            <a:off x="2133600" y="2697480"/>
            <a:ext cx="5483352"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Thank You !!</a:t>
            </a:r>
            <a:endParaRPr/>
          </a:p>
        </p:txBody>
      </p:sp>
      <p:sp>
        <p:nvSpPr>
          <p:cNvPr id="301" name="Google Shape;301;p2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2" name="Google Shape;302;p2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Microprocessor</a:t>
            </a:r>
            <a:endParaRPr/>
          </a:p>
        </p:txBody>
      </p:sp>
      <p:sp>
        <p:nvSpPr>
          <p:cNvPr id="54" name="Google Shape;54;p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55" name="Google Shape;55;p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24"/>
              <a:buChar char="🞂"/>
            </a:pPr>
            <a:r>
              <a:rPr b="1" lang="en-US" sz="2400"/>
              <a:t>Intel 8086</a:t>
            </a:r>
            <a:endParaRPr/>
          </a:p>
          <a:p>
            <a:pPr indent="-274320" lvl="1" marL="548640" rtl="0" algn="l">
              <a:spcBef>
                <a:spcPts val="500"/>
              </a:spcBef>
              <a:spcAft>
                <a:spcPts val="0"/>
              </a:spcAft>
              <a:buSzPts val="1748"/>
              <a:buChar char="🞂"/>
            </a:pPr>
            <a:r>
              <a:rPr lang="en-US">
                <a:solidFill>
                  <a:schemeClr val="dk1"/>
                </a:solidFill>
              </a:rPr>
              <a:t>The microprocessor 8086 can be considered to be the basic processor for the Intel X86 family from 1978. </a:t>
            </a:r>
            <a:endParaRPr/>
          </a:p>
          <a:p>
            <a:pPr indent="-274320" lvl="1" marL="548640" rtl="0" algn="l">
              <a:spcBef>
                <a:spcPts val="500"/>
              </a:spcBef>
              <a:spcAft>
                <a:spcPts val="0"/>
              </a:spcAft>
              <a:buSzPts val="1748"/>
              <a:buChar char="🞂"/>
            </a:pPr>
            <a:r>
              <a:rPr lang="en-US">
                <a:solidFill>
                  <a:schemeClr val="dk1"/>
                </a:solidFill>
              </a:rPr>
              <a:t>It has a 20-bit address bus along with 16-bit data bus.</a:t>
            </a:r>
            <a:endParaRPr/>
          </a:p>
          <a:p>
            <a:pPr indent="-274320" lvl="1" marL="548640" rtl="0" algn="l">
              <a:spcBef>
                <a:spcPts val="500"/>
              </a:spcBef>
              <a:spcAft>
                <a:spcPts val="0"/>
              </a:spcAft>
              <a:buSzPts val="1748"/>
              <a:buChar char="🞂"/>
            </a:pPr>
            <a:r>
              <a:rPr lang="en-US">
                <a:solidFill>
                  <a:schemeClr val="dk1"/>
                </a:solidFill>
              </a:rPr>
              <a:t>With the knowledge of 8086 16-bit processor, one can study the further versions of this processor 80286, 80406 and Pentium.</a:t>
            </a:r>
            <a:endParaRPr>
              <a:solidFill>
                <a:schemeClr val="dk1"/>
              </a:solidFill>
            </a:endParaRPr>
          </a:p>
          <a:p>
            <a:pPr indent="-163322" lvl="1" marL="548640" rtl="0" algn="l">
              <a:spcBef>
                <a:spcPts val="500"/>
              </a:spcBef>
              <a:spcAft>
                <a:spcPts val="0"/>
              </a:spcAft>
              <a:buSzPts val="1748"/>
              <a:buNone/>
            </a:pPr>
            <a:r>
              <a:t/>
            </a:r>
            <a:endParaRPr>
              <a:solidFill>
                <a:schemeClr val="dk1"/>
              </a:solidFill>
            </a:endParaRPr>
          </a:p>
          <a:p>
            <a:pPr indent="-274320" lvl="1" marL="548640" rtl="0" algn="l">
              <a:spcBef>
                <a:spcPts val="500"/>
              </a:spcBef>
              <a:spcAft>
                <a:spcPts val="0"/>
              </a:spcAft>
              <a:buSzPts val="1748"/>
              <a:buNone/>
            </a:pPr>
            <a:r>
              <a:t/>
            </a:r>
            <a:endParaRPr>
              <a:solidFill>
                <a:schemeClr val="dk1"/>
              </a:solidFill>
            </a:endParaRPr>
          </a:p>
          <a:p>
            <a:pPr indent="-163322" lvl="1" marL="548640" rtl="0" algn="l">
              <a:spcBef>
                <a:spcPts val="500"/>
              </a:spcBef>
              <a:spcAft>
                <a:spcPts val="0"/>
              </a:spcAft>
              <a:buSzPts val="1748"/>
              <a:buNone/>
            </a:pPr>
            <a:r>
              <a:t/>
            </a:r>
            <a:endParaRPr>
              <a:solidFill>
                <a:schemeClr val="dk1"/>
              </a:solidFill>
            </a:endParaRPr>
          </a:p>
        </p:txBody>
      </p:sp>
      <p:sp>
        <p:nvSpPr>
          <p:cNvPr id="56" name="Google Shape;56;p3"/>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Gill Sans"/>
                <a:ea typeface="Gill Sans"/>
                <a:cs typeface="Gill Sans"/>
                <a:sym typeface="Gill Sans"/>
              </a:rPr>
              <a:t>    BRAC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Memory Partitioning for 8086 Processor</a:t>
            </a:r>
            <a:endParaRPr/>
          </a:p>
        </p:txBody>
      </p:sp>
      <p:sp>
        <p:nvSpPr>
          <p:cNvPr id="62" name="Google Shape;62;p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 name="Google Shape;63;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b="1" lang="en-US" sz="2400">
                <a:latin typeface="Open Sans ExtraBold"/>
                <a:ea typeface="Open Sans ExtraBold"/>
                <a:cs typeface="Open Sans ExtraBold"/>
                <a:sym typeface="Open Sans ExtraBold"/>
              </a:rPr>
              <a:t>The 8086 processor assign a 20-bit physical address to its memory locations.</a:t>
            </a:r>
            <a:endParaRPr/>
          </a:p>
          <a:p>
            <a:pPr indent="-228600" lvl="2" marL="822960" rtl="0" algn="l">
              <a:spcBef>
                <a:spcPts val="500"/>
              </a:spcBef>
              <a:spcAft>
                <a:spcPts val="0"/>
              </a:spcAft>
              <a:buSzPct val="76000"/>
              <a:buNone/>
            </a:pPr>
            <a:r>
              <a:rPr b="1" lang="en-US">
                <a:latin typeface="Open Sans ExtraBold"/>
                <a:ea typeface="Open Sans ExtraBold"/>
                <a:cs typeface="Open Sans ExtraBold"/>
                <a:sym typeface="Open Sans ExtraBold"/>
              </a:rPr>
              <a:t>   2</a:t>
            </a:r>
            <a:r>
              <a:rPr b="1" baseline="30000" lang="en-US">
                <a:latin typeface="Open Sans ExtraBold"/>
                <a:ea typeface="Open Sans ExtraBold"/>
                <a:cs typeface="Open Sans ExtraBold"/>
                <a:sym typeface="Open Sans ExtraBold"/>
              </a:rPr>
              <a:t>20</a:t>
            </a:r>
            <a:r>
              <a:rPr b="1" lang="en-US">
                <a:latin typeface="Open Sans ExtraBold"/>
                <a:ea typeface="Open Sans ExtraBold"/>
                <a:cs typeface="Open Sans ExtraBold"/>
                <a:sym typeface="Open Sans ExtraBold"/>
              </a:rPr>
              <a:t> </a:t>
            </a:r>
            <a:r>
              <a:rPr b="1" lang="en-US">
                <a:solidFill>
                  <a:srgbClr val="002060"/>
                </a:solidFill>
                <a:latin typeface="Open Sans ExtraBold"/>
                <a:ea typeface="Open Sans ExtraBold"/>
                <a:cs typeface="Open Sans ExtraBold"/>
                <a:sym typeface="Open Sans ExtraBold"/>
              </a:rPr>
              <a:t>→  1 Mbyte -&gt; 1,048,576 bytes</a:t>
            </a:r>
            <a:endParaRPr/>
          </a:p>
          <a:p>
            <a:pPr indent="-228600" lvl="2" marL="822960" rtl="0" algn="l">
              <a:spcBef>
                <a:spcPts val="500"/>
              </a:spcBef>
              <a:spcAft>
                <a:spcPts val="0"/>
              </a:spcAft>
              <a:buSzPct val="76000"/>
              <a:buNone/>
            </a:pPr>
            <a:r>
              <a:rPr b="1" lang="en-US">
                <a:latin typeface="Open Sans ExtraBold"/>
                <a:ea typeface="Open Sans ExtraBold"/>
                <a:cs typeface="Open Sans ExtraBold"/>
                <a:sym typeface="Open Sans ExtraBold"/>
              </a:rPr>
              <a:t>   20 bits → 5 hex digits</a:t>
            </a:r>
            <a:endParaRPr/>
          </a:p>
          <a:p>
            <a:pPr indent="-228600" lvl="2" marL="822960" rtl="0" algn="l">
              <a:spcBef>
                <a:spcPts val="500"/>
              </a:spcBef>
              <a:spcAft>
                <a:spcPts val="0"/>
              </a:spcAft>
              <a:buSzPct val="76000"/>
              <a:buNone/>
            </a:pPr>
            <a:r>
              <a:rPr b="1" lang="en-US">
                <a:latin typeface="Open Sans ExtraBold"/>
                <a:ea typeface="Open Sans ExtraBold"/>
                <a:cs typeface="Open Sans ExtraBold"/>
                <a:sym typeface="Open Sans ExtraBold"/>
              </a:rPr>
              <a:t>   First addresses: 00000, 00001,…,0000A,…FFFFF.</a:t>
            </a:r>
            <a:endParaRPr/>
          </a:p>
          <a:p>
            <a:pPr indent="-228600" lvl="2" marL="822960" rtl="0" algn="l">
              <a:spcBef>
                <a:spcPts val="500"/>
              </a:spcBef>
              <a:spcAft>
                <a:spcPts val="0"/>
              </a:spcAft>
              <a:buSzPct val="76000"/>
              <a:buNone/>
            </a:pPr>
            <a:r>
              <a:rPr b="1" lang="en-US">
                <a:latin typeface="Open Sans ExtraBold"/>
                <a:ea typeface="Open Sans ExtraBold"/>
                <a:cs typeface="Open Sans ExtraBold"/>
                <a:sym typeface="Open Sans ExtraBold"/>
              </a:rPr>
              <a:t>   But Registers are 16-bits (4 Hex digits) and can address only 2</a:t>
            </a:r>
            <a:r>
              <a:rPr b="1" baseline="30000" lang="en-US">
                <a:latin typeface="Open Sans ExtraBold"/>
                <a:ea typeface="Open Sans ExtraBold"/>
                <a:cs typeface="Open Sans ExtraBold"/>
                <a:sym typeface="Open Sans ExtraBold"/>
              </a:rPr>
              <a:t>16</a:t>
            </a:r>
            <a:r>
              <a:rPr b="1" lang="en-US">
                <a:latin typeface="Open Sans ExtraBold"/>
                <a:ea typeface="Open Sans ExtraBold"/>
                <a:cs typeface="Open Sans ExtraBold"/>
                <a:sym typeface="Open Sans ExtraBold"/>
              </a:rPr>
              <a:t> = </a:t>
            </a:r>
            <a:r>
              <a:rPr b="1" lang="en-US">
                <a:solidFill>
                  <a:srgbClr val="002060"/>
                </a:solidFill>
                <a:latin typeface="Open Sans ExtraBold"/>
                <a:ea typeface="Open Sans ExtraBold"/>
                <a:cs typeface="Open Sans ExtraBold"/>
                <a:sym typeface="Open Sans ExtraBold"/>
              </a:rPr>
              <a:t>64 KBytes. 0000,0001,0002,……FFFF</a:t>
            </a:r>
            <a:endParaRPr/>
          </a:p>
          <a:p>
            <a:pPr indent="-228600" lvl="2" marL="822960" rtl="0" algn="l">
              <a:spcBef>
                <a:spcPts val="500"/>
              </a:spcBef>
              <a:spcAft>
                <a:spcPts val="0"/>
              </a:spcAft>
              <a:buSzPct val="76000"/>
              <a:buNone/>
            </a:pPr>
            <a:r>
              <a:rPr b="1" lang="en-US">
                <a:solidFill>
                  <a:srgbClr val="002060"/>
                </a:solidFill>
                <a:latin typeface="Open Sans ExtraBold"/>
                <a:ea typeface="Open Sans ExtraBold"/>
                <a:cs typeface="Open Sans ExtraBold"/>
                <a:sym typeface="Open Sans ExtraBold"/>
              </a:rPr>
              <a:t>Suppose </a:t>
            </a:r>
            <a:r>
              <a:rPr b="1" lang="en-US">
                <a:latin typeface="Open Sans ExtraBold"/>
                <a:ea typeface="Open Sans ExtraBold"/>
                <a:cs typeface="Open Sans ExtraBold"/>
                <a:sym typeface="Open Sans ExtraBold"/>
              </a:rPr>
              <a:t>20 bits → 5 hex digits: 38A41H</a:t>
            </a:r>
            <a:endParaRPr/>
          </a:p>
          <a:p>
            <a:pPr indent="-167182" lvl="0" marL="274320" rtl="0" algn="l">
              <a:spcBef>
                <a:spcPts val="600"/>
              </a:spcBef>
              <a:spcAft>
                <a:spcPts val="0"/>
              </a:spcAft>
              <a:buSzPct val="76000"/>
              <a:buNone/>
            </a:pPr>
            <a:r>
              <a:t/>
            </a:r>
            <a:endParaRPr sz="2400">
              <a:solidFill>
                <a:srgbClr val="FF0000"/>
              </a:solidFill>
            </a:endParaRPr>
          </a:p>
          <a:p>
            <a:pPr indent="-167182" lvl="0" marL="274320" rtl="0" algn="l">
              <a:spcBef>
                <a:spcPts val="600"/>
              </a:spcBef>
              <a:spcAft>
                <a:spcPts val="0"/>
              </a:spcAft>
              <a:buSzPct val="76000"/>
              <a:buNone/>
            </a:pPr>
            <a:r>
              <a:t/>
            </a:r>
            <a:endParaRPr sz="2400">
              <a:solidFill>
                <a:srgbClr val="FF0000"/>
              </a:solidFill>
            </a:endParaRPr>
          </a:p>
          <a:p>
            <a:pPr indent="0" lvl="0" marL="0" rtl="0" algn="l">
              <a:spcBef>
                <a:spcPts val="600"/>
              </a:spcBef>
              <a:spcAft>
                <a:spcPts val="0"/>
              </a:spcAft>
              <a:buSzPct val="76000"/>
              <a:buNone/>
            </a:pPr>
            <a:r>
              <a:rPr lang="en-US" sz="2400">
                <a:solidFill>
                  <a:schemeClr val="dk2"/>
                </a:solidFill>
              </a:rPr>
              <a:t>Here, 0011 1000 1010 0100 0001 = 20 bits = 5 Hex digits</a:t>
            </a:r>
            <a:endParaRPr/>
          </a:p>
          <a:p>
            <a:pPr indent="-274320" lvl="0" marL="274320" rtl="0" algn="l">
              <a:spcBef>
                <a:spcPts val="600"/>
              </a:spcBef>
              <a:spcAft>
                <a:spcPts val="0"/>
              </a:spcAft>
              <a:buSzPct val="76000"/>
              <a:buChar char="🞂"/>
            </a:pPr>
            <a:r>
              <a:rPr b="1" lang="en-US" sz="2400">
                <a:solidFill>
                  <a:srgbClr val="002060"/>
                </a:solidFill>
              </a:rPr>
              <a:t>Partition the memory into segments </a:t>
            </a:r>
            <a:endParaRPr/>
          </a:p>
          <a:p>
            <a:pPr indent="-274344" lvl="1" marL="548640" rtl="0" algn="l">
              <a:spcBef>
                <a:spcPts val="500"/>
              </a:spcBef>
              <a:spcAft>
                <a:spcPts val="0"/>
              </a:spcAft>
              <a:buSzPct val="76000"/>
              <a:buChar char="🞂"/>
            </a:pPr>
            <a:r>
              <a:rPr lang="en-US" sz="2100">
                <a:solidFill>
                  <a:schemeClr val="dk1"/>
                </a:solidFill>
              </a:rPr>
              <a:t>Total of (16), 64 Kbytes segments might be positioned within the 1 Mbyte address space of an 8086 processor.</a:t>
            </a:r>
            <a:endParaRPr/>
          </a:p>
          <a:p>
            <a:pPr indent="-158254" lvl="0" marL="274320" rtl="0" algn="l">
              <a:spcBef>
                <a:spcPts val="600"/>
              </a:spcBef>
              <a:spcAft>
                <a:spcPts val="0"/>
              </a:spcAft>
              <a:buSzPct val="76000"/>
              <a:buNone/>
            </a:pPr>
            <a:r>
              <a:t/>
            </a:r>
            <a:endParaRPr/>
          </a:p>
          <a:p>
            <a:pPr indent="-158254" lvl="0" marL="274320" rtl="0" algn="l">
              <a:spcBef>
                <a:spcPts val="600"/>
              </a:spcBef>
              <a:spcAft>
                <a:spcPts val="0"/>
              </a:spcAft>
              <a:buSzPct val="76000"/>
              <a:buNone/>
            </a:pPr>
            <a:r>
              <a:t/>
            </a:r>
            <a:endParaRPr/>
          </a:p>
        </p:txBody>
      </p:sp>
      <p:sp>
        <p:nvSpPr>
          <p:cNvPr id="64" name="Google Shape;64;p4"/>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Gill Sans"/>
                <a:ea typeface="Gill Sans"/>
                <a:cs typeface="Gill Sans"/>
                <a:sym typeface="Gill Sans"/>
              </a:rPr>
              <a:t>    BRAC University</a:t>
            </a:r>
            <a:endParaRPr/>
          </a:p>
        </p:txBody>
      </p:sp>
      <p:graphicFrame>
        <p:nvGraphicFramePr>
          <p:cNvPr id="65" name="Google Shape;65;p4"/>
          <p:cNvGraphicFramePr/>
          <p:nvPr/>
        </p:nvGraphicFramePr>
        <p:xfrm>
          <a:off x="1524000" y="3810000"/>
          <a:ext cx="3000000" cy="3000000"/>
        </p:xfrm>
        <a:graphic>
          <a:graphicData uri="http://schemas.openxmlformats.org/drawingml/2006/table">
            <a:tbl>
              <a:tblPr bandRow="1" firstRow="1">
                <a:noFill/>
                <a:tableStyleId>{729CCD61-5B56-402F-84DA-4397C605977C}</a:tableStyleId>
              </a:tblPr>
              <a:tblGrid>
                <a:gridCol w="1219200"/>
                <a:gridCol w="1219200"/>
                <a:gridCol w="1219200"/>
                <a:gridCol w="1219200"/>
                <a:gridCol w="1219200"/>
              </a:tblGrid>
              <a:tr h="370850">
                <a:tc>
                  <a:txBody>
                    <a:bodyPr/>
                    <a:lstStyle/>
                    <a:p>
                      <a:pPr indent="0" lvl="0" marL="0" marR="0" rtl="0" algn="ctr">
                        <a:spcBef>
                          <a:spcPts val="0"/>
                        </a:spcBef>
                        <a:spcAft>
                          <a:spcPts val="0"/>
                        </a:spcAft>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8</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A</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0011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1000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1010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0100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0001</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5"/>
          <p:cNvSpPr/>
          <p:nvPr/>
        </p:nvSpPr>
        <p:spPr>
          <a:xfrm>
            <a:off x="6400800" y="4953000"/>
            <a:ext cx="1767403" cy="1447800"/>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72" name="Google Shape;72;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Memory Segment: </a:t>
            </a:r>
            <a:r>
              <a:rPr b="1" i="1" lang="en-US">
                <a:solidFill>
                  <a:schemeClr val="dk1"/>
                </a:solidFill>
              </a:rPr>
              <a:t>Address Space</a:t>
            </a:r>
            <a:endParaRPr/>
          </a:p>
        </p:txBody>
      </p:sp>
      <p:sp>
        <p:nvSpPr>
          <p:cNvPr id="73" name="Google Shape;73;p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4" name="Google Shape;74;p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grpSp>
        <p:nvGrpSpPr>
          <p:cNvPr id="75" name="Google Shape;75;p5"/>
          <p:cNvGrpSpPr/>
          <p:nvPr/>
        </p:nvGrpSpPr>
        <p:grpSpPr>
          <a:xfrm>
            <a:off x="1676400" y="1219200"/>
            <a:ext cx="6019800" cy="5105400"/>
            <a:chOff x="816" y="1008"/>
            <a:chExt cx="2718" cy="2807"/>
          </a:xfrm>
        </p:grpSpPr>
        <p:sp>
          <p:nvSpPr>
            <p:cNvPr id="76" name="Google Shape;76;p5"/>
            <p:cNvSpPr/>
            <p:nvPr/>
          </p:nvSpPr>
          <p:spPr>
            <a:xfrm>
              <a:off x="1189" y="3602"/>
              <a:ext cx="798" cy="171"/>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77" name="Google Shape;77;p5"/>
            <p:cNvSpPr/>
            <p:nvPr/>
          </p:nvSpPr>
          <p:spPr>
            <a:xfrm>
              <a:off x="825" y="3700"/>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00000</a:t>
              </a:r>
              <a:endParaRPr sz="2800">
                <a:solidFill>
                  <a:schemeClr val="dk1"/>
                </a:solidFill>
                <a:latin typeface="Gill Sans"/>
                <a:ea typeface="Gill Sans"/>
                <a:cs typeface="Gill Sans"/>
                <a:sym typeface="Gill Sans"/>
              </a:endParaRPr>
            </a:p>
          </p:txBody>
        </p:sp>
        <p:sp>
          <p:nvSpPr>
            <p:cNvPr id="78" name="Google Shape;78;p5"/>
            <p:cNvSpPr/>
            <p:nvPr/>
          </p:nvSpPr>
          <p:spPr>
            <a:xfrm>
              <a:off x="1189" y="3432"/>
              <a:ext cx="798" cy="170"/>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79" name="Google Shape;79;p5"/>
            <p:cNvSpPr/>
            <p:nvPr/>
          </p:nvSpPr>
          <p:spPr>
            <a:xfrm>
              <a:off x="825" y="3521"/>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10000</a:t>
              </a:r>
              <a:endParaRPr sz="2800">
                <a:solidFill>
                  <a:schemeClr val="dk1"/>
                </a:solidFill>
                <a:latin typeface="Gill Sans"/>
                <a:ea typeface="Gill Sans"/>
                <a:cs typeface="Gill Sans"/>
                <a:sym typeface="Gill Sans"/>
              </a:endParaRPr>
            </a:p>
          </p:txBody>
        </p:sp>
        <p:sp>
          <p:nvSpPr>
            <p:cNvPr id="80" name="Google Shape;80;p5"/>
            <p:cNvSpPr/>
            <p:nvPr/>
          </p:nvSpPr>
          <p:spPr>
            <a:xfrm>
              <a:off x="1189" y="3261"/>
              <a:ext cx="798" cy="171"/>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1" name="Google Shape;81;p5"/>
            <p:cNvSpPr/>
            <p:nvPr/>
          </p:nvSpPr>
          <p:spPr>
            <a:xfrm>
              <a:off x="825" y="3350"/>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20000</a:t>
              </a:r>
              <a:endParaRPr sz="2800">
                <a:solidFill>
                  <a:schemeClr val="dk1"/>
                </a:solidFill>
                <a:latin typeface="Gill Sans"/>
                <a:ea typeface="Gill Sans"/>
                <a:cs typeface="Gill Sans"/>
                <a:sym typeface="Gill Sans"/>
              </a:endParaRPr>
            </a:p>
          </p:txBody>
        </p:sp>
        <p:sp>
          <p:nvSpPr>
            <p:cNvPr id="82" name="Google Shape;82;p5"/>
            <p:cNvSpPr/>
            <p:nvPr/>
          </p:nvSpPr>
          <p:spPr>
            <a:xfrm>
              <a:off x="1189" y="3082"/>
              <a:ext cx="798" cy="179"/>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3" name="Google Shape;83;p5"/>
            <p:cNvSpPr/>
            <p:nvPr/>
          </p:nvSpPr>
          <p:spPr>
            <a:xfrm>
              <a:off x="825" y="3180"/>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30000</a:t>
              </a:r>
              <a:endParaRPr sz="2800">
                <a:solidFill>
                  <a:schemeClr val="dk1"/>
                </a:solidFill>
                <a:latin typeface="Gill Sans"/>
                <a:ea typeface="Gill Sans"/>
                <a:cs typeface="Gill Sans"/>
                <a:sym typeface="Gill Sans"/>
              </a:endParaRPr>
            </a:p>
          </p:txBody>
        </p:sp>
        <p:sp>
          <p:nvSpPr>
            <p:cNvPr id="84" name="Google Shape;84;p5"/>
            <p:cNvSpPr/>
            <p:nvPr/>
          </p:nvSpPr>
          <p:spPr>
            <a:xfrm>
              <a:off x="1189" y="2911"/>
              <a:ext cx="798" cy="171"/>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5" name="Google Shape;85;p5"/>
            <p:cNvSpPr/>
            <p:nvPr/>
          </p:nvSpPr>
          <p:spPr>
            <a:xfrm>
              <a:off x="825" y="3009"/>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40000</a:t>
              </a:r>
              <a:endParaRPr sz="2800">
                <a:solidFill>
                  <a:schemeClr val="dk1"/>
                </a:solidFill>
                <a:latin typeface="Gill Sans"/>
                <a:ea typeface="Gill Sans"/>
                <a:cs typeface="Gill Sans"/>
                <a:sym typeface="Gill Sans"/>
              </a:endParaRPr>
            </a:p>
          </p:txBody>
        </p:sp>
        <p:sp>
          <p:nvSpPr>
            <p:cNvPr id="86" name="Google Shape;86;p5"/>
            <p:cNvSpPr/>
            <p:nvPr/>
          </p:nvSpPr>
          <p:spPr>
            <a:xfrm>
              <a:off x="1189" y="2741"/>
              <a:ext cx="798" cy="170"/>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7" name="Google Shape;87;p5"/>
            <p:cNvSpPr/>
            <p:nvPr/>
          </p:nvSpPr>
          <p:spPr>
            <a:xfrm>
              <a:off x="825" y="2830"/>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50000</a:t>
              </a:r>
              <a:endParaRPr sz="2800">
                <a:solidFill>
                  <a:schemeClr val="dk1"/>
                </a:solidFill>
                <a:latin typeface="Gill Sans"/>
                <a:ea typeface="Gill Sans"/>
                <a:cs typeface="Gill Sans"/>
                <a:sym typeface="Gill Sans"/>
              </a:endParaRPr>
            </a:p>
          </p:txBody>
        </p:sp>
        <p:sp>
          <p:nvSpPr>
            <p:cNvPr id="88" name="Google Shape;88;p5"/>
            <p:cNvSpPr/>
            <p:nvPr/>
          </p:nvSpPr>
          <p:spPr>
            <a:xfrm>
              <a:off x="1189" y="2570"/>
              <a:ext cx="798" cy="171"/>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9" name="Google Shape;89;p5"/>
            <p:cNvSpPr/>
            <p:nvPr/>
          </p:nvSpPr>
          <p:spPr>
            <a:xfrm>
              <a:off x="825" y="2659"/>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60000</a:t>
              </a:r>
              <a:endParaRPr sz="2800">
                <a:solidFill>
                  <a:schemeClr val="dk1"/>
                </a:solidFill>
                <a:latin typeface="Gill Sans"/>
                <a:ea typeface="Gill Sans"/>
                <a:cs typeface="Gill Sans"/>
                <a:sym typeface="Gill Sans"/>
              </a:endParaRPr>
            </a:p>
          </p:txBody>
        </p:sp>
        <p:sp>
          <p:nvSpPr>
            <p:cNvPr id="90" name="Google Shape;90;p5"/>
            <p:cNvSpPr/>
            <p:nvPr/>
          </p:nvSpPr>
          <p:spPr>
            <a:xfrm>
              <a:off x="1189" y="2391"/>
              <a:ext cx="798" cy="179"/>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91" name="Google Shape;91;p5"/>
            <p:cNvSpPr/>
            <p:nvPr/>
          </p:nvSpPr>
          <p:spPr>
            <a:xfrm>
              <a:off x="825" y="2489"/>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70000</a:t>
              </a:r>
              <a:endParaRPr sz="2800">
                <a:solidFill>
                  <a:schemeClr val="dk1"/>
                </a:solidFill>
                <a:latin typeface="Gill Sans"/>
                <a:ea typeface="Gill Sans"/>
                <a:cs typeface="Gill Sans"/>
                <a:sym typeface="Gill Sans"/>
              </a:endParaRPr>
            </a:p>
          </p:txBody>
        </p:sp>
        <p:sp>
          <p:nvSpPr>
            <p:cNvPr id="92" name="Google Shape;92;p5"/>
            <p:cNvSpPr/>
            <p:nvPr/>
          </p:nvSpPr>
          <p:spPr>
            <a:xfrm>
              <a:off x="1189" y="2220"/>
              <a:ext cx="798" cy="171"/>
            </a:xfrm>
            <a:prstGeom prst="rect">
              <a:avLst/>
            </a:prstGeom>
            <a:solidFill>
              <a:srgbClr val="C0C0C0"/>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93" name="Google Shape;93;p5"/>
            <p:cNvSpPr/>
            <p:nvPr/>
          </p:nvSpPr>
          <p:spPr>
            <a:xfrm>
              <a:off x="825" y="2318"/>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80000</a:t>
              </a:r>
              <a:endParaRPr sz="2800">
                <a:solidFill>
                  <a:schemeClr val="dk1"/>
                </a:solidFill>
                <a:latin typeface="Gill Sans"/>
                <a:ea typeface="Gill Sans"/>
                <a:cs typeface="Gill Sans"/>
                <a:sym typeface="Gill Sans"/>
              </a:endParaRPr>
            </a:p>
          </p:txBody>
        </p:sp>
        <p:sp>
          <p:nvSpPr>
            <p:cNvPr id="94" name="Google Shape;94;p5"/>
            <p:cNvSpPr/>
            <p:nvPr/>
          </p:nvSpPr>
          <p:spPr>
            <a:xfrm>
              <a:off x="1189" y="2049"/>
              <a:ext cx="798" cy="171"/>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95" name="Google Shape;95;p5"/>
            <p:cNvSpPr/>
            <p:nvPr/>
          </p:nvSpPr>
          <p:spPr>
            <a:xfrm>
              <a:off x="825" y="2139"/>
              <a:ext cx="265"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90000</a:t>
              </a:r>
              <a:endParaRPr sz="2800">
                <a:solidFill>
                  <a:schemeClr val="dk1"/>
                </a:solidFill>
                <a:latin typeface="Gill Sans"/>
                <a:ea typeface="Gill Sans"/>
                <a:cs typeface="Gill Sans"/>
                <a:sym typeface="Gill Sans"/>
              </a:endParaRPr>
            </a:p>
          </p:txBody>
        </p:sp>
        <p:sp>
          <p:nvSpPr>
            <p:cNvPr id="96" name="Google Shape;96;p5"/>
            <p:cNvSpPr/>
            <p:nvPr/>
          </p:nvSpPr>
          <p:spPr>
            <a:xfrm>
              <a:off x="1189" y="1879"/>
              <a:ext cx="798" cy="170"/>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97" name="Google Shape;97;p5"/>
            <p:cNvSpPr/>
            <p:nvPr/>
          </p:nvSpPr>
          <p:spPr>
            <a:xfrm>
              <a:off x="816" y="1968"/>
              <a:ext cx="276"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A0000</a:t>
              </a:r>
              <a:endParaRPr sz="2800">
                <a:solidFill>
                  <a:schemeClr val="dk1"/>
                </a:solidFill>
                <a:latin typeface="Gill Sans"/>
                <a:ea typeface="Gill Sans"/>
                <a:cs typeface="Gill Sans"/>
                <a:sym typeface="Gill Sans"/>
              </a:endParaRPr>
            </a:p>
          </p:txBody>
        </p:sp>
        <p:sp>
          <p:nvSpPr>
            <p:cNvPr id="98" name="Google Shape;98;p5"/>
            <p:cNvSpPr/>
            <p:nvPr/>
          </p:nvSpPr>
          <p:spPr>
            <a:xfrm>
              <a:off x="1189" y="1700"/>
              <a:ext cx="798" cy="179"/>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99" name="Google Shape;99;p5"/>
            <p:cNvSpPr/>
            <p:nvPr/>
          </p:nvSpPr>
          <p:spPr>
            <a:xfrm>
              <a:off x="816" y="1797"/>
              <a:ext cx="276"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B0000</a:t>
              </a:r>
              <a:endParaRPr sz="2800">
                <a:solidFill>
                  <a:schemeClr val="dk1"/>
                </a:solidFill>
                <a:latin typeface="Gill Sans"/>
                <a:ea typeface="Gill Sans"/>
                <a:cs typeface="Gill Sans"/>
                <a:sym typeface="Gill Sans"/>
              </a:endParaRPr>
            </a:p>
          </p:txBody>
        </p:sp>
        <p:sp>
          <p:nvSpPr>
            <p:cNvPr id="100" name="Google Shape;100;p5"/>
            <p:cNvSpPr/>
            <p:nvPr/>
          </p:nvSpPr>
          <p:spPr>
            <a:xfrm>
              <a:off x="1189" y="1529"/>
              <a:ext cx="798" cy="171"/>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1" name="Google Shape;101;p5"/>
            <p:cNvSpPr/>
            <p:nvPr/>
          </p:nvSpPr>
          <p:spPr>
            <a:xfrm>
              <a:off x="816" y="1627"/>
              <a:ext cx="281"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C0000</a:t>
              </a:r>
              <a:endParaRPr sz="2800">
                <a:solidFill>
                  <a:schemeClr val="dk1"/>
                </a:solidFill>
                <a:latin typeface="Gill Sans"/>
                <a:ea typeface="Gill Sans"/>
                <a:cs typeface="Gill Sans"/>
                <a:sym typeface="Gill Sans"/>
              </a:endParaRPr>
            </a:p>
          </p:txBody>
        </p:sp>
        <p:sp>
          <p:nvSpPr>
            <p:cNvPr id="102" name="Google Shape;102;p5"/>
            <p:cNvSpPr/>
            <p:nvPr/>
          </p:nvSpPr>
          <p:spPr>
            <a:xfrm>
              <a:off x="1189" y="1358"/>
              <a:ext cx="798" cy="171"/>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3" name="Google Shape;103;p5"/>
            <p:cNvSpPr/>
            <p:nvPr/>
          </p:nvSpPr>
          <p:spPr>
            <a:xfrm>
              <a:off x="816" y="1448"/>
              <a:ext cx="281"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D0000</a:t>
              </a:r>
              <a:endParaRPr sz="2800">
                <a:solidFill>
                  <a:schemeClr val="dk1"/>
                </a:solidFill>
                <a:latin typeface="Gill Sans"/>
                <a:ea typeface="Gill Sans"/>
                <a:cs typeface="Gill Sans"/>
                <a:sym typeface="Gill Sans"/>
              </a:endParaRPr>
            </a:p>
          </p:txBody>
        </p:sp>
        <p:sp>
          <p:nvSpPr>
            <p:cNvPr id="104" name="Google Shape;104;p5"/>
            <p:cNvSpPr/>
            <p:nvPr/>
          </p:nvSpPr>
          <p:spPr>
            <a:xfrm>
              <a:off x="1189" y="1188"/>
              <a:ext cx="798" cy="170"/>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5" name="Google Shape;105;p5"/>
            <p:cNvSpPr/>
            <p:nvPr/>
          </p:nvSpPr>
          <p:spPr>
            <a:xfrm>
              <a:off x="816" y="1277"/>
              <a:ext cx="276"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E0000</a:t>
              </a:r>
              <a:endParaRPr sz="2800">
                <a:solidFill>
                  <a:schemeClr val="dk1"/>
                </a:solidFill>
                <a:latin typeface="Gill Sans"/>
                <a:ea typeface="Gill Sans"/>
                <a:cs typeface="Gill Sans"/>
                <a:sym typeface="Gill Sans"/>
              </a:endParaRPr>
            </a:p>
          </p:txBody>
        </p:sp>
        <p:sp>
          <p:nvSpPr>
            <p:cNvPr id="106" name="Google Shape;106;p5"/>
            <p:cNvSpPr/>
            <p:nvPr/>
          </p:nvSpPr>
          <p:spPr>
            <a:xfrm>
              <a:off x="1189" y="1008"/>
              <a:ext cx="798" cy="180"/>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7" name="Google Shape;107;p5"/>
            <p:cNvSpPr/>
            <p:nvPr/>
          </p:nvSpPr>
          <p:spPr>
            <a:xfrm>
              <a:off x="816" y="1106"/>
              <a:ext cx="271" cy="1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F0000</a:t>
              </a:r>
              <a:endParaRPr sz="2800">
                <a:solidFill>
                  <a:schemeClr val="dk1"/>
                </a:solidFill>
                <a:latin typeface="Gill Sans"/>
                <a:ea typeface="Gill Sans"/>
                <a:cs typeface="Gill Sans"/>
                <a:sym typeface="Gill Sans"/>
              </a:endParaRPr>
            </a:p>
          </p:txBody>
        </p:sp>
        <p:sp>
          <p:nvSpPr>
            <p:cNvPr id="108" name="Google Shape;108;p5"/>
            <p:cNvSpPr/>
            <p:nvPr/>
          </p:nvSpPr>
          <p:spPr>
            <a:xfrm>
              <a:off x="2736" y="2016"/>
              <a:ext cx="798" cy="563"/>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9" name="Google Shape;109;p5"/>
            <p:cNvSpPr/>
            <p:nvPr/>
          </p:nvSpPr>
          <p:spPr>
            <a:xfrm>
              <a:off x="2826" y="2246"/>
              <a:ext cx="640" cy="16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One Segment</a:t>
              </a:r>
              <a:endParaRPr sz="2000">
                <a:solidFill>
                  <a:schemeClr val="dk1"/>
                </a:solidFill>
                <a:latin typeface="Gill Sans"/>
                <a:ea typeface="Gill Sans"/>
                <a:cs typeface="Gill Sans"/>
                <a:sym typeface="Gill Sans"/>
              </a:endParaRPr>
            </a:p>
          </p:txBody>
        </p:sp>
        <p:sp>
          <p:nvSpPr>
            <p:cNvPr id="110" name="Google Shape;110;p5"/>
            <p:cNvSpPr/>
            <p:nvPr/>
          </p:nvSpPr>
          <p:spPr>
            <a:xfrm>
              <a:off x="2112" y="2352"/>
              <a:ext cx="489" cy="16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800"/>
                <a:buFont typeface="Noto Sans Symbols"/>
                <a:buNone/>
              </a:pPr>
              <a:r>
                <a:rPr lang="en-US" sz="2000">
                  <a:solidFill>
                    <a:schemeClr val="dk1"/>
                  </a:solidFill>
                  <a:latin typeface="Gill Sans"/>
                  <a:ea typeface="Gill Sans"/>
                  <a:cs typeface="Gill Sans"/>
                  <a:sym typeface="Gill Sans"/>
                </a:rPr>
                <a:t>8000:0000</a:t>
              </a:r>
              <a:endParaRPr/>
            </a:p>
          </p:txBody>
        </p:sp>
        <p:sp>
          <p:nvSpPr>
            <p:cNvPr id="111" name="Google Shape;111;p5"/>
            <p:cNvSpPr/>
            <p:nvPr/>
          </p:nvSpPr>
          <p:spPr>
            <a:xfrm>
              <a:off x="2112" y="2112"/>
              <a:ext cx="474" cy="16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800"/>
                <a:buFont typeface="Noto Sans Symbols"/>
                <a:buNone/>
              </a:pPr>
              <a:r>
                <a:rPr lang="en-US" sz="2000">
                  <a:solidFill>
                    <a:schemeClr val="dk1"/>
                  </a:solidFill>
                  <a:latin typeface="Gill Sans"/>
                  <a:ea typeface="Gill Sans"/>
                  <a:cs typeface="Gill Sans"/>
                  <a:sym typeface="Gill Sans"/>
                </a:rPr>
                <a:t>8000:FFFF</a:t>
              </a:r>
              <a:endParaRPr/>
            </a:p>
          </p:txBody>
        </p:sp>
        <p:sp>
          <p:nvSpPr>
            <p:cNvPr id="112" name="Google Shape;112;p5"/>
            <p:cNvSpPr/>
            <p:nvPr/>
          </p:nvSpPr>
          <p:spPr>
            <a:xfrm>
              <a:off x="2016" y="2784"/>
              <a:ext cx="391" cy="169"/>
            </a:xfrm>
            <a:prstGeom prst="rect">
              <a:avLst/>
            </a:prstGeom>
            <a:noFill/>
            <a:ln cap="flat" cmpd="sng" w="12700">
              <a:solidFill>
                <a:srgbClr val="FF00FF"/>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Clr>
                  <a:schemeClr val="dk2"/>
                </a:buClr>
                <a:buSzPts val="1800"/>
                <a:buFont typeface="Noto Sans Symbols"/>
                <a:buNone/>
              </a:pPr>
              <a:r>
                <a:rPr lang="en-US" sz="2000">
                  <a:solidFill>
                    <a:schemeClr val="dk1"/>
                  </a:solidFill>
                  <a:latin typeface="Gill Sans"/>
                  <a:ea typeface="Gill Sans"/>
                  <a:cs typeface="Gill Sans"/>
                  <a:sym typeface="Gill Sans"/>
                </a:rPr>
                <a:t>segment</a:t>
              </a:r>
              <a:endParaRPr/>
            </a:p>
          </p:txBody>
        </p:sp>
        <p:sp>
          <p:nvSpPr>
            <p:cNvPr id="113" name="Google Shape;113;p5"/>
            <p:cNvSpPr/>
            <p:nvPr/>
          </p:nvSpPr>
          <p:spPr>
            <a:xfrm>
              <a:off x="2448" y="2784"/>
              <a:ext cx="261" cy="169"/>
            </a:xfrm>
            <a:prstGeom prst="rect">
              <a:avLst/>
            </a:prstGeom>
            <a:noFill/>
            <a:ln cap="flat" cmpd="sng" w="12700">
              <a:solidFill>
                <a:srgbClr val="FF00FF"/>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Clr>
                  <a:schemeClr val="dk2"/>
                </a:buClr>
                <a:buSzPts val="1800"/>
                <a:buFont typeface="Noto Sans Symbols"/>
                <a:buNone/>
              </a:pPr>
              <a:r>
                <a:rPr lang="en-US" sz="2000">
                  <a:solidFill>
                    <a:schemeClr val="dk1"/>
                  </a:solidFill>
                  <a:latin typeface="Gill Sans"/>
                  <a:ea typeface="Gill Sans"/>
                  <a:cs typeface="Gill Sans"/>
                  <a:sym typeface="Gill Sans"/>
                </a:rPr>
                <a:t>offset</a:t>
              </a:r>
              <a:endParaRPr/>
            </a:p>
          </p:txBody>
        </p:sp>
        <p:cxnSp>
          <p:nvCxnSpPr>
            <p:cNvPr id="114" name="Google Shape;114;p5"/>
            <p:cNvCxnSpPr/>
            <p:nvPr/>
          </p:nvCxnSpPr>
          <p:spPr>
            <a:xfrm>
              <a:off x="2016" y="2304"/>
              <a:ext cx="720" cy="0"/>
            </a:xfrm>
            <a:prstGeom prst="straightConnector1">
              <a:avLst/>
            </a:prstGeom>
            <a:noFill/>
            <a:ln cap="flat" cmpd="sng" w="28575">
              <a:solidFill>
                <a:srgbClr val="FF00FF"/>
              </a:solidFill>
              <a:prstDash val="solid"/>
              <a:round/>
              <a:headEnd len="med" w="med" type="none"/>
              <a:tailEnd len="med" w="med" type="triangle"/>
            </a:ln>
          </p:spPr>
        </p:cxnSp>
        <p:cxnSp>
          <p:nvCxnSpPr>
            <p:cNvPr id="115" name="Google Shape;115;p5"/>
            <p:cNvCxnSpPr/>
            <p:nvPr/>
          </p:nvCxnSpPr>
          <p:spPr>
            <a:xfrm flipH="1" rot="10800000">
              <a:off x="2208" y="2452"/>
              <a:ext cx="38" cy="332"/>
            </a:xfrm>
            <a:prstGeom prst="straightConnector1">
              <a:avLst/>
            </a:prstGeom>
            <a:noFill/>
            <a:ln cap="flat" cmpd="sng" w="28575">
              <a:solidFill>
                <a:srgbClr val="FF00FF"/>
              </a:solidFill>
              <a:prstDash val="solid"/>
              <a:round/>
              <a:headEnd len="med" w="med" type="none"/>
              <a:tailEnd len="med" w="med" type="triangle"/>
            </a:ln>
          </p:spPr>
        </p:cxnSp>
        <p:cxnSp>
          <p:nvCxnSpPr>
            <p:cNvPr id="116" name="Google Shape;116;p5"/>
            <p:cNvCxnSpPr/>
            <p:nvPr/>
          </p:nvCxnSpPr>
          <p:spPr>
            <a:xfrm rot="10800000">
              <a:off x="2448" y="2448"/>
              <a:ext cx="92" cy="303"/>
            </a:xfrm>
            <a:prstGeom prst="straightConnector1">
              <a:avLst/>
            </a:prstGeom>
            <a:noFill/>
            <a:ln cap="flat" cmpd="sng" w="28575">
              <a:solidFill>
                <a:srgbClr val="FF00FF"/>
              </a:solidFill>
              <a:prstDash val="solid"/>
              <a:round/>
              <a:headEnd len="med" w="med" type="none"/>
              <a:tailEnd len="med" w="med" type="triangle"/>
            </a:ln>
          </p:spPr>
        </p:cxnSp>
      </p:grpSp>
      <p:sp>
        <p:nvSpPr>
          <p:cNvPr id="117" name="Google Shape;117;p5"/>
          <p:cNvSpPr/>
          <p:nvPr/>
        </p:nvSpPr>
        <p:spPr>
          <a:xfrm>
            <a:off x="6507745" y="5029200"/>
            <a:ext cx="1630254" cy="141577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00000 to 3FFFF</a:t>
            </a:r>
            <a:endParaRPr/>
          </a:p>
          <a:p>
            <a:pPr indent="0" lvl="0" marL="0" marR="0" rtl="0" algn="l">
              <a:spcBef>
                <a:spcPts val="40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is reserved in</a:t>
            </a:r>
            <a:endParaRPr/>
          </a:p>
          <a:p>
            <a:pPr indent="0" lvl="0" marL="0" marR="0" rtl="0" algn="l">
              <a:spcBef>
                <a:spcPts val="40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RAM to load </a:t>
            </a:r>
            <a:endParaRPr/>
          </a:p>
          <a:p>
            <a:pPr indent="0" lvl="0" marL="0" marR="0" rtl="0" algn="l">
              <a:spcBef>
                <a:spcPts val="40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system function</a:t>
            </a:r>
            <a:endParaRPr sz="2000">
              <a:solidFill>
                <a:schemeClr val="dk1"/>
              </a:solidFill>
              <a:latin typeface="Gill Sans"/>
              <a:ea typeface="Gill Sans"/>
              <a:cs typeface="Gill Sans"/>
              <a:sym typeface="Gill Sans"/>
            </a:endParaRPr>
          </a:p>
        </p:txBody>
      </p:sp>
      <p:sp>
        <p:nvSpPr>
          <p:cNvPr id="118" name="Google Shape;118;p5"/>
          <p:cNvSpPr/>
          <p:nvPr/>
        </p:nvSpPr>
        <p:spPr>
          <a:xfrm>
            <a:off x="6553200" y="1295400"/>
            <a:ext cx="1767403" cy="1447800"/>
          </a:xfrm>
          <a:prstGeom prst="rect">
            <a:avLst/>
          </a:prstGeom>
          <a:solidFill>
            <a:srgbClr val="FFFFFF"/>
          </a:solidFill>
          <a:ln cap="flat" cmpd="sng" w="142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19" name="Google Shape;119;p5"/>
          <p:cNvSpPr/>
          <p:nvPr/>
        </p:nvSpPr>
        <p:spPr>
          <a:xfrm>
            <a:off x="6660145" y="1391960"/>
            <a:ext cx="1798055" cy="10464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FFFF0 To FFFFF </a:t>
            </a:r>
            <a:endParaRPr/>
          </a:p>
          <a:p>
            <a:pPr indent="0" lvl="0" marL="0" marR="0" rtl="0" algn="l">
              <a:spcBef>
                <a:spcPts val="40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is reserved for</a:t>
            </a:r>
            <a:endParaRPr/>
          </a:p>
          <a:p>
            <a:pPr indent="0" lvl="0" marL="0" marR="0" rtl="0" algn="l">
              <a:spcBef>
                <a:spcPts val="40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ROM (16 bytes)</a:t>
            </a:r>
            <a:endParaRPr b="1" sz="2000">
              <a:solidFill>
                <a:schemeClr val="dk1"/>
              </a:solidFill>
              <a:latin typeface="Gill Sans"/>
              <a:ea typeface="Gill Sans"/>
              <a:cs typeface="Gill Sans"/>
              <a:sym typeface="Gill Sans"/>
            </a:endParaRPr>
          </a:p>
        </p:txBody>
      </p:sp>
      <p:cxnSp>
        <p:nvCxnSpPr>
          <p:cNvPr id="120" name="Google Shape;120;p5"/>
          <p:cNvCxnSpPr>
            <a:stCxn id="118" idx="1"/>
          </p:cNvCxnSpPr>
          <p:nvPr/>
        </p:nvCxnSpPr>
        <p:spPr>
          <a:xfrm rot="10800000">
            <a:off x="4419600" y="1447800"/>
            <a:ext cx="2133600" cy="571500"/>
          </a:xfrm>
          <a:prstGeom prst="straightConnector1">
            <a:avLst/>
          </a:prstGeom>
          <a:noFill/>
          <a:ln cap="flat" cmpd="sng" w="9525">
            <a:solidFill>
              <a:schemeClr val="dk1"/>
            </a:solidFill>
            <a:prstDash val="solid"/>
            <a:round/>
            <a:headEnd len="sm" w="sm" type="none"/>
            <a:tailEnd len="med" w="med" type="stealth"/>
          </a:ln>
        </p:spPr>
      </p:cxnSp>
      <p:cxnSp>
        <p:nvCxnSpPr>
          <p:cNvPr id="121" name="Google Shape;121;p5"/>
          <p:cNvCxnSpPr/>
          <p:nvPr/>
        </p:nvCxnSpPr>
        <p:spPr>
          <a:xfrm rot="10800000">
            <a:off x="4267200" y="5009650"/>
            <a:ext cx="2133600" cy="324350"/>
          </a:xfrm>
          <a:prstGeom prst="straightConnector1">
            <a:avLst/>
          </a:prstGeom>
          <a:noFill/>
          <a:ln cap="flat" cmpd="sng" w="9525">
            <a:solidFill>
              <a:schemeClr val="dk1"/>
            </a:solidFill>
            <a:prstDash val="solid"/>
            <a:round/>
            <a:headEnd len="sm" w="sm" type="none"/>
            <a:tailEnd len="med" w="med" type="stealth"/>
          </a:ln>
        </p:spPr>
      </p:cxnSp>
      <p:cxnSp>
        <p:nvCxnSpPr>
          <p:cNvPr id="122" name="Google Shape;122;p5"/>
          <p:cNvCxnSpPr/>
          <p:nvPr/>
        </p:nvCxnSpPr>
        <p:spPr>
          <a:xfrm flipH="1">
            <a:off x="4343400" y="5715000"/>
            <a:ext cx="1981200" cy="457200"/>
          </a:xfrm>
          <a:prstGeom prst="straightConnector1">
            <a:avLst/>
          </a:prstGeom>
          <a:noFill/>
          <a:ln cap="flat" cmpd="sng" w="9525">
            <a:solidFill>
              <a:schemeClr val="dk1"/>
            </a:solidFill>
            <a:prstDash val="solid"/>
            <a:round/>
            <a:headEnd len="sm" w="sm" type="none"/>
            <a:tailEnd len="med" w="med" type="stealth"/>
          </a:ln>
        </p:spPr>
      </p:cxnSp>
      <p:sp>
        <p:nvSpPr>
          <p:cNvPr id="123" name="Google Shape;123;p5"/>
          <p:cNvSpPr/>
          <p:nvPr/>
        </p:nvSpPr>
        <p:spPr>
          <a:xfrm>
            <a:off x="4343400" y="1219200"/>
            <a:ext cx="76200" cy="2286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24" name="Google Shape;124;p5"/>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u="none">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u="none">
                <a:solidFill>
                  <a:schemeClr val="dk1"/>
                </a:solidFill>
                <a:latin typeface="Gill Sans"/>
                <a:ea typeface="Gill Sans"/>
                <a:cs typeface="Gill Sans"/>
                <a:sym typeface="Gill Sans"/>
              </a:rPr>
              <a:t>    BRAC University</a:t>
            </a:r>
            <a:endParaRPr/>
          </a:p>
        </p:txBody>
      </p:sp>
      <p:sp>
        <p:nvSpPr>
          <p:cNvPr id="125" name="Google Shape;125;p5"/>
          <p:cNvSpPr/>
          <p:nvPr/>
        </p:nvSpPr>
        <p:spPr>
          <a:xfrm>
            <a:off x="1676400" y="1190289"/>
            <a:ext cx="360676"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FFFFF</a:t>
            </a:r>
            <a:endParaRPr sz="28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Memory Segmentation</a:t>
            </a:r>
            <a:endParaRPr/>
          </a:p>
        </p:txBody>
      </p:sp>
      <p:sp>
        <p:nvSpPr>
          <p:cNvPr id="131" name="Google Shape;131;p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2" name="Google Shape;132;p6"/>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
        <p:nvSpPr>
          <p:cNvPr id="133" name="Google Shape;133;p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Segmentation</a:t>
            </a:r>
            <a:r>
              <a:rPr lang="en-US"/>
              <a:t> is the process in which the main memory of the computer is logically divided into different segments and each segment has its own base address. </a:t>
            </a:r>
            <a:endParaRPr/>
          </a:p>
          <a:p>
            <a:pPr indent="-274320" lvl="0" marL="274320" rtl="0" algn="l">
              <a:spcBef>
                <a:spcPts val="600"/>
              </a:spcBef>
              <a:spcAft>
                <a:spcPts val="0"/>
              </a:spcAft>
              <a:buSzPts val="1976"/>
              <a:buChar char="🞂"/>
            </a:pPr>
            <a:r>
              <a:rPr lang="en-US"/>
              <a:t>It is basically used to enhance the speed of execution of the computer system, so that the processor is able to fetch and execute the data from the memory easily and fast.</a:t>
            </a:r>
            <a:endParaRPr/>
          </a:p>
          <a:p>
            <a:pPr indent="-274320" lvl="0" marL="274320" rtl="0" algn="l">
              <a:spcBef>
                <a:spcPts val="600"/>
              </a:spcBef>
              <a:spcAft>
                <a:spcPts val="0"/>
              </a:spcAft>
              <a:buSzPts val="1976"/>
              <a:buChar char="🞂"/>
            </a:pPr>
            <a:r>
              <a:rPr lang="en-US"/>
              <a:t>A segment is a logical unit of memory that may be up to 64 kilobytes long. Each segment is made up of contiguous memory locations.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Memory Segment: </a:t>
            </a:r>
            <a:r>
              <a:rPr b="1" i="1" lang="en-US">
                <a:solidFill>
                  <a:schemeClr val="dk1"/>
                </a:solidFill>
              </a:rPr>
              <a:t>Address Space</a:t>
            </a:r>
            <a:endParaRPr/>
          </a:p>
        </p:txBody>
      </p:sp>
      <p:sp>
        <p:nvSpPr>
          <p:cNvPr id="139" name="Google Shape;139;p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0" name="Google Shape;140;p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76"/>
              <a:buChar char="🞂"/>
            </a:pPr>
            <a:r>
              <a:rPr b="1" i="1" lang="en-US"/>
              <a:t>Memory segment </a:t>
            </a:r>
            <a:r>
              <a:rPr lang="en-US"/>
              <a:t>is a block of  2</a:t>
            </a:r>
            <a:r>
              <a:rPr baseline="30000" lang="en-US"/>
              <a:t>16</a:t>
            </a:r>
            <a:r>
              <a:rPr lang="en-US"/>
              <a:t>  (64) KBytes consecutive memory bytes.</a:t>
            </a:r>
            <a:endParaRPr/>
          </a:p>
          <a:p>
            <a:pPr indent="-274320" lvl="0" marL="274320" rtl="0" algn="l">
              <a:lnSpc>
                <a:spcPct val="90000"/>
              </a:lnSpc>
              <a:spcBef>
                <a:spcPts val="600"/>
              </a:spcBef>
              <a:spcAft>
                <a:spcPts val="0"/>
              </a:spcAft>
              <a:buSzPts val="1976"/>
              <a:buNone/>
            </a:pPr>
            <a:r>
              <a:rPr lang="en-US"/>
              <a:t> </a:t>
            </a:r>
            <a:endParaRPr/>
          </a:p>
          <a:p>
            <a:pPr indent="-274320" lvl="0" marL="274320" rtl="0" algn="l">
              <a:lnSpc>
                <a:spcPct val="90000"/>
              </a:lnSpc>
              <a:spcBef>
                <a:spcPts val="600"/>
              </a:spcBef>
              <a:spcAft>
                <a:spcPts val="0"/>
              </a:spcAft>
              <a:buSzPts val="1824"/>
              <a:buChar char="🞂"/>
            </a:pPr>
            <a:r>
              <a:rPr lang="en-US" sz="2400"/>
              <a:t>Each segment is identified by a 16-bit number called </a:t>
            </a:r>
            <a:r>
              <a:rPr b="1" lang="en-US" sz="2400">
                <a:solidFill>
                  <a:srgbClr val="FF0000"/>
                </a:solidFill>
              </a:rPr>
              <a:t>segment number</a:t>
            </a:r>
            <a:r>
              <a:rPr lang="en-US" sz="2400"/>
              <a:t>, starting with 0000 up to FFFFh. Segment registers hold segment number.</a:t>
            </a:r>
            <a:endParaRPr/>
          </a:p>
          <a:p>
            <a:pPr indent="-274320" lvl="0" marL="274320" rtl="0" algn="l">
              <a:lnSpc>
                <a:spcPct val="90000"/>
              </a:lnSpc>
              <a:spcBef>
                <a:spcPts val="600"/>
              </a:spcBef>
              <a:spcAft>
                <a:spcPts val="0"/>
              </a:spcAft>
              <a:buSzPts val="1824"/>
              <a:buChar char="🞂"/>
            </a:pPr>
            <a:r>
              <a:rPr lang="en-US" sz="2400"/>
              <a:t>Within a segment, a memory location is specified by giving an </a:t>
            </a:r>
            <a:r>
              <a:rPr b="1" lang="en-US" sz="2400">
                <a:solidFill>
                  <a:srgbClr val="FF0000"/>
                </a:solidFill>
              </a:rPr>
              <a:t>offset</a:t>
            </a:r>
            <a:r>
              <a:rPr lang="en-US" sz="2400">
                <a:solidFill>
                  <a:srgbClr val="FF0000"/>
                </a:solidFill>
              </a:rPr>
              <a:t> </a:t>
            </a:r>
            <a:r>
              <a:rPr lang="en-US" sz="2400"/>
              <a:t>(16-bit) = It is the number of bytes from the beginning of the segment (0→ FFFFh). </a:t>
            </a:r>
            <a:endParaRPr/>
          </a:p>
          <a:p>
            <a:pPr indent="-274320" lvl="0" marL="274320" rtl="0" algn="l">
              <a:lnSpc>
                <a:spcPct val="90000"/>
              </a:lnSpc>
              <a:spcBef>
                <a:spcPts val="600"/>
              </a:spcBef>
              <a:spcAft>
                <a:spcPts val="0"/>
              </a:spcAft>
              <a:buSzPts val="1976"/>
              <a:buChar char="🞂"/>
            </a:pPr>
            <a:r>
              <a:rPr lang="en-US"/>
              <a:t>The basic difference between </a:t>
            </a:r>
            <a:r>
              <a:rPr b="1" lang="en-US"/>
              <a:t>Logical</a:t>
            </a:r>
            <a:r>
              <a:rPr lang="en-US"/>
              <a:t> and </a:t>
            </a:r>
            <a:r>
              <a:rPr b="1" lang="en-US"/>
              <a:t>physical address</a:t>
            </a:r>
            <a:r>
              <a:rPr lang="en-US"/>
              <a:t> is that </a:t>
            </a:r>
            <a:r>
              <a:rPr b="1" lang="en-US"/>
              <a:t>Logical address</a:t>
            </a:r>
            <a:r>
              <a:rPr lang="en-US"/>
              <a:t> is generated by CPU in perspective of a program whereas the </a:t>
            </a:r>
            <a:r>
              <a:rPr b="1" lang="en-US"/>
              <a:t>physical address</a:t>
            </a:r>
            <a:r>
              <a:rPr lang="en-US"/>
              <a:t> is a location that exists in the memory unit.</a:t>
            </a:r>
            <a:endParaRPr sz="2800"/>
          </a:p>
          <a:p>
            <a:pPr indent="-139192" lvl="0" marL="274320" rtl="0" algn="l">
              <a:spcBef>
                <a:spcPts val="600"/>
              </a:spcBef>
              <a:spcAft>
                <a:spcPts val="0"/>
              </a:spcAft>
              <a:buSzPts val="2128"/>
              <a:buNone/>
            </a:pPr>
            <a:r>
              <a:t/>
            </a:r>
            <a:endParaRPr sz="2800"/>
          </a:p>
          <a:p>
            <a:pPr indent="-139192" lvl="0" marL="274320" rtl="0" algn="l">
              <a:spcBef>
                <a:spcPts val="600"/>
              </a:spcBef>
              <a:spcAft>
                <a:spcPts val="0"/>
              </a:spcAft>
              <a:buSzPts val="2128"/>
              <a:buNone/>
            </a:pPr>
            <a:r>
              <a:t/>
            </a:r>
            <a:endParaRPr sz="2800"/>
          </a:p>
        </p:txBody>
      </p:sp>
      <p:sp>
        <p:nvSpPr>
          <p:cNvPr id="141" name="Google Shape;141;p7"/>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Memory Segment: </a:t>
            </a:r>
            <a:r>
              <a:rPr b="1" i="1" lang="en-US">
                <a:solidFill>
                  <a:schemeClr val="dk1"/>
                </a:solidFill>
              </a:rPr>
              <a:t>Address Space</a:t>
            </a:r>
            <a:endParaRPr/>
          </a:p>
        </p:txBody>
      </p:sp>
      <p:sp>
        <p:nvSpPr>
          <p:cNvPr id="147" name="Google Shape;147;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8" name="Google Shape;148;p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lang="en-US"/>
              <a:t>A memory location may be specified by a </a:t>
            </a:r>
            <a:r>
              <a:rPr b="1" i="1" lang="en-US"/>
              <a:t>segment</a:t>
            </a:r>
            <a:r>
              <a:rPr lang="en-US"/>
              <a:t> </a:t>
            </a:r>
            <a:r>
              <a:rPr b="1" i="1" lang="en-US"/>
              <a:t>number</a:t>
            </a:r>
            <a:r>
              <a:rPr lang="en-US"/>
              <a:t> and </a:t>
            </a:r>
            <a:r>
              <a:rPr b="1" i="1" lang="en-US"/>
              <a:t>offset</a:t>
            </a:r>
            <a:r>
              <a:rPr lang="en-US"/>
              <a:t> ( logical address ).</a:t>
            </a:r>
            <a:endParaRPr/>
          </a:p>
          <a:p>
            <a:pPr indent="-274320" lvl="1" marL="548640" rtl="0" algn="l">
              <a:spcBef>
                <a:spcPts val="500"/>
              </a:spcBef>
              <a:spcAft>
                <a:spcPts val="0"/>
              </a:spcAft>
              <a:buSzPts val="1748"/>
              <a:buNone/>
            </a:pPr>
            <a:r>
              <a:rPr b="1" lang="en-US" u="sng">
                <a:solidFill>
                  <a:schemeClr val="dk1"/>
                </a:solidFill>
                <a:latin typeface="Arial"/>
                <a:ea typeface="Arial"/>
                <a:cs typeface="Arial"/>
                <a:sym typeface="Arial"/>
              </a:rPr>
              <a:t>Example :</a:t>
            </a:r>
            <a:endParaRPr/>
          </a:p>
          <a:p>
            <a:pPr indent="-274320" lvl="0" marL="274320" rtl="0" algn="l">
              <a:spcBef>
                <a:spcPts val="600"/>
              </a:spcBef>
              <a:spcAft>
                <a:spcPts val="0"/>
              </a:spcAft>
              <a:buSzPts val="912"/>
              <a:buNone/>
            </a:pPr>
            <a:r>
              <a:t/>
            </a:r>
            <a:endParaRPr sz="1200"/>
          </a:p>
          <a:p>
            <a:pPr indent="-274320" lvl="0" marL="274320" rtl="0" algn="l">
              <a:lnSpc>
                <a:spcPct val="40000"/>
              </a:lnSpc>
              <a:spcBef>
                <a:spcPts val="600"/>
              </a:spcBef>
              <a:spcAft>
                <a:spcPts val="0"/>
              </a:spcAft>
              <a:buSzPts val="1976"/>
              <a:buNone/>
            </a:pPr>
            <a:r>
              <a:rPr lang="en-US"/>
              <a:t>		      A4FB : 4872</a:t>
            </a:r>
            <a:endParaRPr/>
          </a:p>
          <a:p>
            <a:pPr indent="-274320" lvl="0" marL="274320" rtl="0" algn="l">
              <a:lnSpc>
                <a:spcPct val="40000"/>
              </a:lnSpc>
              <a:spcBef>
                <a:spcPts val="600"/>
              </a:spcBef>
              <a:spcAft>
                <a:spcPts val="0"/>
              </a:spcAft>
              <a:buSzPts val="1976"/>
              <a:buNone/>
            </a:pPr>
            <a:r>
              <a:rPr lang="en-US"/>
              <a:t>				    </a:t>
            </a:r>
            <a:r>
              <a:rPr lang="en-US" sz="2000"/>
              <a:t>h</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2128"/>
              <a:buChar char="🞂"/>
            </a:pPr>
            <a:r>
              <a:rPr b="1" lang="en-US" sz="2800" u="sng">
                <a:latin typeface="Arial"/>
                <a:ea typeface="Arial"/>
                <a:cs typeface="Arial"/>
                <a:sym typeface="Arial"/>
              </a:rPr>
              <a:t>Offset:</a:t>
            </a:r>
            <a:r>
              <a:rPr lang="en-US" sz="2800"/>
              <a:t>  is the distance from the beginning to a particular location in the </a:t>
            </a:r>
            <a:r>
              <a:rPr b="1" lang="en-US" sz="2800">
                <a:latin typeface="Arial"/>
                <a:ea typeface="Arial"/>
                <a:cs typeface="Arial"/>
                <a:sym typeface="Arial"/>
              </a:rPr>
              <a:t>segment.</a:t>
            </a:r>
            <a:endParaRPr/>
          </a:p>
          <a:p>
            <a:pPr indent="-274320" lvl="0" marL="274320" rtl="0" algn="l">
              <a:spcBef>
                <a:spcPts val="600"/>
              </a:spcBef>
              <a:spcAft>
                <a:spcPts val="0"/>
              </a:spcAft>
              <a:buSzPts val="2128"/>
              <a:buNone/>
            </a:pPr>
            <a:r>
              <a:t/>
            </a:r>
            <a:endParaRPr b="1" sz="2800">
              <a:latin typeface="Arial"/>
              <a:ea typeface="Arial"/>
              <a:cs typeface="Arial"/>
              <a:sym typeface="Arial"/>
            </a:endParaRPr>
          </a:p>
          <a:p>
            <a:pPr indent="-274320" lvl="0" marL="274320" rtl="0" algn="l">
              <a:spcBef>
                <a:spcPts val="600"/>
              </a:spcBef>
              <a:spcAft>
                <a:spcPts val="0"/>
              </a:spcAft>
              <a:buSzPts val="2128"/>
              <a:buChar char="🞂"/>
            </a:pPr>
            <a:r>
              <a:rPr b="1" lang="en-US" sz="2800" u="sng">
                <a:latin typeface="Arial"/>
                <a:ea typeface="Arial"/>
                <a:cs typeface="Arial"/>
                <a:sym typeface="Arial"/>
              </a:rPr>
              <a:t>Segment Number:</a:t>
            </a:r>
            <a:r>
              <a:rPr b="1" lang="en-US" sz="2800">
                <a:latin typeface="Arial"/>
                <a:ea typeface="Arial"/>
                <a:cs typeface="Arial"/>
                <a:sym typeface="Arial"/>
              </a:rPr>
              <a:t> </a:t>
            </a:r>
            <a:r>
              <a:rPr lang="en-US" sz="2800"/>
              <a:t>defines the starting of the segment within the memory space.</a:t>
            </a:r>
            <a:endParaRPr b="1" sz="2800" u="sng">
              <a:latin typeface="Arial"/>
              <a:ea typeface="Arial"/>
              <a:cs typeface="Arial"/>
              <a:sym typeface="Arial"/>
            </a:endParaRPr>
          </a:p>
        </p:txBody>
      </p:sp>
      <p:cxnSp>
        <p:nvCxnSpPr>
          <p:cNvPr id="149" name="Google Shape;149;p8"/>
          <p:cNvCxnSpPr/>
          <p:nvPr/>
        </p:nvCxnSpPr>
        <p:spPr>
          <a:xfrm flipH="1">
            <a:off x="1752600" y="2803525"/>
            <a:ext cx="304800" cy="381000"/>
          </a:xfrm>
          <a:prstGeom prst="straightConnector1">
            <a:avLst/>
          </a:prstGeom>
          <a:noFill/>
          <a:ln cap="flat" cmpd="sng" w="38100">
            <a:solidFill>
              <a:srgbClr val="CC00CC"/>
            </a:solidFill>
            <a:prstDash val="solid"/>
            <a:round/>
            <a:headEnd len="med" w="med" type="none"/>
            <a:tailEnd len="med" w="med" type="triangle"/>
          </a:ln>
        </p:spPr>
      </p:cxnSp>
      <p:sp>
        <p:nvSpPr>
          <p:cNvPr id="150" name="Google Shape;150;p8"/>
          <p:cNvSpPr txBox="1"/>
          <p:nvPr/>
        </p:nvSpPr>
        <p:spPr>
          <a:xfrm>
            <a:off x="1066800" y="3168650"/>
            <a:ext cx="14478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FF0000"/>
                </a:solidFill>
                <a:latin typeface="Open Sans ExtraBold"/>
                <a:ea typeface="Open Sans ExtraBold"/>
                <a:cs typeface="Open Sans ExtraBold"/>
                <a:sym typeface="Open Sans ExtraBold"/>
              </a:rPr>
              <a:t>Segment</a:t>
            </a:r>
            <a:endParaRPr/>
          </a:p>
        </p:txBody>
      </p:sp>
      <p:cxnSp>
        <p:nvCxnSpPr>
          <p:cNvPr id="151" name="Google Shape;151;p8"/>
          <p:cNvCxnSpPr/>
          <p:nvPr/>
        </p:nvCxnSpPr>
        <p:spPr>
          <a:xfrm>
            <a:off x="3352800" y="2803525"/>
            <a:ext cx="304800" cy="381000"/>
          </a:xfrm>
          <a:prstGeom prst="straightConnector1">
            <a:avLst/>
          </a:prstGeom>
          <a:noFill/>
          <a:ln cap="flat" cmpd="sng" w="38100">
            <a:solidFill>
              <a:srgbClr val="CC00CC"/>
            </a:solidFill>
            <a:prstDash val="solid"/>
            <a:round/>
            <a:headEnd len="med" w="med" type="none"/>
            <a:tailEnd len="med" w="med" type="triangle"/>
          </a:ln>
        </p:spPr>
      </p:cxnSp>
      <p:sp>
        <p:nvSpPr>
          <p:cNvPr id="152" name="Google Shape;152;p8"/>
          <p:cNvSpPr txBox="1"/>
          <p:nvPr/>
        </p:nvSpPr>
        <p:spPr>
          <a:xfrm>
            <a:off x="2895600" y="3184525"/>
            <a:ext cx="14478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FF0000"/>
                </a:solidFill>
                <a:latin typeface="Open Sans ExtraBold"/>
                <a:ea typeface="Open Sans ExtraBold"/>
                <a:cs typeface="Open Sans ExtraBold"/>
                <a:sym typeface="Open Sans ExtraBold"/>
              </a:rPr>
              <a:t>Offset</a:t>
            </a:r>
            <a:endParaRPr/>
          </a:p>
        </p:txBody>
      </p:sp>
      <p:sp>
        <p:nvSpPr>
          <p:cNvPr id="153" name="Google Shape;153;p8"/>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Segmented Memory Address</a:t>
            </a:r>
            <a:endParaRPr/>
          </a:p>
        </p:txBody>
      </p:sp>
      <p:sp>
        <p:nvSpPr>
          <p:cNvPr id="160" name="Google Shape;160;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61" name="Google Shape;161;p9"/>
          <p:cNvGraphicFramePr/>
          <p:nvPr/>
        </p:nvGraphicFramePr>
        <p:xfrm>
          <a:off x="486123" y="1204887"/>
          <a:ext cx="3000000" cy="3000000"/>
        </p:xfrm>
        <a:graphic>
          <a:graphicData uri="http://schemas.openxmlformats.org/drawingml/2006/table">
            <a:tbl>
              <a:tblPr bandRow="1" firstRow="1">
                <a:noFill/>
                <a:tableStyleId>{E520669C-3EA2-4F3C-BA90-0EF2D8F7E26B}</a:tableStyleId>
              </a:tblPr>
              <a:tblGrid>
                <a:gridCol w="1219200"/>
              </a:tblGrid>
              <a:tr h="558800">
                <a:tc>
                  <a:txBody>
                    <a:bodyPr/>
                    <a:lstStyle/>
                    <a:p>
                      <a:pPr indent="0" lvl="0" marL="0" marR="0" rtl="0" algn="ctr">
                        <a:spcBef>
                          <a:spcPts val="0"/>
                        </a:spcBef>
                        <a:spcAft>
                          <a:spcPts val="0"/>
                        </a:spcAft>
                        <a:buNone/>
                      </a:pPr>
                      <a:r>
                        <a:t/>
                      </a:r>
                      <a:endParaRPr sz="1800" u="none" cap="none" strike="noStrike"/>
                    </a:p>
                  </a:txBody>
                  <a:tcPr marT="45725" marB="45725" marR="91450" marL="91450"/>
                </a:tc>
              </a:tr>
              <a:tr h="558800">
                <a:tc>
                  <a:txBody>
                    <a:bodyPr/>
                    <a:lstStyle/>
                    <a:p>
                      <a:pPr indent="0" lvl="0" marL="0" marR="0" rtl="0" algn="ctr">
                        <a:spcBef>
                          <a:spcPts val="0"/>
                        </a:spcBef>
                        <a:spcAft>
                          <a:spcPts val="0"/>
                        </a:spcAft>
                        <a:buNone/>
                      </a:pPr>
                      <a:r>
                        <a:t/>
                      </a:r>
                      <a:endParaRPr sz="1800" u="none" cap="none" strike="noStrike"/>
                    </a:p>
                  </a:txBody>
                  <a:tcPr marT="45725" marB="45725" marR="91450" marL="91450"/>
                </a:tc>
              </a:tr>
              <a:tr h="558800">
                <a:tc>
                  <a:txBody>
                    <a:bodyPr/>
                    <a:lstStyle/>
                    <a:p>
                      <a:pPr indent="0" lvl="0" marL="0" marR="0" rtl="0" algn="ctr">
                        <a:spcBef>
                          <a:spcPts val="0"/>
                        </a:spcBef>
                        <a:spcAft>
                          <a:spcPts val="0"/>
                        </a:spcAft>
                        <a:buNone/>
                      </a:pPr>
                      <a:r>
                        <a:t/>
                      </a:r>
                      <a:endParaRPr sz="1800" u="none" cap="none" strike="noStrike"/>
                    </a:p>
                  </a:txBody>
                  <a:tcPr marT="45725" marB="45725" marR="91450" marL="91450"/>
                </a:tc>
              </a:tr>
              <a:tr h="558800">
                <a:tc>
                  <a:txBody>
                    <a:bodyPr/>
                    <a:lstStyle/>
                    <a:p>
                      <a:pPr indent="0" lvl="0" marL="0" marR="0" rtl="0" algn="ctr">
                        <a:spcBef>
                          <a:spcPts val="0"/>
                        </a:spcBef>
                        <a:spcAft>
                          <a:spcPts val="0"/>
                        </a:spcAft>
                        <a:buNone/>
                      </a:pPr>
                      <a:r>
                        <a:t/>
                      </a:r>
                      <a:endParaRPr sz="1800" u="none" cap="none" strike="noStrike"/>
                    </a:p>
                  </a:txBody>
                  <a:tcPr marT="45725" marB="45725" marR="91450" marL="91450"/>
                </a:tc>
              </a:tr>
              <a:tr h="558800">
                <a:tc>
                  <a:txBody>
                    <a:bodyPr/>
                    <a:lstStyle/>
                    <a:p>
                      <a:pPr indent="0" lvl="0" marL="0" marR="0" rtl="0" algn="ctr">
                        <a:spcBef>
                          <a:spcPts val="0"/>
                        </a:spcBef>
                        <a:spcAft>
                          <a:spcPts val="0"/>
                        </a:spcAft>
                        <a:buNone/>
                      </a:pPr>
                      <a:r>
                        <a:t/>
                      </a:r>
                      <a:endParaRPr sz="1800" u="none" cap="none" strike="noStrike"/>
                    </a:p>
                  </a:txBody>
                  <a:tcPr marT="45725" marB="45725" marR="91450" marL="91450"/>
                </a:tc>
              </a:tr>
              <a:tr h="558800">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162" name="Google Shape;162;p9"/>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CSE – 341 : Microprocessors </a:t>
            </a:r>
            <a:endParaRPr/>
          </a:p>
          <a:p>
            <a:pPr indent="0" lvl="0" marL="0" marR="0" rtl="0" algn="ctr">
              <a:spcBef>
                <a:spcPts val="0"/>
              </a:spcBef>
              <a:spcAft>
                <a:spcPts val="0"/>
              </a:spcAft>
              <a:buNone/>
            </a:pPr>
            <a:r>
              <a:rPr b="0" lang="en-US" sz="1400">
                <a:solidFill>
                  <a:schemeClr val="dk1"/>
                </a:solidFill>
                <a:latin typeface="Gill Sans"/>
                <a:ea typeface="Gill Sans"/>
                <a:cs typeface="Gill Sans"/>
                <a:sym typeface="Gill Sans"/>
              </a:rPr>
              <a:t>    BRAC University</a:t>
            </a:r>
            <a:endParaRPr/>
          </a:p>
        </p:txBody>
      </p:sp>
      <p:cxnSp>
        <p:nvCxnSpPr>
          <p:cNvPr id="163" name="Google Shape;163;p9"/>
          <p:cNvCxnSpPr/>
          <p:nvPr/>
        </p:nvCxnSpPr>
        <p:spPr>
          <a:xfrm>
            <a:off x="2227377" y="3490799"/>
            <a:ext cx="0" cy="725269"/>
          </a:xfrm>
          <a:prstGeom prst="straightConnector1">
            <a:avLst/>
          </a:prstGeom>
          <a:noFill/>
          <a:ln cap="flat" cmpd="sng" w="9525">
            <a:solidFill>
              <a:schemeClr val="accent1"/>
            </a:solidFill>
            <a:prstDash val="solid"/>
            <a:round/>
            <a:headEnd len="sm" w="sm" type="none"/>
            <a:tailEnd len="med" w="med" type="triangle"/>
          </a:ln>
        </p:spPr>
      </p:cxnSp>
      <p:sp>
        <p:nvSpPr>
          <p:cNvPr id="164" name="Google Shape;164;p9"/>
          <p:cNvSpPr txBox="1"/>
          <p:nvPr/>
        </p:nvSpPr>
        <p:spPr>
          <a:xfrm>
            <a:off x="1676393" y="3114433"/>
            <a:ext cx="21339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Offset 4872 (16 bits)</a:t>
            </a:r>
            <a:endParaRPr/>
          </a:p>
        </p:txBody>
      </p:sp>
      <p:cxnSp>
        <p:nvCxnSpPr>
          <p:cNvPr id="165" name="Google Shape;165;p9"/>
          <p:cNvCxnSpPr/>
          <p:nvPr/>
        </p:nvCxnSpPr>
        <p:spPr>
          <a:xfrm rot="10800000">
            <a:off x="2227378" y="2535535"/>
            <a:ext cx="0" cy="533400"/>
          </a:xfrm>
          <a:prstGeom prst="straightConnector1">
            <a:avLst/>
          </a:prstGeom>
          <a:noFill/>
          <a:ln cap="flat" cmpd="sng" w="9525">
            <a:solidFill>
              <a:schemeClr val="accent1"/>
            </a:solidFill>
            <a:prstDash val="solid"/>
            <a:round/>
            <a:headEnd len="sm" w="sm" type="none"/>
            <a:tailEnd len="med" w="med" type="triangle"/>
          </a:ln>
        </p:spPr>
      </p:cxnSp>
      <p:sp>
        <p:nvSpPr>
          <p:cNvPr id="166" name="Google Shape;166;p9"/>
          <p:cNvSpPr txBox="1"/>
          <p:nvPr/>
        </p:nvSpPr>
        <p:spPr>
          <a:xfrm>
            <a:off x="2088284" y="989100"/>
            <a:ext cx="387798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Highest Address:  A4FB:FFFF  = A4FB0</a:t>
            </a:r>
            <a:br>
              <a:rPr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			      FFFF</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B4FAF	</a:t>
            </a:r>
            <a:endParaRPr/>
          </a:p>
        </p:txBody>
      </p:sp>
      <p:sp>
        <p:nvSpPr>
          <p:cNvPr id="167" name="Google Shape;167;p9"/>
          <p:cNvSpPr txBox="1"/>
          <p:nvPr/>
        </p:nvSpPr>
        <p:spPr>
          <a:xfrm>
            <a:off x="2088284" y="4695535"/>
            <a:ext cx="37430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Lowest Address:   A4FB:0000 = A4FB0</a:t>
            </a:r>
            <a:br>
              <a:rPr lang="en-US" sz="1800">
                <a:solidFill>
                  <a:schemeClr val="dk1"/>
                </a:solidFill>
                <a:latin typeface="Gill Sans"/>
                <a:ea typeface="Gill Sans"/>
                <a:cs typeface="Gill Sans"/>
                <a:sym typeface="Gill Sans"/>
              </a:rPr>
            </a:br>
            <a:endParaRPr sz="1800">
              <a:solidFill>
                <a:schemeClr val="dk1"/>
              </a:solidFill>
              <a:latin typeface="Gill Sans"/>
              <a:ea typeface="Gill Sans"/>
              <a:cs typeface="Gill Sans"/>
              <a:sym typeface="Gill Sans"/>
            </a:endParaRPr>
          </a:p>
        </p:txBody>
      </p:sp>
      <p:cxnSp>
        <p:nvCxnSpPr>
          <p:cNvPr id="168" name="Google Shape;168;p9"/>
          <p:cNvCxnSpPr/>
          <p:nvPr/>
        </p:nvCxnSpPr>
        <p:spPr>
          <a:xfrm>
            <a:off x="4953000" y="1866483"/>
            <a:ext cx="838200" cy="0"/>
          </a:xfrm>
          <a:prstGeom prst="straightConnector1">
            <a:avLst/>
          </a:prstGeom>
          <a:noFill/>
          <a:ln cap="flat" cmpd="sng" w="9525">
            <a:solidFill>
              <a:schemeClr val="accent1"/>
            </a:solidFill>
            <a:prstDash val="solid"/>
            <a:round/>
            <a:headEnd len="sm" w="sm" type="none"/>
            <a:tailEnd len="sm" w="sm" type="none"/>
          </a:ln>
        </p:spPr>
      </p:cxnSp>
      <p:sp>
        <p:nvSpPr>
          <p:cNvPr id="169" name="Google Shape;169;p9"/>
          <p:cNvSpPr txBox="1"/>
          <p:nvPr/>
        </p:nvSpPr>
        <p:spPr>
          <a:xfrm>
            <a:off x="1823260" y="4216068"/>
            <a:ext cx="16498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A4FB0 (20 bits)</a:t>
            </a:r>
            <a:endParaRPr/>
          </a:p>
        </p:txBody>
      </p:sp>
      <p:sp>
        <p:nvSpPr>
          <p:cNvPr id="170" name="Google Shape;170;p9"/>
          <p:cNvSpPr txBox="1"/>
          <p:nvPr/>
        </p:nvSpPr>
        <p:spPr>
          <a:xfrm>
            <a:off x="1783783" y="2256632"/>
            <a:ext cx="18738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A9822 (20 bits)</a:t>
            </a:r>
            <a:endParaRPr/>
          </a:p>
        </p:txBody>
      </p:sp>
      <p:sp>
        <p:nvSpPr>
          <p:cNvPr id="171" name="Google Shape;171;p9"/>
          <p:cNvSpPr txBox="1"/>
          <p:nvPr/>
        </p:nvSpPr>
        <p:spPr>
          <a:xfrm>
            <a:off x="6324600" y="3068935"/>
            <a:ext cx="201997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Base address:  A4FB</a:t>
            </a:r>
            <a:br>
              <a:rPr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(16 bits)</a:t>
            </a:r>
            <a:endParaRPr/>
          </a:p>
        </p:txBody>
      </p:sp>
      <p:sp>
        <p:nvSpPr>
          <p:cNvPr id="172" name="Google Shape;172;p9"/>
          <p:cNvSpPr txBox="1"/>
          <p:nvPr/>
        </p:nvSpPr>
        <p:spPr>
          <a:xfrm>
            <a:off x="457200" y="5638800"/>
            <a:ext cx="56344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4Hex digits = 4 x 4 = 16 digits</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so lowest value can be 0000 and highest value can be FFFF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Rupam</dc:creator>
</cp:coreProperties>
</file>