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87" r:id="rId2"/>
  </p:sldMasterIdLst>
  <p:notesMasterIdLst>
    <p:notesMasterId r:id="rId15"/>
  </p:notesMasterIdLst>
  <p:handoutMasterIdLst>
    <p:handoutMasterId r:id="rId16"/>
  </p:handoutMasterIdLst>
  <p:sldIdLst>
    <p:sldId id="305" r:id="rId3"/>
    <p:sldId id="276" r:id="rId4"/>
    <p:sldId id="293" r:id="rId5"/>
    <p:sldId id="300" r:id="rId6"/>
    <p:sldId id="298" r:id="rId7"/>
    <p:sldId id="304" r:id="rId8"/>
    <p:sldId id="301" r:id="rId9"/>
    <p:sldId id="302" r:id="rId10"/>
    <p:sldId id="299" r:id="rId11"/>
    <p:sldId id="303" r:id="rId12"/>
    <p:sldId id="295" r:id="rId13"/>
    <p:sldId id="275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4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D36C07-6DD5-4424-9854-4F6DAE5150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C3A99-8974-47A7-95B0-55FCA53695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E58B4-57E4-48E7-A7A6-13A40CC128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584E0-EF15-4FB9-B89A-5B0B1CFF5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D47BF-0E35-4EC0-A436-385C888651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12D08-831B-4A1A-9577-53FFA534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57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033664E2-CB1B-44D9-8561-4583EAEFF74F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6CD7000-B82A-4E34-91D3-ED044FA0E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732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D7000-B82A-4E34-91D3-ED044FA0E6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B873-B224-4327-83D9-55C1B4C4F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B30892A-9B87-4336-98E5-9A8AF5090F41}" type="datetime1">
              <a:rPr lang="en-US" smtClean="0"/>
              <a:t>6/17/2020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1A8-A071-4E67-A907-E50732BFDB2D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623AE-CA87-4EC6-A5C7-3EAD24B700E5}"/>
              </a:ext>
            </a:extLst>
          </p:cNvPr>
          <p:cNvSpPr txBox="1"/>
          <p:nvPr userDrawn="1"/>
        </p:nvSpPr>
        <p:spPr>
          <a:xfrm>
            <a:off x="2286000" y="63963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CSE – 341: Microprocessors 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Ink Free" panose="03080402000500000000" pitchFamily="66" charset="0"/>
              </a:rPr>
              <a:t>    BRAC University</a:t>
            </a:r>
          </a:p>
        </p:txBody>
      </p:sp>
      <p:pic>
        <p:nvPicPr>
          <p:cNvPr id="12" name="Picture 2" descr="BracU Logo | Brac University">
            <a:extLst>
              <a:ext uri="{FF2B5EF4-FFF2-40B4-BE49-F238E27FC236}">
                <a16:creationId xmlns:a16="http://schemas.microsoft.com/office/drawing/2014/main" id="{D64EFE1F-569E-4090-8840-D6A365D090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73" y="152400"/>
            <a:ext cx="99652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05A350-CE26-4285-9DE0-1C781F636D58}" type="datetime1">
              <a:rPr lang="en-US" smtClean="0"/>
              <a:t>6/17/2020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5992-713E-45FF-A318-A7332BA53CE8}" type="datetime1">
              <a:rPr lang="en-US" smtClean="0"/>
              <a:t>6/17/2020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026" name="Picture 2" descr="BracU Logo | Brac University">
            <a:extLst>
              <a:ext uri="{FF2B5EF4-FFF2-40B4-BE49-F238E27FC236}">
                <a16:creationId xmlns:a16="http://schemas.microsoft.com/office/drawing/2014/main" id="{770B46BE-C801-480F-892D-63CA27AE93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73" y="152400"/>
            <a:ext cx="99652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768F0D-A5E0-4952-B973-37382A0CB7D6}" type="datetime1">
              <a:rPr lang="en-US" smtClean="0"/>
              <a:t>6/17/2020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286000" y="6248400"/>
            <a:ext cx="4572000" cy="36576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FAD25B-6BD1-41B6-8BE0-E55A2D171FC1}" type="datetime1">
              <a:rPr lang="en-US" smtClean="0"/>
              <a:t>6/17/2020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038600"/>
            <a:ext cx="6858000" cy="990600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>
                <a:latin typeface="Sylfaen" panose="010A0502050306030303" pitchFamily="18" charset="0"/>
              </a:rPr>
            </a:b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Dept. of Computer Science and Engineering</a:t>
            </a:r>
            <a:br>
              <a:rPr lang="en-US" sz="1400" dirty="0">
                <a:latin typeface="Sylfaen" panose="010A0502050306030303" pitchFamily="18" charset="0"/>
              </a:rPr>
            </a:br>
            <a:r>
              <a:rPr lang="en-US" sz="1400" dirty="0">
                <a:latin typeface="Sylfaen" panose="010A0502050306030303" pitchFamily="18" charset="0"/>
              </a:rPr>
              <a:t>BRAC University</a:t>
            </a:r>
            <a:br>
              <a:rPr lang="en-US" sz="1600" dirty="0">
                <a:latin typeface="Sylfaen" panose="010A0502050306030303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Ink Free" panose="03080402000500000000" pitchFamily="66" charset="0"/>
              </a:rPr>
              <a:t>CSE 341 Team</a:t>
            </a:r>
            <a:br>
              <a:rPr lang="en-US" sz="1600" b="1" dirty="0">
                <a:latin typeface="Sylfaen" panose="010A0502050306030303" pitchFamily="18" charset="0"/>
              </a:rPr>
            </a:br>
            <a:endParaRPr lang="en-US" sz="1600" b="1" dirty="0">
              <a:latin typeface="Sylfaen" panose="010A05020503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03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8086 Flag Register</a:t>
            </a:r>
          </a:p>
        </p:txBody>
      </p:sp>
      <p:pic>
        <p:nvPicPr>
          <p:cNvPr id="7" name="Picture 2" descr="BracU Logo | Brac University">
            <a:extLst>
              <a:ext uri="{FF2B5EF4-FFF2-40B4-BE49-F238E27FC236}">
                <a16:creationId xmlns:a16="http://schemas.microsoft.com/office/drawing/2014/main" id="{34D1A5BA-5901-4A64-99ED-7F5302E6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04" y="1447800"/>
            <a:ext cx="149479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83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 Flags: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b="1" dirty="0"/>
              <a:t>Trap Flag (TF)</a:t>
            </a:r>
            <a:r>
              <a:rPr lang="en-US" dirty="0"/>
              <a:t> - Used for on-chip single-step debugging.</a:t>
            </a:r>
          </a:p>
          <a:p>
            <a:pPr lvl="0">
              <a:lnSpc>
                <a:spcPct val="150000"/>
              </a:lnSpc>
            </a:pPr>
            <a:r>
              <a:rPr lang="en-US" b="1" dirty="0"/>
              <a:t>Interrupt enable Flag (IF)</a:t>
            </a:r>
            <a:r>
              <a:rPr lang="en-US" dirty="0"/>
              <a:t> - when this flag is set to ’1’ CPU reacts to interrupts from external devices.</a:t>
            </a:r>
          </a:p>
          <a:p>
            <a:pPr lvl="0">
              <a:lnSpc>
                <a:spcPct val="150000"/>
              </a:lnSpc>
            </a:pPr>
            <a:r>
              <a:rPr lang="en-US" b="1" dirty="0"/>
              <a:t>Direction Flag (DF)</a:t>
            </a:r>
            <a:r>
              <a:rPr lang="en-US" dirty="0"/>
              <a:t> - this flag is used by some instructions to process data chains, when this flag is set to ’0’ - the processing is done forward, when this flag is set to ‘1’ the processing is done backward.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77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Quiz: Status Flag Values?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13E2D30-0102-4271-90E5-6755234FF55F}"/>
              </a:ext>
            </a:extLst>
          </p:cNvPr>
          <p:cNvSpPr txBox="1">
            <a:spLocks/>
          </p:cNvSpPr>
          <p:nvPr/>
        </p:nvSpPr>
        <p:spPr>
          <a:xfrm>
            <a:off x="1143000" y="1447800"/>
            <a:ext cx="7543800" cy="27050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MOV AX, </a:t>
            </a:r>
            <a:r>
              <a:rPr lang="en-US" dirty="0" err="1">
                <a:latin typeface="Consolas" panose="020B0609020204030204" pitchFamily="49" charset="0"/>
              </a:rPr>
              <a:t>ABCDh</a:t>
            </a:r>
            <a:r>
              <a:rPr lang="en-US" dirty="0">
                <a:latin typeface="Consolas" panose="020B0609020204030204" pitchFamily="49" charset="0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MOV BX, 9876h   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ADD AX, BX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 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6" name="Picture 5" descr="j017814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4112" y="1219200"/>
            <a:ext cx="4295775" cy="472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References: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Book:</a:t>
            </a:r>
          </a:p>
          <a:p>
            <a:pPr lvl="1">
              <a:lnSpc>
                <a:spcPct val="150000"/>
              </a:lnSpc>
            </a:pPr>
            <a:r>
              <a:rPr lang="en-GB" i="1" dirty="0">
                <a:solidFill>
                  <a:schemeClr val="tx1"/>
                </a:solidFill>
              </a:rPr>
              <a:t>Microprocessors and Interfacing: Programming and Hardware, Chapter # 2, </a:t>
            </a:r>
            <a:r>
              <a:rPr lang="en-GB" b="1" dirty="0">
                <a:solidFill>
                  <a:schemeClr val="tx1"/>
                </a:solidFill>
              </a:rPr>
              <a:t>Author: </a:t>
            </a:r>
            <a:r>
              <a:rPr lang="en-GB" dirty="0">
                <a:solidFill>
                  <a:schemeClr val="tx1"/>
                </a:solidFill>
              </a:rPr>
              <a:t>Douglas V. Hall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8086 Flag 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>
                <a:latin typeface="Albertus Medium" pitchFamily="34" charset="0"/>
              </a:rPr>
              <a:t>1</a:t>
            </a:r>
            <a:r>
              <a:rPr lang="en-US" sz="2200" dirty="0"/>
              <a:t>6-</a:t>
            </a:r>
            <a:r>
              <a:rPr lang="en-US" sz="2200" dirty="0">
                <a:latin typeface="Albertus Extra Bold" pitchFamily="34" charset="0"/>
              </a:rPr>
              <a:t>Bit register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Albertus Extra Bold" pitchFamily="34" charset="0"/>
              </a:rPr>
              <a:t>     7 bits are undefined/unused (marked by red x in the figure below)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Albertus Extra Bold" pitchFamily="34" charset="0"/>
              </a:rPr>
              <a:t>     6 status/condition flags (marked by blue circles)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Albertus Extra Bold" pitchFamily="34" charset="0"/>
              </a:rPr>
              <a:t>     3 control flags (those in grey boxes)</a:t>
            </a:r>
          </a:p>
          <a:p>
            <a:r>
              <a:rPr lang="en-US" sz="2400" dirty="0"/>
              <a:t>The condition flags are set (1) or reset (0) depending on the result of an arithmetic/logical operation.</a:t>
            </a:r>
          </a:p>
          <a:p>
            <a:r>
              <a:rPr lang="en-US" sz="2400" dirty="0"/>
              <a:t>Control flags control the operations of the CPU 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D6BA7-37C7-4BC2-B09E-E87A0EEBB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" b="78889"/>
          <a:stretch/>
        </p:blipFill>
        <p:spPr>
          <a:xfrm>
            <a:off x="1219200" y="4724400"/>
            <a:ext cx="6206490" cy="689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9E2BF-81CB-4348-BF10-BD9155264BC1}"/>
              </a:ext>
            </a:extLst>
          </p:cNvPr>
          <p:cNvSpPr txBox="1"/>
          <p:nvPr/>
        </p:nvSpPr>
        <p:spPr>
          <a:xfrm>
            <a:off x="1219200" y="4491335"/>
            <a:ext cx="620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" panose="02040604050505020304" pitchFamily="18" charset="0"/>
              </a:rPr>
              <a:t>                                                            Bit Positions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15   14  13   12   11   10   9    8   7   6   5    4   3    2   1    0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67989D-DD67-44AB-83E0-C8AB0AE3B285}"/>
              </a:ext>
            </a:extLst>
          </p:cNvPr>
          <p:cNvCxnSpPr>
            <a:cxnSpLocks/>
          </p:cNvCxnSpPr>
          <p:nvPr/>
        </p:nvCxnSpPr>
        <p:spPr>
          <a:xfrm>
            <a:off x="1371600" y="4648200"/>
            <a:ext cx="228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C3F6ED-94E5-4498-A78A-2D6B0BBA216E}"/>
              </a:ext>
            </a:extLst>
          </p:cNvPr>
          <p:cNvCxnSpPr>
            <a:cxnSpLocks/>
          </p:cNvCxnSpPr>
          <p:nvPr/>
        </p:nvCxnSpPr>
        <p:spPr>
          <a:xfrm>
            <a:off x="4953000" y="4648200"/>
            <a:ext cx="228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Status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674E7E-1565-4AEC-A7EA-775619FEFE9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8"/>
          <a:stretch/>
        </p:blipFill>
        <p:spPr>
          <a:xfrm>
            <a:off x="329398" y="1371600"/>
            <a:ext cx="8817650" cy="41438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C5098E-8BB4-448A-81FF-5EC1EF13029D}"/>
              </a:ext>
            </a:extLst>
          </p:cNvPr>
          <p:cNvSpPr txBox="1"/>
          <p:nvPr/>
        </p:nvSpPr>
        <p:spPr>
          <a:xfrm flipH="1">
            <a:off x="710400" y="5204936"/>
            <a:ext cx="553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Sylfaen" panose="010A0502050306030303" pitchFamily="18" charset="0"/>
              </a:rPr>
              <a:t>Flags are useful in programming e.g. when writing conditions such as: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ylfaen" panose="010A0502050306030303" pitchFamily="18" charset="0"/>
              </a:rPr>
              <a:t>If  answer is zero, do … else …. // zero flag comes in hand here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ylfaen" panose="010A0502050306030303" pitchFamily="18" charset="0"/>
              </a:rPr>
              <a:t>If  answer is less than zero, do … else …. // sign flag can be used here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F738D4-8931-416F-B1D8-FE1D2606D435}"/>
              </a:ext>
            </a:extLst>
          </p:cNvPr>
          <p:cNvSpPr/>
          <p:nvPr/>
        </p:nvSpPr>
        <p:spPr>
          <a:xfrm>
            <a:off x="710400" y="5181600"/>
            <a:ext cx="5538000" cy="83820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Status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37150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</a:pPr>
            <a:r>
              <a:rPr lang="en-US" sz="2400" b="1" dirty="0"/>
              <a:t>Carry Flag (CF)</a:t>
            </a:r>
            <a:r>
              <a:rPr lang="en-US" sz="2400" dirty="0"/>
              <a:t> - is set to ’1’ when there is an unsigned overflow. E.g. when you add bytes 255 + 1 (result is not in range 0...255).  When there is no overflow this flag is reset to 0.</a:t>
            </a:r>
          </a:p>
          <a:p>
            <a:pPr lvl="0" algn="just">
              <a:lnSpc>
                <a:spcPct val="170000"/>
              </a:lnSpc>
            </a:pPr>
            <a:r>
              <a:rPr lang="en-US" sz="2400" b="1" dirty="0"/>
              <a:t>Parity Flag (PF)</a:t>
            </a:r>
            <a:r>
              <a:rPr lang="en-US" sz="2400" dirty="0"/>
              <a:t> - set to ’1’ when there is even number of one bits in result, and reset to ’0’ when there is odd number of one bits.  </a:t>
            </a:r>
          </a:p>
          <a:p>
            <a:pPr lvl="0" algn="just">
              <a:lnSpc>
                <a:spcPct val="170000"/>
              </a:lnSpc>
            </a:pPr>
            <a:r>
              <a:rPr lang="en-US" sz="2400" b="1" dirty="0"/>
              <a:t>Auxiliary Flag (AF)</a:t>
            </a:r>
            <a:r>
              <a:rPr lang="en-US" sz="2400" dirty="0"/>
              <a:t> - set to ’1’  when there is an unsigned overflow for low nibble (4 bits).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Status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37150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</a:pPr>
            <a:r>
              <a:rPr lang="en-US" sz="2400" b="1" dirty="0"/>
              <a:t>Zero Flag (ZF)</a:t>
            </a:r>
            <a:r>
              <a:rPr lang="en-US" sz="2400" dirty="0"/>
              <a:t> - set to ’1’  when result is zero. For non-zero result this flag is reset to ’0’.</a:t>
            </a:r>
          </a:p>
          <a:p>
            <a:pPr lvl="0" algn="just">
              <a:lnSpc>
                <a:spcPct val="170000"/>
              </a:lnSpc>
            </a:pPr>
            <a:r>
              <a:rPr lang="en-US" sz="2400" b="1" dirty="0"/>
              <a:t>Sign Flag (SF)</a:t>
            </a:r>
            <a:r>
              <a:rPr lang="en-US" sz="2400" dirty="0"/>
              <a:t> - set to ’1’ when result is negative.  When result is positive it is reset to ‘0’. (This flag takes the value of the most significant bit). </a:t>
            </a:r>
          </a:p>
          <a:p>
            <a:pPr algn="just">
              <a:lnSpc>
                <a:spcPct val="170000"/>
              </a:lnSpc>
            </a:pPr>
            <a:r>
              <a:rPr lang="en-US" sz="2400" b="1" dirty="0"/>
              <a:t>Overflow Flag (OF)</a:t>
            </a:r>
            <a:r>
              <a:rPr lang="en-US" sz="2400" dirty="0"/>
              <a:t> - set to ’1’ when there is a signed overflow.  For example, when you add bytes 100 + 50.</a:t>
            </a:r>
          </a:p>
        </p:txBody>
      </p:sp>
    </p:spTree>
    <p:extLst>
      <p:ext uri="{BB962C8B-B14F-4D97-AF65-F5344CB8AC3E}">
        <p14:creationId xmlns:p14="http://schemas.microsoft.com/office/powerpoint/2010/main" val="41410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lvl="0"/>
            <a:r>
              <a:rPr lang="en-US" b="1" dirty="0"/>
              <a:t>Status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AAB443-412B-400A-8A82-7239F4389D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667000"/>
            <a:ext cx="8229600" cy="1539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MOV AL, 50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MOV BL, 32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ADD AL, BL  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9C691F6-548C-4C0A-B622-07423A951CE1}"/>
              </a:ext>
            </a:extLst>
          </p:cNvPr>
          <p:cNvSpPr txBox="1">
            <a:spLocks/>
          </p:cNvSpPr>
          <p:nvPr/>
        </p:nvSpPr>
        <p:spPr>
          <a:xfrm>
            <a:off x="609600" y="268224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MOV AL, 50h  ( 0 1 0 1 0 0 0 0 )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MOV BL, 32h  ( 0 0 1 1 0 0 1 0 )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ADD AL, BL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069FC6-9BDA-4921-999A-191BB1ABF657}"/>
              </a:ext>
            </a:extLst>
          </p:cNvPr>
          <p:cNvSpPr txBox="1"/>
          <p:nvPr/>
        </p:nvSpPr>
        <p:spPr>
          <a:xfrm>
            <a:off x="2895600" y="4130040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  ( 1 0 0 0 0 0 1 0 )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A354A6-45FE-4AEE-9BE9-785716DD7005}"/>
              </a:ext>
            </a:extLst>
          </p:cNvPr>
          <p:cNvCxnSpPr/>
          <p:nvPr/>
        </p:nvCxnSpPr>
        <p:spPr>
          <a:xfrm>
            <a:off x="3124200" y="4070350"/>
            <a:ext cx="381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64D96F-4904-4310-AC70-D024E1B33295}"/>
              </a:ext>
            </a:extLst>
          </p:cNvPr>
          <p:cNvSpPr txBox="1"/>
          <p:nvPr/>
        </p:nvSpPr>
        <p:spPr>
          <a:xfrm flipH="1">
            <a:off x="6324600" y="4648200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ZF=0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Reset because the answer is NOT zero</a:t>
            </a:r>
          </a:p>
          <a:p>
            <a:pPr lvl="0" algn="ctr"/>
            <a:r>
              <a:rPr lang="en-US" dirty="0">
                <a:solidFill>
                  <a:srgbClr val="0070C0"/>
                </a:solidFill>
              </a:rPr>
              <a:t>PF=1</a:t>
            </a:r>
          </a:p>
          <a:p>
            <a:pPr lvl="0" algn="just"/>
            <a:r>
              <a:rPr lang="en-US" sz="1200" dirty="0">
                <a:solidFill>
                  <a:prstClr val="black"/>
                </a:solidFill>
                <a:latin typeface="Sylfaen" panose="010A0502050306030303" pitchFamily="18" charset="0"/>
              </a:rPr>
              <a:t>Set because the answer has an EVEN number of 1s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62238360-122D-4B3B-B850-FEDEBC047C55}"/>
              </a:ext>
            </a:extLst>
          </p:cNvPr>
          <p:cNvSpPr/>
          <p:nvPr/>
        </p:nvSpPr>
        <p:spPr>
          <a:xfrm flipH="1">
            <a:off x="4872087" y="2567225"/>
            <a:ext cx="309512" cy="267415"/>
          </a:xfrm>
          <a:prstGeom prst="curved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377A0C-7239-40B3-8F83-727AADDBBBE1}"/>
              </a:ext>
            </a:extLst>
          </p:cNvPr>
          <p:cNvSpPr/>
          <p:nvPr/>
        </p:nvSpPr>
        <p:spPr>
          <a:xfrm>
            <a:off x="5026843" y="2843309"/>
            <a:ext cx="383357" cy="11343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7BCDD1D5-B156-4CDA-B53B-92FA4699ED16}"/>
              </a:ext>
            </a:extLst>
          </p:cNvPr>
          <p:cNvSpPr/>
          <p:nvPr/>
        </p:nvSpPr>
        <p:spPr>
          <a:xfrm flipH="1">
            <a:off x="3805287" y="2682240"/>
            <a:ext cx="309513" cy="176308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FC4557D3-101F-4F71-98E7-7E4EEAD60305}"/>
              </a:ext>
            </a:extLst>
          </p:cNvPr>
          <p:cNvSpPr/>
          <p:nvPr/>
        </p:nvSpPr>
        <p:spPr>
          <a:xfrm flipH="1">
            <a:off x="3500487" y="2682240"/>
            <a:ext cx="309513" cy="176308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E7D7-E67A-4FAF-80B2-C5FE2A2BE1C9}"/>
              </a:ext>
            </a:extLst>
          </p:cNvPr>
          <p:cNvSpPr/>
          <p:nvPr/>
        </p:nvSpPr>
        <p:spPr>
          <a:xfrm>
            <a:off x="3657600" y="2934415"/>
            <a:ext cx="609600" cy="96702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F2B5E-E2FE-4DD7-9ED5-7EBD9A16B8FE}"/>
              </a:ext>
            </a:extLst>
          </p:cNvPr>
          <p:cNvSpPr txBox="1"/>
          <p:nvPr/>
        </p:nvSpPr>
        <p:spPr>
          <a:xfrm>
            <a:off x="2212157" y="2374463"/>
            <a:ext cx="418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Carry                    1     1      1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8733517D-159C-441F-AE63-555EEBD5A4AE}"/>
              </a:ext>
            </a:extLst>
          </p:cNvPr>
          <p:cNvSpPr/>
          <p:nvPr/>
        </p:nvSpPr>
        <p:spPr>
          <a:xfrm flipH="1">
            <a:off x="3810000" y="2682240"/>
            <a:ext cx="309513" cy="176308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7ECC6FD2-CEA8-45A6-BA79-122A8C0BEDFB}"/>
              </a:ext>
            </a:extLst>
          </p:cNvPr>
          <p:cNvSpPr/>
          <p:nvPr/>
        </p:nvSpPr>
        <p:spPr>
          <a:xfrm flipH="1">
            <a:off x="3505200" y="2682240"/>
            <a:ext cx="309513" cy="176308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FEBA8595-3224-4D25-A3C1-6674FA36A1EF}"/>
              </a:ext>
            </a:extLst>
          </p:cNvPr>
          <p:cNvSpPr/>
          <p:nvPr/>
        </p:nvSpPr>
        <p:spPr>
          <a:xfrm flipH="1">
            <a:off x="3810000" y="2682240"/>
            <a:ext cx="309513" cy="176308"/>
          </a:xfrm>
          <a:prstGeom prst="curved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18BB8-AAC5-4931-9743-3911972299A4}"/>
              </a:ext>
            </a:extLst>
          </p:cNvPr>
          <p:cNvSpPr/>
          <p:nvPr/>
        </p:nvSpPr>
        <p:spPr>
          <a:xfrm>
            <a:off x="3500487" y="2636520"/>
            <a:ext cx="614313" cy="267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0B375E0-BFA5-4BAA-9DE4-B7B783299525}"/>
              </a:ext>
            </a:extLst>
          </p:cNvPr>
          <p:cNvSpPr/>
          <p:nvPr/>
        </p:nvSpPr>
        <p:spPr>
          <a:xfrm flipV="1">
            <a:off x="6324600" y="4685590"/>
            <a:ext cx="2667000" cy="1162938"/>
          </a:xfrm>
          <a:prstGeom prst="wedgeRoundRectCallout">
            <a:avLst>
              <a:gd name="adj1" fmla="val -62900"/>
              <a:gd name="adj2" fmla="val 597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D31336-F9E9-4CD9-9E6A-AE53675C0D9E}"/>
              </a:ext>
            </a:extLst>
          </p:cNvPr>
          <p:cNvSpPr/>
          <p:nvPr/>
        </p:nvSpPr>
        <p:spPr>
          <a:xfrm>
            <a:off x="3655243" y="4206240"/>
            <a:ext cx="2821757" cy="36933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6ECE7DC3-8824-4C22-8FDE-6BDFCED5AAD0}"/>
              </a:ext>
            </a:extLst>
          </p:cNvPr>
          <p:cNvSpPr/>
          <p:nvPr/>
        </p:nvSpPr>
        <p:spPr>
          <a:xfrm flipH="1">
            <a:off x="3505200" y="4648217"/>
            <a:ext cx="300083" cy="27557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D1BA4C-FE01-4A4E-90FB-856D3D2A80A1}"/>
              </a:ext>
            </a:extLst>
          </p:cNvPr>
          <p:cNvSpPr txBox="1"/>
          <p:nvPr/>
        </p:nvSpPr>
        <p:spPr>
          <a:xfrm>
            <a:off x="3403764" y="43627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F44CE644-E131-4C44-9DBF-2B69A3BC8123}"/>
              </a:ext>
            </a:extLst>
          </p:cNvPr>
          <p:cNvSpPr/>
          <p:nvPr/>
        </p:nvSpPr>
        <p:spPr>
          <a:xfrm flipH="1" flipV="1">
            <a:off x="457200" y="4762225"/>
            <a:ext cx="2667000" cy="653173"/>
          </a:xfrm>
          <a:prstGeom prst="wedgeRoundRectCallout">
            <a:avLst>
              <a:gd name="adj1" fmla="val -60178"/>
              <a:gd name="adj2" fmla="val 563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90BA32-C202-4503-9077-19CA6F799072}"/>
              </a:ext>
            </a:extLst>
          </p:cNvPr>
          <p:cNvSpPr txBox="1"/>
          <p:nvPr/>
        </p:nvSpPr>
        <p:spPr>
          <a:xfrm flipH="1">
            <a:off x="462696" y="4823936"/>
            <a:ext cx="2740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CF=0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Reset because the answer has NO carry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CCF4CBE5-F9C8-4935-A5D8-E512DE84C1F9}"/>
              </a:ext>
            </a:extLst>
          </p:cNvPr>
          <p:cNvSpPr/>
          <p:nvPr/>
        </p:nvSpPr>
        <p:spPr>
          <a:xfrm flipH="1" flipV="1">
            <a:off x="3403764" y="5349239"/>
            <a:ext cx="2656072" cy="980418"/>
          </a:xfrm>
          <a:prstGeom prst="wedgeRoundRectCallout">
            <a:avLst>
              <a:gd name="adj1" fmla="val 32485"/>
              <a:gd name="adj2" fmla="val 1346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FF12ED-0F0C-4FC2-9C42-2100A92F46EA}"/>
              </a:ext>
            </a:extLst>
          </p:cNvPr>
          <p:cNvSpPr txBox="1"/>
          <p:nvPr/>
        </p:nvSpPr>
        <p:spPr>
          <a:xfrm flipH="1">
            <a:off x="3403764" y="5402243"/>
            <a:ext cx="265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SF=1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Set because the MSB is 1 indicating a negative answer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9D85783F-1A51-4FDC-AC2A-B6B1CE76FE10}"/>
              </a:ext>
            </a:extLst>
          </p:cNvPr>
          <p:cNvSpPr/>
          <p:nvPr/>
        </p:nvSpPr>
        <p:spPr>
          <a:xfrm>
            <a:off x="5687060" y="1693784"/>
            <a:ext cx="2667000" cy="855342"/>
          </a:xfrm>
          <a:prstGeom prst="wedgeRoundRectCallout">
            <a:avLst>
              <a:gd name="adj1" fmla="val -67797"/>
              <a:gd name="adj2" fmla="val 667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2C7D60-A921-4294-A5B0-9C8D0D4512E9}"/>
              </a:ext>
            </a:extLst>
          </p:cNvPr>
          <p:cNvSpPr txBox="1"/>
          <p:nvPr/>
        </p:nvSpPr>
        <p:spPr>
          <a:xfrm flipH="1">
            <a:off x="5681980" y="1667470"/>
            <a:ext cx="274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AF=0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Reset because there is NO carry from the lower nibble to the upper nibble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46" name="Arrow: Curved Down 45">
            <a:extLst>
              <a:ext uri="{FF2B5EF4-FFF2-40B4-BE49-F238E27FC236}">
                <a16:creationId xmlns:a16="http://schemas.microsoft.com/office/drawing/2014/main" id="{BCC435F1-1E30-467E-8EE9-C02D30E409F7}"/>
              </a:ext>
            </a:extLst>
          </p:cNvPr>
          <p:cNvSpPr/>
          <p:nvPr/>
        </p:nvSpPr>
        <p:spPr>
          <a:xfrm flipH="1">
            <a:off x="3825557" y="2648307"/>
            <a:ext cx="309512" cy="267415"/>
          </a:xfrm>
          <a:prstGeom prst="curved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urved Down 46">
            <a:extLst>
              <a:ext uri="{FF2B5EF4-FFF2-40B4-BE49-F238E27FC236}">
                <a16:creationId xmlns:a16="http://schemas.microsoft.com/office/drawing/2014/main" id="{4329C950-64D1-4993-8377-C18A0CCD79C0}"/>
              </a:ext>
            </a:extLst>
          </p:cNvPr>
          <p:cNvSpPr/>
          <p:nvPr/>
        </p:nvSpPr>
        <p:spPr>
          <a:xfrm flipH="1">
            <a:off x="3469957" y="2667000"/>
            <a:ext cx="309512" cy="267415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EB1046F6-2B58-467D-B4F3-CBD3BBF59178}"/>
              </a:ext>
            </a:extLst>
          </p:cNvPr>
          <p:cNvSpPr/>
          <p:nvPr/>
        </p:nvSpPr>
        <p:spPr>
          <a:xfrm flipH="1">
            <a:off x="228596" y="1655247"/>
            <a:ext cx="3733803" cy="669013"/>
          </a:xfrm>
          <a:prstGeom prst="wedgeRoundRectCallout">
            <a:avLst>
              <a:gd name="adj1" fmla="val -40574"/>
              <a:gd name="adj2" fmla="val 947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CA76F1-278B-4075-972B-BE2A887BF440}"/>
              </a:ext>
            </a:extLst>
          </p:cNvPr>
          <p:cNvSpPr txBox="1"/>
          <p:nvPr/>
        </p:nvSpPr>
        <p:spPr>
          <a:xfrm flipH="1">
            <a:off x="228597" y="1591270"/>
            <a:ext cx="3550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OF=1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Set because there is a carry from the 7</a:t>
            </a:r>
            <a:r>
              <a:rPr lang="en-US" sz="1200" baseline="30000" dirty="0">
                <a:latin typeface="Sylfaen" panose="010A0502050306030303" pitchFamily="18" charset="0"/>
              </a:rPr>
              <a:t>th</a:t>
            </a:r>
            <a:r>
              <a:rPr lang="en-US" sz="1200" dirty="0">
                <a:latin typeface="Sylfaen" panose="010A0502050306030303" pitchFamily="18" charset="0"/>
              </a:rPr>
              <a:t> bit to the 8</a:t>
            </a:r>
            <a:r>
              <a:rPr lang="en-US" sz="1200" baseline="30000" dirty="0">
                <a:latin typeface="Sylfaen" panose="010A0502050306030303" pitchFamily="18" charset="0"/>
              </a:rPr>
              <a:t>th</a:t>
            </a:r>
            <a:r>
              <a:rPr lang="en-US" sz="1200" dirty="0">
                <a:latin typeface="Sylfaen" panose="010A0502050306030303" pitchFamily="18" charset="0"/>
              </a:rPr>
              <a:t> bit ONLY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53" name="Callout: Line 52">
            <a:extLst>
              <a:ext uri="{FF2B5EF4-FFF2-40B4-BE49-F238E27FC236}">
                <a16:creationId xmlns:a16="http://schemas.microsoft.com/office/drawing/2014/main" id="{FEF7532B-25DD-420A-A0AD-040E02F2C123}"/>
              </a:ext>
            </a:extLst>
          </p:cNvPr>
          <p:cNvSpPr/>
          <p:nvPr/>
        </p:nvSpPr>
        <p:spPr>
          <a:xfrm>
            <a:off x="3835717" y="31160"/>
            <a:ext cx="5003483" cy="1120509"/>
          </a:xfrm>
          <a:prstGeom prst="borderCallout1">
            <a:avLst>
              <a:gd name="adj1" fmla="val 42256"/>
              <a:gd name="adj2" fmla="val -350"/>
              <a:gd name="adj3" fmla="val 143843"/>
              <a:gd name="adj4" fmla="val -1702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6E5027-DF67-45C0-96F5-A854005A2B1B}"/>
              </a:ext>
            </a:extLst>
          </p:cNvPr>
          <p:cNvSpPr txBox="1"/>
          <p:nvPr/>
        </p:nvSpPr>
        <p:spPr>
          <a:xfrm flipH="1">
            <a:off x="3835716" y="-3870"/>
            <a:ext cx="5003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Sylfaen" panose="010A0502050306030303" pitchFamily="18" charset="0"/>
              </a:rPr>
              <a:t>NB</a:t>
            </a:r>
            <a:r>
              <a:rPr lang="en-US" sz="1200" dirty="0">
                <a:latin typeface="Sylfaen" panose="010A0502050306030303" pitchFamily="18" charset="0"/>
              </a:rPr>
              <a:t>: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OF is </a:t>
            </a:r>
            <a:r>
              <a:rPr lang="en-US" sz="1200" b="1" dirty="0">
                <a:latin typeface="Sylfaen" panose="010A0502050306030303" pitchFamily="18" charset="0"/>
              </a:rPr>
              <a:t>set to 1 </a:t>
            </a:r>
            <a:r>
              <a:rPr lang="en-US" sz="1200" dirty="0">
                <a:latin typeface="Sylfaen" panose="010A0502050306030303" pitchFamily="18" charset="0"/>
              </a:rPr>
              <a:t>if there is a carry from: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Sylfaen" panose="010A0502050306030303" pitchFamily="18" charset="0"/>
              </a:rPr>
              <a:t>the 7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ONLY or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Sylfaen" panose="010A0502050306030303" pitchFamily="18" charset="0"/>
              </a:rPr>
              <a:t>from the 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9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ONLY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If there is a carry from the </a:t>
            </a:r>
            <a:r>
              <a:rPr lang="en-US" sz="1200" b="1" dirty="0">
                <a:latin typeface="Sylfaen" panose="010A0502050306030303" pitchFamily="18" charset="0"/>
              </a:rPr>
              <a:t>7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</a:t>
            </a:r>
            <a:r>
              <a:rPr lang="en-US" sz="1200" dirty="0">
                <a:latin typeface="Sylfaen" panose="010A0502050306030303" pitchFamily="18" charset="0"/>
              </a:rPr>
              <a:t>bit </a:t>
            </a:r>
            <a:r>
              <a:rPr lang="en-US" sz="1200" b="1" dirty="0">
                <a:latin typeface="Sylfaen" panose="010A0502050306030303" pitchFamily="18" charset="0"/>
              </a:rPr>
              <a:t>and</a:t>
            </a:r>
            <a:r>
              <a:rPr lang="en-US" sz="1200" dirty="0">
                <a:latin typeface="Sylfaen" panose="010A0502050306030303" pitchFamily="18" charset="0"/>
              </a:rPr>
              <a:t> from the </a:t>
            </a:r>
            <a:r>
              <a:rPr lang="en-US" sz="1200" b="1" dirty="0">
                <a:latin typeface="Sylfaen" panose="010A0502050306030303" pitchFamily="18" charset="0"/>
              </a:rPr>
              <a:t>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9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</a:t>
            </a:r>
            <a:r>
              <a:rPr lang="en-US" sz="1200" dirty="0">
                <a:latin typeface="Sylfaen" panose="010A0502050306030303" pitchFamily="18" charset="0"/>
              </a:rPr>
              <a:t>at </a:t>
            </a:r>
            <a:r>
              <a:rPr lang="en-US" sz="1200" b="1" dirty="0">
                <a:latin typeface="Sylfaen" panose="010A0502050306030303" pitchFamily="18" charset="0"/>
              </a:rPr>
              <a:t>THE SAME TIME </a:t>
            </a:r>
            <a:r>
              <a:rPr lang="en-US" sz="1200" dirty="0">
                <a:latin typeface="Sylfaen" panose="010A0502050306030303" pitchFamily="18" charset="0"/>
              </a:rPr>
              <a:t>then </a:t>
            </a:r>
            <a:r>
              <a:rPr lang="en-US" sz="1200" b="1" dirty="0">
                <a:latin typeface="Sylfaen" panose="010A0502050306030303" pitchFamily="18" charset="0"/>
              </a:rPr>
              <a:t>OF = 0</a:t>
            </a:r>
          </a:p>
        </p:txBody>
      </p:sp>
    </p:spTree>
    <p:extLst>
      <p:ext uri="{BB962C8B-B14F-4D97-AF65-F5344CB8AC3E}">
        <p14:creationId xmlns:p14="http://schemas.microsoft.com/office/powerpoint/2010/main" val="26165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build="allAtOnce"/>
      <p:bldP spid="18" grpId="0"/>
      <p:bldP spid="21" grpId="0"/>
      <p:bldP spid="4" grpId="0" animBg="1"/>
      <p:bldP spid="6" grpId="0" animBg="1"/>
      <p:bldP spid="17" grpId="0" animBg="1"/>
      <p:bldP spid="19" grpId="0" animBg="1"/>
      <p:bldP spid="8" grpId="0" animBg="1"/>
      <p:bldP spid="9" grpId="0"/>
      <p:bldP spid="27" grpId="0" animBg="1"/>
      <p:bldP spid="28" grpId="0" animBg="1"/>
      <p:bldP spid="29" grpId="0" animBg="1"/>
      <p:bldP spid="10" grpId="0" animBg="1"/>
      <p:bldP spid="31" grpId="0" animBg="1"/>
      <p:bldP spid="36" grpId="0"/>
      <p:bldP spid="39" grpId="0"/>
      <p:bldP spid="45" grpId="0"/>
      <p:bldP spid="46" grpId="0" animBg="1"/>
      <p:bldP spid="47" grpId="0" animBg="1"/>
      <p:bldP spid="50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Status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50ACFA-2620-4A2B-8948-4BFD593ABDF9}"/>
              </a:ext>
            </a:extLst>
          </p:cNvPr>
          <p:cNvGrpSpPr/>
          <p:nvPr/>
        </p:nvGrpSpPr>
        <p:grpSpPr>
          <a:xfrm>
            <a:off x="457200" y="2362200"/>
            <a:ext cx="7543800" cy="3115270"/>
            <a:chOff x="1143000" y="1037550"/>
            <a:chExt cx="7543800" cy="31152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69FC6-9BDA-4921-999A-191BB1ABF657}"/>
                </a:ext>
              </a:extLst>
            </p:cNvPr>
            <p:cNvSpPr txBox="1"/>
            <p:nvPr/>
          </p:nvSpPr>
          <p:spPr>
            <a:xfrm>
              <a:off x="3429000" y="2895600"/>
              <a:ext cx="457200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dirty="0">
                  <a:latin typeface="Consolas" panose="020B0609020204030204" pitchFamily="49" charset="0"/>
                </a:rPr>
                <a:t>  </a:t>
              </a:r>
              <a:r>
                <a:rPr lang="en-US" sz="2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2600" dirty="0">
                  <a:latin typeface="Consolas" panose="020B0609020204030204" pitchFamily="49" charset="0"/>
                </a:rPr>
                <a:t> 0 0 0 0 0 0 0 0 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CA354A6-45FE-4AEE-9BE9-785716DD7005}"/>
                </a:ext>
              </a:extLst>
            </p:cNvPr>
            <p:cNvCxnSpPr/>
            <p:nvPr/>
          </p:nvCxnSpPr>
          <p:spPr>
            <a:xfrm>
              <a:off x="3657600" y="2835910"/>
              <a:ext cx="381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4">
              <a:extLst>
                <a:ext uri="{FF2B5EF4-FFF2-40B4-BE49-F238E27FC236}">
                  <a16:creationId xmlns:a16="http://schemas.microsoft.com/office/drawing/2014/main" id="{54D5B900-67C0-4F50-910B-8CEB3E6C011A}"/>
                </a:ext>
              </a:extLst>
            </p:cNvPr>
            <p:cNvSpPr txBox="1">
              <a:spLocks/>
            </p:cNvSpPr>
            <p:nvPr/>
          </p:nvSpPr>
          <p:spPr>
            <a:xfrm>
              <a:off x="1143000" y="1447800"/>
              <a:ext cx="7543800" cy="270502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MOV AL, </a:t>
              </a:r>
              <a:r>
                <a:rPr lang="en-US" dirty="0" err="1">
                  <a:latin typeface="Consolas" panose="020B0609020204030204" pitchFamily="49" charset="0"/>
                </a:rPr>
                <a:t>FFh</a:t>
              </a:r>
              <a:r>
                <a:rPr lang="en-US" dirty="0">
                  <a:latin typeface="Consolas" panose="020B0609020204030204" pitchFamily="49" charset="0"/>
                </a:rPr>
                <a:t>    1 1 1 1 1 1 1 1 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MOV BL, 01h    0 0 0 0 0 0 0 1 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Consolas" panose="020B0609020204030204" pitchFamily="49" charset="0"/>
                </a:rPr>
                <a:t>ADD AL, BL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2FDEED-D3BC-45E0-8D58-E0010091A1F1}"/>
                </a:ext>
              </a:extLst>
            </p:cNvPr>
            <p:cNvCxnSpPr/>
            <p:nvPr/>
          </p:nvCxnSpPr>
          <p:spPr>
            <a:xfrm>
              <a:off x="4267200" y="3505200"/>
              <a:ext cx="27051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63714-4C92-4117-98C8-3A78194E164D}"/>
                </a:ext>
              </a:extLst>
            </p:cNvPr>
            <p:cNvSpPr txBox="1"/>
            <p:nvPr/>
          </p:nvSpPr>
          <p:spPr>
            <a:xfrm>
              <a:off x="3048000" y="1037550"/>
              <a:ext cx="4188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rPr>
                <a:t>Carry       </a:t>
              </a:r>
              <a:r>
                <a:rPr lang="en-US" sz="1400" dirty="0">
                  <a:solidFill>
                    <a:srgbClr val="FF0000"/>
                  </a:solidFill>
                  <a:latin typeface="72 Black" panose="020B0A04030603020204" pitchFamily="34" charset="0"/>
                  <a:cs typeface="72 Black" panose="020B0A04030603020204" pitchFamily="34" charset="0"/>
                </a:rPr>
                <a:t>1     1</a:t>
              </a:r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rPr>
                <a:t>     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rPr>
                <a:t>1      1      1     1      1      1   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F8E63FF-C982-481E-B064-1453AE3A278D}"/>
                </a:ext>
              </a:extLst>
            </p:cNvPr>
            <p:cNvSpPr/>
            <p:nvPr/>
          </p:nvSpPr>
          <p:spPr>
            <a:xfrm>
              <a:off x="4114800" y="2936557"/>
              <a:ext cx="2971800" cy="416243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E87B67-52E5-4EE3-97F5-B5E2ABD5EF95}"/>
                </a:ext>
              </a:extLst>
            </p:cNvPr>
            <p:cNvSpPr/>
            <p:nvPr/>
          </p:nvSpPr>
          <p:spPr>
            <a:xfrm>
              <a:off x="4152900" y="2971800"/>
              <a:ext cx="342900" cy="381000"/>
            </a:xfrm>
            <a:prstGeom prst="ellipse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Curved Up 8">
              <a:extLst>
                <a:ext uri="{FF2B5EF4-FFF2-40B4-BE49-F238E27FC236}">
                  <a16:creationId xmlns:a16="http://schemas.microsoft.com/office/drawing/2014/main" id="{3597BDD4-5E6B-4A69-BC2F-579EB1DB3846}"/>
                </a:ext>
              </a:extLst>
            </p:cNvPr>
            <p:cNvSpPr/>
            <p:nvPr/>
          </p:nvSpPr>
          <p:spPr>
            <a:xfrm flipH="1">
              <a:off x="3962400" y="3352800"/>
              <a:ext cx="361950" cy="228582"/>
            </a:xfrm>
            <a:prstGeom prst="curved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Down 9">
              <a:extLst>
                <a:ext uri="{FF2B5EF4-FFF2-40B4-BE49-F238E27FC236}">
                  <a16:creationId xmlns:a16="http://schemas.microsoft.com/office/drawing/2014/main" id="{2C0EBB65-6BFD-481B-AA77-54C2A366F987}"/>
                </a:ext>
              </a:extLst>
            </p:cNvPr>
            <p:cNvSpPr/>
            <p:nvPr/>
          </p:nvSpPr>
          <p:spPr>
            <a:xfrm flipH="1">
              <a:off x="5405487" y="1447799"/>
              <a:ext cx="385713" cy="216781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72A4B59-9120-4F64-95E9-C283C89131CD}"/>
                </a:ext>
              </a:extLst>
            </p:cNvPr>
            <p:cNvSpPr/>
            <p:nvPr/>
          </p:nvSpPr>
          <p:spPr>
            <a:xfrm>
              <a:off x="4114800" y="2936557"/>
              <a:ext cx="2971800" cy="416243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Curved Down 27">
              <a:extLst>
                <a:ext uri="{FF2B5EF4-FFF2-40B4-BE49-F238E27FC236}">
                  <a16:creationId xmlns:a16="http://schemas.microsoft.com/office/drawing/2014/main" id="{CF06C634-0FEA-45C2-A2D3-2A91FA968BC4}"/>
                </a:ext>
              </a:extLst>
            </p:cNvPr>
            <p:cNvSpPr/>
            <p:nvPr/>
          </p:nvSpPr>
          <p:spPr>
            <a:xfrm flipH="1">
              <a:off x="4262487" y="1447800"/>
              <a:ext cx="385713" cy="216781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Down 28">
              <a:extLst>
                <a:ext uri="{FF2B5EF4-FFF2-40B4-BE49-F238E27FC236}">
                  <a16:creationId xmlns:a16="http://schemas.microsoft.com/office/drawing/2014/main" id="{5572A923-2ABA-45AC-9CA2-A5A522721B1D}"/>
                </a:ext>
              </a:extLst>
            </p:cNvPr>
            <p:cNvSpPr/>
            <p:nvPr/>
          </p:nvSpPr>
          <p:spPr>
            <a:xfrm flipH="1">
              <a:off x="3886200" y="1447800"/>
              <a:ext cx="385713" cy="216781"/>
            </a:xfrm>
            <a:prstGeom prst="curved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B6507A7-E16C-4055-9FD5-5E3ED17E166F}"/>
              </a:ext>
            </a:extLst>
          </p:cNvPr>
          <p:cNvSpPr txBox="1"/>
          <p:nvPr/>
        </p:nvSpPr>
        <p:spPr>
          <a:xfrm flipH="1">
            <a:off x="6324600" y="4861560"/>
            <a:ext cx="266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ZF=1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Set because the answer IS zero</a:t>
            </a:r>
          </a:p>
          <a:p>
            <a:pPr lvl="0" algn="ctr"/>
            <a:r>
              <a:rPr lang="en-US" dirty="0">
                <a:solidFill>
                  <a:srgbClr val="0070C0"/>
                </a:solidFill>
              </a:rPr>
              <a:t>PF=1</a:t>
            </a:r>
          </a:p>
          <a:p>
            <a:pPr lvl="0" algn="just"/>
            <a:r>
              <a:rPr lang="en-US" sz="1200" dirty="0">
                <a:solidFill>
                  <a:prstClr val="black"/>
                </a:solidFill>
                <a:latin typeface="Sylfaen" panose="010A0502050306030303" pitchFamily="18" charset="0"/>
              </a:rPr>
              <a:t>Set because the answer has an EVEN number of 1s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BDDC92D2-37E2-4DE4-98EA-202FC22E93B9}"/>
              </a:ext>
            </a:extLst>
          </p:cNvPr>
          <p:cNvSpPr/>
          <p:nvPr/>
        </p:nvSpPr>
        <p:spPr>
          <a:xfrm flipV="1">
            <a:off x="6324600" y="4898950"/>
            <a:ext cx="2667000" cy="1162938"/>
          </a:xfrm>
          <a:prstGeom prst="wedgeRoundRectCallout">
            <a:avLst>
              <a:gd name="adj1" fmla="val -46519"/>
              <a:gd name="adj2" fmla="val 842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BC5C9D3-00DC-4E40-8903-5DB406C93C7D}"/>
              </a:ext>
            </a:extLst>
          </p:cNvPr>
          <p:cNvSpPr/>
          <p:nvPr/>
        </p:nvSpPr>
        <p:spPr>
          <a:xfrm flipH="1" flipV="1">
            <a:off x="457200" y="4975584"/>
            <a:ext cx="2362201" cy="653173"/>
          </a:xfrm>
          <a:prstGeom prst="wedgeRoundRectCallout">
            <a:avLst>
              <a:gd name="adj1" fmla="val -68350"/>
              <a:gd name="adj2" fmla="val 983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3119D8-CD92-40F7-B809-73C667F053CC}"/>
              </a:ext>
            </a:extLst>
          </p:cNvPr>
          <p:cNvSpPr txBox="1"/>
          <p:nvPr/>
        </p:nvSpPr>
        <p:spPr>
          <a:xfrm flipH="1">
            <a:off x="462696" y="5037296"/>
            <a:ext cx="2740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CF=1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Set because the answer has a carry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46F704FE-B46B-47C4-A447-E98DE4F2DE44}"/>
              </a:ext>
            </a:extLst>
          </p:cNvPr>
          <p:cNvSpPr/>
          <p:nvPr/>
        </p:nvSpPr>
        <p:spPr>
          <a:xfrm flipH="1" flipV="1">
            <a:off x="3200400" y="5562599"/>
            <a:ext cx="2656072" cy="762001"/>
          </a:xfrm>
          <a:prstGeom prst="wedgeRoundRectCallout">
            <a:avLst>
              <a:gd name="adj1" fmla="val 30190"/>
              <a:gd name="adj2" fmla="val 1387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DE13FD-6004-4B9D-AF7F-05DD5ABE6E9C}"/>
              </a:ext>
            </a:extLst>
          </p:cNvPr>
          <p:cNvSpPr txBox="1"/>
          <p:nvPr/>
        </p:nvSpPr>
        <p:spPr>
          <a:xfrm flipH="1">
            <a:off x="3200400" y="5553670"/>
            <a:ext cx="265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SF=0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Reset because the MSB is 0 indicating a positive answer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3F861504-285B-4903-BC66-009F8CA6E26B}"/>
              </a:ext>
            </a:extLst>
          </p:cNvPr>
          <p:cNvSpPr/>
          <p:nvPr/>
        </p:nvSpPr>
        <p:spPr>
          <a:xfrm>
            <a:off x="6324600" y="2268858"/>
            <a:ext cx="2667000" cy="855342"/>
          </a:xfrm>
          <a:prstGeom prst="wedgeRoundRectCallout">
            <a:avLst>
              <a:gd name="adj1" fmla="val -95226"/>
              <a:gd name="adj2" fmla="val 216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EE52E8-BA14-4528-9FAD-86DCD523A932}"/>
              </a:ext>
            </a:extLst>
          </p:cNvPr>
          <p:cNvSpPr txBox="1"/>
          <p:nvPr/>
        </p:nvSpPr>
        <p:spPr>
          <a:xfrm flipH="1">
            <a:off x="6319520" y="2277070"/>
            <a:ext cx="26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AF=1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Set because there IS a carry from the lower nibble to the upper nibble</a:t>
            </a:r>
          </a:p>
          <a:p>
            <a:pPr algn="just"/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D91AD385-B09E-482F-9742-3F09B85827FE}"/>
              </a:ext>
            </a:extLst>
          </p:cNvPr>
          <p:cNvSpPr/>
          <p:nvPr/>
        </p:nvSpPr>
        <p:spPr>
          <a:xfrm flipH="1">
            <a:off x="2362200" y="1447800"/>
            <a:ext cx="3550868" cy="950285"/>
          </a:xfrm>
          <a:prstGeom prst="wedgeRoundRectCallout">
            <a:avLst>
              <a:gd name="adj1" fmla="val 15221"/>
              <a:gd name="adj2" fmla="val 894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AEC8F0-1FDA-4A8E-9D47-D4A01A8163D6}"/>
              </a:ext>
            </a:extLst>
          </p:cNvPr>
          <p:cNvSpPr txBox="1"/>
          <p:nvPr/>
        </p:nvSpPr>
        <p:spPr>
          <a:xfrm flipH="1">
            <a:off x="2362200" y="1438870"/>
            <a:ext cx="3550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OF=0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Reset because there is a carry from the </a:t>
            </a:r>
            <a:r>
              <a:rPr lang="en-US" sz="1200" b="1" dirty="0">
                <a:latin typeface="Sylfaen" panose="010A0502050306030303" pitchFamily="18" charset="0"/>
              </a:rPr>
              <a:t>7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</a:t>
            </a:r>
            <a:r>
              <a:rPr lang="en-US" sz="1200" dirty="0">
                <a:latin typeface="Sylfaen" panose="010A0502050306030303" pitchFamily="18" charset="0"/>
              </a:rPr>
              <a:t>bit </a:t>
            </a:r>
            <a:r>
              <a:rPr lang="en-US" sz="1200" b="1" dirty="0">
                <a:latin typeface="Sylfaen" panose="010A0502050306030303" pitchFamily="18" charset="0"/>
              </a:rPr>
              <a:t>and</a:t>
            </a:r>
            <a:r>
              <a:rPr lang="en-US" sz="1200" dirty="0">
                <a:latin typeface="Sylfaen" panose="010A0502050306030303" pitchFamily="18" charset="0"/>
              </a:rPr>
              <a:t> from the </a:t>
            </a:r>
            <a:r>
              <a:rPr lang="en-US" sz="1200" b="1" dirty="0">
                <a:latin typeface="Sylfaen" panose="010A0502050306030303" pitchFamily="18" charset="0"/>
              </a:rPr>
              <a:t>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9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</a:t>
            </a:r>
            <a:r>
              <a:rPr lang="en-US" sz="1200" dirty="0">
                <a:latin typeface="Sylfaen" panose="010A0502050306030303" pitchFamily="18" charset="0"/>
              </a:rPr>
              <a:t>at </a:t>
            </a:r>
            <a:r>
              <a:rPr lang="en-US" sz="1200" b="1" dirty="0">
                <a:latin typeface="Sylfaen" panose="010A0502050306030303" pitchFamily="18" charset="0"/>
              </a:rPr>
              <a:t>THE SAME TIME </a:t>
            </a:r>
            <a:endParaRPr lang="en-US" sz="1200" dirty="0">
              <a:latin typeface="Sylfaen" panose="010A0502050306030303" pitchFamily="18" charset="0"/>
            </a:endParaRPr>
          </a:p>
        </p:txBody>
      </p:sp>
      <p:sp>
        <p:nvSpPr>
          <p:cNvPr id="42" name="Callout: Line 41">
            <a:extLst>
              <a:ext uri="{FF2B5EF4-FFF2-40B4-BE49-F238E27FC236}">
                <a16:creationId xmlns:a16="http://schemas.microsoft.com/office/drawing/2014/main" id="{7BDA2BE6-2A2B-4097-9F48-58C01AE322D8}"/>
              </a:ext>
            </a:extLst>
          </p:cNvPr>
          <p:cNvSpPr/>
          <p:nvPr/>
        </p:nvSpPr>
        <p:spPr>
          <a:xfrm>
            <a:off x="3835717" y="31160"/>
            <a:ext cx="5003483" cy="1120509"/>
          </a:xfrm>
          <a:prstGeom prst="borderCallout1">
            <a:avLst>
              <a:gd name="adj1" fmla="val 42256"/>
              <a:gd name="adj2" fmla="val -350"/>
              <a:gd name="adj3" fmla="val 143843"/>
              <a:gd name="adj4" fmla="val -1702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1C5A4-ACB6-486D-87B9-38A5E12CA4FB}"/>
              </a:ext>
            </a:extLst>
          </p:cNvPr>
          <p:cNvSpPr txBox="1"/>
          <p:nvPr/>
        </p:nvSpPr>
        <p:spPr>
          <a:xfrm flipH="1">
            <a:off x="3835716" y="-3870"/>
            <a:ext cx="500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Sylfaen" panose="010A0502050306030303" pitchFamily="18" charset="0"/>
              </a:rPr>
              <a:t>NB</a:t>
            </a:r>
            <a:r>
              <a:rPr lang="en-US" sz="1200" dirty="0">
                <a:latin typeface="Sylfaen" panose="010A0502050306030303" pitchFamily="18" charset="0"/>
              </a:rPr>
              <a:t>:</a:t>
            </a:r>
          </a:p>
          <a:p>
            <a:pPr algn="just"/>
            <a:r>
              <a:rPr lang="en-US" sz="1200" dirty="0">
                <a:latin typeface="Sylfaen" panose="010A0502050306030303" pitchFamily="18" charset="0"/>
              </a:rPr>
              <a:t>OF is </a:t>
            </a:r>
            <a:r>
              <a:rPr lang="en-US" sz="1200" b="1" dirty="0">
                <a:latin typeface="Sylfaen" panose="010A0502050306030303" pitchFamily="18" charset="0"/>
              </a:rPr>
              <a:t>reset to 0 </a:t>
            </a:r>
            <a:r>
              <a:rPr lang="en-US" sz="1200" dirty="0">
                <a:latin typeface="Sylfaen" panose="010A0502050306030303" pitchFamily="18" charset="0"/>
              </a:rPr>
              <a:t>if: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Sylfaen" panose="010A0502050306030303" pitchFamily="18" charset="0"/>
              </a:rPr>
              <a:t>there is a</a:t>
            </a:r>
            <a:r>
              <a:rPr lang="en-US" sz="1200" b="1" dirty="0">
                <a:latin typeface="Sylfaen" panose="010A0502050306030303" pitchFamily="18" charset="0"/>
              </a:rPr>
              <a:t> carry </a:t>
            </a:r>
            <a:r>
              <a:rPr lang="en-US" sz="1200" dirty="0">
                <a:latin typeface="Sylfaen" panose="010A0502050306030303" pitchFamily="18" charset="0"/>
              </a:rPr>
              <a:t>from </a:t>
            </a:r>
            <a:r>
              <a:rPr lang="en-US" sz="1200" b="1" dirty="0">
                <a:latin typeface="Sylfaen" panose="010A0502050306030303" pitchFamily="18" charset="0"/>
              </a:rPr>
              <a:t>the </a:t>
            </a:r>
            <a:r>
              <a:rPr lang="en-US" sz="1200" dirty="0" err="1">
                <a:latin typeface="Sylfaen" panose="010A0502050306030303" pitchFamily="18" charset="0"/>
              </a:rPr>
              <a:t>the</a:t>
            </a:r>
            <a:r>
              <a:rPr lang="en-US" sz="1200" dirty="0">
                <a:latin typeface="Sylfaen" panose="010A0502050306030303" pitchFamily="18" charset="0"/>
              </a:rPr>
              <a:t> </a:t>
            </a:r>
            <a:r>
              <a:rPr lang="en-US" sz="1200" b="1" dirty="0">
                <a:latin typeface="Sylfaen" panose="010A0502050306030303" pitchFamily="18" charset="0"/>
              </a:rPr>
              <a:t>7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</a:t>
            </a:r>
            <a:r>
              <a:rPr lang="en-US" sz="1200" dirty="0">
                <a:latin typeface="Sylfaen" panose="010A0502050306030303" pitchFamily="18" charset="0"/>
              </a:rPr>
              <a:t>bit </a:t>
            </a:r>
            <a:r>
              <a:rPr lang="en-US" sz="1200" b="1" dirty="0">
                <a:latin typeface="Sylfaen" panose="010A0502050306030303" pitchFamily="18" charset="0"/>
              </a:rPr>
              <a:t>and</a:t>
            </a:r>
            <a:r>
              <a:rPr lang="en-US" sz="1200" dirty="0">
                <a:latin typeface="Sylfaen" panose="010A0502050306030303" pitchFamily="18" charset="0"/>
              </a:rPr>
              <a:t> from the </a:t>
            </a:r>
            <a:r>
              <a:rPr lang="en-US" sz="1200" b="1" dirty="0">
                <a:latin typeface="Sylfaen" panose="010A0502050306030303" pitchFamily="18" charset="0"/>
              </a:rPr>
              <a:t>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9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</a:t>
            </a:r>
            <a:r>
              <a:rPr lang="en-US" sz="1200" dirty="0">
                <a:latin typeface="Sylfaen" panose="010A0502050306030303" pitchFamily="18" charset="0"/>
              </a:rPr>
              <a:t>at </a:t>
            </a:r>
            <a:r>
              <a:rPr lang="en-US" sz="1200" b="1" dirty="0">
                <a:latin typeface="Sylfaen" panose="010A0502050306030303" pitchFamily="18" charset="0"/>
              </a:rPr>
              <a:t>THE SAME TIME </a:t>
            </a:r>
            <a:r>
              <a:rPr lang="en-US" sz="1200" dirty="0">
                <a:latin typeface="Sylfaen" panose="010A0502050306030303" pitchFamily="18" charset="0"/>
              </a:rPr>
              <a:t>or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Sylfaen" panose="010A0502050306030303" pitchFamily="18" charset="0"/>
              </a:rPr>
              <a:t>there is </a:t>
            </a:r>
            <a:r>
              <a:rPr lang="en-US" sz="1200" b="1" dirty="0">
                <a:latin typeface="Sylfaen" panose="010A0502050306030303" pitchFamily="18" charset="0"/>
              </a:rPr>
              <a:t>NO carry </a:t>
            </a:r>
            <a:r>
              <a:rPr lang="en-US" sz="1200" dirty="0">
                <a:latin typeface="Sylfaen" panose="010A0502050306030303" pitchFamily="18" charset="0"/>
              </a:rPr>
              <a:t>from </a:t>
            </a:r>
            <a:r>
              <a:rPr lang="en-US" sz="1200" b="1" dirty="0">
                <a:latin typeface="Sylfaen" panose="010A0502050306030303" pitchFamily="18" charset="0"/>
              </a:rPr>
              <a:t>the </a:t>
            </a:r>
            <a:r>
              <a:rPr lang="en-US" sz="1200" dirty="0" err="1">
                <a:latin typeface="Sylfaen" panose="010A0502050306030303" pitchFamily="18" charset="0"/>
              </a:rPr>
              <a:t>the</a:t>
            </a:r>
            <a:r>
              <a:rPr lang="en-US" sz="1200" dirty="0">
                <a:latin typeface="Sylfaen" panose="010A0502050306030303" pitchFamily="18" charset="0"/>
              </a:rPr>
              <a:t> </a:t>
            </a:r>
            <a:r>
              <a:rPr lang="en-US" sz="1200" b="1" dirty="0">
                <a:latin typeface="Sylfaen" panose="010A0502050306030303" pitchFamily="18" charset="0"/>
              </a:rPr>
              <a:t>7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</a:t>
            </a:r>
            <a:r>
              <a:rPr lang="en-US" sz="1200" dirty="0">
                <a:latin typeface="Sylfaen" panose="010A0502050306030303" pitchFamily="18" charset="0"/>
              </a:rPr>
              <a:t>bit </a:t>
            </a:r>
            <a:r>
              <a:rPr lang="en-US" sz="1200" b="1" dirty="0">
                <a:latin typeface="Sylfaen" panose="010A0502050306030303" pitchFamily="18" charset="0"/>
              </a:rPr>
              <a:t>and</a:t>
            </a:r>
            <a:r>
              <a:rPr lang="en-US" sz="1200" dirty="0">
                <a:latin typeface="Sylfaen" panose="010A0502050306030303" pitchFamily="18" charset="0"/>
              </a:rPr>
              <a:t> from the </a:t>
            </a:r>
            <a:r>
              <a:rPr lang="en-US" sz="1200" b="1" dirty="0">
                <a:latin typeface="Sylfaen" panose="010A0502050306030303" pitchFamily="18" charset="0"/>
              </a:rPr>
              <a:t>8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to the 9</a:t>
            </a:r>
            <a:r>
              <a:rPr lang="en-US" sz="1200" b="1" baseline="30000" dirty="0">
                <a:latin typeface="Sylfaen" panose="010A0502050306030303" pitchFamily="18" charset="0"/>
              </a:rPr>
              <a:t>th</a:t>
            </a:r>
            <a:r>
              <a:rPr lang="en-US" sz="1200" b="1" dirty="0">
                <a:latin typeface="Sylfaen" panose="010A0502050306030303" pitchFamily="18" charset="0"/>
              </a:rPr>
              <a:t> bit </a:t>
            </a:r>
            <a:r>
              <a:rPr lang="en-US" sz="1200" dirty="0">
                <a:latin typeface="Sylfaen" panose="010A0502050306030303" pitchFamily="18" charset="0"/>
              </a:rPr>
              <a:t>at </a:t>
            </a:r>
            <a:r>
              <a:rPr lang="en-US" sz="1200" b="1" dirty="0">
                <a:latin typeface="Sylfaen" panose="010A0502050306030303" pitchFamily="18" charset="0"/>
              </a:rPr>
              <a:t>THE SAME TIME </a:t>
            </a:r>
            <a:endParaRPr lang="en-US" sz="1200" dirty="0">
              <a:latin typeface="Sylfaen" panose="010A050205030603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5" grpId="0"/>
      <p:bldP spid="37" grpId="0"/>
      <p:bldP spid="39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 Flags: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6F7D8-6FF6-4AC4-AA0F-069406B59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28" y="1752600"/>
            <a:ext cx="8305700" cy="411861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3076</TotalTime>
  <Words>925</Words>
  <Application>Microsoft Office PowerPoint</Application>
  <PresentationFormat>On-screen Show (4:3)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72 Black</vt:lpstr>
      <vt:lpstr>Albertus Extra Bold</vt:lpstr>
      <vt:lpstr>Albertus Medium</vt:lpstr>
      <vt:lpstr>Arial</vt:lpstr>
      <vt:lpstr>Bookman Old Style</vt:lpstr>
      <vt:lpstr>Calibri</vt:lpstr>
      <vt:lpstr>Century</vt:lpstr>
      <vt:lpstr>Consolas</vt:lpstr>
      <vt:lpstr>Gill Sans MT</vt:lpstr>
      <vt:lpstr>Ink Free</vt:lpstr>
      <vt:lpstr>Sylfaen</vt:lpstr>
      <vt:lpstr>Wingdings</vt:lpstr>
      <vt:lpstr>Wingdings 3</vt:lpstr>
      <vt:lpstr>Origin</vt:lpstr>
      <vt:lpstr>Origin</vt:lpstr>
      <vt:lpstr>    Dept. of Computer Science and Engineering BRAC University CSE 341 Team </vt:lpstr>
      <vt:lpstr>Lecture References:</vt:lpstr>
      <vt:lpstr>8086 Flag Register</vt:lpstr>
      <vt:lpstr>Status Flags</vt:lpstr>
      <vt:lpstr>Status Flags</vt:lpstr>
      <vt:lpstr>Status Flags</vt:lpstr>
      <vt:lpstr>Status Flags</vt:lpstr>
      <vt:lpstr>Status Flags</vt:lpstr>
      <vt:lpstr>Control Flags:</vt:lpstr>
      <vt:lpstr>Control Flags:</vt:lpstr>
      <vt:lpstr>Quiz: Status Flag Values?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Teacher:  Md. Obaidur Rahman, Ph.D. Assitant Professor, Department of CSE, DUET, Gazipur-1700.</dc:title>
  <dc:creator>Rupam</dc:creator>
  <cp:lastModifiedBy>Asus</cp:lastModifiedBy>
  <cp:revision>632</cp:revision>
  <cp:lastPrinted>2017-03-01T12:55:42Z</cp:lastPrinted>
  <dcterms:created xsi:type="dcterms:W3CDTF">2006-08-16T00:00:00Z</dcterms:created>
  <dcterms:modified xsi:type="dcterms:W3CDTF">2020-06-17T09:41:34Z</dcterms:modified>
</cp:coreProperties>
</file>