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7010400" cy="929640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qYgcCiZJpxncEmoYOnoOWKi58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FCFA05-1BB9-4BCC-B687-3451B6118CBA}">
  <a:tblStyle styleId="{8AFCFA05-1BB9-4BCC-B687-3451B6118CB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0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0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20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2286000" y="635508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" name="Google Shape;15;p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" name="Google Shape;16;p1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/>
        </p:nvSpPr>
        <p:spPr>
          <a:xfrm>
            <a:off x="0" y="137160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Internal 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8086 Microprocessor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1295400" y="502920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 ID:</a:t>
            </a:r>
            <a:r>
              <a:rPr b="0" i="0" lang="en-US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CSE - 341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 Title:</a:t>
            </a:r>
            <a:r>
              <a:rPr b="0" i="0" lang="en-US" sz="16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Microprocessors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1143000" y="3352800"/>
            <a:ext cx="6858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b="0" i="0" lang="en-US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Department of Computer Science &amp; Engineering</a:t>
            </a:r>
            <a:b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BRAC University.</a:t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457200" y="-6005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</a:pPr>
            <a:r>
              <a:rPr lang="en-US" sz="2800">
                <a:solidFill>
                  <a:schemeClr val="dk1"/>
                </a:solidFill>
              </a:rPr>
              <a:t>Physical Address Calculation Examples</a:t>
            </a:r>
            <a:endParaRPr sz="2800"/>
          </a:p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802" y="1459523"/>
            <a:ext cx="8318998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Instruction Queue</a:t>
            </a:r>
            <a:endParaRPr/>
          </a:p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To speed up program execution, the BIU fetches </a:t>
            </a:r>
            <a:r>
              <a:rPr b="1" lang="en-US"/>
              <a:t>six instruction bytes</a:t>
            </a:r>
            <a:r>
              <a:rPr lang="en-US"/>
              <a:t> ahead of time from the memory.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These prefetched instruction bytes are held for the execution unit in a group of registers called </a:t>
            </a:r>
            <a:r>
              <a:rPr b="1" lang="en-US"/>
              <a:t>Queue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With the help of queue it is possible to fetch next instruction when current instruction is in execution.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queue operates on the principle first in first out (FIFO). So that the execution unit gets the instructions for execution in the order they are fetched.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Exceptions: JUMP and CALL instructions</a:t>
            </a:r>
            <a:endParaRPr sz="2800"/>
          </a:p>
        </p:txBody>
      </p:sp>
      <p:sp>
        <p:nvSpPr>
          <p:cNvPr id="131" name="Google Shape;131;p11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Instruction Queue</a:t>
            </a:r>
            <a:endParaRPr/>
          </a:p>
        </p:txBody>
      </p:sp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2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  <p:graphicFrame>
        <p:nvGraphicFramePr>
          <p:cNvPr id="139" name="Google Shape;139;p12"/>
          <p:cNvGraphicFramePr/>
          <p:nvPr/>
        </p:nvGraphicFramePr>
        <p:xfrm>
          <a:off x="2060448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{8AFCFA05-1BB9-4BCC-B687-3451B6118CBA}</a:tableStyleId>
              </a:tblPr>
              <a:tblGrid>
                <a:gridCol w="106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Google Shape;140;p12"/>
          <p:cNvSpPr txBox="1"/>
          <p:nvPr/>
        </p:nvSpPr>
        <p:spPr>
          <a:xfrm>
            <a:off x="1049781" y="1753479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38AB0</a:t>
            </a:r>
            <a:endParaRPr/>
          </a:p>
        </p:txBody>
      </p:sp>
      <p:sp>
        <p:nvSpPr>
          <p:cNvPr id="141" name="Google Shape;141;p12"/>
          <p:cNvSpPr txBox="1"/>
          <p:nvPr/>
        </p:nvSpPr>
        <p:spPr>
          <a:xfrm>
            <a:off x="1014340" y="3216312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38AB4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990599" y="3583857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38AB5</a:t>
            </a:r>
            <a:endParaRPr/>
          </a:p>
        </p:txBody>
      </p:sp>
      <p:sp>
        <p:nvSpPr>
          <p:cNvPr id="143" name="Google Shape;143;p12"/>
          <p:cNvSpPr txBox="1"/>
          <p:nvPr/>
        </p:nvSpPr>
        <p:spPr>
          <a:xfrm>
            <a:off x="1028995" y="3971052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38AB6</a:t>
            </a:r>
            <a:endParaRPr/>
          </a:p>
        </p:txBody>
      </p:sp>
      <p:sp>
        <p:nvSpPr>
          <p:cNvPr id="144" name="Google Shape;144;p12"/>
          <p:cNvSpPr txBox="1"/>
          <p:nvPr/>
        </p:nvSpPr>
        <p:spPr>
          <a:xfrm>
            <a:off x="1028994" y="2833797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38AB3</a:t>
            </a:r>
            <a:endParaRPr/>
          </a:p>
        </p:txBody>
      </p:sp>
      <p:sp>
        <p:nvSpPr>
          <p:cNvPr id="145" name="Google Shape;145;p12"/>
          <p:cNvSpPr txBox="1"/>
          <p:nvPr/>
        </p:nvSpPr>
        <p:spPr>
          <a:xfrm>
            <a:off x="1053575" y="2451282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38AB2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1049781" y="2122811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38AB1</a:t>
            </a: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3420017" y="1801274"/>
            <a:ext cx="25967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Current Instruction in EU</a:t>
            </a:r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3420017" y="2817804"/>
            <a:ext cx="23530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Instructions prefetched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 Queue</a:t>
            </a:r>
            <a:endParaRPr/>
          </a:p>
        </p:txBody>
      </p:sp>
      <p:cxnSp>
        <p:nvCxnSpPr>
          <p:cNvPr id="149" name="Google Shape;149;p12"/>
          <p:cNvCxnSpPr/>
          <p:nvPr/>
        </p:nvCxnSpPr>
        <p:spPr>
          <a:xfrm rot="10800000">
            <a:off x="3962400" y="2170606"/>
            <a:ext cx="0" cy="647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12"/>
          <p:cNvCxnSpPr/>
          <p:nvPr/>
        </p:nvCxnSpPr>
        <p:spPr>
          <a:xfrm>
            <a:off x="3962400" y="3464135"/>
            <a:ext cx="0" cy="8762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1" name="Google Shape;151;p12"/>
          <p:cNvGraphicFramePr/>
          <p:nvPr/>
        </p:nvGraphicFramePr>
        <p:xfrm>
          <a:off x="2060448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{8AFCFA05-1BB9-4BCC-B687-3451B6118CBA}</a:tableStyleId>
              </a:tblPr>
              <a:tblGrid>
                <a:gridCol w="106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2" name="Google Shape;152;p12"/>
          <p:cNvSpPr txBox="1"/>
          <p:nvPr/>
        </p:nvSpPr>
        <p:spPr>
          <a:xfrm>
            <a:off x="1049781" y="456366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49520</a:t>
            </a:r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1040789" y="4949190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49521</a:t>
            </a:r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049874" y="5325709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49522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1049968" y="5733659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49523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 flipH="1">
            <a:off x="6966111" y="4438474"/>
            <a:ext cx="17649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JUMP or CALL </a:t>
            </a:r>
            <a:endParaRPr/>
          </a:p>
        </p:txBody>
      </p:sp>
      <p:sp>
        <p:nvSpPr>
          <p:cNvPr id="157" name="Google Shape;157;p12"/>
          <p:cNvSpPr txBox="1"/>
          <p:nvPr/>
        </p:nvSpPr>
        <p:spPr>
          <a:xfrm>
            <a:off x="3287258" y="2043313"/>
            <a:ext cx="381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>
            <a:off x="1603248" y="1741584"/>
            <a:ext cx="1992787" cy="2933916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3344852" y="4548207"/>
            <a:ext cx="359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</p:txBody>
      </p:sp>
      <p:cxnSp>
        <p:nvCxnSpPr>
          <p:cNvPr id="160" name="Google Shape;160;p12"/>
          <p:cNvCxnSpPr>
            <a:stCxn id="159" idx="2"/>
          </p:cNvCxnSpPr>
          <p:nvPr/>
        </p:nvCxnSpPr>
        <p:spPr>
          <a:xfrm>
            <a:off x="3524549" y="4917539"/>
            <a:ext cx="0" cy="113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12"/>
          <p:cNvCxnSpPr>
            <a:stCxn id="157" idx="2"/>
          </p:cNvCxnSpPr>
          <p:nvPr/>
        </p:nvCxnSpPr>
        <p:spPr>
          <a:xfrm>
            <a:off x="3478222" y="2412645"/>
            <a:ext cx="0" cy="192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12"/>
          <p:cNvSpPr txBox="1"/>
          <p:nvPr/>
        </p:nvSpPr>
        <p:spPr>
          <a:xfrm flipH="1">
            <a:off x="4145708" y="4487525"/>
            <a:ext cx="17649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CALL ADDITION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Instruction Queue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3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  <p:pic>
        <p:nvPicPr>
          <p:cNvPr id="170" name="Google Shape;17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1" y="1594459"/>
            <a:ext cx="7180138" cy="396814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4038600" y="5644727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Fig: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Pipelining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Execution Unit (EU)</a:t>
            </a:r>
            <a:endParaRPr/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execution unit of Internal Architecture of 8086 tells the BIU from where to fetch instructions or data, decodes instructions and executes instructions. It contains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/>
              <a:t>Control Circuitry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/>
              <a:t>Instruction Decoder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/>
              <a:t>Arithmetic Logic Unit (ALU)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/>
              <a:t>Flag Register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/>
              <a:t>General Purpose Registers</a:t>
            </a:r>
            <a:endParaRPr/>
          </a:p>
          <a:p>
            <a:pPr indent="-457200" lvl="1" marL="731520" rtl="0" algn="l">
              <a:spcBef>
                <a:spcPts val="500"/>
              </a:spcBef>
              <a:spcAft>
                <a:spcPts val="0"/>
              </a:spcAft>
              <a:buSzPts val="1748"/>
              <a:buFont typeface="Bookman Old Style"/>
              <a:buAutoNum type="arabicPeriod"/>
            </a:pPr>
            <a:r>
              <a:rPr lang="en-US"/>
              <a:t>Pointers and Index Registers</a:t>
            </a:r>
            <a:endParaRPr/>
          </a:p>
          <a:p>
            <a:pPr indent="0" lvl="1" marL="274320" rtl="0" algn="l">
              <a:spcBef>
                <a:spcPts val="500"/>
              </a:spcBef>
              <a:spcAft>
                <a:spcPts val="0"/>
              </a:spcAft>
              <a:buSzPts val="1596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Execution Unit (EU)</a:t>
            </a:r>
            <a:endParaRPr/>
          </a:p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main components of the EU are General purpose registers, the ALU, Special purpose registers, Instruction Register and Instruction Decoder and the Flag/Status Register.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Fetches instructions from the Queue in BIU, decodes and executes arithmetic and logic operations using the ALU.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Sends control signals for internal data transfer operations within the microprocessor.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Sends request signals to the BIU to access the external module.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 operates with respect to T-states (clock cycles) and not machine cycles.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Arithmetic Logic Unit (ALU)</a:t>
            </a:r>
            <a:endParaRPr/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899" lvl="1" marL="617220" rtl="0" algn="l">
              <a:spcBef>
                <a:spcPts val="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chemeClr val="dk1"/>
                </a:solidFill>
              </a:rPr>
              <a:t>This unit performs all arithmetic and logical computations.</a:t>
            </a:r>
            <a:endParaRPr/>
          </a:p>
          <a:p>
            <a:pPr indent="0" lvl="1" marL="274320" rtl="0" algn="l">
              <a:spcBef>
                <a:spcPts val="56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899" lvl="1" marL="617220" rtl="0" algn="l">
              <a:spcBef>
                <a:spcPts val="560"/>
              </a:spcBef>
              <a:spcAft>
                <a:spcPts val="0"/>
              </a:spcAft>
              <a:buSzPts val="2128"/>
              <a:buChar char="🞂"/>
            </a:pPr>
            <a:r>
              <a:rPr b="1" lang="en-US" sz="2800">
                <a:solidFill>
                  <a:schemeClr val="dk1"/>
                </a:solidFill>
              </a:rPr>
              <a:t>Instructions </a:t>
            </a:r>
            <a:r>
              <a:rPr lang="en-US" sz="2800">
                <a:solidFill>
                  <a:schemeClr val="dk1"/>
                </a:solidFill>
              </a:rPr>
              <a:t>those are fetched and decoded, are executed in the ALU</a:t>
            </a:r>
            <a:endParaRPr/>
          </a:p>
          <a:p>
            <a:pPr indent="0" lvl="1" marL="274320" rtl="0" algn="l">
              <a:spcBef>
                <a:spcPts val="56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899" lvl="1" marL="617220" rtl="0" algn="l">
              <a:spcBef>
                <a:spcPts val="560"/>
              </a:spcBef>
              <a:spcAft>
                <a:spcPts val="0"/>
              </a:spcAft>
              <a:buSzPts val="2128"/>
              <a:buChar char="🞂"/>
            </a:pPr>
            <a:r>
              <a:rPr lang="en-US" sz="2800">
                <a:solidFill>
                  <a:schemeClr val="dk1"/>
                </a:solidFill>
              </a:rPr>
              <a:t>Thus, ALU has direct access to General Purpose Registers and Flags.</a:t>
            </a:r>
            <a:endParaRPr sz="2400"/>
          </a:p>
        </p:txBody>
      </p:sp>
      <p:sp>
        <p:nvSpPr>
          <p:cNvPr id="195" name="Google Shape;195;p16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Temporary and Flag registers</a:t>
            </a:r>
            <a:endParaRPr/>
          </a:p>
        </p:txBody>
      </p:sp>
      <p:sp>
        <p:nvSpPr>
          <p:cNvPr id="201" name="Google Shape;201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899" lvl="1" marL="6172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Every processor has some temporary registers those are not visible to the programmers. </a:t>
            </a:r>
            <a:endParaRPr/>
          </a:p>
          <a:p>
            <a:pPr indent="-342899" lvl="1" marL="617220" rtl="0" algn="l">
              <a:spcBef>
                <a:spcPts val="48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For these registers, our data are not lost in between different kinds of operations,</a:t>
            </a:r>
            <a:endParaRPr/>
          </a:p>
          <a:p>
            <a:pPr indent="-342899" lvl="2" marL="891539" rtl="0" algn="l">
              <a:spcBef>
                <a:spcPts val="420"/>
              </a:spcBef>
              <a:spcAft>
                <a:spcPts val="0"/>
              </a:spcAft>
              <a:buSzPts val="1596"/>
              <a:buChar char="🞂"/>
            </a:pPr>
            <a:r>
              <a:rPr lang="en-US" sz="2100"/>
              <a:t>XCNG CX, BX</a:t>
            </a:r>
            <a:endParaRPr/>
          </a:p>
          <a:p>
            <a:pPr indent="-342900" lvl="4" marL="1440180" rtl="0" algn="l">
              <a:spcBef>
                <a:spcPts val="340"/>
              </a:spcBef>
              <a:spcAft>
                <a:spcPts val="0"/>
              </a:spcAft>
              <a:buSzPts val="1190"/>
              <a:buChar char="◻"/>
            </a:pPr>
            <a:r>
              <a:rPr lang="en-US" sz="1700"/>
              <a:t>MOV temp, CX</a:t>
            </a:r>
            <a:endParaRPr/>
          </a:p>
          <a:p>
            <a:pPr indent="-342900" lvl="4" marL="1440180" rtl="0" algn="l">
              <a:spcBef>
                <a:spcPts val="340"/>
              </a:spcBef>
              <a:spcAft>
                <a:spcPts val="0"/>
              </a:spcAft>
              <a:buSzPts val="1190"/>
              <a:buChar char="◻"/>
            </a:pPr>
            <a:r>
              <a:rPr lang="en-US" sz="1700"/>
              <a:t>MOV CX, BX</a:t>
            </a:r>
            <a:endParaRPr/>
          </a:p>
          <a:p>
            <a:pPr indent="-342900" lvl="4" marL="1440180" rtl="0" algn="l">
              <a:spcBef>
                <a:spcPts val="340"/>
              </a:spcBef>
              <a:spcAft>
                <a:spcPts val="0"/>
              </a:spcAft>
              <a:buSzPts val="1190"/>
              <a:buChar char="◻"/>
            </a:pPr>
            <a:r>
              <a:rPr lang="en-US" sz="1700"/>
              <a:t>MOV BX, temp</a:t>
            </a:r>
            <a:endParaRPr/>
          </a:p>
          <a:p>
            <a:pPr indent="0" lvl="4" marL="1097280" rtl="0" algn="l"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700"/>
          </a:p>
          <a:p>
            <a:pPr indent="-285749" lvl="4" marL="625475" rtl="0" algn="l">
              <a:spcBef>
                <a:spcPts val="480"/>
              </a:spcBef>
              <a:spcAft>
                <a:spcPts val="0"/>
              </a:spcAft>
              <a:buSzPts val="1680"/>
              <a:buFont typeface="Noto Sans Symbols"/>
              <a:buChar char="⮚"/>
            </a:pPr>
            <a:r>
              <a:rPr lang="en-US" sz="2400"/>
              <a:t>FLAG Registers: A flag is a flip–flop which indicates some condition produced by the execution of an instruction or controls certain operations of the EU.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Thank You !!</a:t>
            </a:r>
            <a:endParaRPr/>
          </a:p>
        </p:txBody>
      </p:sp>
      <p:sp>
        <p:nvSpPr>
          <p:cNvPr id="209" name="Google Shape;209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descr="j0178141"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209800"/>
            <a:ext cx="353377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Lecture References:</a:t>
            </a:r>
            <a:endParaRPr/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7" name="Google Shape;47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Book: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i="1" lang="en-US">
                <a:solidFill>
                  <a:schemeClr val="dk1"/>
                </a:solidFill>
              </a:rPr>
              <a:t>Microprocessors and Interfacing: Programming and Hardware, Chapter # 2, </a:t>
            </a:r>
            <a:r>
              <a:rPr b="1" lang="en-US">
                <a:solidFill>
                  <a:schemeClr val="dk1"/>
                </a:solidFill>
              </a:rPr>
              <a:t>Author: </a:t>
            </a:r>
            <a:r>
              <a:rPr lang="en-US">
                <a:solidFill>
                  <a:schemeClr val="dk1"/>
                </a:solidFill>
              </a:rPr>
              <a:t>Douglas V. Hall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Organization of the 8086 </a:t>
            </a:r>
            <a:endParaRPr/>
          </a:p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 Microprocessor </a:t>
            </a:r>
            <a:r>
              <a:rPr lang="en-US"/>
              <a:t>8086 is internally divided into two separate functional units. These are: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Char char="▪"/>
            </a:pPr>
            <a:r>
              <a:rPr b="1" lang="en-US"/>
              <a:t>Bus Interface Unit (BIU)</a:t>
            </a:r>
            <a:r>
              <a:rPr lang="en-US"/>
              <a:t> 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1520"/>
              <a:buFont typeface="Noto Sans Symbols"/>
              <a:buChar char="▪"/>
            </a:pPr>
            <a:r>
              <a:rPr b="1" lang="en-US"/>
              <a:t>Execution Unit (EU)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These two functional units can work simultaneously to increase system speed and hence the throughput.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Throughput is a measure of number of instructions executed per unit time.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128"/>
              <a:buChar char="🞂"/>
            </a:pPr>
            <a:r>
              <a:rPr lang="en-US" sz="2800"/>
              <a:t>These two units interact directly  with each other through Internal Bus</a:t>
            </a:r>
            <a:r>
              <a:rPr lang="en-US" sz="2400"/>
              <a:t>.</a:t>
            </a:r>
            <a:endParaRPr/>
          </a:p>
          <a:p>
            <a:pPr indent="-172974" lvl="0" marL="274320" rtl="0" algn="l">
              <a:spcBef>
                <a:spcPts val="600"/>
              </a:spcBef>
              <a:spcAft>
                <a:spcPts val="0"/>
              </a:spcAft>
              <a:buSzPts val="1596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b="1" sz="2400"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457200" y="152400"/>
            <a:ext cx="8229600" cy="6388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16-Bit 8086 Intel Processor Architecture </a:t>
            </a:r>
            <a:endParaRPr/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  <p:pic>
        <p:nvPicPr>
          <p:cNvPr descr="8086 registers" id="64" name="Google Shape;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91210"/>
            <a:ext cx="8077200" cy="583819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49940" y="1752600"/>
            <a:ext cx="1524000" cy="76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535A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Physical address = segment no x 10h + offset</a:t>
            </a:r>
            <a:endParaRPr/>
          </a:p>
        </p:txBody>
      </p:sp>
      <p:cxnSp>
        <p:nvCxnSpPr>
          <p:cNvPr id="67" name="Google Shape;67;p4"/>
          <p:cNvCxnSpPr>
            <a:stCxn id="66" idx="3"/>
          </p:cNvCxnSpPr>
          <p:nvPr/>
        </p:nvCxnSpPr>
        <p:spPr>
          <a:xfrm>
            <a:off x="1573940" y="2133600"/>
            <a:ext cx="40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" name="Google Shape;68;p4"/>
          <p:cNvSpPr/>
          <p:nvPr/>
        </p:nvSpPr>
        <p:spPr>
          <a:xfrm>
            <a:off x="7696200" y="3429000"/>
            <a:ext cx="1397860" cy="263779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AX,3H</a:t>
            </a:r>
            <a:b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 BX,4H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AX,BX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AX, 2H</a:t>
            </a:r>
            <a:b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9" name="Google Shape;69;p4"/>
          <p:cNvCxnSpPr/>
          <p:nvPr/>
        </p:nvCxnSpPr>
        <p:spPr>
          <a:xfrm rot="10800000">
            <a:off x="6705600" y="47244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" name="Google Shape;70;p4"/>
          <p:cNvSpPr txBox="1"/>
          <p:nvPr/>
        </p:nvSpPr>
        <p:spPr>
          <a:xfrm>
            <a:off x="3920041" y="4191000"/>
            <a:ext cx="5020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AX</a:t>
            </a:r>
            <a:endParaRPr/>
          </a:p>
        </p:txBody>
      </p:sp>
      <p:sp>
        <p:nvSpPr>
          <p:cNvPr id="71" name="Google Shape;71;p4"/>
          <p:cNvSpPr txBox="1"/>
          <p:nvPr/>
        </p:nvSpPr>
        <p:spPr>
          <a:xfrm>
            <a:off x="6553200" y="4191000"/>
            <a:ext cx="478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BX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5203413" y="4191614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</a:t>
            </a:r>
            <a:endParaRPr/>
          </a:p>
        </p:txBody>
      </p:sp>
      <p:cxnSp>
        <p:nvCxnSpPr>
          <p:cNvPr id="73" name="Google Shape;73;p4"/>
          <p:cNvCxnSpPr/>
          <p:nvPr/>
        </p:nvCxnSpPr>
        <p:spPr>
          <a:xfrm>
            <a:off x="5562600" y="4560332"/>
            <a:ext cx="0" cy="1875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Bus Interface Unit</a:t>
            </a:r>
            <a:endParaRPr/>
          </a:p>
        </p:txBody>
      </p:sp>
      <p:sp>
        <p:nvSpPr>
          <p:cNvPr id="79" name="Google Shape;79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BIU:</a:t>
            </a:r>
            <a:r>
              <a:rPr lang="en-US"/>
              <a:t>  facilitates communication between the EU &amp; the memory or I/O circuits. It provides a full 16-bit bi-directional data bus and 20-bit address bus. </a:t>
            </a:r>
            <a:endParaRPr/>
          </a:p>
          <a:p>
            <a:pPr indent="-342899" lvl="1" marL="617220" rtl="0" algn="l">
              <a:spcBef>
                <a:spcPts val="48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</a:rPr>
              <a:t>Responsible for transmitting addresses, data, and control signals on the buses.</a:t>
            </a:r>
            <a:endParaRPr/>
          </a:p>
          <a:p>
            <a:pPr indent="-342899" lvl="1" marL="617220" rtl="0" algn="l">
              <a:spcBef>
                <a:spcPts val="48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chemeClr val="dk1"/>
                </a:solidFill>
              </a:rPr>
              <a:t>Registers</a:t>
            </a:r>
            <a:r>
              <a:rPr lang="en-US" sz="2400">
                <a:solidFill>
                  <a:schemeClr val="dk1"/>
                </a:solidFill>
              </a:rPr>
              <a:t> (CS, DS, ES, SS, and IP) hold addresses of memory locations.</a:t>
            </a:r>
            <a:endParaRPr/>
          </a:p>
          <a:p>
            <a:pPr indent="-342899" lvl="1" marL="617220" rtl="0" algn="l">
              <a:spcBef>
                <a:spcPts val="48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chemeClr val="dk1"/>
                </a:solidFill>
              </a:rPr>
              <a:t>IP</a:t>
            </a:r>
            <a:r>
              <a:rPr lang="en-US" sz="2400">
                <a:solidFill>
                  <a:schemeClr val="dk1"/>
                </a:solidFill>
              </a:rPr>
              <a:t> (instruction pointer) contain the address of the next instruction to be executed by the EU.</a:t>
            </a:r>
            <a:endParaRPr/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139192" lvl="0" marL="27432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</p:txBody>
      </p:sp>
      <p:sp>
        <p:nvSpPr>
          <p:cNvPr id="81" name="Google Shape;81;p5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Bus Interface Unit</a:t>
            </a:r>
            <a:endParaRPr/>
          </a:p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rPr lang="en-US" sz="2800"/>
              <a:t>The bus interface unit is responsible for performing all external bus operations, as listed below.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It sends address of the memory or I/O.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It fetches instruction from memory.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It reads data from port/memory.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It Writes data into port/memory.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It supports instruction queuing.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It provides the address relocation facility.</a:t>
            </a:r>
            <a:endParaRPr/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139192" lvl="0" marL="274320" rtl="0" algn="l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t/>
            </a:r>
            <a:endParaRPr sz="2800"/>
          </a:p>
        </p:txBody>
      </p:sp>
      <p:sp>
        <p:nvSpPr>
          <p:cNvPr id="89" name="Google Shape;89;p6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457200" y="-6005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</a:pPr>
            <a:r>
              <a:rPr lang="en-US" sz="2800">
                <a:solidFill>
                  <a:schemeClr val="dk1"/>
                </a:solidFill>
              </a:rPr>
              <a:t>Physical Address Calculation in BIU</a:t>
            </a:r>
            <a:endParaRPr sz="2800"/>
          </a:p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7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102" y="3070121"/>
            <a:ext cx="7155236" cy="174932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/>
          <p:nvPr/>
        </p:nvSpPr>
        <p:spPr>
          <a:xfrm>
            <a:off x="762000" y="1326808"/>
            <a:ext cx="762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generate 20 bit physical address Segment Registers (CS, DS, SS, ES) and Pointer and Index Registers (IP, SP, BP, SI, DI) are needed.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457200" y="-6005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lang="en-US">
                <a:solidFill>
                  <a:schemeClr val="dk1"/>
                </a:solidFill>
              </a:rPr>
              <a:t>Memory Segment and Segment Registers</a:t>
            </a:r>
            <a:endParaRPr/>
          </a:p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682" y="995022"/>
            <a:ext cx="3467318" cy="540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457200" y="-6005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</a:pPr>
            <a:r>
              <a:rPr lang="en-US" sz="2800">
                <a:solidFill>
                  <a:schemeClr val="dk1"/>
                </a:solidFill>
              </a:rPr>
              <a:t>Physical Address Calculation Examples</a:t>
            </a:r>
            <a:endParaRPr sz="2800"/>
          </a:p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1676400" y="6416040"/>
            <a:ext cx="6172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CSE – 341 : Microprocessors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BRAC University</a:t>
            </a:r>
            <a:endParaRPr/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71" y="1371600"/>
            <a:ext cx="814848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1257" y="3200400"/>
            <a:ext cx="3886742" cy="281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Rupam</dc:creator>
</cp:coreProperties>
</file>