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sldIdLst>
    <p:sldId id="256" r:id="rId2"/>
    <p:sldId id="276" r:id="rId3"/>
    <p:sldId id="318" r:id="rId4"/>
    <p:sldId id="277" r:id="rId5"/>
    <p:sldId id="279" r:id="rId6"/>
    <p:sldId id="320" r:id="rId7"/>
    <p:sldId id="278" r:id="rId8"/>
    <p:sldId id="280" r:id="rId9"/>
    <p:sldId id="319" r:id="rId10"/>
    <p:sldId id="282" r:id="rId11"/>
    <p:sldId id="323" r:id="rId12"/>
    <p:sldId id="284" r:id="rId13"/>
    <p:sldId id="311" r:id="rId14"/>
    <p:sldId id="312" r:id="rId15"/>
    <p:sldId id="313" r:id="rId16"/>
    <p:sldId id="317" r:id="rId17"/>
    <p:sldId id="314" r:id="rId18"/>
    <p:sldId id="315" r:id="rId19"/>
    <p:sldId id="316" r:id="rId20"/>
    <p:sldId id="321" r:id="rId21"/>
    <p:sldId id="325" r:id="rId22"/>
    <p:sldId id="324" r:id="rId23"/>
    <p:sldId id="275"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varScale="1">
        <p:scale>
          <a:sx n="68" d="100"/>
          <a:sy n="68" d="100"/>
        </p:scale>
        <p:origin x="150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33664E2-CB1B-44D9-8561-4583EAEFF74F}" type="datetimeFigureOut">
              <a:rPr lang="en-US" smtClean="0"/>
              <a:pPr/>
              <a:t>7/4/2020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6CD7000-B82A-4E34-91D3-ED044FA0E6D3}" type="slidenum">
              <a:rPr lang="en-US" smtClean="0"/>
              <a:pPr/>
              <a:t>‹#›</a:t>
            </a:fld>
            <a:endParaRPr lang="en-US"/>
          </a:p>
        </p:txBody>
      </p:sp>
    </p:spTree>
    <p:extLst>
      <p:ext uri="{BB962C8B-B14F-4D97-AF65-F5344CB8AC3E}">
        <p14:creationId xmlns:p14="http://schemas.microsoft.com/office/powerpoint/2010/main" val="3370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CD7000-B82A-4E34-91D3-ED044FA0E6D3}" type="slidenum">
              <a:rPr lang="en-US" smtClean="0"/>
              <a:pPr/>
              <a:t>1</a:t>
            </a:fld>
            <a:endParaRPr lang="en-US"/>
          </a:p>
        </p:txBody>
      </p:sp>
    </p:spTree>
    <p:extLst>
      <p:ext uri="{BB962C8B-B14F-4D97-AF65-F5344CB8AC3E}">
        <p14:creationId xmlns:p14="http://schemas.microsoft.com/office/powerpoint/2010/main" val="7590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CD7000-B82A-4E34-91D3-ED044FA0E6D3}" type="slidenum">
              <a:rPr lang="en-US" smtClean="0"/>
              <a:pPr/>
              <a:t>5</a:t>
            </a:fld>
            <a:endParaRPr lang="en-US"/>
          </a:p>
        </p:txBody>
      </p:sp>
    </p:spTree>
    <p:extLst>
      <p:ext uri="{BB962C8B-B14F-4D97-AF65-F5344CB8AC3E}">
        <p14:creationId xmlns:p14="http://schemas.microsoft.com/office/powerpoint/2010/main" val="3409336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CD7000-B82A-4E34-91D3-ED044FA0E6D3}" type="slidenum">
              <a:rPr lang="en-US" smtClean="0"/>
              <a:pPr/>
              <a:t>9</a:t>
            </a:fld>
            <a:endParaRPr lang="en-US"/>
          </a:p>
        </p:txBody>
      </p:sp>
    </p:spTree>
    <p:extLst>
      <p:ext uri="{BB962C8B-B14F-4D97-AF65-F5344CB8AC3E}">
        <p14:creationId xmlns:p14="http://schemas.microsoft.com/office/powerpoint/2010/main" val="341816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1BDF151-2B44-4D7C-AB75-2846D668CC25}" type="datetime1">
              <a:rPr lang="en-US" smtClean="0"/>
              <a:pPr/>
              <a:t>7/4/2020</a:t>
            </a:fld>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8A818F2-C44E-4F8D-96FE-78E61365A30A}" type="datetime1">
              <a:rPr lang="en-US" smtClean="0"/>
              <a:pPr/>
              <a:t>7/4/2020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Footer Placeholder 16"/>
          <p:cNvSpPr>
            <a:spLocks noGrp="1"/>
          </p:cNvSpPr>
          <p:nvPr>
            <p:ph type="ftr" sz="quarter" idx="11"/>
          </p:nvPr>
        </p:nvSpPr>
        <p:spPr>
          <a:xfrm>
            <a:off x="2286000" y="6355080"/>
            <a:ext cx="4572000" cy="365760"/>
          </a:xfrm>
        </p:spPr>
        <p:txBody>
          <a:bodyPr/>
          <a:lstStyle/>
          <a:p>
            <a:pPr algn="ctr"/>
            <a:r>
              <a:rPr lang="en-US"/>
              <a:t>CSE-4503: Microprocessors and Assembly Language    Islamic University of Technology (IUT)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5F5DD79-9224-4BCF-8012-6F757CAE7ECB}" type="datetime1">
              <a:rPr lang="en-US" smtClean="0"/>
              <a:pPr/>
              <a:t>7/4/2020</a:t>
            </a:fld>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2286000" y="6248400"/>
            <a:ext cx="4572000" cy="365760"/>
          </a:xfrm>
          <a:prstGeom prst="rect">
            <a:avLst/>
          </a:prstGeom>
        </p:spPr>
        <p:txBody>
          <a:bodyPr/>
          <a:lstStyle>
            <a:lvl1pPr>
              <a:defRPr sz="1400" b="0"/>
            </a:lvl1pPr>
          </a:lstStyle>
          <a:p>
            <a:pPr algn="ctr"/>
            <a:r>
              <a:rPr lang="en-US"/>
              <a:t>CSE-4503: Microprocessors and Assembly Language    Islamic University of Technology (IUT)</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5105400"/>
            <a:ext cx="6858000" cy="685800"/>
          </a:xfrm>
        </p:spPr>
        <p:txBody>
          <a:bodyPr>
            <a:noAutofit/>
          </a:bodyPr>
          <a:lstStyle/>
          <a:p>
            <a:pPr lvl="0" algn="ctr"/>
            <a:r>
              <a:rPr lang="en-US" sz="1600" b="1" dirty="0">
                <a:solidFill>
                  <a:schemeClr val="tx1"/>
                </a:solidFill>
              </a:rPr>
              <a:t>Course ID:</a:t>
            </a:r>
            <a:r>
              <a:rPr lang="en-US" sz="1600" dirty="0">
                <a:solidFill>
                  <a:schemeClr val="tx1"/>
                </a:solidFill>
              </a:rPr>
              <a:t> CSE341</a:t>
            </a:r>
          </a:p>
          <a:p>
            <a:pPr lvl="0" algn="ctr">
              <a:spcBef>
                <a:spcPts val="0"/>
              </a:spcBef>
            </a:pPr>
            <a:r>
              <a:rPr lang="en-US" sz="1600" b="1" dirty="0">
                <a:solidFill>
                  <a:schemeClr val="tx1"/>
                </a:solidFill>
              </a:rPr>
              <a:t>Course Title:</a:t>
            </a:r>
            <a:r>
              <a:rPr lang="en-US" sz="1600" dirty="0">
                <a:solidFill>
                  <a:schemeClr val="tx1"/>
                </a:solidFill>
              </a:rPr>
              <a:t> Microprocessors</a:t>
            </a:r>
          </a:p>
        </p:txBody>
      </p:sp>
      <p:sp>
        <p:nvSpPr>
          <p:cNvPr id="4" name="TextBox 3"/>
          <p:cNvSpPr txBox="1"/>
          <p:nvPr/>
        </p:nvSpPr>
        <p:spPr>
          <a:xfrm>
            <a:off x="0" y="1371600"/>
            <a:ext cx="9144000" cy="1077218"/>
          </a:xfrm>
          <a:prstGeom prst="rect">
            <a:avLst/>
          </a:prstGeom>
          <a:noFill/>
        </p:spPr>
        <p:txBody>
          <a:bodyPr wrap="square" rtlCol="0">
            <a:spAutoFit/>
          </a:bodyPr>
          <a:lstStyle/>
          <a:p>
            <a:pPr algn="ctr"/>
            <a:r>
              <a:rPr lang="en-US" sz="3200" dirty="0"/>
              <a:t>Intel 8086 Microprocessor</a:t>
            </a:r>
          </a:p>
          <a:p>
            <a:pPr algn="ctr"/>
            <a:r>
              <a:rPr lang="en-US" sz="3200" dirty="0"/>
              <a:t>Memory Partition and Registers</a:t>
            </a:r>
          </a:p>
        </p:txBody>
      </p:sp>
      <p:sp>
        <p:nvSpPr>
          <p:cNvPr id="5" name="Title 1"/>
          <p:cNvSpPr txBox="1">
            <a:spLocks/>
          </p:cNvSpPr>
          <p:nvPr/>
        </p:nvSpPr>
        <p:spPr>
          <a:xfrm>
            <a:off x="1143000" y="3352800"/>
            <a:ext cx="6858000" cy="1219200"/>
          </a:xfrm>
          <a:prstGeom prst="rect">
            <a:avLst/>
          </a:prstGeom>
        </p:spPr>
        <p:txBody>
          <a:bodyPr vert="horz"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0"/>
              </a:spcBef>
            </a:pPr>
            <a:br>
              <a:rPr lang="en-US" sz="1600" dirty="0"/>
            </a:br>
            <a:br>
              <a:rPr lang="en-US" sz="1600" dirty="0"/>
            </a:br>
            <a:r>
              <a:rPr lang="en-US" sz="2000" dirty="0"/>
              <a:t>Department of Computer Science &amp; Engineering</a:t>
            </a:r>
            <a:br>
              <a:rPr lang="en-US" sz="2000" dirty="0"/>
            </a:br>
            <a:r>
              <a:rPr lang="en-US" sz="2000" dirty="0"/>
              <a:t>BRAC University.</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Segmented Memory Address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6" name="Line 4"/>
          <p:cNvSpPr>
            <a:spLocks noChangeShapeType="1"/>
          </p:cNvSpPr>
          <p:nvPr/>
        </p:nvSpPr>
        <p:spPr bwMode="auto">
          <a:xfrm>
            <a:off x="5943600" y="5867400"/>
            <a:ext cx="1295400" cy="0"/>
          </a:xfrm>
          <a:prstGeom prst="line">
            <a:avLst/>
          </a:prstGeom>
          <a:noFill/>
          <a:ln w="28575">
            <a:solidFill>
              <a:schemeClr val="tx1"/>
            </a:solidFill>
            <a:round/>
            <a:headEnd/>
            <a:tailEnd/>
          </a:ln>
        </p:spPr>
        <p:txBody>
          <a:bodyPr/>
          <a:lstStyle/>
          <a:p>
            <a:endParaRPr lang="en-US"/>
          </a:p>
        </p:txBody>
      </p:sp>
      <p:sp>
        <p:nvSpPr>
          <p:cNvPr id="4" name="Content Placeholder 3"/>
          <p:cNvSpPr>
            <a:spLocks noGrp="1"/>
          </p:cNvSpPr>
          <p:nvPr>
            <p:ph sz="quarter" idx="1"/>
          </p:nvPr>
        </p:nvSpPr>
        <p:spPr/>
        <p:txBody>
          <a:bodyPr>
            <a:noAutofit/>
          </a:bodyPr>
          <a:lstStyle/>
          <a:p>
            <a:r>
              <a:rPr lang="en-US" sz="2400" dirty="0"/>
              <a:t>Start location of the segment must be 20 bits  </a:t>
            </a:r>
            <a:r>
              <a:rPr lang="en-US" sz="2400" dirty="0">
                <a:sym typeface="Wingdings" pitchFamily="2" charset="2"/>
              </a:rPr>
              <a:t>  the absolute address is obtained by appending  a hexadecimal zero (0H = 0000) to the segment number, i.e. , </a:t>
            </a:r>
            <a:r>
              <a:rPr lang="en-US" sz="2400" b="1" dirty="0">
                <a:sym typeface="Wingdings" pitchFamily="2" charset="2"/>
              </a:rPr>
              <a:t>multiplying  by 16(10</a:t>
            </a:r>
            <a:r>
              <a:rPr lang="en-US" sz="2400" b="1" baseline="-25000" dirty="0">
                <a:sym typeface="Wingdings" pitchFamily="2" charset="2"/>
              </a:rPr>
              <a:t>h</a:t>
            </a:r>
            <a:r>
              <a:rPr lang="en-US" sz="2400" b="1" dirty="0">
                <a:sym typeface="Wingdings" pitchFamily="2" charset="2"/>
              </a:rPr>
              <a:t>).</a:t>
            </a:r>
            <a:endParaRPr lang="en-US" sz="2400" dirty="0">
              <a:sym typeface="Wingdings" pitchFamily="2" charset="2"/>
            </a:endParaRPr>
          </a:p>
          <a:p>
            <a:pPr lvl="1"/>
            <a:r>
              <a:rPr lang="en-US" sz="2000" dirty="0">
                <a:solidFill>
                  <a:schemeClr val="tx1"/>
                </a:solidFill>
                <a:sym typeface="Wingdings" pitchFamily="2" charset="2"/>
              </a:rPr>
              <a:t>Adds 4 Nibble bits at the lower portion of each 16-bit address.</a:t>
            </a:r>
          </a:p>
          <a:p>
            <a:pPr marL="274320" lvl="1" indent="0">
              <a:buNone/>
            </a:pPr>
            <a:r>
              <a:rPr lang="en-US" sz="1800" b="1" dirty="0">
                <a:solidFill>
                  <a:srgbClr val="002060"/>
                </a:solidFill>
              </a:rPr>
              <a:t>Starting location Address = Segment number X 10</a:t>
            </a:r>
            <a:r>
              <a:rPr lang="en-US" sz="1800" b="1" baseline="-25000" dirty="0">
                <a:solidFill>
                  <a:srgbClr val="002060"/>
                </a:solidFill>
              </a:rPr>
              <a:t>h </a:t>
            </a:r>
            <a:r>
              <a:rPr lang="en-US" sz="2400" b="1" dirty="0">
                <a:solidFill>
                  <a:srgbClr val="002060"/>
                </a:solidFill>
              </a:rPr>
              <a:t>= A4FB0 </a:t>
            </a:r>
            <a:endParaRPr lang="en-US" sz="2400" dirty="0"/>
          </a:p>
          <a:p>
            <a:r>
              <a:rPr lang="en-US" sz="2400" dirty="0"/>
              <a:t>So, the </a:t>
            </a:r>
            <a:r>
              <a:rPr lang="en-US" sz="2400" b="1" dirty="0"/>
              <a:t>Physical Memory Address </a:t>
            </a:r>
            <a:r>
              <a:rPr lang="en-US" sz="2400" dirty="0"/>
              <a:t>is equal to:</a:t>
            </a:r>
          </a:p>
          <a:p>
            <a:pPr>
              <a:lnSpc>
                <a:spcPct val="40000"/>
              </a:lnSpc>
              <a:buNone/>
            </a:pPr>
            <a:endParaRPr lang="en-US" sz="2400" b="1" dirty="0">
              <a:solidFill>
                <a:srgbClr val="006600"/>
              </a:solidFill>
            </a:endParaRPr>
          </a:p>
          <a:p>
            <a:pPr algn="ctr">
              <a:lnSpc>
                <a:spcPct val="40000"/>
              </a:lnSpc>
              <a:buNone/>
            </a:pPr>
            <a:r>
              <a:rPr lang="en-US" sz="2400" b="1" dirty="0">
                <a:solidFill>
                  <a:srgbClr val="002060"/>
                </a:solidFill>
              </a:rPr>
              <a:t>Physical Address = Segment number X 10</a:t>
            </a:r>
            <a:r>
              <a:rPr lang="en-US" sz="2400" b="1" baseline="-25000" dirty="0">
                <a:solidFill>
                  <a:srgbClr val="002060"/>
                </a:solidFill>
              </a:rPr>
              <a:t>h </a:t>
            </a:r>
            <a:r>
              <a:rPr lang="en-US" sz="2400" b="1" dirty="0">
                <a:solidFill>
                  <a:srgbClr val="002060"/>
                </a:solidFill>
              </a:rPr>
              <a:t>+  Offset</a:t>
            </a:r>
            <a:endParaRPr lang="en-US" sz="2400" b="1" u="sng" dirty="0">
              <a:solidFill>
                <a:srgbClr val="002060"/>
              </a:solidFill>
            </a:endParaRPr>
          </a:p>
          <a:p>
            <a:endParaRPr lang="en-US" sz="2400" dirty="0"/>
          </a:p>
          <a:p>
            <a:r>
              <a:rPr lang="en-US" sz="2400" dirty="0"/>
              <a:t>Physical </a:t>
            </a:r>
            <a:r>
              <a:rPr lang="en-US" sz="2400" b="1" dirty="0"/>
              <a:t>Address</a:t>
            </a:r>
            <a:r>
              <a:rPr lang="en-US" sz="2400" dirty="0"/>
              <a:t> for </a:t>
            </a:r>
            <a:r>
              <a:rPr lang="en-US" sz="2400" b="1" dirty="0"/>
              <a:t>A4FB : 4872</a:t>
            </a:r>
            <a:endParaRPr lang="en-US" sz="2400" dirty="0"/>
          </a:p>
          <a:p>
            <a:pPr>
              <a:buNone/>
            </a:pPr>
            <a:r>
              <a:rPr lang="en-US" sz="2400" b="1" dirty="0"/>
              <a:t>							A4FB0 h</a:t>
            </a:r>
          </a:p>
          <a:p>
            <a:pPr>
              <a:buNone/>
            </a:pPr>
            <a:r>
              <a:rPr lang="en-US" sz="2400" b="1" dirty="0"/>
              <a:t>							+ 4872  h</a:t>
            </a:r>
          </a:p>
          <a:p>
            <a:pPr>
              <a:buNone/>
            </a:pPr>
            <a:r>
              <a:rPr lang="en-US" sz="2400" b="1" dirty="0"/>
              <a:t>                                   			A9822</a:t>
            </a:r>
            <a:r>
              <a:rPr lang="en-US" sz="2400" dirty="0"/>
              <a:t>  </a:t>
            </a:r>
            <a:r>
              <a:rPr lang="en-US" sz="2400" b="1" dirty="0"/>
              <a:t>h </a:t>
            </a:r>
            <a:r>
              <a:rPr lang="en-US" sz="2400" dirty="0"/>
              <a:t>(20 Bits)</a:t>
            </a:r>
            <a:endParaRPr lang="en-US" sz="2400" b="1" dirty="0"/>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
        <p:nvSpPr>
          <p:cNvPr id="5" name="TextBox 4">
            <a:extLst>
              <a:ext uri="{FF2B5EF4-FFF2-40B4-BE49-F238E27FC236}">
                <a16:creationId xmlns:a16="http://schemas.microsoft.com/office/drawing/2014/main" id="{83A6A3C9-4E7B-4772-9767-EFFC8B1DBA69}"/>
              </a:ext>
            </a:extLst>
          </p:cNvPr>
          <p:cNvSpPr txBox="1"/>
          <p:nvPr/>
        </p:nvSpPr>
        <p:spPr>
          <a:xfrm>
            <a:off x="622026" y="5177135"/>
            <a:ext cx="5579091" cy="923330"/>
          </a:xfrm>
          <a:prstGeom prst="rect">
            <a:avLst/>
          </a:prstGeom>
          <a:noFill/>
        </p:spPr>
        <p:txBody>
          <a:bodyPr wrap="none" rtlCol="0">
            <a:spAutoFit/>
          </a:bodyPr>
          <a:lstStyle/>
          <a:p>
            <a:r>
              <a:rPr lang="en-US" dirty="0"/>
              <a:t>Here, A4FB0  =1010 0100 1111 1011 0000 (16+4=20bits)</a:t>
            </a:r>
          </a:p>
          <a:p>
            <a:r>
              <a:rPr lang="en-US" dirty="0"/>
              <a:t>           4872  =	  0100 1000 0111 0010 (16 bits)</a:t>
            </a:r>
          </a:p>
          <a:p>
            <a:r>
              <a:rPr lang="en-US" dirty="0"/>
              <a:t>         A9822  =1010 1001 1000 0010 0010 (20 bits)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Segmentation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
        <p:nvSpPr>
          <p:cNvPr id="9" name="Content Placeholder 8">
            <a:extLst>
              <a:ext uri="{FF2B5EF4-FFF2-40B4-BE49-F238E27FC236}">
                <a16:creationId xmlns:a16="http://schemas.microsoft.com/office/drawing/2014/main" id="{C85865B6-9090-40CB-9A38-0FAFF5AC8BF0}"/>
              </a:ext>
            </a:extLst>
          </p:cNvPr>
          <p:cNvSpPr>
            <a:spLocks noGrp="1"/>
          </p:cNvSpPr>
          <p:nvPr>
            <p:ph sz="quarter" idx="1"/>
          </p:nvPr>
        </p:nvSpPr>
        <p:spPr/>
        <p:txBody>
          <a:bodyPr/>
          <a:lstStyle/>
          <a:p>
            <a:pPr fontAlgn="base"/>
            <a:r>
              <a:rPr lang="en-US" b="1" dirty="0"/>
              <a:t>Types Of Segmentation –</a:t>
            </a:r>
            <a:endParaRPr lang="en-US" dirty="0"/>
          </a:p>
          <a:p>
            <a:pPr fontAlgn="base"/>
            <a:r>
              <a:rPr lang="en-US" b="1" dirty="0"/>
              <a:t>Overlapping Segment –</a:t>
            </a:r>
            <a:r>
              <a:rPr lang="en-US" dirty="0"/>
              <a:t> A segment starts at a particular address and its maximum size can go up to 64kilobytes. But if another segment starts along with this 64kilobytes location of the first segment, then the two are said to be </a:t>
            </a:r>
            <a:r>
              <a:rPr lang="en-US" i="1" dirty="0"/>
              <a:t>Overlapping Segment</a:t>
            </a:r>
            <a:r>
              <a:rPr lang="en-US" dirty="0"/>
              <a:t>.</a:t>
            </a:r>
          </a:p>
          <a:p>
            <a:pPr fontAlgn="base"/>
            <a:r>
              <a:rPr lang="en-US" b="1" dirty="0"/>
              <a:t>Non-Overlapped Segment –</a:t>
            </a:r>
            <a:r>
              <a:rPr lang="en-US" dirty="0"/>
              <a:t> A segment starts at a particular address and its maximum size can go up to 64kilobytes. But if another segment starts before or after this 64kilobytes location of the first segment, then the two segments are said to be </a:t>
            </a:r>
            <a:r>
              <a:rPr lang="en-US" i="1" dirty="0"/>
              <a:t>Non-Overlapped Segment</a:t>
            </a:r>
            <a:r>
              <a:rPr lang="en-US" dirty="0"/>
              <a:t>.</a:t>
            </a:r>
          </a:p>
        </p:txBody>
      </p:sp>
    </p:spTree>
    <p:extLst>
      <p:ext uri="{BB962C8B-B14F-4D97-AF65-F5344CB8AC3E}">
        <p14:creationId xmlns:p14="http://schemas.microsoft.com/office/powerpoint/2010/main" val="80345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Physical Location of Segments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p:txBody>
          <a:bodyPr/>
          <a:lstStyle/>
          <a:p>
            <a:endParaRPr lang="en-US" dirty="0"/>
          </a:p>
        </p:txBody>
      </p:sp>
      <p:sp>
        <p:nvSpPr>
          <p:cNvPr id="6" name="Rectangle 5"/>
          <p:cNvSpPr txBox="1">
            <a:spLocks noChangeArrowheads="1"/>
          </p:cNvSpPr>
          <p:nvPr/>
        </p:nvSpPr>
        <p:spPr>
          <a:xfrm>
            <a:off x="1676400" y="381000"/>
            <a:ext cx="5791200" cy="6019800"/>
          </a:xfrm>
          <a:prstGeom prst="rect">
            <a:avLst/>
          </a:prstGeom>
        </p:spPr>
        <p:txBody>
          <a:bodyPr vert="horz"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effectLst/>
                <a:uLnTx/>
                <a:uFillTx/>
                <a:latin typeface="+mj-lt"/>
                <a:ea typeface="+mj-ea"/>
                <a:cs typeface="+mj-cs"/>
              </a:rPr>
              <a:t>Segment</a:t>
            </a:r>
            <a:r>
              <a:rPr kumimoji="0" lang="en-US" sz="1200" b="1" i="0" u="none" strike="noStrike" kern="1200" cap="none" spc="0" normalizeH="0" baseline="0" noProof="0" dirty="0">
                <a:ln>
                  <a:noFill/>
                </a:ln>
                <a:effectLst/>
                <a:uLnTx/>
                <a:uFillTx/>
                <a:latin typeface="+mj-lt"/>
                <a:ea typeface="+mj-ea"/>
                <a:cs typeface="+mj-cs"/>
              </a:rPr>
              <a:t>                </a:t>
            </a:r>
            <a:r>
              <a:rPr kumimoji="0" lang="en-US" sz="1400" b="1" i="0" u="none" strike="noStrike" kern="1200" cap="none" spc="0" normalizeH="0" baseline="0" noProof="0" dirty="0">
                <a:ln>
                  <a:noFill/>
                </a:ln>
                <a:effectLst/>
                <a:uLnTx/>
                <a:uFillTx/>
                <a:latin typeface="+mj-lt"/>
                <a:ea typeface="+mj-ea"/>
                <a:cs typeface="+mj-cs"/>
              </a:rPr>
              <a:t>Physical Address (hex)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10021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10020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mj-lt"/>
                <a:ea typeface="+mj-ea"/>
                <a:cs typeface="+mj-cs"/>
              </a:rPr>
              <a:t>End of Segment 2 </a:t>
            </a:r>
            <a:r>
              <a:rPr kumimoji="0" lang="en-US" sz="1200" b="1" i="0" u="none" strike="noStrike" kern="1200" cap="none" spc="0" normalizeH="0" baseline="0" noProof="0" dirty="0">
                <a:ln>
                  <a:noFill/>
                </a:ln>
                <a:solidFill>
                  <a:schemeClr val="tx2"/>
                </a:solidFill>
                <a:effectLst/>
                <a:uLnTx/>
                <a:uFillTx/>
                <a:latin typeface="+mj-lt"/>
                <a:ea typeface="+mj-ea"/>
                <a:cs typeface="+mj-cs"/>
              </a:rPr>
              <a:t>	</a:t>
            </a:r>
            <a:r>
              <a:rPr kumimoji="0" lang="en-US" sz="1200" b="1" i="0" u="none" strike="noStrike" kern="1200" cap="none" spc="0" normalizeH="0" baseline="0" noProof="0" dirty="0">
                <a:ln>
                  <a:noFill/>
                </a:ln>
                <a:solidFill>
                  <a:srgbClr val="00B050"/>
                </a:solidFill>
                <a:effectLst/>
                <a:uLnTx/>
                <a:uFillTx/>
                <a:latin typeface="+mj-lt"/>
                <a:ea typeface="+mj-ea"/>
                <a:cs typeface="+mj-cs"/>
              </a:rPr>
              <a:t>1001F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1001E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10010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mj-lt"/>
                <a:ea typeface="+mj-ea"/>
                <a:cs typeface="+mj-cs"/>
              </a:rPr>
              <a:t>End of Segment 1 </a:t>
            </a:r>
            <a:r>
              <a:rPr kumimoji="0" lang="en-US" sz="1200" b="1" i="0" u="none" strike="noStrike" kern="1200" cap="none" spc="0" normalizeH="0" baseline="0" noProof="0" dirty="0">
                <a:ln>
                  <a:noFill/>
                </a:ln>
                <a:solidFill>
                  <a:schemeClr val="tx2"/>
                </a:solidFill>
                <a:effectLst/>
                <a:uLnTx/>
                <a:uFillTx/>
                <a:latin typeface="+mj-lt"/>
                <a:ea typeface="+mj-ea"/>
                <a:cs typeface="+mj-cs"/>
              </a:rPr>
              <a:t>	</a:t>
            </a:r>
            <a:r>
              <a:rPr kumimoji="0" lang="en-US" sz="1200" b="1" i="0" u="none" strike="noStrike" kern="1200" cap="none" spc="0" normalizeH="0" baseline="0" noProof="0" dirty="0">
                <a:ln>
                  <a:noFill/>
                </a:ln>
                <a:solidFill>
                  <a:srgbClr val="FF0000"/>
                </a:solidFill>
                <a:effectLst/>
                <a:uLnTx/>
                <a:uFillTx/>
                <a:latin typeface="+mj-lt"/>
                <a:ea typeface="+mj-ea"/>
                <a:cs typeface="+mj-cs"/>
              </a:rPr>
              <a:t>1000F</a:t>
            </a:r>
            <a:r>
              <a:rPr kumimoji="0" lang="en-US" sz="1200" b="1" i="0" u="none" strike="noStrike" kern="1200" cap="none" spc="0" normalizeH="0" baseline="0" noProof="0" dirty="0">
                <a:ln>
                  <a:noFill/>
                </a:ln>
                <a:solidFill>
                  <a:schemeClr val="tx2"/>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1000E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10000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CC00CC"/>
                </a:solidFill>
                <a:effectLst/>
                <a:uLnTx/>
                <a:uFillTx/>
                <a:latin typeface="+mj-lt"/>
                <a:ea typeface="+mj-ea"/>
                <a:cs typeface="+mj-cs"/>
              </a:rPr>
              <a:t>End of Segment 0 </a:t>
            </a:r>
            <a:r>
              <a:rPr kumimoji="0" lang="en-US" sz="1200" b="1" i="0" u="none" strike="noStrike" kern="1200" cap="none" spc="0" normalizeH="0" baseline="0" noProof="0" dirty="0">
                <a:ln>
                  <a:noFill/>
                </a:ln>
                <a:solidFill>
                  <a:schemeClr val="tx2"/>
                </a:solidFill>
                <a:effectLst/>
                <a:uLnTx/>
                <a:uFillTx/>
                <a:latin typeface="+mj-lt"/>
                <a:ea typeface="+mj-ea"/>
                <a:cs typeface="+mj-cs"/>
              </a:rPr>
              <a:t>	</a:t>
            </a:r>
            <a:r>
              <a:rPr kumimoji="0" lang="en-US" sz="1200" b="1" i="0" u="none" strike="noStrike" kern="1200" cap="none" spc="0" normalizeH="0" baseline="0" noProof="0" dirty="0">
                <a:ln>
                  <a:noFill/>
                </a:ln>
                <a:solidFill>
                  <a:srgbClr val="CC00CC"/>
                </a:solidFill>
                <a:effectLst/>
                <a:uLnTx/>
                <a:uFillTx/>
                <a:latin typeface="+mj-lt"/>
                <a:ea typeface="+mj-ea"/>
                <a:cs typeface="+mj-cs"/>
              </a:rPr>
              <a:t>0FFFF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0FFFE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00021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mj-lt"/>
                <a:ea typeface="+mj-ea"/>
                <a:cs typeface="+mj-cs"/>
              </a:rPr>
              <a:t>Start of Segment 2 </a:t>
            </a:r>
            <a:r>
              <a:rPr kumimoji="0" lang="en-US" sz="1200" b="1" i="0" u="none" strike="noStrike" kern="1200" cap="none" spc="0" normalizeH="0" baseline="0" noProof="0" dirty="0">
                <a:ln>
                  <a:noFill/>
                </a:ln>
                <a:solidFill>
                  <a:schemeClr val="tx2"/>
                </a:solidFill>
                <a:effectLst/>
                <a:uLnTx/>
                <a:uFillTx/>
                <a:latin typeface="+mj-lt"/>
                <a:ea typeface="+mj-ea"/>
                <a:cs typeface="+mj-cs"/>
              </a:rPr>
              <a:t>	</a:t>
            </a:r>
            <a:r>
              <a:rPr kumimoji="0" lang="en-US" sz="1200" b="1" i="0" u="none" strike="noStrike" kern="1200" cap="none" spc="0" normalizeH="0" baseline="0" noProof="0" dirty="0">
                <a:ln>
                  <a:noFill/>
                </a:ln>
                <a:solidFill>
                  <a:srgbClr val="00B050"/>
                </a:solidFill>
                <a:effectLst/>
                <a:uLnTx/>
                <a:uFillTx/>
                <a:latin typeface="+mj-lt"/>
                <a:ea typeface="+mj-ea"/>
                <a:cs typeface="+mj-cs"/>
              </a:rPr>
              <a:t>00020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0001F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00011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mj-lt"/>
                <a:ea typeface="+mj-ea"/>
                <a:cs typeface="+mj-cs"/>
              </a:rPr>
              <a:t>Start of Segment 1 </a:t>
            </a:r>
            <a:r>
              <a:rPr kumimoji="0" lang="en-US" sz="1200" b="1" i="0" u="none" strike="noStrike" kern="1200" cap="none" spc="0" normalizeH="0" baseline="0" noProof="0" dirty="0">
                <a:ln>
                  <a:noFill/>
                </a:ln>
                <a:solidFill>
                  <a:schemeClr val="tx2"/>
                </a:solidFill>
                <a:effectLst/>
                <a:uLnTx/>
                <a:uFillTx/>
                <a:latin typeface="+mj-lt"/>
                <a:ea typeface="+mj-ea"/>
                <a:cs typeface="+mj-cs"/>
              </a:rPr>
              <a:t>	</a:t>
            </a:r>
            <a:r>
              <a:rPr kumimoji="0" lang="en-US" sz="1200" b="1" i="0" u="none" strike="noStrike" kern="1200" cap="none" spc="0" normalizeH="0" baseline="0" noProof="0" dirty="0">
                <a:ln>
                  <a:noFill/>
                </a:ln>
                <a:solidFill>
                  <a:srgbClr val="FF0000"/>
                </a:solidFill>
                <a:effectLst/>
                <a:uLnTx/>
                <a:uFillTx/>
                <a:latin typeface="+mj-lt"/>
                <a:ea typeface="+mj-ea"/>
                <a:cs typeface="+mj-cs"/>
              </a:rPr>
              <a:t>00010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0000F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00003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00002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mj-lt"/>
                <a:ea typeface="+mj-ea"/>
                <a:cs typeface="+mj-cs"/>
              </a:rPr>
              <a:t>                      	00001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CC00CC"/>
                </a:solidFill>
                <a:effectLst/>
                <a:uLnTx/>
                <a:uFillTx/>
                <a:latin typeface="+mj-lt"/>
                <a:ea typeface="+mj-ea"/>
                <a:cs typeface="+mj-cs"/>
              </a:rPr>
              <a:t>Start of Segment 0 </a:t>
            </a:r>
            <a:r>
              <a:rPr kumimoji="0" lang="en-US" sz="1200" b="1" i="0" u="none" strike="noStrike" kern="1200" cap="none" spc="0" normalizeH="0" baseline="0" noProof="0" dirty="0">
                <a:ln>
                  <a:noFill/>
                </a:ln>
                <a:solidFill>
                  <a:schemeClr val="tx2"/>
                </a:solidFill>
                <a:effectLst/>
                <a:uLnTx/>
                <a:uFillTx/>
                <a:latin typeface="+mj-lt"/>
                <a:ea typeface="+mj-ea"/>
                <a:cs typeface="+mj-cs"/>
              </a:rPr>
              <a:t>	</a:t>
            </a:r>
            <a:r>
              <a:rPr kumimoji="0" lang="en-US" sz="1200" b="1" i="0" u="none" strike="noStrike" kern="1200" cap="none" spc="0" normalizeH="0" baseline="0" noProof="0" dirty="0">
                <a:ln>
                  <a:noFill/>
                </a:ln>
                <a:solidFill>
                  <a:srgbClr val="CC00CC"/>
                </a:solidFill>
                <a:effectLst/>
                <a:uLnTx/>
                <a:uFillTx/>
                <a:latin typeface="+mj-lt"/>
                <a:ea typeface="+mj-ea"/>
                <a:cs typeface="+mj-cs"/>
              </a:rPr>
              <a:t>00000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chemeClr val="tx2"/>
              </a:solidFill>
              <a:effectLst/>
              <a:uLnTx/>
              <a:uFillTx/>
              <a:latin typeface="+mj-lt"/>
              <a:ea typeface="+mj-ea"/>
              <a:cs typeface="+mj-cs"/>
            </a:endParaRPr>
          </a:p>
        </p:txBody>
      </p:sp>
      <p:sp>
        <p:nvSpPr>
          <p:cNvPr id="7" name="Line 7"/>
          <p:cNvSpPr>
            <a:spLocks noChangeShapeType="1"/>
          </p:cNvSpPr>
          <p:nvPr/>
        </p:nvSpPr>
        <p:spPr bwMode="auto">
          <a:xfrm>
            <a:off x="1371600" y="6202363"/>
            <a:ext cx="381000" cy="0"/>
          </a:xfrm>
          <a:prstGeom prst="line">
            <a:avLst/>
          </a:prstGeom>
          <a:noFill/>
          <a:ln w="9525">
            <a:solidFill>
              <a:schemeClr val="tx1"/>
            </a:solidFill>
            <a:round/>
            <a:headEnd/>
            <a:tailEnd type="triangle" w="med" len="med"/>
          </a:ln>
        </p:spPr>
        <p:txBody>
          <a:bodyPr/>
          <a:lstStyle/>
          <a:p>
            <a:endParaRPr lang="en-US"/>
          </a:p>
        </p:txBody>
      </p:sp>
      <p:sp>
        <p:nvSpPr>
          <p:cNvPr id="8" name="Line 8"/>
          <p:cNvSpPr>
            <a:spLocks noChangeShapeType="1"/>
          </p:cNvSpPr>
          <p:nvPr/>
        </p:nvSpPr>
        <p:spPr bwMode="auto">
          <a:xfrm flipV="1">
            <a:off x="1371600" y="3505199"/>
            <a:ext cx="0" cy="2697163"/>
          </a:xfrm>
          <a:prstGeom prst="line">
            <a:avLst/>
          </a:prstGeom>
          <a:noFill/>
          <a:ln w="9525">
            <a:solidFill>
              <a:schemeClr val="tx1"/>
            </a:solidFill>
            <a:round/>
            <a:headEnd/>
            <a:tailEnd/>
          </a:ln>
        </p:spPr>
        <p:txBody>
          <a:bodyPr/>
          <a:lstStyle/>
          <a:p>
            <a:endParaRPr lang="en-US"/>
          </a:p>
        </p:txBody>
      </p:sp>
      <p:sp>
        <p:nvSpPr>
          <p:cNvPr id="9" name="Line 9"/>
          <p:cNvSpPr>
            <a:spLocks noChangeShapeType="1"/>
          </p:cNvSpPr>
          <p:nvPr/>
        </p:nvSpPr>
        <p:spPr bwMode="auto">
          <a:xfrm>
            <a:off x="1371600" y="3505200"/>
            <a:ext cx="304800" cy="0"/>
          </a:xfrm>
          <a:prstGeom prst="line">
            <a:avLst/>
          </a:prstGeom>
          <a:noFill/>
          <a:ln w="9525">
            <a:solidFill>
              <a:schemeClr val="tx1"/>
            </a:solidFill>
            <a:round/>
            <a:headEnd/>
            <a:tailEnd type="triangle" w="med" len="med"/>
          </a:ln>
        </p:spPr>
        <p:txBody>
          <a:bodyPr/>
          <a:lstStyle/>
          <a:p>
            <a:endParaRPr lang="en-US"/>
          </a:p>
        </p:txBody>
      </p:sp>
      <p:sp>
        <p:nvSpPr>
          <p:cNvPr id="10" name="Line 11"/>
          <p:cNvSpPr>
            <a:spLocks noChangeShapeType="1"/>
          </p:cNvSpPr>
          <p:nvPr/>
        </p:nvSpPr>
        <p:spPr bwMode="auto">
          <a:xfrm>
            <a:off x="1447800" y="4906963"/>
            <a:ext cx="228600" cy="0"/>
          </a:xfrm>
          <a:prstGeom prst="line">
            <a:avLst/>
          </a:prstGeom>
          <a:noFill/>
          <a:ln w="9525">
            <a:solidFill>
              <a:schemeClr val="tx1"/>
            </a:solidFill>
            <a:round/>
            <a:headEnd/>
            <a:tailEnd type="triangle" w="med" len="med"/>
          </a:ln>
        </p:spPr>
        <p:txBody>
          <a:bodyPr/>
          <a:lstStyle/>
          <a:p>
            <a:endParaRPr lang="en-US"/>
          </a:p>
        </p:txBody>
      </p:sp>
      <p:sp>
        <p:nvSpPr>
          <p:cNvPr id="11" name="Line 12"/>
          <p:cNvSpPr>
            <a:spLocks noChangeShapeType="1"/>
          </p:cNvSpPr>
          <p:nvPr/>
        </p:nvSpPr>
        <p:spPr bwMode="auto">
          <a:xfrm flipV="1">
            <a:off x="1447800" y="2743199"/>
            <a:ext cx="0" cy="2163763"/>
          </a:xfrm>
          <a:prstGeom prst="line">
            <a:avLst/>
          </a:prstGeom>
          <a:noFill/>
          <a:ln w="9525">
            <a:solidFill>
              <a:schemeClr val="tx1"/>
            </a:solidFill>
            <a:round/>
            <a:headEnd/>
            <a:tailEnd/>
          </a:ln>
        </p:spPr>
        <p:txBody>
          <a:bodyPr/>
          <a:lstStyle/>
          <a:p>
            <a:endParaRPr lang="en-US"/>
          </a:p>
        </p:txBody>
      </p:sp>
      <p:sp>
        <p:nvSpPr>
          <p:cNvPr id="12" name="Line 13"/>
          <p:cNvSpPr>
            <a:spLocks noChangeShapeType="1"/>
          </p:cNvSpPr>
          <p:nvPr/>
        </p:nvSpPr>
        <p:spPr bwMode="auto">
          <a:xfrm>
            <a:off x="1447800" y="2743200"/>
            <a:ext cx="228600" cy="0"/>
          </a:xfrm>
          <a:prstGeom prst="line">
            <a:avLst/>
          </a:prstGeom>
          <a:noFill/>
          <a:ln w="9525">
            <a:solidFill>
              <a:schemeClr val="tx1"/>
            </a:solidFill>
            <a:round/>
            <a:headEnd/>
            <a:tailEnd type="triangle" w="med" len="med"/>
          </a:ln>
        </p:spPr>
        <p:txBody>
          <a:bodyPr/>
          <a:lstStyle/>
          <a:p>
            <a:endParaRPr lang="en-US"/>
          </a:p>
        </p:txBody>
      </p:sp>
      <p:sp>
        <p:nvSpPr>
          <p:cNvPr id="13" name="Line 15"/>
          <p:cNvSpPr>
            <a:spLocks noChangeShapeType="1"/>
          </p:cNvSpPr>
          <p:nvPr/>
        </p:nvSpPr>
        <p:spPr bwMode="auto">
          <a:xfrm>
            <a:off x="1524000" y="4068763"/>
            <a:ext cx="152400" cy="0"/>
          </a:xfrm>
          <a:prstGeom prst="line">
            <a:avLst/>
          </a:prstGeom>
          <a:noFill/>
          <a:ln w="9525">
            <a:solidFill>
              <a:schemeClr val="tx1"/>
            </a:solidFill>
            <a:round/>
            <a:headEnd/>
            <a:tailEnd type="triangle" w="med" len="med"/>
          </a:ln>
        </p:spPr>
        <p:txBody>
          <a:bodyPr/>
          <a:lstStyle/>
          <a:p>
            <a:endParaRPr lang="en-US"/>
          </a:p>
        </p:txBody>
      </p:sp>
      <p:sp>
        <p:nvSpPr>
          <p:cNvPr id="14" name="Line 16"/>
          <p:cNvSpPr>
            <a:spLocks noChangeShapeType="1"/>
          </p:cNvSpPr>
          <p:nvPr/>
        </p:nvSpPr>
        <p:spPr bwMode="auto">
          <a:xfrm flipV="1">
            <a:off x="1524000" y="2057399"/>
            <a:ext cx="0" cy="2011363"/>
          </a:xfrm>
          <a:prstGeom prst="line">
            <a:avLst/>
          </a:prstGeom>
          <a:noFill/>
          <a:ln w="9525">
            <a:solidFill>
              <a:schemeClr val="tx1"/>
            </a:solidFill>
            <a:round/>
            <a:headEnd/>
            <a:tailEnd/>
          </a:ln>
        </p:spPr>
        <p:txBody>
          <a:bodyPr/>
          <a:lstStyle/>
          <a:p>
            <a:endParaRPr lang="en-US"/>
          </a:p>
        </p:txBody>
      </p:sp>
      <p:sp>
        <p:nvSpPr>
          <p:cNvPr id="15" name="Line 17"/>
          <p:cNvSpPr>
            <a:spLocks noChangeShapeType="1"/>
          </p:cNvSpPr>
          <p:nvPr/>
        </p:nvSpPr>
        <p:spPr bwMode="auto">
          <a:xfrm>
            <a:off x="1524000" y="2057400"/>
            <a:ext cx="228600" cy="0"/>
          </a:xfrm>
          <a:prstGeom prst="line">
            <a:avLst/>
          </a:prstGeom>
          <a:noFill/>
          <a:ln w="9525">
            <a:solidFill>
              <a:schemeClr val="tx1"/>
            </a:solidFill>
            <a:round/>
            <a:headEnd/>
            <a:tailEnd type="triangle" w="med" len="med"/>
          </a:ln>
        </p:spPr>
        <p:txBody>
          <a:bodyPr/>
          <a:lstStyle/>
          <a:p>
            <a:endParaRPr lang="en-US"/>
          </a:p>
        </p:txBody>
      </p:sp>
      <p:sp>
        <p:nvSpPr>
          <p:cNvPr id="16"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
        <p:nvSpPr>
          <p:cNvPr id="5" name="TextBox 4">
            <a:extLst>
              <a:ext uri="{FF2B5EF4-FFF2-40B4-BE49-F238E27FC236}">
                <a16:creationId xmlns:a16="http://schemas.microsoft.com/office/drawing/2014/main" id="{30533597-8DCD-411B-B524-01786333B25E}"/>
              </a:ext>
            </a:extLst>
          </p:cNvPr>
          <p:cNvSpPr txBox="1"/>
          <p:nvPr/>
        </p:nvSpPr>
        <p:spPr>
          <a:xfrm>
            <a:off x="5486400" y="1905000"/>
            <a:ext cx="2665538" cy="2585323"/>
          </a:xfrm>
          <a:prstGeom prst="rect">
            <a:avLst/>
          </a:prstGeom>
          <a:noFill/>
        </p:spPr>
        <p:txBody>
          <a:bodyPr wrap="none" rtlCol="0">
            <a:spAutoFit/>
          </a:bodyPr>
          <a:lstStyle/>
          <a:p>
            <a:r>
              <a:rPr lang="en-US" dirty="0"/>
              <a:t>0001F physical address has</a:t>
            </a:r>
          </a:p>
          <a:p>
            <a:r>
              <a:rPr lang="en-US" dirty="0"/>
              <a:t>Different logical address</a:t>
            </a:r>
          </a:p>
          <a:p>
            <a:r>
              <a:rPr lang="en-US" b="1" dirty="0"/>
              <a:t>For Segment 0,</a:t>
            </a:r>
          </a:p>
          <a:p>
            <a:r>
              <a:rPr lang="en-US" dirty="0"/>
              <a:t>Base address = 0000</a:t>
            </a:r>
            <a:br>
              <a:rPr lang="en-US" dirty="0"/>
            </a:br>
            <a:r>
              <a:rPr lang="en-US" dirty="0"/>
              <a:t>offset = 001F</a:t>
            </a:r>
          </a:p>
          <a:p>
            <a:endParaRPr lang="en-US" dirty="0"/>
          </a:p>
          <a:p>
            <a:r>
              <a:rPr lang="en-US" b="1" dirty="0"/>
              <a:t>For Segment 1, </a:t>
            </a:r>
          </a:p>
          <a:p>
            <a:r>
              <a:rPr lang="en-US" dirty="0"/>
              <a:t>Base address = 0001</a:t>
            </a:r>
          </a:p>
          <a:p>
            <a:r>
              <a:rPr lang="en-US" dirty="0"/>
              <a:t>Offset = 000F</a:t>
            </a:r>
          </a:p>
        </p:txBody>
      </p:sp>
      <p:sp>
        <p:nvSpPr>
          <p:cNvPr id="17" name="TextBox 16">
            <a:extLst>
              <a:ext uri="{FF2B5EF4-FFF2-40B4-BE49-F238E27FC236}">
                <a16:creationId xmlns:a16="http://schemas.microsoft.com/office/drawing/2014/main" id="{B8CC4FA1-4A77-4119-AA1A-AA63A712DE29}"/>
              </a:ext>
            </a:extLst>
          </p:cNvPr>
          <p:cNvSpPr txBox="1"/>
          <p:nvPr/>
        </p:nvSpPr>
        <p:spPr>
          <a:xfrm>
            <a:off x="479906" y="4499531"/>
            <a:ext cx="967894" cy="369332"/>
          </a:xfrm>
          <a:prstGeom prst="rect">
            <a:avLst/>
          </a:prstGeom>
          <a:noFill/>
        </p:spPr>
        <p:txBody>
          <a:bodyPr wrap="none" rtlCol="0">
            <a:spAutoFit/>
          </a:bodyPr>
          <a:lstStyle/>
          <a:p>
            <a:r>
              <a:rPr lang="en-US" dirty="0"/>
              <a:t>64Kbyte</a:t>
            </a:r>
          </a:p>
        </p:txBody>
      </p:sp>
      <p:cxnSp>
        <p:nvCxnSpPr>
          <p:cNvPr id="19" name="Straight Arrow Connector 18">
            <a:extLst>
              <a:ext uri="{FF2B5EF4-FFF2-40B4-BE49-F238E27FC236}">
                <a16:creationId xmlns:a16="http://schemas.microsoft.com/office/drawing/2014/main" id="{A64A7B24-1583-46FA-BD51-846771C57EA1}"/>
              </a:ext>
            </a:extLst>
          </p:cNvPr>
          <p:cNvCxnSpPr/>
          <p:nvPr/>
        </p:nvCxnSpPr>
        <p:spPr>
          <a:xfrm flipV="1">
            <a:off x="992062" y="358140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B714C5B-833B-44CF-ACDF-F2122C99A4CB}"/>
              </a:ext>
            </a:extLst>
          </p:cNvPr>
          <p:cNvCxnSpPr/>
          <p:nvPr/>
        </p:nvCxnSpPr>
        <p:spPr>
          <a:xfrm>
            <a:off x="963853" y="4868863"/>
            <a:ext cx="0" cy="133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Registers: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r>
              <a:rPr lang="en-US" sz="2400" b="1" dirty="0">
                <a:latin typeface="Albertus Extra Bold" pitchFamily="34" charset="0"/>
              </a:rPr>
              <a:t>Registers:</a:t>
            </a:r>
          </a:p>
          <a:p>
            <a:pPr lvl="1"/>
            <a:r>
              <a:rPr lang="en-US" sz="2400" dirty="0">
                <a:solidFill>
                  <a:schemeClr val="tx1"/>
                </a:solidFill>
                <a:latin typeface="Albertus Extra Bold" pitchFamily="34" charset="0"/>
              </a:rPr>
              <a:t>Information is stored in registers</a:t>
            </a:r>
          </a:p>
          <a:p>
            <a:pPr lvl="1"/>
            <a:r>
              <a:rPr lang="en-US" sz="2400" dirty="0">
                <a:solidFill>
                  <a:schemeClr val="tx1"/>
                </a:solidFill>
                <a:latin typeface="Albertus Extra Bold" pitchFamily="34" charset="0"/>
              </a:rPr>
              <a:t>Registers are classified according to the functions they perform</a:t>
            </a:r>
          </a:p>
          <a:p>
            <a:pPr lvl="1"/>
            <a:r>
              <a:rPr lang="en-US" sz="2400" dirty="0">
                <a:solidFill>
                  <a:schemeClr val="tx1"/>
                </a:solidFill>
                <a:latin typeface="Albertus Extra Bold" pitchFamily="34" charset="0"/>
              </a:rPr>
              <a:t>All Processors have internal registers some are visible and some are not visible to the programmers.</a:t>
            </a:r>
          </a:p>
          <a:p>
            <a:pPr lvl="1"/>
            <a:r>
              <a:rPr lang="en-US" sz="2400" dirty="0">
                <a:solidFill>
                  <a:schemeClr val="tx1"/>
                </a:solidFill>
                <a:latin typeface="Albertus Extra Bold" pitchFamily="34" charset="0"/>
              </a:rPr>
              <a:t>Internal Registers are used as temporary storage for operands, and if the operand is already in memory, it takes less time for execution of the associated instruction.</a:t>
            </a:r>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8086 Register Categories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6" name="Content Placeholder 3"/>
          <p:cNvSpPr>
            <a:spLocks noGrp="1"/>
          </p:cNvSpPr>
          <p:nvPr>
            <p:ph sz="quarter" idx="1"/>
          </p:nvPr>
        </p:nvSpPr>
        <p:spPr>
          <a:xfrm>
            <a:off x="457200" y="1219200"/>
            <a:ext cx="3276600" cy="4937760"/>
          </a:xfrm>
        </p:spPr>
        <p:txBody>
          <a:bodyPr>
            <a:normAutofit fontScale="92500"/>
          </a:bodyPr>
          <a:lstStyle/>
          <a:p>
            <a:pPr marL="457200" indent="-457200"/>
            <a:r>
              <a:rPr lang="en-US" sz="2400" b="1" dirty="0"/>
              <a:t>Data registers (4)</a:t>
            </a:r>
            <a:r>
              <a:rPr lang="en-US" sz="2400" dirty="0"/>
              <a:t>: General data registers hold data for an operation (AX, BX, CX, DX).</a:t>
            </a:r>
          </a:p>
          <a:p>
            <a:pPr marL="457200" indent="-457200"/>
            <a:r>
              <a:rPr lang="en-US" sz="2400" b="1" dirty="0"/>
              <a:t>Address registers (9)</a:t>
            </a:r>
            <a:r>
              <a:rPr lang="en-US" sz="2400" dirty="0"/>
              <a:t>: (Segment, Pointer and Index registers) hold the address of an instruction or data.</a:t>
            </a:r>
          </a:p>
          <a:p>
            <a:pPr marL="457200" indent="-457200"/>
            <a:r>
              <a:rPr lang="en-US" sz="2400" b="1" dirty="0"/>
              <a:t>Status register (1)</a:t>
            </a:r>
            <a:r>
              <a:rPr lang="en-US" sz="2400" dirty="0"/>
              <a:t>: FLAG register keeps the current states of the processor.</a:t>
            </a:r>
          </a:p>
          <a:p>
            <a:endParaRPr lang="en-US" sz="2400" dirty="0"/>
          </a:p>
        </p:txBody>
      </p:sp>
      <p:pic>
        <p:nvPicPr>
          <p:cNvPr id="7" name="Picture 4" descr="registers"/>
          <p:cNvPicPr>
            <a:picLocks noChangeAspect="1" noChangeArrowheads="1"/>
          </p:cNvPicPr>
          <p:nvPr/>
        </p:nvPicPr>
        <p:blipFill>
          <a:blip r:embed="rId2" cstate="print"/>
          <a:srcRect/>
          <a:stretch>
            <a:fillRect/>
          </a:stretch>
        </p:blipFill>
        <p:spPr>
          <a:xfrm>
            <a:off x="3733484" y="1219200"/>
            <a:ext cx="5410516" cy="3505200"/>
          </a:xfrm>
          <a:prstGeom prst="rect">
            <a:avLst/>
          </a:prstGeom>
          <a:noFill/>
        </p:spPr>
      </p:pic>
      <p:sp>
        <p:nvSpPr>
          <p:cNvPr id="9"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8086 Registers and Memory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pPr>
              <a:buNone/>
            </a:pPr>
            <a:r>
              <a:rPr lang="en-US" sz="2400" b="1" dirty="0"/>
              <a:t>Number of Registers: </a:t>
            </a:r>
            <a:r>
              <a:rPr lang="en-US" sz="2400" dirty="0"/>
              <a:t>14, each of that16-bit registers  </a:t>
            </a:r>
          </a:p>
          <a:p>
            <a:pPr>
              <a:buNone/>
            </a:pPr>
            <a:r>
              <a:rPr lang="en-US" sz="2400" b="1" dirty="0"/>
              <a:t>Memory Size: </a:t>
            </a:r>
            <a:r>
              <a:rPr lang="en-US" sz="2400" dirty="0"/>
              <a:t>1M Bytes</a:t>
            </a:r>
          </a:p>
          <a:p>
            <a:pPr>
              <a:buNone/>
            </a:pPr>
            <a:endParaRPr lang="en-US" sz="2400" dirty="0"/>
          </a:p>
          <a:p>
            <a:endParaRPr lang="en-US" dirty="0"/>
          </a:p>
        </p:txBody>
      </p:sp>
      <p:pic>
        <p:nvPicPr>
          <p:cNvPr id="6" name="Picture 7"/>
          <p:cNvPicPr>
            <a:picLocks noChangeAspect="1" noChangeArrowheads="1"/>
          </p:cNvPicPr>
          <p:nvPr/>
        </p:nvPicPr>
        <p:blipFill>
          <a:blip r:embed="rId2"/>
          <a:srcRect/>
          <a:stretch>
            <a:fillRect/>
          </a:stretch>
        </p:blipFill>
        <p:spPr bwMode="auto">
          <a:xfrm>
            <a:off x="1676400" y="2025238"/>
            <a:ext cx="5486400" cy="4328599"/>
          </a:xfrm>
          <a:prstGeom prst="rect">
            <a:avLst/>
          </a:prstGeom>
          <a:noFill/>
          <a:ln w="9525">
            <a:noFill/>
            <a:miter lim="800000"/>
            <a:headEnd/>
            <a:tailEnd/>
          </a:ln>
          <a:effectLst/>
        </p:spPr>
      </p:pic>
      <p:sp>
        <p:nvSpPr>
          <p:cNvPr id="8"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Memory Segment and Segment Registers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p:txBody>
          <a:bodyPr>
            <a:normAutofit lnSpcReduction="10000"/>
          </a:bodyPr>
          <a:lstStyle/>
          <a:p>
            <a:r>
              <a:rPr lang="en-US" dirty="0"/>
              <a:t>Note that, 8086 does not work with the whole 1MB memory at a given time, it works only with four 64KB segments within the whole memory, namely</a:t>
            </a:r>
          </a:p>
          <a:p>
            <a:pPr lvl="1"/>
            <a:r>
              <a:rPr lang="en-US" b="1" dirty="0">
                <a:solidFill>
                  <a:schemeClr val="tx1"/>
                </a:solidFill>
                <a:latin typeface="Albertus Extra Bold" pitchFamily="34" charset="0"/>
              </a:rPr>
              <a:t>Code segment  CS</a:t>
            </a:r>
            <a:r>
              <a:rPr lang="en-US" dirty="0">
                <a:solidFill>
                  <a:schemeClr val="tx1"/>
                </a:solidFill>
                <a:latin typeface="Albertus Extra Bold" pitchFamily="34" charset="0"/>
              </a:rPr>
              <a:t>: holds segment number of the code segment.</a:t>
            </a:r>
          </a:p>
          <a:p>
            <a:pPr lvl="1"/>
            <a:r>
              <a:rPr lang="en-US" b="1" dirty="0">
                <a:solidFill>
                  <a:schemeClr val="tx1"/>
                </a:solidFill>
                <a:latin typeface="Albertus Extra Bold" pitchFamily="34" charset="0"/>
              </a:rPr>
              <a:t>Data Segment  DS: </a:t>
            </a:r>
            <a:r>
              <a:rPr lang="en-US" dirty="0">
                <a:solidFill>
                  <a:schemeClr val="tx1"/>
                </a:solidFill>
                <a:latin typeface="Albertus Extra Bold" pitchFamily="34" charset="0"/>
              </a:rPr>
              <a:t>holds segment number of the data segment.</a:t>
            </a:r>
          </a:p>
          <a:p>
            <a:pPr lvl="1"/>
            <a:r>
              <a:rPr lang="en-US" b="1" dirty="0">
                <a:solidFill>
                  <a:schemeClr val="tx1"/>
                </a:solidFill>
                <a:latin typeface="Albertus Extra Bold" pitchFamily="34" charset="0"/>
              </a:rPr>
              <a:t>Extra Segment ES: </a:t>
            </a:r>
            <a:r>
              <a:rPr lang="en-US" dirty="0">
                <a:solidFill>
                  <a:schemeClr val="tx1"/>
                </a:solidFill>
                <a:latin typeface="Albertus Extra Bold" pitchFamily="34" charset="0"/>
              </a:rPr>
              <a:t>extra segment : holds alternate segment number of the data segment.</a:t>
            </a:r>
          </a:p>
          <a:p>
            <a:pPr lvl="1"/>
            <a:r>
              <a:rPr lang="en-US" b="1" dirty="0">
                <a:solidFill>
                  <a:schemeClr val="tx1"/>
                </a:solidFill>
                <a:latin typeface="Albertus Extra Bold" pitchFamily="34" charset="0"/>
              </a:rPr>
              <a:t>Stack Segment SS: </a:t>
            </a:r>
            <a:r>
              <a:rPr lang="en-US" dirty="0">
                <a:solidFill>
                  <a:schemeClr val="tx1"/>
                </a:solidFill>
                <a:latin typeface="Albertus Extra Bold" pitchFamily="34" charset="0"/>
              </a:rPr>
              <a:t>holds segment number of the stack segment and used when sub-program executes.</a:t>
            </a:r>
          </a:p>
          <a:p>
            <a:r>
              <a:rPr lang="en-US" dirty="0"/>
              <a:t>Codes , data , and stack are loaded into different memory segments (registers).</a:t>
            </a:r>
          </a:p>
          <a:p>
            <a:endParaRPr lang="en-US" dirty="0"/>
          </a:p>
          <a:p>
            <a:endParaRPr lang="en-US" dirty="0">
              <a:solidFill>
                <a:schemeClr val="tx1"/>
              </a:solidFill>
            </a:endParaRPr>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General Data Registers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normAutofit lnSpcReduction="10000"/>
          </a:bodyPr>
          <a:lstStyle/>
          <a:p>
            <a:pPr>
              <a:lnSpc>
                <a:spcPct val="90000"/>
              </a:lnSpc>
            </a:pPr>
            <a:r>
              <a:rPr lang="en-US" sz="2400" dirty="0"/>
              <a:t>These are 16-bit registers and can also be used as two 8 bit registers: </a:t>
            </a:r>
            <a:r>
              <a:rPr lang="en-US" sz="2400" b="1" i="1" dirty="0"/>
              <a:t>low and high bytes</a:t>
            </a:r>
            <a:r>
              <a:rPr lang="en-US" sz="2400" dirty="0"/>
              <a:t> can be accessed separately</a:t>
            </a:r>
          </a:p>
          <a:p>
            <a:r>
              <a:rPr lang="en-US" sz="2000" b="1" dirty="0"/>
              <a:t>AX (Accumulator)</a:t>
            </a:r>
          </a:p>
          <a:p>
            <a:pPr lvl="1">
              <a:defRPr/>
            </a:pPr>
            <a:r>
              <a:rPr lang="en-US" sz="2000" dirty="0">
                <a:solidFill>
                  <a:schemeClr val="tx1"/>
                </a:solidFill>
              </a:rPr>
              <a:t>Can be partitioned into AH, AL</a:t>
            </a:r>
          </a:p>
          <a:p>
            <a:pPr lvl="1">
              <a:defRPr/>
            </a:pPr>
            <a:r>
              <a:rPr lang="en-US" sz="2000" dirty="0">
                <a:solidFill>
                  <a:schemeClr val="tx1"/>
                </a:solidFill>
              </a:rPr>
              <a:t>Most efficient register for arithmetic, logic operations and data transfer: the use of AX generates the shortest machine code.</a:t>
            </a:r>
          </a:p>
          <a:p>
            <a:pPr lvl="1">
              <a:defRPr/>
            </a:pPr>
            <a:r>
              <a:rPr lang="en-US" sz="2000" dirty="0">
                <a:solidFill>
                  <a:schemeClr val="tx1"/>
                </a:solidFill>
              </a:rPr>
              <a:t>In multiplication and division operations, one of the numbers involved must be in AL or AX</a:t>
            </a:r>
          </a:p>
          <a:p>
            <a:r>
              <a:rPr lang="en-US" sz="2000" b="1" dirty="0"/>
              <a:t>BX (Base)</a:t>
            </a:r>
          </a:p>
          <a:p>
            <a:pPr lvl="1"/>
            <a:r>
              <a:rPr lang="en-US" sz="2000" dirty="0">
                <a:solidFill>
                  <a:schemeClr val="tx1"/>
                </a:solidFill>
              </a:rPr>
              <a:t>The base address register (offset)</a:t>
            </a:r>
          </a:p>
          <a:p>
            <a:r>
              <a:rPr lang="en-US" sz="2000" b="1" dirty="0"/>
              <a:t>CX (Counter)</a:t>
            </a:r>
          </a:p>
          <a:p>
            <a:pPr lvl="1"/>
            <a:r>
              <a:rPr lang="en-US" sz="2000" dirty="0">
                <a:solidFill>
                  <a:schemeClr val="tx1"/>
                </a:solidFill>
              </a:rPr>
              <a:t>Counter for looping operations: loop counter, in REP instruction, and in the shift and rotate bits</a:t>
            </a:r>
          </a:p>
          <a:p>
            <a:r>
              <a:rPr lang="en-US" sz="2000" b="1" dirty="0"/>
              <a:t>DX (Data)</a:t>
            </a:r>
          </a:p>
          <a:p>
            <a:pPr lvl="1"/>
            <a:r>
              <a:rPr lang="en-US" sz="2000" dirty="0">
                <a:solidFill>
                  <a:schemeClr val="tx1"/>
                </a:solidFill>
              </a:rPr>
              <a:t>Used in multiply and divide, also used in I/O operations</a:t>
            </a:r>
          </a:p>
          <a:p>
            <a:endParaRPr lang="en-US" dirty="0"/>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Pointer and Index Registers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normAutofit lnSpcReduction="10000"/>
          </a:bodyPr>
          <a:lstStyle/>
          <a:p>
            <a:r>
              <a:rPr lang="en-US" sz="2400" dirty="0">
                <a:latin typeface="Albertus Extra Bold" pitchFamily="34" charset="0"/>
              </a:rPr>
              <a:t>Used for offset of data, often used as pointers. Unlike segment registers, they can be used in arithmetic and other operations.</a:t>
            </a:r>
          </a:p>
          <a:p>
            <a:r>
              <a:rPr lang="en-US" sz="2500" b="1" dirty="0">
                <a:latin typeface="Albertus Extra Bold" pitchFamily="34" charset="0"/>
              </a:rPr>
              <a:t>SP (Stack Pointer)</a:t>
            </a:r>
            <a:r>
              <a:rPr lang="en-US" sz="2500" dirty="0">
                <a:latin typeface="Albertus Extra Bold" pitchFamily="34" charset="0"/>
              </a:rPr>
              <a:t>: </a:t>
            </a:r>
          </a:p>
          <a:p>
            <a:pPr lvl="1"/>
            <a:r>
              <a:rPr lang="en-US" sz="2400" dirty="0">
                <a:solidFill>
                  <a:schemeClr val="tx1"/>
                </a:solidFill>
              </a:rPr>
              <a:t>Used with SS for accessing the stack segment.</a:t>
            </a:r>
          </a:p>
          <a:p>
            <a:pPr lvl="1"/>
            <a:r>
              <a:rPr lang="en-US" sz="2400" dirty="0">
                <a:solidFill>
                  <a:schemeClr val="tx1"/>
                </a:solidFill>
              </a:rPr>
              <a:t>Holds </a:t>
            </a:r>
            <a:r>
              <a:rPr lang="en-US" sz="2400" b="1" dirty="0">
                <a:solidFill>
                  <a:schemeClr val="tx1"/>
                </a:solidFill>
              </a:rPr>
              <a:t>Offset</a:t>
            </a:r>
            <a:r>
              <a:rPr lang="en-US" sz="2400" dirty="0">
                <a:solidFill>
                  <a:schemeClr val="tx1"/>
                </a:solidFill>
              </a:rPr>
              <a:t> address relative to SS</a:t>
            </a:r>
          </a:p>
          <a:p>
            <a:pPr lvl="1"/>
            <a:r>
              <a:rPr lang="en-US" sz="2400" dirty="0">
                <a:solidFill>
                  <a:schemeClr val="tx1"/>
                </a:solidFill>
              </a:rPr>
              <a:t>Always points to word (byte at even address)</a:t>
            </a:r>
          </a:p>
          <a:p>
            <a:pPr lvl="1"/>
            <a:r>
              <a:rPr lang="en-US" sz="2400" dirty="0">
                <a:solidFill>
                  <a:schemeClr val="tx1"/>
                </a:solidFill>
              </a:rPr>
              <a:t>An empty stack will had SP = </a:t>
            </a:r>
            <a:r>
              <a:rPr lang="en-US" sz="2400" dirty="0" err="1">
                <a:solidFill>
                  <a:schemeClr val="tx1"/>
                </a:solidFill>
              </a:rPr>
              <a:t>FFFEh</a:t>
            </a:r>
            <a:endParaRPr lang="en-US" sz="2400" b="1" dirty="0">
              <a:solidFill>
                <a:schemeClr val="tx1"/>
              </a:solidFill>
              <a:latin typeface="Albertus Extra Bold" pitchFamily="34" charset="0"/>
            </a:endParaRPr>
          </a:p>
          <a:p>
            <a:r>
              <a:rPr lang="en-US" sz="2500" b="1" dirty="0">
                <a:latin typeface="Albertus Extra Bold" pitchFamily="34" charset="0"/>
              </a:rPr>
              <a:t>BP (Base Pointer)</a:t>
            </a:r>
            <a:r>
              <a:rPr lang="en-US" sz="2500" dirty="0">
                <a:latin typeface="Albertus Extra Bold" pitchFamily="34" charset="0"/>
              </a:rPr>
              <a:t>: </a:t>
            </a:r>
          </a:p>
          <a:p>
            <a:pPr lvl="1"/>
            <a:r>
              <a:rPr lang="en-US" sz="2400" dirty="0">
                <a:solidFill>
                  <a:schemeClr val="tx1"/>
                </a:solidFill>
              </a:rPr>
              <a:t>Used with SS to access data on the stack. However, unlike SP, BP can be used to access data in other segments.</a:t>
            </a:r>
          </a:p>
          <a:p>
            <a:pPr lvl="1"/>
            <a:r>
              <a:rPr lang="en-US" sz="2400" dirty="0">
                <a:solidFill>
                  <a:schemeClr val="tx1"/>
                </a:solidFill>
              </a:rPr>
              <a:t>Primarily used to access parameters passed via the stack</a:t>
            </a:r>
          </a:p>
          <a:p>
            <a:pPr lvl="1"/>
            <a:r>
              <a:rPr lang="en-US" sz="2400" dirty="0">
                <a:solidFill>
                  <a:schemeClr val="tx1"/>
                </a:solidFill>
              </a:rPr>
              <a:t>Holds </a:t>
            </a:r>
            <a:r>
              <a:rPr lang="en-US" sz="2400" b="1" dirty="0">
                <a:solidFill>
                  <a:schemeClr val="tx1"/>
                </a:solidFill>
              </a:rPr>
              <a:t>Offset</a:t>
            </a:r>
            <a:r>
              <a:rPr lang="en-US" sz="2400" dirty="0">
                <a:solidFill>
                  <a:schemeClr val="tx1"/>
                </a:solidFill>
              </a:rPr>
              <a:t> address relative to SS</a:t>
            </a:r>
            <a:endParaRPr lang="en-US" sz="2400" b="1" dirty="0">
              <a:solidFill>
                <a:schemeClr val="tx1"/>
              </a:solidFill>
              <a:latin typeface="Albertus Extra Bold" pitchFamily="34" charset="0"/>
            </a:endParaRPr>
          </a:p>
          <a:p>
            <a:endParaRPr lang="en-US" sz="2400" dirty="0"/>
          </a:p>
          <a:p>
            <a:endParaRPr lang="en-US" dirty="0"/>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Pointer and Index Registers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normAutofit fontScale="92500" lnSpcReduction="20000"/>
          </a:bodyPr>
          <a:lstStyle/>
          <a:p>
            <a:r>
              <a:rPr lang="en-US" sz="2500" b="1" dirty="0">
                <a:latin typeface="Albertus Extra Bold" pitchFamily="34" charset="0"/>
              </a:rPr>
              <a:t>SI (Source Index):</a:t>
            </a:r>
            <a:r>
              <a:rPr lang="en-US" sz="2500" dirty="0">
                <a:latin typeface="Albertus Extra Bold" pitchFamily="34" charset="0"/>
              </a:rPr>
              <a:t> </a:t>
            </a:r>
          </a:p>
          <a:p>
            <a:pPr lvl="1"/>
            <a:r>
              <a:rPr lang="en-US" sz="2400" dirty="0">
                <a:solidFill>
                  <a:schemeClr val="tx1"/>
                </a:solidFill>
              </a:rPr>
              <a:t>Source of string operations. Used with DS (or ES).</a:t>
            </a:r>
          </a:p>
          <a:p>
            <a:pPr lvl="1"/>
            <a:r>
              <a:rPr lang="en-US" sz="2400" dirty="0">
                <a:solidFill>
                  <a:schemeClr val="tx1"/>
                </a:solidFill>
              </a:rPr>
              <a:t>Can be used for pointer addressing of data with effective address (EA)</a:t>
            </a:r>
          </a:p>
          <a:p>
            <a:pPr lvl="1"/>
            <a:r>
              <a:rPr lang="en-US" sz="2400" dirty="0">
                <a:solidFill>
                  <a:schemeClr val="tx1"/>
                </a:solidFill>
              </a:rPr>
              <a:t>Used as source in some string processing instructions</a:t>
            </a:r>
          </a:p>
          <a:p>
            <a:pPr lvl="1"/>
            <a:r>
              <a:rPr lang="en-US" sz="2400" dirty="0">
                <a:solidFill>
                  <a:schemeClr val="tx1"/>
                </a:solidFill>
              </a:rPr>
              <a:t>Offset address relative to DS</a:t>
            </a:r>
          </a:p>
          <a:p>
            <a:r>
              <a:rPr lang="en-US" sz="2500" b="1" dirty="0">
                <a:latin typeface="Albertus Extra Bold" pitchFamily="34" charset="0"/>
              </a:rPr>
              <a:t>DI (Destination Index):</a:t>
            </a:r>
            <a:r>
              <a:rPr lang="en-US" sz="2500" dirty="0">
                <a:latin typeface="Albertus Extra Bold" pitchFamily="34" charset="0"/>
              </a:rPr>
              <a:t> </a:t>
            </a:r>
          </a:p>
          <a:p>
            <a:pPr lvl="1"/>
            <a:r>
              <a:rPr lang="en-US" sz="2400" dirty="0">
                <a:solidFill>
                  <a:schemeClr val="tx1"/>
                </a:solidFill>
              </a:rPr>
              <a:t>Destination of string operation. Used with ES (or DS).</a:t>
            </a:r>
          </a:p>
          <a:p>
            <a:pPr lvl="1"/>
            <a:r>
              <a:rPr lang="en-US" sz="2400" dirty="0">
                <a:solidFill>
                  <a:schemeClr val="tx1"/>
                </a:solidFill>
              </a:rPr>
              <a:t>Can be used for pointer addressing of data</a:t>
            </a:r>
          </a:p>
          <a:p>
            <a:pPr lvl="1"/>
            <a:r>
              <a:rPr lang="en-US" sz="2400" dirty="0">
                <a:solidFill>
                  <a:schemeClr val="tx1"/>
                </a:solidFill>
              </a:rPr>
              <a:t>Used as destination in some string processing instructions</a:t>
            </a:r>
          </a:p>
          <a:p>
            <a:pPr lvl="1"/>
            <a:r>
              <a:rPr lang="en-US" sz="2400" dirty="0">
                <a:solidFill>
                  <a:schemeClr val="tx1"/>
                </a:solidFill>
              </a:rPr>
              <a:t>Offset address relative to ES</a:t>
            </a:r>
            <a:endParaRPr lang="en-US" sz="2400" dirty="0">
              <a:solidFill>
                <a:schemeClr val="tx1"/>
              </a:solidFill>
              <a:latin typeface="Albertus Extra Bold" pitchFamily="34" charset="0"/>
            </a:endParaRPr>
          </a:p>
          <a:p>
            <a:r>
              <a:rPr lang="en-US" sz="2500" b="1" dirty="0">
                <a:latin typeface="Albertus Medium" pitchFamily="34" charset="0"/>
              </a:rPr>
              <a:t>IP (Instruction pointer):</a:t>
            </a:r>
            <a:r>
              <a:rPr lang="en-US" sz="2500" dirty="0"/>
              <a:t>  </a:t>
            </a:r>
          </a:p>
          <a:p>
            <a:pPr lvl="1"/>
            <a:r>
              <a:rPr lang="en-US" sz="2400" dirty="0">
                <a:solidFill>
                  <a:schemeClr val="tx1"/>
                </a:solidFill>
              </a:rPr>
              <a:t>Points to the next instruction.  </a:t>
            </a:r>
          </a:p>
          <a:p>
            <a:pPr lvl="1"/>
            <a:r>
              <a:rPr lang="en-US" sz="2400" dirty="0">
                <a:solidFill>
                  <a:schemeClr val="tx1"/>
                </a:solidFill>
              </a:rPr>
              <a:t>Offset address relative to CS</a:t>
            </a:r>
          </a:p>
          <a:p>
            <a:endParaRPr lang="en-US" dirty="0"/>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Lecture References:</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chemeClr val="tx1"/>
                </a:solidFill>
              </a:rPr>
              <a:pPr/>
              <a:t>2</a:t>
            </a:fld>
            <a:endParaRPr lang="en-US">
              <a:solidFill>
                <a:schemeClr val="tx1"/>
              </a:solidFill>
            </a:endParaRPr>
          </a:p>
        </p:txBody>
      </p:sp>
      <p:sp>
        <p:nvSpPr>
          <p:cNvPr id="4" name="Content Placeholder 3"/>
          <p:cNvSpPr>
            <a:spLocks noGrp="1"/>
          </p:cNvSpPr>
          <p:nvPr>
            <p:ph sz="quarter" idx="1"/>
          </p:nvPr>
        </p:nvSpPr>
        <p:spPr/>
        <p:txBody>
          <a:bodyPr>
            <a:normAutofit/>
          </a:bodyPr>
          <a:lstStyle/>
          <a:p>
            <a:r>
              <a:rPr lang="en-US" b="1" dirty="0"/>
              <a:t>Book:</a:t>
            </a:r>
          </a:p>
          <a:p>
            <a:pPr lvl="1"/>
            <a:r>
              <a:rPr lang="en-GB" i="1" dirty="0">
                <a:solidFill>
                  <a:schemeClr val="tx1"/>
                </a:solidFill>
              </a:rPr>
              <a:t>Microprocessors and Interfacing: Programming and Hardware, Chapter # 2, </a:t>
            </a:r>
            <a:r>
              <a:rPr lang="en-GB" b="1" dirty="0">
                <a:solidFill>
                  <a:schemeClr val="tx1"/>
                </a:solidFill>
              </a:rPr>
              <a:t>Author: </a:t>
            </a:r>
            <a:r>
              <a:rPr lang="en-GB" dirty="0">
                <a:solidFill>
                  <a:schemeClr val="tx1"/>
                </a:solidFill>
              </a:rPr>
              <a:t>Douglas V. Hall</a:t>
            </a:r>
          </a:p>
          <a:p>
            <a:pPr lvl="1"/>
            <a:r>
              <a:rPr lang="en-GB" i="1" dirty="0">
                <a:solidFill>
                  <a:schemeClr val="tx1"/>
                </a:solidFill>
              </a:rPr>
              <a:t>The 8086/8088 Family: Design, Programming, And Interfacing,</a:t>
            </a:r>
            <a:r>
              <a:rPr lang="en-GB" dirty="0">
                <a:solidFill>
                  <a:schemeClr val="tx1"/>
                </a:solidFill>
              </a:rPr>
              <a:t> </a:t>
            </a:r>
            <a:r>
              <a:rPr lang="en-GB" i="1" dirty="0">
                <a:solidFill>
                  <a:schemeClr val="tx1"/>
                </a:solidFill>
              </a:rPr>
              <a:t>Chapter # 2, </a:t>
            </a:r>
            <a:r>
              <a:rPr lang="en-GB" b="1" dirty="0">
                <a:solidFill>
                  <a:schemeClr val="tx1"/>
                </a:solidFill>
              </a:rPr>
              <a:t>Author: </a:t>
            </a:r>
            <a:r>
              <a:rPr lang="en-GB" dirty="0">
                <a:solidFill>
                  <a:schemeClr val="tx1"/>
                </a:solidFill>
              </a:rPr>
              <a:t> John </a:t>
            </a:r>
            <a:r>
              <a:rPr lang="en-GB" dirty="0" err="1">
                <a:solidFill>
                  <a:schemeClr val="tx1"/>
                </a:solidFill>
              </a:rPr>
              <a:t>Uffenbeck</a:t>
            </a:r>
            <a:r>
              <a:rPr lang="en-GB" dirty="0">
                <a:solidFill>
                  <a:schemeClr val="tx1"/>
                </a:solidFill>
              </a:rPr>
              <a:t>.</a:t>
            </a:r>
          </a:p>
          <a:p>
            <a:pPr lvl="1"/>
            <a:endParaRPr lang="en-US" dirty="0">
              <a:solidFill>
                <a:schemeClr val="tx1"/>
              </a:solidFill>
            </a:endParaRPr>
          </a:p>
          <a:p>
            <a:pPr lvl="1">
              <a:buNone/>
            </a:pPr>
            <a:endParaRPr lang="en-US" dirty="0">
              <a:solidFill>
                <a:schemeClr val="tx1"/>
              </a:solidFill>
            </a:endParaRPr>
          </a:p>
          <a:p>
            <a:pPr lvl="1"/>
            <a:endParaRPr lang="en-US" dirty="0">
              <a:solidFill>
                <a:schemeClr val="tx1"/>
              </a:solidFill>
            </a:endParaRPr>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Segmentation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
        <p:nvSpPr>
          <p:cNvPr id="11" name="Content Placeholder 10">
            <a:extLst>
              <a:ext uri="{FF2B5EF4-FFF2-40B4-BE49-F238E27FC236}">
                <a16:creationId xmlns:a16="http://schemas.microsoft.com/office/drawing/2014/main" id="{B4E37865-E574-47EA-B238-F67EA1E5A5DE}"/>
              </a:ext>
            </a:extLst>
          </p:cNvPr>
          <p:cNvSpPr>
            <a:spLocks noGrp="1"/>
          </p:cNvSpPr>
          <p:nvPr>
            <p:ph sz="quarter" idx="1"/>
          </p:nvPr>
        </p:nvSpPr>
        <p:spPr/>
        <p:txBody>
          <a:bodyPr>
            <a:normAutofit/>
          </a:bodyPr>
          <a:lstStyle/>
          <a:p>
            <a:pPr fontAlgn="base"/>
            <a:r>
              <a:rPr lang="en-US" b="1" dirty="0"/>
              <a:t>Rules of the Segmentation: </a:t>
            </a:r>
            <a:r>
              <a:rPr lang="en-US" dirty="0"/>
              <a:t>Segmentation process follows </a:t>
            </a:r>
            <a:r>
              <a:rPr lang="en-US"/>
              <a:t>some rules:</a:t>
            </a:r>
            <a:endParaRPr lang="en-US" dirty="0"/>
          </a:p>
          <a:p>
            <a:pPr fontAlgn="base"/>
            <a:r>
              <a:rPr lang="en-US" dirty="0"/>
              <a:t>The starting address of a segment should be such that it can be evenly divided by 16.</a:t>
            </a:r>
          </a:p>
          <a:p>
            <a:pPr fontAlgn="base"/>
            <a:r>
              <a:rPr lang="en-US" dirty="0"/>
              <a:t>Minimum size of a segment can be 16 bytes and the maximum can be 64 kB.</a:t>
            </a:r>
          </a:p>
          <a:p>
            <a:pPr fontAlgn="base"/>
            <a:endParaRPr lang="en-US" dirty="0"/>
          </a:p>
        </p:txBody>
      </p:sp>
      <p:pic>
        <p:nvPicPr>
          <p:cNvPr id="13" name="Picture 12">
            <a:extLst>
              <a:ext uri="{FF2B5EF4-FFF2-40B4-BE49-F238E27FC236}">
                <a16:creationId xmlns:a16="http://schemas.microsoft.com/office/drawing/2014/main" id="{A5A34289-AE38-440D-A1C5-AC6364443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62400"/>
            <a:ext cx="7480302" cy="2194560"/>
          </a:xfrm>
          <a:prstGeom prst="rect">
            <a:avLst/>
          </a:prstGeom>
        </p:spPr>
      </p:pic>
    </p:spTree>
    <p:extLst>
      <p:ext uri="{BB962C8B-B14F-4D97-AF65-F5344CB8AC3E}">
        <p14:creationId xmlns:p14="http://schemas.microsoft.com/office/powerpoint/2010/main" val="104577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Segmentation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
        <p:nvSpPr>
          <p:cNvPr id="11" name="Content Placeholder 10">
            <a:extLst>
              <a:ext uri="{FF2B5EF4-FFF2-40B4-BE49-F238E27FC236}">
                <a16:creationId xmlns:a16="http://schemas.microsoft.com/office/drawing/2014/main" id="{B4E37865-E574-47EA-B238-F67EA1E5A5DE}"/>
              </a:ext>
            </a:extLst>
          </p:cNvPr>
          <p:cNvSpPr>
            <a:spLocks noGrp="1"/>
          </p:cNvSpPr>
          <p:nvPr>
            <p:ph sz="quarter" idx="1"/>
          </p:nvPr>
        </p:nvSpPr>
        <p:spPr/>
        <p:txBody>
          <a:bodyPr>
            <a:normAutofit fontScale="92500" lnSpcReduction="10000"/>
          </a:bodyPr>
          <a:lstStyle/>
          <a:p>
            <a:pPr fontAlgn="base"/>
            <a:r>
              <a:rPr lang="en-US" b="1" dirty="0"/>
              <a:t>Advantages of the Segmentation</a:t>
            </a:r>
            <a:r>
              <a:rPr lang="en-US" dirty="0"/>
              <a:t> The main advantages of segmentation are as follows:</a:t>
            </a:r>
          </a:p>
          <a:p>
            <a:pPr lvl="1" fontAlgn="base"/>
            <a:r>
              <a:rPr lang="en-US" dirty="0"/>
              <a:t>It provides a powerful memory management mechanism.</a:t>
            </a:r>
          </a:p>
          <a:p>
            <a:pPr lvl="1" fontAlgn="base"/>
            <a:r>
              <a:rPr lang="en-US" dirty="0"/>
              <a:t>Data related or stack related operations can be performed in different segments.</a:t>
            </a:r>
          </a:p>
          <a:p>
            <a:pPr lvl="1" fontAlgn="base"/>
            <a:r>
              <a:rPr lang="en-US" dirty="0"/>
              <a:t>Code related operation can be done in separate code segments.</a:t>
            </a:r>
          </a:p>
          <a:p>
            <a:pPr lvl="1" fontAlgn="base"/>
            <a:r>
              <a:rPr lang="en-US" dirty="0"/>
              <a:t>It allows to processes to easily share data.</a:t>
            </a:r>
          </a:p>
          <a:p>
            <a:pPr lvl="1" fontAlgn="base"/>
            <a:r>
              <a:rPr lang="en-US" dirty="0"/>
              <a:t>It allows to extend the address ability of the processor, i.e. segmentation allows the use of 16 bit registers to give an addressing capability of 1 Megabytes. Without segmentation, it would require 20 bit registers.</a:t>
            </a:r>
          </a:p>
          <a:p>
            <a:pPr lvl="1" fontAlgn="base"/>
            <a:r>
              <a:rPr lang="en-US" dirty="0"/>
              <a:t>It is possible to enhance the memory size of code, data or stack segments beyond 64 KB by allotting more than one segment for each area.</a:t>
            </a:r>
          </a:p>
          <a:p>
            <a:endParaRPr lang="en-US" dirty="0"/>
          </a:p>
        </p:txBody>
      </p:sp>
    </p:spTree>
    <p:extLst>
      <p:ext uri="{BB962C8B-B14F-4D97-AF65-F5344CB8AC3E}">
        <p14:creationId xmlns:p14="http://schemas.microsoft.com/office/powerpoint/2010/main" val="3938308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Task</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normAutofit/>
          </a:bodyPr>
          <a:lstStyle/>
          <a:p>
            <a:r>
              <a:rPr lang="en-US" dirty="0"/>
              <a:t>Q1. Suppose, segment no = 1111 H, offset = 1332 H,</a:t>
            </a:r>
          </a:p>
          <a:p>
            <a:pPr marL="0" indent="0">
              <a:buNone/>
            </a:pPr>
            <a:r>
              <a:rPr lang="en-US" dirty="0"/>
              <a:t>calculate the physical address?</a:t>
            </a:r>
          </a:p>
          <a:p>
            <a:pPr marL="0" indent="0">
              <a:buNone/>
            </a:pPr>
            <a:endParaRPr lang="en-US" dirty="0"/>
          </a:p>
          <a:p>
            <a:pPr marL="0" indent="0">
              <a:buNone/>
            </a:pPr>
            <a:r>
              <a:rPr lang="en-US" dirty="0"/>
              <a:t>Q2. Suppose, physical address = 33330, offset = 0020, calculate the segment no?</a:t>
            </a:r>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2545924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697480"/>
            <a:ext cx="5483352" cy="990600"/>
          </a:xfrm>
        </p:spPr>
        <p:txBody>
          <a:bodyPr/>
          <a:lstStyle/>
          <a:p>
            <a:r>
              <a:rPr lang="en-US" dirty="0">
                <a:solidFill>
                  <a:schemeClr val="tx1"/>
                </a:solidFill>
              </a:rPr>
              <a:t>Thank You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p:txBody>
          <a:bodyPr/>
          <a:lstStyle/>
          <a:p>
            <a:endParaRPr lang="en-US" dirty="0">
              <a:sym typeface="Wingdings" pitchFamily="2" charset="2"/>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Microprocessor</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chemeClr val="tx1"/>
                </a:solidFill>
              </a:rPr>
              <a:pPr/>
              <a:t>3</a:t>
            </a:fld>
            <a:endParaRPr lang="en-US">
              <a:solidFill>
                <a:schemeClr val="tx1"/>
              </a:solidFill>
            </a:endParaRPr>
          </a:p>
        </p:txBody>
      </p:sp>
      <p:sp>
        <p:nvSpPr>
          <p:cNvPr id="4" name="Content Placeholder 3"/>
          <p:cNvSpPr>
            <a:spLocks noGrp="1"/>
          </p:cNvSpPr>
          <p:nvPr>
            <p:ph sz="quarter" idx="1"/>
          </p:nvPr>
        </p:nvSpPr>
        <p:spPr/>
        <p:txBody>
          <a:bodyPr>
            <a:normAutofit/>
          </a:bodyPr>
          <a:lstStyle/>
          <a:p>
            <a:r>
              <a:rPr lang="en-US" sz="2400" b="1" dirty="0"/>
              <a:t>Intel 8086</a:t>
            </a:r>
          </a:p>
          <a:p>
            <a:pPr lvl="1"/>
            <a:r>
              <a:rPr lang="en-US" dirty="0">
                <a:solidFill>
                  <a:schemeClr val="tx1"/>
                </a:solidFill>
              </a:rPr>
              <a:t>The microprocessor 8086 can be considered to be the basic processor for the Intel X86 family from 1978. </a:t>
            </a:r>
          </a:p>
          <a:p>
            <a:pPr lvl="1"/>
            <a:r>
              <a:rPr lang="en-US" dirty="0">
                <a:solidFill>
                  <a:schemeClr val="tx1"/>
                </a:solidFill>
              </a:rPr>
              <a:t>It has a 20-bit address bus along with 16-bit data bus.</a:t>
            </a:r>
          </a:p>
          <a:p>
            <a:pPr lvl="1"/>
            <a:r>
              <a:rPr lang="en-US" dirty="0">
                <a:solidFill>
                  <a:schemeClr val="tx1"/>
                </a:solidFill>
              </a:rPr>
              <a:t>With the knowledge of 8086 16-bit processor, one can study the further versions of this processor 80286, 80406 and Pentium.</a:t>
            </a:r>
            <a:endParaRPr lang="en-MY" dirty="0">
              <a:solidFill>
                <a:schemeClr val="tx1"/>
              </a:solidFill>
            </a:endParaRPr>
          </a:p>
          <a:p>
            <a:pPr lvl="1"/>
            <a:endParaRPr lang="en-US" dirty="0">
              <a:solidFill>
                <a:schemeClr val="tx1"/>
              </a:solidFill>
            </a:endParaRPr>
          </a:p>
          <a:p>
            <a:pPr lvl="1">
              <a:buNone/>
            </a:pPr>
            <a:endParaRPr lang="en-US" dirty="0">
              <a:solidFill>
                <a:schemeClr val="tx1"/>
              </a:solidFill>
            </a:endParaRPr>
          </a:p>
          <a:p>
            <a:pPr lvl="1"/>
            <a:endParaRPr lang="en-US" dirty="0">
              <a:solidFill>
                <a:schemeClr val="tx1"/>
              </a:solidFill>
            </a:endParaRPr>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extLst>
      <p:ext uri="{BB962C8B-B14F-4D97-AF65-F5344CB8AC3E}">
        <p14:creationId xmlns:p14="http://schemas.microsoft.com/office/powerpoint/2010/main" val="165255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Memory Partitioning for 8086 Processor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normAutofit fontScale="92500" lnSpcReduction="10000"/>
          </a:bodyPr>
          <a:lstStyle/>
          <a:p>
            <a:r>
              <a:rPr lang="en-US" sz="2400" dirty="0">
                <a:latin typeface="Albertus Extra Bold" pitchFamily="34" charset="0"/>
              </a:rPr>
              <a:t>The 8086 processor assign a 20-bit physical address to its memory locations.</a:t>
            </a:r>
          </a:p>
          <a:p>
            <a:pPr lvl="2">
              <a:buNone/>
            </a:pPr>
            <a:r>
              <a:rPr lang="en-US" dirty="0">
                <a:latin typeface="Albertus Extra Bold" pitchFamily="34" charset="0"/>
              </a:rPr>
              <a:t>   2</a:t>
            </a:r>
            <a:r>
              <a:rPr lang="en-US" baseline="30000" dirty="0">
                <a:latin typeface="Albertus Extra Bold" pitchFamily="34" charset="0"/>
              </a:rPr>
              <a:t>20</a:t>
            </a:r>
            <a:r>
              <a:rPr lang="en-US" dirty="0">
                <a:latin typeface="Albertus Extra Bold" pitchFamily="34" charset="0"/>
              </a:rPr>
              <a:t> </a:t>
            </a:r>
            <a:r>
              <a:rPr lang="en-US" b="1" dirty="0">
                <a:solidFill>
                  <a:srgbClr val="002060"/>
                </a:solidFill>
                <a:latin typeface="Albertus Extra Bold" pitchFamily="34" charset="0"/>
              </a:rPr>
              <a:t>→  1 Mbyte -&gt; 1,048,576 bytes</a:t>
            </a:r>
          </a:p>
          <a:p>
            <a:pPr lvl="2">
              <a:buNone/>
            </a:pPr>
            <a:r>
              <a:rPr lang="en-US" dirty="0">
                <a:latin typeface="Albertus Extra Bold" pitchFamily="34" charset="0"/>
              </a:rPr>
              <a:t>   20 bits → 5 hex digits</a:t>
            </a:r>
          </a:p>
          <a:p>
            <a:pPr lvl="2">
              <a:buNone/>
            </a:pPr>
            <a:r>
              <a:rPr lang="en-US" dirty="0">
                <a:latin typeface="Albertus Extra Bold" pitchFamily="34" charset="0"/>
              </a:rPr>
              <a:t>   First addresses: 00000, 00001,…,0000A,…FFFFF.</a:t>
            </a:r>
          </a:p>
          <a:p>
            <a:pPr lvl="2">
              <a:buNone/>
            </a:pPr>
            <a:r>
              <a:rPr lang="en-US" dirty="0">
                <a:latin typeface="Albertus Extra Bold" pitchFamily="34" charset="0"/>
              </a:rPr>
              <a:t>   But Registers are 16-bits (4 Hex digits) and can address only 2</a:t>
            </a:r>
            <a:r>
              <a:rPr lang="en-US" baseline="30000" dirty="0">
                <a:latin typeface="Albertus Extra Bold" pitchFamily="34" charset="0"/>
              </a:rPr>
              <a:t>16</a:t>
            </a:r>
            <a:r>
              <a:rPr lang="en-US" dirty="0">
                <a:latin typeface="Albertus Extra Bold" pitchFamily="34" charset="0"/>
              </a:rPr>
              <a:t> = </a:t>
            </a:r>
            <a:r>
              <a:rPr lang="en-US" b="1" dirty="0">
                <a:solidFill>
                  <a:srgbClr val="002060"/>
                </a:solidFill>
                <a:latin typeface="Albertus Extra Bold" pitchFamily="34" charset="0"/>
              </a:rPr>
              <a:t>64 </a:t>
            </a:r>
            <a:r>
              <a:rPr lang="en-US" b="1" dirty="0" err="1">
                <a:solidFill>
                  <a:srgbClr val="002060"/>
                </a:solidFill>
                <a:latin typeface="Albertus Extra Bold" pitchFamily="34" charset="0"/>
              </a:rPr>
              <a:t>KBytes</a:t>
            </a:r>
            <a:r>
              <a:rPr lang="en-US" b="1" dirty="0">
                <a:solidFill>
                  <a:srgbClr val="002060"/>
                </a:solidFill>
                <a:latin typeface="Albertus Extra Bold" pitchFamily="34" charset="0"/>
              </a:rPr>
              <a:t>. 0000,0001,0002,……FFFF</a:t>
            </a:r>
          </a:p>
          <a:p>
            <a:pPr lvl="2">
              <a:buNone/>
            </a:pPr>
            <a:r>
              <a:rPr lang="en-US" b="1" dirty="0">
                <a:solidFill>
                  <a:srgbClr val="002060"/>
                </a:solidFill>
                <a:latin typeface="Albertus Extra Bold" pitchFamily="34" charset="0"/>
              </a:rPr>
              <a:t>Suppose </a:t>
            </a:r>
            <a:r>
              <a:rPr lang="en-US" dirty="0">
                <a:latin typeface="Albertus Extra Bold" pitchFamily="34" charset="0"/>
              </a:rPr>
              <a:t>20 bits → 5 hex digits: 38A41H</a:t>
            </a:r>
          </a:p>
          <a:p>
            <a:endParaRPr lang="en-US" sz="2400" dirty="0">
              <a:solidFill>
                <a:srgbClr val="FF0000"/>
              </a:solidFill>
            </a:endParaRPr>
          </a:p>
          <a:p>
            <a:endParaRPr lang="en-US" sz="2400" dirty="0">
              <a:solidFill>
                <a:srgbClr val="FF0000"/>
              </a:solidFill>
            </a:endParaRPr>
          </a:p>
          <a:p>
            <a:pPr marL="0" indent="0">
              <a:buNone/>
            </a:pPr>
            <a:r>
              <a:rPr lang="en-US" sz="2400" dirty="0">
                <a:solidFill>
                  <a:schemeClr val="tx2"/>
                </a:solidFill>
              </a:rPr>
              <a:t>Here, 0011 1000 1010 0100 0001 = 20 bits = 5 Hex digits</a:t>
            </a:r>
          </a:p>
          <a:p>
            <a:r>
              <a:rPr lang="en-US" sz="2400" b="1" dirty="0">
                <a:solidFill>
                  <a:srgbClr val="002060"/>
                </a:solidFill>
              </a:rPr>
              <a:t>Partition the memory into segments </a:t>
            </a:r>
          </a:p>
          <a:p>
            <a:pPr lvl="1"/>
            <a:r>
              <a:rPr lang="en-US" sz="2100" dirty="0">
                <a:solidFill>
                  <a:schemeClr val="tx1"/>
                </a:solidFill>
              </a:rPr>
              <a:t>Total of (16), 64 Kbytes segments might be positioned within the 1 Mbyte address space of an 8086 processor.</a:t>
            </a:r>
          </a:p>
          <a:p>
            <a:endParaRPr lang="en-US" dirty="0"/>
          </a:p>
          <a:p>
            <a:endParaRPr lang="en-US" dirty="0"/>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graphicFrame>
        <p:nvGraphicFramePr>
          <p:cNvPr id="6" name="Table 6">
            <a:extLst>
              <a:ext uri="{FF2B5EF4-FFF2-40B4-BE49-F238E27FC236}">
                <a16:creationId xmlns:a16="http://schemas.microsoft.com/office/drawing/2014/main" id="{2E2CBB3F-CC67-4342-BE33-B212DE0B588A}"/>
              </a:ext>
            </a:extLst>
          </p:cNvPr>
          <p:cNvGraphicFramePr>
            <a:graphicFrameLocks noGrp="1"/>
          </p:cNvGraphicFramePr>
          <p:nvPr>
            <p:extLst>
              <p:ext uri="{D42A27DB-BD31-4B8C-83A1-F6EECF244321}">
                <p14:modId xmlns:p14="http://schemas.microsoft.com/office/powerpoint/2010/main" val="2344177376"/>
              </p:ext>
            </p:extLst>
          </p:nvPr>
        </p:nvGraphicFramePr>
        <p:xfrm>
          <a:off x="1524000" y="38100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76082632"/>
                    </a:ext>
                  </a:extLst>
                </a:gridCol>
                <a:gridCol w="1219200">
                  <a:extLst>
                    <a:ext uri="{9D8B030D-6E8A-4147-A177-3AD203B41FA5}">
                      <a16:colId xmlns:a16="http://schemas.microsoft.com/office/drawing/2014/main" val="3052569343"/>
                    </a:ext>
                  </a:extLst>
                </a:gridCol>
                <a:gridCol w="1219200">
                  <a:extLst>
                    <a:ext uri="{9D8B030D-6E8A-4147-A177-3AD203B41FA5}">
                      <a16:colId xmlns:a16="http://schemas.microsoft.com/office/drawing/2014/main" val="3046272525"/>
                    </a:ext>
                  </a:extLst>
                </a:gridCol>
                <a:gridCol w="1219200">
                  <a:extLst>
                    <a:ext uri="{9D8B030D-6E8A-4147-A177-3AD203B41FA5}">
                      <a16:colId xmlns:a16="http://schemas.microsoft.com/office/drawing/2014/main" val="412543682"/>
                    </a:ext>
                  </a:extLst>
                </a:gridCol>
                <a:gridCol w="1219200">
                  <a:extLst>
                    <a:ext uri="{9D8B030D-6E8A-4147-A177-3AD203B41FA5}">
                      <a16:colId xmlns:a16="http://schemas.microsoft.com/office/drawing/2014/main" val="1392641607"/>
                    </a:ext>
                  </a:extLst>
                </a:gridCol>
              </a:tblGrid>
              <a:tr h="370840">
                <a:tc>
                  <a:txBody>
                    <a:bodyPr/>
                    <a:lstStyle/>
                    <a:p>
                      <a:pPr algn="ctr"/>
                      <a:r>
                        <a:rPr lang="en-US" dirty="0"/>
                        <a:t>3</a:t>
                      </a:r>
                    </a:p>
                  </a:txBody>
                  <a:tcPr/>
                </a:tc>
                <a:tc>
                  <a:txBody>
                    <a:bodyPr/>
                    <a:lstStyle/>
                    <a:p>
                      <a:pPr algn="ctr"/>
                      <a:r>
                        <a:rPr lang="en-US" dirty="0"/>
                        <a:t>8</a:t>
                      </a:r>
                    </a:p>
                  </a:txBody>
                  <a:tcPr/>
                </a:tc>
                <a:tc>
                  <a:txBody>
                    <a:bodyPr/>
                    <a:lstStyle/>
                    <a:p>
                      <a:pPr algn="ctr"/>
                      <a:r>
                        <a:rPr lang="en-US" dirty="0"/>
                        <a:t>A</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239790489"/>
                  </a:ext>
                </a:extLst>
              </a:tr>
              <a:tr h="370840">
                <a:tc>
                  <a:txBody>
                    <a:bodyPr/>
                    <a:lstStyle/>
                    <a:p>
                      <a:pPr algn="ctr"/>
                      <a:r>
                        <a:rPr lang="en-US" dirty="0"/>
                        <a:t>0011</a:t>
                      </a:r>
                    </a:p>
                  </a:txBody>
                  <a:tcPr/>
                </a:tc>
                <a:tc>
                  <a:txBody>
                    <a:bodyPr/>
                    <a:lstStyle/>
                    <a:p>
                      <a:pPr algn="ctr"/>
                      <a:r>
                        <a:rPr lang="en-US" dirty="0"/>
                        <a:t>1000</a:t>
                      </a:r>
                    </a:p>
                  </a:txBody>
                  <a:tcPr/>
                </a:tc>
                <a:tc>
                  <a:txBody>
                    <a:bodyPr/>
                    <a:lstStyle/>
                    <a:p>
                      <a:pPr algn="ctr"/>
                      <a:r>
                        <a:rPr lang="en-US" dirty="0"/>
                        <a:t>1010</a:t>
                      </a:r>
                    </a:p>
                  </a:txBody>
                  <a:tcPr/>
                </a:tc>
                <a:tc>
                  <a:txBody>
                    <a:bodyPr/>
                    <a:lstStyle/>
                    <a:p>
                      <a:pPr algn="ctr"/>
                      <a:r>
                        <a:rPr lang="en-US" dirty="0"/>
                        <a:t>0100</a:t>
                      </a:r>
                    </a:p>
                  </a:txBody>
                  <a:tcPr/>
                </a:tc>
                <a:tc>
                  <a:txBody>
                    <a:bodyPr/>
                    <a:lstStyle/>
                    <a:p>
                      <a:pPr algn="ctr"/>
                      <a:r>
                        <a:rPr lang="en-US" dirty="0"/>
                        <a:t>0001</a:t>
                      </a:r>
                    </a:p>
                  </a:txBody>
                  <a:tcPr/>
                </a:tc>
                <a:extLst>
                  <a:ext uri="{0D108BD9-81ED-4DB2-BD59-A6C34878D82A}">
                    <a16:rowId xmlns:a16="http://schemas.microsoft.com/office/drawing/2014/main" val="37198104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6"/>
          <p:cNvSpPr>
            <a:spLocks noChangeArrowheads="1"/>
          </p:cNvSpPr>
          <p:nvPr/>
        </p:nvSpPr>
        <p:spPr bwMode="auto">
          <a:xfrm>
            <a:off x="6400800" y="4953000"/>
            <a:ext cx="1767403" cy="1447800"/>
          </a:xfrm>
          <a:prstGeom prst="rect">
            <a:avLst/>
          </a:prstGeom>
          <a:solidFill>
            <a:srgbClr val="FFFFFF"/>
          </a:solidFill>
          <a:ln w="14288">
            <a:solidFill>
              <a:srgbClr val="000000"/>
            </a:solidFill>
            <a:miter lim="800000"/>
            <a:headEnd/>
            <a:tailEnd/>
          </a:ln>
        </p:spPr>
        <p:txBody>
          <a:bodyPr/>
          <a:lstStyle/>
          <a:p>
            <a:endParaRPr lang="ar-SA"/>
          </a:p>
        </p:txBody>
      </p:sp>
      <p:sp>
        <p:nvSpPr>
          <p:cNvPr id="2" name="Title 1"/>
          <p:cNvSpPr>
            <a:spLocks noGrp="1"/>
          </p:cNvSpPr>
          <p:nvPr>
            <p:ph type="title"/>
          </p:nvPr>
        </p:nvSpPr>
        <p:spPr/>
        <p:txBody>
          <a:bodyPr/>
          <a:lstStyle/>
          <a:p>
            <a:r>
              <a:rPr lang="en-US" dirty="0">
                <a:solidFill>
                  <a:schemeClr val="tx1"/>
                </a:solidFill>
              </a:rPr>
              <a:t>Memory Segment: </a:t>
            </a:r>
            <a:r>
              <a:rPr lang="en-US" b="1" i="1" dirty="0">
                <a:solidFill>
                  <a:schemeClr val="tx1"/>
                </a:solidFill>
              </a:rPr>
              <a:t>Address Space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lstStyle/>
          <a:p>
            <a:endParaRPr lang="en-US" dirty="0"/>
          </a:p>
        </p:txBody>
      </p:sp>
      <p:grpSp>
        <p:nvGrpSpPr>
          <p:cNvPr id="6" name="Group 3"/>
          <p:cNvGrpSpPr>
            <a:grpSpLocks/>
          </p:cNvGrpSpPr>
          <p:nvPr/>
        </p:nvGrpSpPr>
        <p:grpSpPr bwMode="auto">
          <a:xfrm>
            <a:off x="1676400" y="1219200"/>
            <a:ext cx="6019800" cy="5105400"/>
            <a:chOff x="816" y="1008"/>
            <a:chExt cx="2718" cy="2807"/>
          </a:xfrm>
        </p:grpSpPr>
        <p:sp>
          <p:nvSpPr>
            <p:cNvPr id="7" name="Rectangle 4"/>
            <p:cNvSpPr>
              <a:spLocks noChangeArrowheads="1"/>
            </p:cNvSpPr>
            <p:nvPr/>
          </p:nvSpPr>
          <p:spPr bwMode="auto">
            <a:xfrm>
              <a:off x="1189" y="3602"/>
              <a:ext cx="798" cy="171"/>
            </a:xfrm>
            <a:prstGeom prst="rect">
              <a:avLst/>
            </a:prstGeom>
            <a:solidFill>
              <a:srgbClr val="FFFFFF"/>
            </a:solidFill>
            <a:ln w="14288">
              <a:solidFill>
                <a:srgbClr val="000000"/>
              </a:solidFill>
              <a:miter lim="800000"/>
              <a:headEnd/>
              <a:tailEnd/>
            </a:ln>
          </p:spPr>
          <p:txBody>
            <a:bodyPr/>
            <a:lstStyle/>
            <a:p>
              <a:endParaRPr lang="ar-SA"/>
            </a:p>
          </p:txBody>
        </p:sp>
        <p:sp>
          <p:nvSpPr>
            <p:cNvPr id="8" name="Rectangle 5"/>
            <p:cNvSpPr>
              <a:spLocks noChangeArrowheads="1"/>
            </p:cNvSpPr>
            <p:nvPr/>
          </p:nvSpPr>
          <p:spPr bwMode="auto">
            <a:xfrm>
              <a:off x="825" y="3700"/>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dirty="0"/>
                <a:t>00000</a:t>
              </a:r>
              <a:endParaRPr lang="en-US" sz="2800" dirty="0"/>
            </a:p>
          </p:txBody>
        </p:sp>
        <p:sp>
          <p:nvSpPr>
            <p:cNvPr id="9" name="Rectangle 6"/>
            <p:cNvSpPr>
              <a:spLocks noChangeArrowheads="1"/>
            </p:cNvSpPr>
            <p:nvPr/>
          </p:nvSpPr>
          <p:spPr bwMode="auto">
            <a:xfrm>
              <a:off x="1189" y="3432"/>
              <a:ext cx="798" cy="170"/>
            </a:xfrm>
            <a:prstGeom prst="rect">
              <a:avLst/>
            </a:prstGeom>
            <a:solidFill>
              <a:srgbClr val="FFFFFF"/>
            </a:solidFill>
            <a:ln w="14288">
              <a:solidFill>
                <a:srgbClr val="000000"/>
              </a:solidFill>
              <a:miter lim="800000"/>
              <a:headEnd/>
              <a:tailEnd/>
            </a:ln>
          </p:spPr>
          <p:txBody>
            <a:bodyPr/>
            <a:lstStyle/>
            <a:p>
              <a:endParaRPr lang="ar-SA"/>
            </a:p>
          </p:txBody>
        </p:sp>
        <p:sp>
          <p:nvSpPr>
            <p:cNvPr id="10" name="Rectangle 7"/>
            <p:cNvSpPr>
              <a:spLocks noChangeArrowheads="1"/>
            </p:cNvSpPr>
            <p:nvPr/>
          </p:nvSpPr>
          <p:spPr bwMode="auto">
            <a:xfrm>
              <a:off x="825" y="3521"/>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10000</a:t>
              </a:r>
              <a:endParaRPr lang="en-US" sz="2800"/>
            </a:p>
          </p:txBody>
        </p:sp>
        <p:sp>
          <p:nvSpPr>
            <p:cNvPr id="11" name="Rectangle 8"/>
            <p:cNvSpPr>
              <a:spLocks noChangeArrowheads="1"/>
            </p:cNvSpPr>
            <p:nvPr/>
          </p:nvSpPr>
          <p:spPr bwMode="auto">
            <a:xfrm>
              <a:off x="1189" y="3261"/>
              <a:ext cx="798" cy="171"/>
            </a:xfrm>
            <a:prstGeom prst="rect">
              <a:avLst/>
            </a:prstGeom>
            <a:solidFill>
              <a:srgbClr val="FFFFFF"/>
            </a:solidFill>
            <a:ln w="14288">
              <a:solidFill>
                <a:srgbClr val="000000"/>
              </a:solidFill>
              <a:miter lim="800000"/>
              <a:headEnd/>
              <a:tailEnd/>
            </a:ln>
          </p:spPr>
          <p:txBody>
            <a:bodyPr/>
            <a:lstStyle/>
            <a:p>
              <a:endParaRPr lang="ar-SA"/>
            </a:p>
          </p:txBody>
        </p:sp>
        <p:sp>
          <p:nvSpPr>
            <p:cNvPr id="12" name="Rectangle 9"/>
            <p:cNvSpPr>
              <a:spLocks noChangeArrowheads="1"/>
            </p:cNvSpPr>
            <p:nvPr/>
          </p:nvSpPr>
          <p:spPr bwMode="auto">
            <a:xfrm>
              <a:off x="825" y="3350"/>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20000</a:t>
              </a:r>
              <a:endParaRPr lang="en-US" sz="2800"/>
            </a:p>
          </p:txBody>
        </p:sp>
        <p:sp>
          <p:nvSpPr>
            <p:cNvPr id="13" name="Rectangle 10"/>
            <p:cNvSpPr>
              <a:spLocks noChangeArrowheads="1"/>
            </p:cNvSpPr>
            <p:nvPr/>
          </p:nvSpPr>
          <p:spPr bwMode="auto">
            <a:xfrm>
              <a:off x="1189" y="3082"/>
              <a:ext cx="798" cy="179"/>
            </a:xfrm>
            <a:prstGeom prst="rect">
              <a:avLst/>
            </a:prstGeom>
            <a:solidFill>
              <a:srgbClr val="FFFFFF"/>
            </a:solidFill>
            <a:ln w="14288">
              <a:solidFill>
                <a:srgbClr val="000000"/>
              </a:solidFill>
              <a:miter lim="800000"/>
              <a:headEnd/>
              <a:tailEnd/>
            </a:ln>
          </p:spPr>
          <p:txBody>
            <a:bodyPr/>
            <a:lstStyle/>
            <a:p>
              <a:endParaRPr lang="ar-SA"/>
            </a:p>
          </p:txBody>
        </p:sp>
        <p:sp>
          <p:nvSpPr>
            <p:cNvPr id="14" name="Rectangle 11"/>
            <p:cNvSpPr>
              <a:spLocks noChangeArrowheads="1"/>
            </p:cNvSpPr>
            <p:nvPr/>
          </p:nvSpPr>
          <p:spPr bwMode="auto">
            <a:xfrm>
              <a:off x="825" y="3180"/>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30000</a:t>
              </a:r>
              <a:endParaRPr lang="en-US" sz="2800"/>
            </a:p>
          </p:txBody>
        </p:sp>
        <p:sp>
          <p:nvSpPr>
            <p:cNvPr id="15" name="Rectangle 12"/>
            <p:cNvSpPr>
              <a:spLocks noChangeArrowheads="1"/>
            </p:cNvSpPr>
            <p:nvPr/>
          </p:nvSpPr>
          <p:spPr bwMode="auto">
            <a:xfrm>
              <a:off x="1189" y="2911"/>
              <a:ext cx="798" cy="171"/>
            </a:xfrm>
            <a:prstGeom prst="rect">
              <a:avLst/>
            </a:prstGeom>
            <a:solidFill>
              <a:srgbClr val="FFFFFF"/>
            </a:solidFill>
            <a:ln w="14288">
              <a:solidFill>
                <a:srgbClr val="000000"/>
              </a:solidFill>
              <a:miter lim="800000"/>
              <a:headEnd/>
              <a:tailEnd/>
            </a:ln>
          </p:spPr>
          <p:txBody>
            <a:bodyPr/>
            <a:lstStyle/>
            <a:p>
              <a:endParaRPr lang="ar-SA"/>
            </a:p>
          </p:txBody>
        </p:sp>
        <p:sp>
          <p:nvSpPr>
            <p:cNvPr id="16" name="Rectangle 13"/>
            <p:cNvSpPr>
              <a:spLocks noChangeArrowheads="1"/>
            </p:cNvSpPr>
            <p:nvPr/>
          </p:nvSpPr>
          <p:spPr bwMode="auto">
            <a:xfrm>
              <a:off x="825" y="3009"/>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40000</a:t>
              </a:r>
              <a:endParaRPr lang="en-US" sz="2800"/>
            </a:p>
          </p:txBody>
        </p:sp>
        <p:sp>
          <p:nvSpPr>
            <p:cNvPr id="17" name="Rectangle 14"/>
            <p:cNvSpPr>
              <a:spLocks noChangeArrowheads="1"/>
            </p:cNvSpPr>
            <p:nvPr/>
          </p:nvSpPr>
          <p:spPr bwMode="auto">
            <a:xfrm>
              <a:off x="1189" y="2741"/>
              <a:ext cx="798" cy="170"/>
            </a:xfrm>
            <a:prstGeom prst="rect">
              <a:avLst/>
            </a:prstGeom>
            <a:solidFill>
              <a:srgbClr val="FFFFFF"/>
            </a:solidFill>
            <a:ln w="14288">
              <a:solidFill>
                <a:srgbClr val="000000"/>
              </a:solidFill>
              <a:miter lim="800000"/>
              <a:headEnd/>
              <a:tailEnd/>
            </a:ln>
          </p:spPr>
          <p:txBody>
            <a:bodyPr/>
            <a:lstStyle/>
            <a:p>
              <a:endParaRPr lang="ar-SA"/>
            </a:p>
          </p:txBody>
        </p:sp>
        <p:sp>
          <p:nvSpPr>
            <p:cNvPr id="18" name="Rectangle 15"/>
            <p:cNvSpPr>
              <a:spLocks noChangeArrowheads="1"/>
            </p:cNvSpPr>
            <p:nvPr/>
          </p:nvSpPr>
          <p:spPr bwMode="auto">
            <a:xfrm>
              <a:off x="825" y="2830"/>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50000</a:t>
              </a:r>
              <a:endParaRPr lang="en-US" sz="2800"/>
            </a:p>
          </p:txBody>
        </p:sp>
        <p:sp>
          <p:nvSpPr>
            <p:cNvPr id="19" name="Rectangle 16"/>
            <p:cNvSpPr>
              <a:spLocks noChangeArrowheads="1"/>
            </p:cNvSpPr>
            <p:nvPr/>
          </p:nvSpPr>
          <p:spPr bwMode="auto">
            <a:xfrm>
              <a:off x="1189" y="2570"/>
              <a:ext cx="798" cy="171"/>
            </a:xfrm>
            <a:prstGeom prst="rect">
              <a:avLst/>
            </a:prstGeom>
            <a:solidFill>
              <a:srgbClr val="FFFFFF"/>
            </a:solidFill>
            <a:ln w="14288">
              <a:solidFill>
                <a:srgbClr val="000000"/>
              </a:solidFill>
              <a:miter lim="800000"/>
              <a:headEnd/>
              <a:tailEnd/>
            </a:ln>
          </p:spPr>
          <p:txBody>
            <a:bodyPr/>
            <a:lstStyle/>
            <a:p>
              <a:endParaRPr lang="ar-SA"/>
            </a:p>
          </p:txBody>
        </p:sp>
        <p:sp>
          <p:nvSpPr>
            <p:cNvPr id="20" name="Rectangle 17"/>
            <p:cNvSpPr>
              <a:spLocks noChangeArrowheads="1"/>
            </p:cNvSpPr>
            <p:nvPr/>
          </p:nvSpPr>
          <p:spPr bwMode="auto">
            <a:xfrm>
              <a:off x="825" y="2659"/>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60000</a:t>
              </a:r>
              <a:endParaRPr lang="en-US" sz="2800"/>
            </a:p>
          </p:txBody>
        </p:sp>
        <p:sp>
          <p:nvSpPr>
            <p:cNvPr id="21" name="Rectangle 18"/>
            <p:cNvSpPr>
              <a:spLocks noChangeArrowheads="1"/>
            </p:cNvSpPr>
            <p:nvPr/>
          </p:nvSpPr>
          <p:spPr bwMode="auto">
            <a:xfrm>
              <a:off x="1189" y="2391"/>
              <a:ext cx="798" cy="179"/>
            </a:xfrm>
            <a:prstGeom prst="rect">
              <a:avLst/>
            </a:prstGeom>
            <a:solidFill>
              <a:srgbClr val="FFFFFF"/>
            </a:solidFill>
            <a:ln w="14288">
              <a:solidFill>
                <a:srgbClr val="000000"/>
              </a:solidFill>
              <a:miter lim="800000"/>
              <a:headEnd/>
              <a:tailEnd/>
            </a:ln>
          </p:spPr>
          <p:txBody>
            <a:bodyPr/>
            <a:lstStyle/>
            <a:p>
              <a:endParaRPr lang="ar-SA"/>
            </a:p>
          </p:txBody>
        </p:sp>
        <p:sp>
          <p:nvSpPr>
            <p:cNvPr id="22" name="Rectangle 19"/>
            <p:cNvSpPr>
              <a:spLocks noChangeArrowheads="1"/>
            </p:cNvSpPr>
            <p:nvPr/>
          </p:nvSpPr>
          <p:spPr bwMode="auto">
            <a:xfrm>
              <a:off x="825" y="2489"/>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70000</a:t>
              </a:r>
              <a:endParaRPr lang="en-US" sz="2800"/>
            </a:p>
          </p:txBody>
        </p:sp>
        <p:sp>
          <p:nvSpPr>
            <p:cNvPr id="23" name="Rectangle 20"/>
            <p:cNvSpPr>
              <a:spLocks noChangeArrowheads="1"/>
            </p:cNvSpPr>
            <p:nvPr/>
          </p:nvSpPr>
          <p:spPr bwMode="auto">
            <a:xfrm>
              <a:off x="1189" y="2220"/>
              <a:ext cx="798" cy="171"/>
            </a:xfrm>
            <a:prstGeom prst="rect">
              <a:avLst/>
            </a:prstGeom>
            <a:solidFill>
              <a:srgbClr val="C0C0C0"/>
            </a:solidFill>
            <a:ln w="14288">
              <a:solidFill>
                <a:srgbClr val="000000"/>
              </a:solidFill>
              <a:miter lim="800000"/>
              <a:headEnd/>
              <a:tailEnd/>
            </a:ln>
          </p:spPr>
          <p:txBody>
            <a:bodyPr/>
            <a:lstStyle/>
            <a:p>
              <a:endParaRPr lang="ar-SA"/>
            </a:p>
          </p:txBody>
        </p:sp>
        <p:sp>
          <p:nvSpPr>
            <p:cNvPr id="24" name="Rectangle 21"/>
            <p:cNvSpPr>
              <a:spLocks noChangeArrowheads="1"/>
            </p:cNvSpPr>
            <p:nvPr/>
          </p:nvSpPr>
          <p:spPr bwMode="auto">
            <a:xfrm>
              <a:off x="825" y="2318"/>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80000</a:t>
              </a:r>
              <a:endParaRPr lang="en-US" sz="2800"/>
            </a:p>
          </p:txBody>
        </p:sp>
        <p:sp>
          <p:nvSpPr>
            <p:cNvPr id="25" name="Rectangle 22"/>
            <p:cNvSpPr>
              <a:spLocks noChangeArrowheads="1"/>
            </p:cNvSpPr>
            <p:nvPr/>
          </p:nvSpPr>
          <p:spPr bwMode="auto">
            <a:xfrm>
              <a:off x="1189" y="2049"/>
              <a:ext cx="798" cy="171"/>
            </a:xfrm>
            <a:prstGeom prst="rect">
              <a:avLst/>
            </a:prstGeom>
            <a:solidFill>
              <a:srgbClr val="FFFFFF"/>
            </a:solidFill>
            <a:ln w="14288">
              <a:solidFill>
                <a:srgbClr val="000000"/>
              </a:solidFill>
              <a:miter lim="800000"/>
              <a:headEnd/>
              <a:tailEnd/>
            </a:ln>
          </p:spPr>
          <p:txBody>
            <a:bodyPr/>
            <a:lstStyle/>
            <a:p>
              <a:endParaRPr lang="ar-SA"/>
            </a:p>
          </p:txBody>
        </p:sp>
        <p:sp>
          <p:nvSpPr>
            <p:cNvPr id="26" name="Rectangle 23"/>
            <p:cNvSpPr>
              <a:spLocks noChangeArrowheads="1"/>
            </p:cNvSpPr>
            <p:nvPr/>
          </p:nvSpPr>
          <p:spPr bwMode="auto">
            <a:xfrm>
              <a:off x="825" y="2139"/>
              <a:ext cx="265"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90000</a:t>
              </a:r>
              <a:endParaRPr lang="en-US" sz="2800"/>
            </a:p>
          </p:txBody>
        </p:sp>
        <p:sp>
          <p:nvSpPr>
            <p:cNvPr id="27" name="Rectangle 24"/>
            <p:cNvSpPr>
              <a:spLocks noChangeArrowheads="1"/>
            </p:cNvSpPr>
            <p:nvPr/>
          </p:nvSpPr>
          <p:spPr bwMode="auto">
            <a:xfrm>
              <a:off x="1189" y="1879"/>
              <a:ext cx="798" cy="170"/>
            </a:xfrm>
            <a:prstGeom prst="rect">
              <a:avLst/>
            </a:prstGeom>
            <a:solidFill>
              <a:srgbClr val="FFFFFF"/>
            </a:solidFill>
            <a:ln w="14288">
              <a:solidFill>
                <a:srgbClr val="000000"/>
              </a:solidFill>
              <a:miter lim="800000"/>
              <a:headEnd/>
              <a:tailEnd/>
            </a:ln>
          </p:spPr>
          <p:txBody>
            <a:bodyPr/>
            <a:lstStyle/>
            <a:p>
              <a:endParaRPr lang="ar-SA"/>
            </a:p>
          </p:txBody>
        </p:sp>
        <p:sp>
          <p:nvSpPr>
            <p:cNvPr id="28" name="Rectangle 25"/>
            <p:cNvSpPr>
              <a:spLocks noChangeArrowheads="1"/>
            </p:cNvSpPr>
            <p:nvPr/>
          </p:nvSpPr>
          <p:spPr bwMode="auto">
            <a:xfrm>
              <a:off x="816" y="1968"/>
              <a:ext cx="276"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A0000</a:t>
              </a:r>
              <a:endParaRPr lang="en-US" sz="2800"/>
            </a:p>
          </p:txBody>
        </p:sp>
        <p:sp>
          <p:nvSpPr>
            <p:cNvPr id="29" name="Rectangle 26"/>
            <p:cNvSpPr>
              <a:spLocks noChangeArrowheads="1"/>
            </p:cNvSpPr>
            <p:nvPr/>
          </p:nvSpPr>
          <p:spPr bwMode="auto">
            <a:xfrm>
              <a:off x="1189" y="1700"/>
              <a:ext cx="798" cy="179"/>
            </a:xfrm>
            <a:prstGeom prst="rect">
              <a:avLst/>
            </a:prstGeom>
            <a:solidFill>
              <a:srgbClr val="FFFFFF"/>
            </a:solidFill>
            <a:ln w="14288">
              <a:solidFill>
                <a:srgbClr val="000000"/>
              </a:solidFill>
              <a:miter lim="800000"/>
              <a:headEnd/>
              <a:tailEnd/>
            </a:ln>
          </p:spPr>
          <p:txBody>
            <a:bodyPr/>
            <a:lstStyle/>
            <a:p>
              <a:endParaRPr lang="ar-SA"/>
            </a:p>
          </p:txBody>
        </p:sp>
        <p:sp>
          <p:nvSpPr>
            <p:cNvPr id="30" name="Rectangle 27"/>
            <p:cNvSpPr>
              <a:spLocks noChangeArrowheads="1"/>
            </p:cNvSpPr>
            <p:nvPr/>
          </p:nvSpPr>
          <p:spPr bwMode="auto">
            <a:xfrm>
              <a:off x="816" y="1797"/>
              <a:ext cx="276"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B0000</a:t>
              </a:r>
              <a:endParaRPr lang="en-US" sz="2800"/>
            </a:p>
          </p:txBody>
        </p:sp>
        <p:sp>
          <p:nvSpPr>
            <p:cNvPr id="31" name="Rectangle 28"/>
            <p:cNvSpPr>
              <a:spLocks noChangeArrowheads="1"/>
            </p:cNvSpPr>
            <p:nvPr/>
          </p:nvSpPr>
          <p:spPr bwMode="auto">
            <a:xfrm>
              <a:off x="1189" y="1529"/>
              <a:ext cx="798" cy="171"/>
            </a:xfrm>
            <a:prstGeom prst="rect">
              <a:avLst/>
            </a:prstGeom>
            <a:solidFill>
              <a:srgbClr val="FFFFFF"/>
            </a:solidFill>
            <a:ln w="14288">
              <a:solidFill>
                <a:srgbClr val="000000"/>
              </a:solidFill>
              <a:miter lim="800000"/>
              <a:headEnd/>
              <a:tailEnd/>
            </a:ln>
          </p:spPr>
          <p:txBody>
            <a:bodyPr/>
            <a:lstStyle/>
            <a:p>
              <a:endParaRPr lang="ar-SA"/>
            </a:p>
          </p:txBody>
        </p:sp>
        <p:sp>
          <p:nvSpPr>
            <p:cNvPr id="32" name="Rectangle 29"/>
            <p:cNvSpPr>
              <a:spLocks noChangeArrowheads="1"/>
            </p:cNvSpPr>
            <p:nvPr/>
          </p:nvSpPr>
          <p:spPr bwMode="auto">
            <a:xfrm>
              <a:off x="816" y="1627"/>
              <a:ext cx="281"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C0000</a:t>
              </a:r>
              <a:endParaRPr lang="en-US" sz="2800"/>
            </a:p>
          </p:txBody>
        </p:sp>
        <p:sp>
          <p:nvSpPr>
            <p:cNvPr id="33" name="Rectangle 30"/>
            <p:cNvSpPr>
              <a:spLocks noChangeArrowheads="1"/>
            </p:cNvSpPr>
            <p:nvPr/>
          </p:nvSpPr>
          <p:spPr bwMode="auto">
            <a:xfrm>
              <a:off x="1189" y="1358"/>
              <a:ext cx="798" cy="171"/>
            </a:xfrm>
            <a:prstGeom prst="rect">
              <a:avLst/>
            </a:prstGeom>
            <a:solidFill>
              <a:srgbClr val="FFFFFF"/>
            </a:solidFill>
            <a:ln w="14288">
              <a:solidFill>
                <a:srgbClr val="000000"/>
              </a:solidFill>
              <a:miter lim="800000"/>
              <a:headEnd/>
              <a:tailEnd/>
            </a:ln>
          </p:spPr>
          <p:txBody>
            <a:bodyPr/>
            <a:lstStyle/>
            <a:p>
              <a:endParaRPr lang="ar-SA"/>
            </a:p>
          </p:txBody>
        </p:sp>
        <p:sp>
          <p:nvSpPr>
            <p:cNvPr id="34" name="Rectangle 31"/>
            <p:cNvSpPr>
              <a:spLocks noChangeArrowheads="1"/>
            </p:cNvSpPr>
            <p:nvPr/>
          </p:nvSpPr>
          <p:spPr bwMode="auto">
            <a:xfrm>
              <a:off x="816" y="1448"/>
              <a:ext cx="281"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dirty="0"/>
                <a:t>D0000</a:t>
              </a:r>
              <a:endParaRPr lang="en-US" sz="2800" dirty="0"/>
            </a:p>
          </p:txBody>
        </p:sp>
        <p:sp>
          <p:nvSpPr>
            <p:cNvPr id="35" name="Rectangle 32"/>
            <p:cNvSpPr>
              <a:spLocks noChangeArrowheads="1"/>
            </p:cNvSpPr>
            <p:nvPr/>
          </p:nvSpPr>
          <p:spPr bwMode="auto">
            <a:xfrm>
              <a:off x="1189" y="1188"/>
              <a:ext cx="798" cy="170"/>
            </a:xfrm>
            <a:prstGeom prst="rect">
              <a:avLst/>
            </a:prstGeom>
            <a:solidFill>
              <a:srgbClr val="FFFFFF"/>
            </a:solidFill>
            <a:ln w="14288">
              <a:solidFill>
                <a:srgbClr val="000000"/>
              </a:solidFill>
              <a:miter lim="800000"/>
              <a:headEnd/>
              <a:tailEnd/>
            </a:ln>
          </p:spPr>
          <p:txBody>
            <a:bodyPr/>
            <a:lstStyle/>
            <a:p>
              <a:endParaRPr lang="ar-SA"/>
            </a:p>
          </p:txBody>
        </p:sp>
        <p:sp>
          <p:nvSpPr>
            <p:cNvPr id="36" name="Rectangle 33"/>
            <p:cNvSpPr>
              <a:spLocks noChangeArrowheads="1"/>
            </p:cNvSpPr>
            <p:nvPr/>
          </p:nvSpPr>
          <p:spPr bwMode="auto">
            <a:xfrm>
              <a:off x="816" y="1277"/>
              <a:ext cx="276"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dirty="0"/>
                <a:t>E0000</a:t>
              </a:r>
              <a:endParaRPr lang="en-US" sz="2800" dirty="0"/>
            </a:p>
          </p:txBody>
        </p:sp>
        <p:sp>
          <p:nvSpPr>
            <p:cNvPr id="37" name="Rectangle 34"/>
            <p:cNvSpPr>
              <a:spLocks noChangeArrowheads="1"/>
            </p:cNvSpPr>
            <p:nvPr/>
          </p:nvSpPr>
          <p:spPr bwMode="auto">
            <a:xfrm>
              <a:off x="1189" y="1008"/>
              <a:ext cx="798" cy="180"/>
            </a:xfrm>
            <a:prstGeom prst="rect">
              <a:avLst/>
            </a:prstGeom>
            <a:solidFill>
              <a:srgbClr val="FFFFFF"/>
            </a:solidFill>
            <a:ln w="14288">
              <a:solidFill>
                <a:srgbClr val="000000"/>
              </a:solidFill>
              <a:miter lim="800000"/>
              <a:headEnd/>
              <a:tailEnd/>
            </a:ln>
          </p:spPr>
          <p:txBody>
            <a:bodyPr/>
            <a:lstStyle/>
            <a:p>
              <a:endParaRPr lang="ar-SA"/>
            </a:p>
          </p:txBody>
        </p:sp>
        <p:sp>
          <p:nvSpPr>
            <p:cNvPr id="38" name="Rectangle 35"/>
            <p:cNvSpPr>
              <a:spLocks noChangeArrowheads="1"/>
            </p:cNvSpPr>
            <p:nvPr/>
          </p:nvSpPr>
          <p:spPr bwMode="auto">
            <a:xfrm>
              <a:off x="816" y="1106"/>
              <a:ext cx="271" cy="115"/>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a:t>F0000</a:t>
              </a:r>
              <a:endParaRPr lang="en-US" sz="2800"/>
            </a:p>
          </p:txBody>
        </p:sp>
        <p:sp>
          <p:nvSpPr>
            <p:cNvPr id="39" name="Rectangle 36"/>
            <p:cNvSpPr>
              <a:spLocks noChangeArrowheads="1"/>
            </p:cNvSpPr>
            <p:nvPr/>
          </p:nvSpPr>
          <p:spPr bwMode="auto">
            <a:xfrm>
              <a:off x="2736" y="2016"/>
              <a:ext cx="798" cy="563"/>
            </a:xfrm>
            <a:prstGeom prst="rect">
              <a:avLst/>
            </a:prstGeom>
            <a:solidFill>
              <a:srgbClr val="FFFFFF"/>
            </a:solidFill>
            <a:ln w="14288">
              <a:solidFill>
                <a:srgbClr val="000000"/>
              </a:solidFill>
              <a:miter lim="800000"/>
              <a:headEnd/>
              <a:tailEnd/>
            </a:ln>
          </p:spPr>
          <p:txBody>
            <a:bodyPr/>
            <a:lstStyle/>
            <a:p>
              <a:endParaRPr lang="ar-SA"/>
            </a:p>
          </p:txBody>
        </p:sp>
        <p:sp>
          <p:nvSpPr>
            <p:cNvPr id="40" name="Rectangle 37"/>
            <p:cNvSpPr>
              <a:spLocks noChangeArrowheads="1"/>
            </p:cNvSpPr>
            <p:nvPr/>
          </p:nvSpPr>
          <p:spPr bwMode="auto">
            <a:xfrm>
              <a:off x="2826" y="2246"/>
              <a:ext cx="640" cy="169"/>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2000" dirty="0">
                  <a:solidFill>
                    <a:srgbClr val="000000"/>
                  </a:solidFill>
                </a:rPr>
                <a:t>One Segment</a:t>
              </a:r>
              <a:endParaRPr lang="en-US" sz="2000" dirty="0"/>
            </a:p>
          </p:txBody>
        </p:sp>
        <p:sp>
          <p:nvSpPr>
            <p:cNvPr id="41" name="Rectangle 38"/>
            <p:cNvSpPr>
              <a:spLocks noChangeArrowheads="1"/>
            </p:cNvSpPr>
            <p:nvPr/>
          </p:nvSpPr>
          <p:spPr bwMode="auto">
            <a:xfrm>
              <a:off x="2112" y="2352"/>
              <a:ext cx="489" cy="169"/>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2000"/>
                <a:t>8000:0000</a:t>
              </a:r>
            </a:p>
          </p:txBody>
        </p:sp>
        <p:sp>
          <p:nvSpPr>
            <p:cNvPr id="42" name="Rectangle 39"/>
            <p:cNvSpPr>
              <a:spLocks noChangeArrowheads="1"/>
            </p:cNvSpPr>
            <p:nvPr/>
          </p:nvSpPr>
          <p:spPr bwMode="auto">
            <a:xfrm>
              <a:off x="2112" y="2112"/>
              <a:ext cx="474" cy="169"/>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2000" dirty="0"/>
                <a:t>8000:FFFF</a:t>
              </a:r>
            </a:p>
          </p:txBody>
        </p:sp>
        <p:sp>
          <p:nvSpPr>
            <p:cNvPr id="43" name="Rectangle 40"/>
            <p:cNvSpPr>
              <a:spLocks noChangeArrowheads="1"/>
            </p:cNvSpPr>
            <p:nvPr/>
          </p:nvSpPr>
          <p:spPr bwMode="auto">
            <a:xfrm>
              <a:off x="2016" y="2784"/>
              <a:ext cx="391" cy="169"/>
            </a:xfrm>
            <a:prstGeom prst="rect">
              <a:avLst/>
            </a:prstGeom>
            <a:noFill/>
            <a:ln w="12700">
              <a:solidFill>
                <a:srgbClr val="FF00FF"/>
              </a:solid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2000"/>
                <a:t>segment</a:t>
              </a:r>
            </a:p>
          </p:txBody>
        </p:sp>
        <p:sp>
          <p:nvSpPr>
            <p:cNvPr id="44" name="Rectangle 41"/>
            <p:cNvSpPr>
              <a:spLocks noChangeArrowheads="1"/>
            </p:cNvSpPr>
            <p:nvPr/>
          </p:nvSpPr>
          <p:spPr bwMode="auto">
            <a:xfrm>
              <a:off x="2448" y="2784"/>
              <a:ext cx="261" cy="169"/>
            </a:xfrm>
            <a:prstGeom prst="rect">
              <a:avLst/>
            </a:prstGeom>
            <a:noFill/>
            <a:ln w="12700">
              <a:solidFill>
                <a:srgbClr val="FF00FF"/>
              </a:solid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2000"/>
                <a:t>offset</a:t>
              </a:r>
            </a:p>
          </p:txBody>
        </p:sp>
        <p:sp>
          <p:nvSpPr>
            <p:cNvPr id="45" name="Line 42"/>
            <p:cNvSpPr>
              <a:spLocks noChangeShapeType="1"/>
            </p:cNvSpPr>
            <p:nvPr/>
          </p:nvSpPr>
          <p:spPr bwMode="auto">
            <a:xfrm>
              <a:off x="2016" y="2304"/>
              <a:ext cx="720" cy="0"/>
            </a:xfrm>
            <a:prstGeom prst="line">
              <a:avLst/>
            </a:prstGeom>
            <a:noFill/>
            <a:ln w="28575">
              <a:solidFill>
                <a:srgbClr val="FF00FF"/>
              </a:solidFill>
              <a:round/>
              <a:headEnd/>
              <a:tailEnd type="triangle" w="med" len="med"/>
            </a:ln>
          </p:spPr>
          <p:txBody>
            <a:bodyPr wrap="none"/>
            <a:lstStyle/>
            <a:p>
              <a:endParaRPr lang="en-US"/>
            </a:p>
          </p:txBody>
        </p:sp>
        <p:sp>
          <p:nvSpPr>
            <p:cNvPr id="46" name="Line 43"/>
            <p:cNvSpPr>
              <a:spLocks noChangeShapeType="1"/>
            </p:cNvSpPr>
            <p:nvPr/>
          </p:nvSpPr>
          <p:spPr bwMode="auto">
            <a:xfrm flipV="1">
              <a:off x="2208" y="2452"/>
              <a:ext cx="38" cy="332"/>
            </a:xfrm>
            <a:prstGeom prst="line">
              <a:avLst/>
            </a:prstGeom>
            <a:noFill/>
            <a:ln w="28575">
              <a:solidFill>
                <a:srgbClr val="FF00FF"/>
              </a:solidFill>
              <a:round/>
              <a:headEnd/>
              <a:tailEnd type="triangle" w="med" len="med"/>
            </a:ln>
          </p:spPr>
          <p:txBody>
            <a:bodyPr wrap="none"/>
            <a:lstStyle/>
            <a:p>
              <a:endParaRPr lang="en-US"/>
            </a:p>
          </p:txBody>
        </p:sp>
        <p:sp>
          <p:nvSpPr>
            <p:cNvPr id="47" name="Line 44"/>
            <p:cNvSpPr>
              <a:spLocks noChangeShapeType="1"/>
            </p:cNvSpPr>
            <p:nvPr/>
          </p:nvSpPr>
          <p:spPr bwMode="auto">
            <a:xfrm flipH="1" flipV="1">
              <a:off x="2448" y="2448"/>
              <a:ext cx="92" cy="303"/>
            </a:xfrm>
            <a:prstGeom prst="line">
              <a:avLst/>
            </a:prstGeom>
            <a:noFill/>
            <a:ln w="28575">
              <a:solidFill>
                <a:srgbClr val="FF00FF"/>
              </a:solidFill>
              <a:round/>
              <a:headEnd/>
              <a:tailEnd type="triangle" w="med" len="med"/>
            </a:ln>
          </p:spPr>
          <p:txBody>
            <a:bodyPr wrap="none"/>
            <a:lstStyle/>
            <a:p>
              <a:endParaRPr lang="en-US"/>
            </a:p>
          </p:txBody>
        </p:sp>
      </p:grpSp>
      <p:sp>
        <p:nvSpPr>
          <p:cNvPr id="49" name="Rectangle 37"/>
          <p:cNvSpPr>
            <a:spLocks noChangeArrowheads="1"/>
          </p:cNvSpPr>
          <p:nvPr/>
        </p:nvSpPr>
        <p:spPr bwMode="auto">
          <a:xfrm>
            <a:off x="6507745" y="5029200"/>
            <a:ext cx="1630254" cy="1415772"/>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2000" dirty="0">
                <a:solidFill>
                  <a:srgbClr val="000000"/>
                </a:solidFill>
              </a:rPr>
              <a:t>00000 to 3FFFF</a:t>
            </a:r>
          </a:p>
          <a:p>
            <a:pPr>
              <a:spcBef>
                <a:spcPct val="20000"/>
              </a:spcBef>
              <a:buClr>
                <a:schemeClr val="tx2"/>
              </a:buClr>
              <a:buSzPct val="90000"/>
              <a:buFont typeface="Symbol" pitchFamily="18" charset="2"/>
              <a:buNone/>
            </a:pPr>
            <a:r>
              <a:rPr lang="en-US" sz="2000" dirty="0">
                <a:solidFill>
                  <a:srgbClr val="000000"/>
                </a:solidFill>
              </a:rPr>
              <a:t>is reserved in</a:t>
            </a:r>
          </a:p>
          <a:p>
            <a:pPr>
              <a:spcBef>
                <a:spcPct val="20000"/>
              </a:spcBef>
              <a:buClr>
                <a:schemeClr val="tx2"/>
              </a:buClr>
              <a:buSzPct val="90000"/>
              <a:buFont typeface="Symbol" pitchFamily="18" charset="2"/>
              <a:buNone/>
            </a:pPr>
            <a:r>
              <a:rPr lang="en-US" sz="2000" dirty="0">
                <a:solidFill>
                  <a:srgbClr val="000000"/>
                </a:solidFill>
              </a:rPr>
              <a:t>RAM to load </a:t>
            </a:r>
          </a:p>
          <a:p>
            <a:pPr>
              <a:spcBef>
                <a:spcPct val="20000"/>
              </a:spcBef>
              <a:buClr>
                <a:schemeClr val="tx2"/>
              </a:buClr>
              <a:buSzPct val="90000"/>
              <a:buFont typeface="Symbol" pitchFamily="18" charset="2"/>
              <a:buNone/>
            </a:pPr>
            <a:r>
              <a:rPr lang="en-US" sz="2000" dirty="0">
                <a:solidFill>
                  <a:srgbClr val="000000"/>
                </a:solidFill>
              </a:rPr>
              <a:t>system function</a:t>
            </a:r>
            <a:endParaRPr lang="en-US" sz="2000" dirty="0"/>
          </a:p>
        </p:txBody>
      </p:sp>
      <p:sp>
        <p:nvSpPr>
          <p:cNvPr id="50" name="Rectangle 36"/>
          <p:cNvSpPr>
            <a:spLocks noChangeArrowheads="1"/>
          </p:cNvSpPr>
          <p:nvPr/>
        </p:nvSpPr>
        <p:spPr bwMode="auto">
          <a:xfrm>
            <a:off x="6553200" y="1295400"/>
            <a:ext cx="1767403" cy="1447800"/>
          </a:xfrm>
          <a:prstGeom prst="rect">
            <a:avLst/>
          </a:prstGeom>
          <a:solidFill>
            <a:srgbClr val="FFFFFF"/>
          </a:solidFill>
          <a:ln w="14288">
            <a:solidFill>
              <a:srgbClr val="000000"/>
            </a:solidFill>
            <a:miter lim="800000"/>
            <a:headEnd/>
            <a:tailEnd/>
          </a:ln>
        </p:spPr>
        <p:txBody>
          <a:bodyPr/>
          <a:lstStyle/>
          <a:p>
            <a:endParaRPr lang="ar-SA"/>
          </a:p>
        </p:txBody>
      </p:sp>
      <p:sp>
        <p:nvSpPr>
          <p:cNvPr id="51" name="Rectangle 37"/>
          <p:cNvSpPr>
            <a:spLocks noChangeArrowheads="1"/>
          </p:cNvSpPr>
          <p:nvPr/>
        </p:nvSpPr>
        <p:spPr bwMode="auto">
          <a:xfrm>
            <a:off x="6660145" y="1391960"/>
            <a:ext cx="1798055" cy="1046440"/>
          </a:xfrm>
          <a:prstGeom prst="rect">
            <a:avLst/>
          </a:prstGeom>
          <a:noFill/>
          <a:ln w="9525">
            <a:noFill/>
            <a:miter lim="800000"/>
            <a:headEnd/>
            <a:tailEnd/>
          </a:ln>
        </p:spPr>
        <p:txBody>
          <a:bodyPr wrap="square" lIns="0" tIns="0" rIns="0" bIns="0">
            <a:spAutoFit/>
          </a:bodyPr>
          <a:lstStyle/>
          <a:p>
            <a:pPr>
              <a:spcBef>
                <a:spcPct val="20000"/>
              </a:spcBef>
              <a:buClr>
                <a:schemeClr val="tx2"/>
              </a:buClr>
              <a:buSzPct val="90000"/>
              <a:buFont typeface="Symbol" pitchFamily="18" charset="2"/>
              <a:buNone/>
            </a:pPr>
            <a:r>
              <a:rPr lang="en-US" sz="2000" dirty="0">
                <a:solidFill>
                  <a:srgbClr val="000000"/>
                </a:solidFill>
              </a:rPr>
              <a:t>FFFF0 To FFFFF </a:t>
            </a:r>
          </a:p>
          <a:p>
            <a:pPr>
              <a:spcBef>
                <a:spcPct val="20000"/>
              </a:spcBef>
              <a:buClr>
                <a:schemeClr val="tx2"/>
              </a:buClr>
              <a:buSzPct val="90000"/>
              <a:buFont typeface="Symbol" pitchFamily="18" charset="2"/>
              <a:buNone/>
            </a:pPr>
            <a:r>
              <a:rPr lang="en-US" sz="2000" dirty="0">
                <a:solidFill>
                  <a:srgbClr val="000000"/>
                </a:solidFill>
              </a:rPr>
              <a:t>is reserved for</a:t>
            </a:r>
          </a:p>
          <a:p>
            <a:pPr>
              <a:spcBef>
                <a:spcPct val="20000"/>
              </a:spcBef>
              <a:buClr>
                <a:schemeClr val="tx2"/>
              </a:buClr>
              <a:buSzPct val="90000"/>
              <a:buFont typeface="Symbol" pitchFamily="18" charset="2"/>
              <a:buNone/>
            </a:pPr>
            <a:r>
              <a:rPr lang="en-US" sz="2000" dirty="0">
                <a:solidFill>
                  <a:srgbClr val="000000"/>
                </a:solidFill>
              </a:rPr>
              <a:t>ROM (16 bytes)</a:t>
            </a:r>
            <a:endParaRPr lang="en-US" sz="2000" b="1" dirty="0"/>
          </a:p>
        </p:txBody>
      </p:sp>
      <p:cxnSp>
        <p:nvCxnSpPr>
          <p:cNvPr id="53" name="Straight Arrow Connector 52"/>
          <p:cNvCxnSpPr>
            <a:stCxn id="50" idx="1"/>
          </p:cNvCxnSpPr>
          <p:nvPr/>
        </p:nvCxnSpPr>
        <p:spPr>
          <a:xfrm rot="10800000">
            <a:off x="4419600" y="1447800"/>
            <a:ext cx="2133600" cy="57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4267200" y="5009650"/>
            <a:ext cx="2133600" cy="324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flipV="1">
            <a:off x="4343400" y="5715000"/>
            <a:ext cx="1981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ight Brace 58"/>
          <p:cNvSpPr/>
          <p:nvPr/>
        </p:nvSpPr>
        <p:spPr>
          <a:xfrm>
            <a:off x="4343400" y="1219200"/>
            <a:ext cx="76200" cy="228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
        <p:nvSpPr>
          <p:cNvPr id="61" name="Rectangle 31">
            <a:extLst>
              <a:ext uri="{FF2B5EF4-FFF2-40B4-BE49-F238E27FC236}">
                <a16:creationId xmlns:a16="http://schemas.microsoft.com/office/drawing/2014/main" id="{03AAF81B-7BEA-4D15-8642-C0ABFA2C57A6}"/>
              </a:ext>
            </a:extLst>
          </p:cNvPr>
          <p:cNvSpPr>
            <a:spLocks noChangeArrowheads="1"/>
          </p:cNvSpPr>
          <p:nvPr/>
        </p:nvSpPr>
        <p:spPr bwMode="auto">
          <a:xfrm>
            <a:off x="1676400" y="1190289"/>
            <a:ext cx="360676" cy="184666"/>
          </a:xfrm>
          <a:prstGeom prst="rect">
            <a:avLst/>
          </a:prstGeom>
          <a:noFill/>
          <a:ln w="9525">
            <a:noFill/>
            <a:miter lim="800000"/>
            <a:headEnd/>
            <a:tailEnd/>
          </a:ln>
        </p:spPr>
        <p:txBody>
          <a:bodyPr wrap="none" lIns="0" tIns="0" rIns="0" bIns="0">
            <a:spAutoFit/>
          </a:bodyPr>
          <a:lstStyle/>
          <a:p>
            <a:pPr>
              <a:spcBef>
                <a:spcPct val="20000"/>
              </a:spcBef>
              <a:buClr>
                <a:schemeClr val="tx2"/>
              </a:buClr>
              <a:buSzPct val="90000"/>
              <a:buFont typeface="Symbol" pitchFamily="18" charset="2"/>
              <a:buNone/>
            </a:pPr>
            <a:r>
              <a:rPr lang="en-US" sz="1200" dirty="0"/>
              <a:t>FFFFF</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Segmentation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
        <p:nvSpPr>
          <p:cNvPr id="9" name="Content Placeholder 8">
            <a:extLst>
              <a:ext uri="{FF2B5EF4-FFF2-40B4-BE49-F238E27FC236}">
                <a16:creationId xmlns:a16="http://schemas.microsoft.com/office/drawing/2014/main" id="{C85865B6-9090-40CB-9A38-0FAFF5AC8BF0}"/>
              </a:ext>
            </a:extLst>
          </p:cNvPr>
          <p:cNvSpPr>
            <a:spLocks noGrp="1"/>
          </p:cNvSpPr>
          <p:nvPr>
            <p:ph sz="quarter" idx="1"/>
          </p:nvPr>
        </p:nvSpPr>
        <p:spPr/>
        <p:txBody>
          <a:bodyPr/>
          <a:lstStyle/>
          <a:p>
            <a:r>
              <a:rPr lang="en-US" b="1" dirty="0"/>
              <a:t>Segmentation</a:t>
            </a:r>
            <a:r>
              <a:rPr lang="en-US" dirty="0"/>
              <a:t> is the process in which the main memory of the computer is logically divided into different segments and each segment has its own base address. </a:t>
            </a:r>
          </a:p>
          <a:p>
            <a:r>
              <a:rPr lang="en-US" dirty="0"/>
              <a:t>It is basically used to enhance the speed of execution of the computer system, so that the processor is able to fetch and execute the data from the memory easily and fast.</a:t>
            </a:r>
          </a:p>
          <a:p>
            <a:r>
              <a:rPr lang="en-US" dirty="0"/>
              <a:t>A segment is a logical unit of memory that may be up to 64 kilobytes long. Each segment is made up of contiguous memory locations.</a:t>
            </a:r>
          </a:p>
        </p:txBody>
      </p:sp>
    </p:spTree>
    <p:extLst>
      <p:ext uri="{BB962C8B-B14F-4D97-AF65-F5344CB8AC3E}">
        <p14:creationId xmlns:p14="http://schemas.microsoft.com/office/powerpoint/2010/main" val="212861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Memory Segment: </a:t>
            </a:r>
            <a:r>
              <a:rPr lang="en-US" b="1" i="1" dirty="0">
                <a:solidFill>
                  <a:schemeClr val="tx1"/>
                </a:solidFill>
              </a:rPr>
              <a:t>Address Space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normAutofit/>
          </a:bodyPr>
          <a:lstStyle/>
          <a:p>
            <a:pPr>
              <a:lnSpc>
                <a:spcPct val="90000"/>
              </a:lnSpc>
            </a:pPr>
            <a:r>
              <a:rPr lang="en-US" b="1" i="1" dirty="0"/>
              <a:t>Memory segment </a:t>
            </a:r>
            <a:r>
              <a:rPr lang="en-US" dirty="0"/>
              <a:t>is a block of  2</a:t>
            </a:r>
            <a:r>
              <a:rPr lang="en-US" baseline="30000" dirty="0"/>
              <a:t>16</a:t>
            </a:r>
            <a:r>
              <a:rPr lang="en-US" dirty="0"/>
              <a:t>  (64) </a:t>
            </a:r>
            <a:r>
              <a:rPr lang="en-US" dirty="0" err="1"/>
              <a:t>KBytes</a:t>
            </a:r>
            <a:r>
              <a:rPr lang="en-US" dirty="0"/>
              <a:t> consecutive memory bytes.</a:t>
            </a:r>
          </a:p>
          <a:p>
            <a:pPr>
              <a:lnSpc>
                <a:spcPct val="90000"/>
              </a:lnSpc>
              <a:buNone/>
            </a:pPr>
            <a:r>
              <a:rPr lang="en-US" dirty="0"/>
              <a:t> </a:t>
            </a:r>
          </a:p>
          <a:p>
            <a:pPr>
              <a:lnSpc>
                <a:spcPct val="90000"/>
              </a:lnSpc>
            </a:pPr>
            <a:r>
              <a:rPr lang="en-US" sz="2400" dirty="0"/>
              <a:t>Each segment is identified by a 16-bit number called </a:t>
            </a:r>
            <a:r>
              <a:rPr lang="en-US" sz="2400" b="1" dirty="0">
                <a:solidFill>
                  <a:srgbClr val="FF0000"/>
                </a:solidFill>
              </a:rPr>
              <a:t>segment number</a:t>
            </a:r>
            <a:r>
              <a:rPr lang="en-US" sz="2400" dirty="0"/>
              <a:t>, starting with 0000 up to </a:t>
            </a:r>
            <a:r>
              <a:rPr lang="en-US" sz="2400" dirty="0" err="1"/>
              <a:t>FFFFh</a:t>
            </a:r>
            <a:r>
              <a:rPr lang="en-US" sz="2400" dirty="0"/>
              <a:t>. Segment registers hold segment number.</a:t>
            </a:r>
          </a:p>
          <a:p>
            <a:pPr>
              <a:lnSpc>
                <a:spcPct val="90000"/>
              </a:lnSpc>
            </a:pPr>
            <a:r>
              <a:rPr lang="en-US" sz="2400" dirty="0"/>
              <a:t>Within a segment, a memory location is specified by giving an </a:t>
            </a:r>
            <a:r>
              <a:rPr lang="en-US" sz="2400" b="1" dirty="0">
                <a:solidFill>
                  <a:srgbClr val="FF0000"/>
                </a:solidFill>
              </a:rPr>
              <a:t>offset</a:t>
            </a:r>
            <a:r>
              <a:rPr lang="en-US" sz="2400" dirty="0">
                <a:solidFill>
                  <a:srgbClr val="FF0000"/>
                </a:solidFill>
              </a:rPr>
              <a:t> </a:t>
            </a:r>
            <a:r>
              <a:rPr lang="en-US" sz="2400" dirty="0"/>
              <a:t>(16-bit) = It is the number of bytes from the beginning of the segment (0→ </a:t>
            </a:r>
            <a:r>
              <a:rPr lang="en-US" sz="2400" dirty="0" err="1"/>
              <a:t>FFFFh</a:t>
            </a:r>
            <a:r>
              <a:rPr lang="en-US" sz="2400" dirty="0"/>
              <a:t>). </a:t>
            </a:r>
          </a:p>
          <a:p>
            <a:pPr>
              <a:lnSpc>
                <a:spcPct val="90000"/>
              </a:lnSpc>
            </a:pPr>
            <a:r>
              <a:rPr lang="en-US" dirty="0"/>
              <a:t>The basic difference between </a:t>
            </a:r>
            <a:r>
              <a:rPr lang="en-US" b="1" dirty="0"/>
              <a:t>Logical</a:t>
            </a:r>
            <a:r>
              <a:rPr lang="en-US" dirty="0"/>
              <a:t> and </a:t>
            </a:r>
            <a:r>
              <a:rPr lang="en-US" b="1" dirty="0"/>
              <a:t>physical address</a:t>
            </a:r>
            <a:r>
              <a:rPr lang="en-US" dirty="0"/>
              <a:t> is that </a:t>
            </a:r>
            <a:r>
              <a:rPr lang="en-US" b="1" dirty="0"/>
              <a:t>Logical address</a:t>
            </a:r>
            <a:r>
              <a:rPr lang="en-US" dirty="0"/>
              <a:t> is generated by CPU in perspective of a program whereas the </a:t>
            </a:r>
            <a:r>
              <a:rPr lang="en-US" b="1" dirty="0"/>
              <a:t>physical address</a:t>
            </a:r>
            <a:r>
              <a:rPr lang="en-US" dirty="0"/>
              <a:t> is a location that exists in the memory unit.</a:t>
            </a:r>
            <a:endParaRPr lang="en-US" sz="2800" dirty="0"/>
          </a:p>
          <a:p>
            <a:endParaRPr lang="en-US" sz="2800" dirty="0"/>
          </a:p>
          <a:p>
            <a:endParaRPr lang="en-US" sz="2800" dirty="0"/>
          </a:p>
        </p:txBody>
      </p:sp>
      <p:sp>
        <p:nvSpPr>
          <p:cNvPr id="5"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Memory Segment: </a:t>
            </a:r>
            <a:r>
              <a:rPr lang="en-US" b="1" i="1" dirty="0">
                <a:solidFill>
                  <a:schemeClr val="tx1"/>
                </a:solidFill>
              </a:rPr>
              <a:t>Address Space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normAutofit lnSpcReduction="10000"/>
          </a:bodyPr>
          <a:lstStyle/>
          <a:p>
            <a:r>
              <a:rPr lang="en-US" dirty="0"/>
              <a:t>A memory location may be specified by a </a:t>
            </a:r>
            <a:r>
              <a:rPr lang="en-US" b="1" i="1" dirty="0"/>
              <a:t>segment</a:t>
            </a:r>
            <a:r>
              <a:rPr lang="en-US" dirty="0"/>
              <a:t> </a:t>
            </a:r>
            <a:r>
              <a:rPr lang="en-US" b="1" i="1" dirty="0"/>
              <a:t>number</a:t>
            </a:r>
            <a:r>
              <a:rPr lang="en-US" dirty="0"/>
              <a:t> and </a:t>
            </a:r>
            <a:r>
              <a:rPr lang="en-US" b="1" i="1" dirty="0"/>
              <a:t>offset</a:t>
            </a:r>
            <a:r>
              <a:rPr lang="en-US" dirty="0"/>
              <a:t> ( logical address ).</a:t>
            </a:r>
          </a:p>
          <a:p>
            <a:pPr lvl="1">
              <a:buNone/>
            </a:pPr>
            <a:r>
              <a:rPr lang="en-US" b="1" u="sng" dirty="0">
                <a:solidFill>
                  <a:schemeClr val="tx1"/>
                </a:solidFill>
                <a:latin typeface="Clarendon Condensed" pitchFamily="18" charset="0"/>
              </a:rPr>
              <a:t>Example :</a:t>
            </a:r>
          </a:p>
          <a:p>
            <a:pPr>
              <a:buNone/>
            </a:pPr>
            <a:endParaRPr lang="en-US" sz="1200" dirty="0"/>
          </a:p>
          <a:p>
            <a:pPr>
              <a:lnSpc>
                <a:spcPct val="40000"/>
              </a:lnSpc>
              <a:buNone/>
            </a:pPr>
            <a:r>
              <a:rPr lang="en-US" dirty="0"/>
              <a:t>		      A4FB : 4872</a:t>
            </a:r>
          </a:p>
          <a:p>
            <a:pPr>
              <a:lnSpc>
                <a:spcPct val="40000"/>
              </a:lnSpc>
              <a:buNone/>
            </a:pPr>
            <a:r>
              <a:rPr lang="en-US" dirty="0"/>
              <a:t>				    </a:t>
            </a:r>
            <a:r>
              <a:rPr lang="en-US" sz="2000" dirty="0"/>
              <a:t>h</a:t>
            </a:r>
            <a:endParaRPr lang="en-US" dirty="0"/>
          </a:p>
          <a:p>
            <a:endParaRPr lang="en-US" dirty="0"/>
          </a:p>
          <a:p>
            <a:endParaRPr lang="en-US" dirty="0"/>
          </a:p>
          <a:p>
            <a:r>
              <a:rPr lang="en-US" sz="2800" b="1" u="sng" dirty="0">
                <a:latin typeface="Clarendon Condensed" pitchFamily="18" charset="0"/>
              </a:rPr>
              <a:t>Offset:</a:t>
            </a:r>
            <a:r>
              <a:rPr lang="en-US" sz="2800" dirty="0"/>
              <a:t>  is the distance from the beginning to a particular location in the </a:t>
            </a:r>
            <a:r>
              <a:rPr lang="en-US" sz="2800" b="1" dirty="0">
                <a:latin typeface="Clarendon Condensed" pitchFamily="18" charset="0"/>
              </a:rPr>
              <a:t>segment.</a:t>
            </a:r>
          </a:p>
          <a:p>
            <a:pPr>
              <a:buNone/>
            </a:pPr>
            <a:endParaRPr lang="en-US" sz="2800" b="1" dirty="0">
              <a:latin typeface="Clarendon Condensed" pitchFamily="18" charset="0"/>
            </a:endParaRPr>
          </a:p>
          <a:p>
            <a:r>
              <a:rPr lang="en-US" sz="2800" b="1" u="sng" dirty="0">
                <a:latin typeface="Clarendon Condensed" pitchFamily="18" charset="0"/>
              </a:rPr>
              <a:t>Segment Number:</a:t>
            </a:r>
            <a:r>
              <a:rPr lang="en-US" sz="2800" b="1" dirty="0">
                <a:latin typeface="Clarendon Condensed" pitchFamily="18" charset="0"/>
              </a:rPr>
              <a:t> </a:t>
            </a:r>
            <a:r>
              <a:rPr lang="en-US" sz="2800" dirty="0"/>
              <a:t>defines the starting of the segment within the memory space.</a:t>
            </a:r>
            <a:endParaRPr lang="en-US" sz="2800" b="1" u="sng" dirty="0">
              <a:latin typeface="Clarendon Condensed" pitchFamily="18" charset="0"/>
            </a:endParaRPr>
          </a:p>
        </p:txBody>
      </p:sp>
      <p:sp>
        <p:nvSpPr>
          <p:cNvPr id="6" name="Line 4"/>
          <p:cNvSpPr>
            <a:spLocks noChangeShapeType="1"/>
          </p:cNvSpPr>
          <p:nvPr/>
        </p:nvSpPr>
        <p:spPr bwMode="auto">
          <a:xfrm flipH="1">
            <a:off x="1752600" y="2803525"/>
            <a:ext cx="304800" cy="381000"/>
          </a:xfrm>
          <a:prstGeom prst="line">
            <a:avLst/>
          </a:prstGeom>
          <a:noFill/>
          <a:ln w="38100">
            <a:solidFill>
              <a:srgbClr val="CC00CC"/>
            </a:solidFill>
            <a:round/>
            <a:headEnd/>
            <a:tailEnd type="triangle" w="med" len="med"/>
          </a:ln>
        </p:spPr>
        <p:txBody>
          <a:bodyPr/>
          <a:lstStyle/>
          <a:p>
            <a:endParaRPr lang="en-US"/>
          </a:p>
        </p:txBody>
      </p:sp>
      <p:sp>
        <p:nvSpPr>
          <p:cNvPr id="7" name="Text Box 5"/>
          <p:cNvSpPr txBox="1">
            <a:spLocks noChangeArrowheads="1"/>
          </p:cNvSpPr>
          <p:nvPr/>
        </p:nvSpPr>
        <p:spPr bwMode="auto">
          <a:xfrm>
            <a:off x="1066800" y="3168650"/>
            <a:ext cx="1447800" cy="396875"/>
          </a:xfrm>
          <a:prstGeom prst="rect">
            <a:avLst/>
          </a:prstGeom>
          <a:noFill/>
          <a:ln w="9525">
            <a:noFill/>
            <a:miter lim="800000"/>
            <a:headEnd/>
            <a:tailEnd/>
          </a:ln>
        </p:spPr>
        <p:txBody>
          <a:bodyPr>
            <a:spAutoFit/>
          </a:bodyPr>
          <a:lstStyle/>
          <a:p>
            <a:pPr algn="ctr">
              <a:spcBef>
                <a:spcPct val="50000"/>
              </a:spcBef>
            </a:pPr>
            <a:r>
              <a:rPr lang="en-US" sz="2000" b="1" dirty="0">
                <a:solidFill>
                  <a:srgbClr val="FF0000"/>
                </a:solidFill>
                <a:latin typeface="Albertus Extra Bold" pitchFamily="34" charset="0"/>
              </a:rPr>
              <a:t>Segment</a:t>
            </a:r>
          </a:p>
        </p:txBody>
      </p:sp>
      <p:sp>
        <p:nvSpPr>
          <p:cNvPr id="8" name="Line 6"/>
          <p:cNvSpPr>
            <a:spLocks noChangeShapeType="1"/>
          </p:cNvSpPr>
          <p:nvPr/>
        </p:nvSpPr>
        <p:spPr bwMode="auto">
          <a:xfrm>
            <a:off x="3352800" y="2803525"/>
            <a:ext cx="304800" cy="381000"/>
          </a:xfrm>
          <a:prstGeom prst="line">
            <a:avLst/>
          </a:prstGeom>
          <a:noFill/>
          <a:ln w="38100">
            <a:solidFill>
              <a:srgbClr val="CC00CC"/>
            </a:solidFill>
            <a:round/>
            <a:headEnd/>
            <a:tailEnd type="triangle" w="med" len="med"/>
          </a:ln>
        </p:spPr>
        <p:txBody>
          <a:bodyPr/>
          <a:lstStyle/>
          <a:p>
            <a:endParaRPr lang="en-US"/>
          </a:p>
        </p:txBody>
      </p:sp>
      <p:sp>
        <p:nvSpPr>
          <p:cNvPr id="9" name="Text Box 7"/>
          <p:cNvSpPr txBox="1">
            <a:spLocks noChangeArrowheads="1"/>
          </p:cNvSpPr>
          <p:nvPr/>
        </p:nvSpPr>
        <p:spPr bwMode="auto">
          <a:xfrm>
            <a:off x="2895600" y="3184525"/>
            <a:ext cx="1447800" cy="396875"/>
          </a:xfrm>
          <a:prstGeom prst="rect">
            <a:avLst/>
          </a:prstGeom>
          <a:noFill/>
          <a:ln w="9525">
            <a:noFill/>
            <a:miter lim="800000"/>
            <a:headEnd/>
            <a:tailEnd/>
          </a:ln>
        </p:spPr>
        <p:txBody>
          <a:bodyPr>
            <a:spAutoFit/>
          </a:bodyPr>
          <a:lstStyle/>
          <a:p>
            <a:pPr algn="ctr">
              <a:spcBef>
                <a:spcPct val="50000"/>
              </a:spcBef>
            </a:pPr>
            <a:r>
              <a:rPr lang="en-US" sz="2000" b="1" dirty="0">
                <a:solidFill>
                  <a:srgbClr val="FF0000"/>
                </a:solidFill>
                <a:latin typeface="Albertus Extra Bold" pitchFamily="34" charset="0"/>
              </a:rPr>
              <a:t>Offset</a:t>
            </a:r>
          </a:p>
        </p:txBody>
      </p:sp>
      <p:sp>
        <p:nvSpPr>
          <p:cNvPr id="10"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Segmented Memory Address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8" name="Table 8">
            <a:extLst>
              <a:ext uri="{FF2B5EF4-FFF2-40B4-BE49-F238E27FC236}">
                <a16:creationId xmlns:a16="http://schemas.microsoft.com/office/drawing/2014/main" id="{4EDC83DE-CF6F-423C-B14B-1326549EAAEB}"/>
              </a:ext>
            </a:extLst>
          </p:cNvPr>
          <p:cNvGraphicFramePr>
            <a:graphicFrameLocks noGrp="1"/>
          </p:cNvGraphicFramePr>
          <p:nvPr>
            <p:ph sz="quarter" idx="1"/>
            <p:extLst>
              <p:ext uri="{D42A27DB-BD31-4B8C-83A1-F6EECF244321}">
                <p14:modId xmlns:p14="http://schemas.microsoft.com/office/powerpoint/2010/main" val="4099509612"/>
              </p:ext>
            </p:extLst>
          </p:nvPr>
        </p:nvGraphicFramePr>
        <p:xfrm>
          <a:off x="486123" y="1204887"/>
          <a:ext cx="1219193" cy="3352800"/>
        </p:xfrm>
        <a:graphic>
          <a:graphicData uri="http://schemas.openxmlformats.org/drawingml/2006/table">
            <a:tbl>
              <a:tblPr firstRow="1" bandRow="1">
                <a:tableStyleId>{5940675A-B579-460E-94D1-54222C63F5DA}</a:tableStyleId>
              </a:tblPr>
              <a:tblGrid>
                <a:gridCol w="1219193">
                  <a:extLst>
                    <a:ext uri="{9D8B030D-6E8A-4147-A177-3AD203B41FA5}">
                      <a16:colId xmlns:a16="http://schemas.microsoft.com/office/drawing/2014/main" val="4132346590"/>
                    </a:ext>
                  </a:extLst>
                </a:gridCol>
              </a:tblGrid>
              <a:tr h="558800">
                <a:tc>
                  <a:txBody>
                    <a:bodyPr/>
                    <a:lstStyle/>
                    <a:p>
                      <a:pPr algn="ctr"/>
                      <a:endParaRPr lang="en-US" dirty="0"/>
                    </a:p>
                  </a:txBody>
                  <a:tcPr/>
                </a:tc>
                <a:extLst>
                  <a:ext uri="{0D108BD9-81ED-4DB2-BD59-A6C34878D82A}">
                    <a16:rowId xmlns:a16="http://schemas.microsoft.com/office/drawing/2014/main" val="4010344826"/>
                  </a:ext>
                </a:extLst>
              </a:tr>
              <a:tr h="558800">
                <a:tc>
                  <a:txBody>
                    <a:bodyPr/>
                    <a:lstStyle/>
                    <a:p>
                      <a:pPr algn="ctr"/>
                      <a:endParaRPr lang="en-US" dirty="0"/>
                    </a:p>
                  </a:txBody>
                  <a:tcPr/>
                </a:tc>
                <a:extLst>
                  <a:ext uri="{0D108BD9-81ED-4DB2-BD59-A6C34878D82A}">
                    <a16:rowId xmlns:a16="http://schemas.microsoft.com/office/drawing/2014/main" val="4250248730"/>
                  </a:ext>
                </a:extLst>
              </a:tr>
              <a:tr h="558800">
                <a:tc>
                  <a:txBody>
                    <a:bodyPr/>
                    <a:lstStyle/>
                    <a:p>
                      <a:pPr algn="ctr"/>
                      <a:endParaRPr lang="en-US" dirty="0"/>
                    </a:p>
                  </a:txBody>
                  <a:tcPr/>
                </a:tc>
                <a:extLst>
                  <a:ext uri="{0D108BD9-81ED-4DB2-BD59-A6C34878D82A}">
                    <a16:rowId xmlns:a16="http://schemas.microsoft.com/office/drawing/2014/main" val="3769943877"/>
                  </a:ext>
                </a:extLst>
              </a:tr>
              <a:tr h="558800">
                <a:tc>
                  <a:txBody>
                    <a:bodyPr/>
                    <a:lstStyle/>
                    <a:p>
                      <a:pPr algn="ctr"/>
                      <a:endParaRPr lang="en-US" dirty="0"/>
                    </a:p>
                  </a:txBody>
                  <a:tcPr/>
                </a:tc>
                <a:extLst>
                  <a:ext uri="{0D108BD9-81ED-4DB2-BD59-A6C34878D82A}">
                    <a16:rowId xmlns:a16="http://schemas.microsoft.com/office/drawing/2014/main" val="1858819171"/>
                  </a:ext>
                </a:extLst>
              </a:tr>
              <a:tr h="558800">
                <a:tc>
                  <a:txBody>
                    <a:bodyPr/>
                    <a:lstStyle/>
                    <a:p>
                      <a:pPr algn="ctr"/>
                      <a:endParaRPr lang="en-US"/>
                    </a:p>
                  </a:txBody>
                  <a:tcPr/>
                </a:tc>
                <a:extLst>
                  <a:ext uri="{0D108BD9-81ED-4DB2-BD59-A6C34878D82A}">
                    <a16:rowId xmlns:a16="http://schemas.microsoft.com/office/drawing/2014/main" val="485176174"/>
                  </a:ext>
                </a:extLst>
              </a:tr>
              <a:tr h="558800">
                <a:tc>
                  <a:txBody>
                    <a:bodyPr/>
                    <a:lstStyle/>
                    <a:p>
                      <a:pPr algn="ctr"/>
                      <a:endParaRPr lang="en-US" dirty="0"/>
                    </a:p>
                  </a:txBody>
                  <a:tcPr/>
                </a:tc>
                <a:extLst>
                  <a:ext uri="{0D108BD9-81ED-4DB2-BD59-A6C34878D82A}">
                    <a16:rowId xmlns:a16="http://schemas.microsoft.com/office/drawing/2014/main" val="1984276462"/>
                  </a:ext>
                </a:extLst>
              </a:tr>
            </a:tbl>
          </a:graphicData>
        </a:graphic>
      </p:graphicFrame>
      <p:sp>
        <p:nvSpPr>
          <p:cNvPr id="7" name="Footer Placeholder 4"/>
          <p:cNvSpPr txBox="1">
            <a:spLocks/>
          </p:cNvSpPr>
          <p:nvPr/>
        </p:nvSpPr>
        <p:spPr>
          <a:xfrm>
            <a:off x="1676400" y="64160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 341 : Microprocessors </a:t>
            </a:r>
          </a:p>
          <a:p>
            <a:pPr algn="ctr"/>
            <a:r>
              <a:rPr lang="en-US" dirty="0"/>
              <a:t>    BRAC University</a:t>
            </a:r>
          </a:p>
        </p:txBody>
      </p:sp>
      <p:cxnSp>
        <p:nvCxnSpPr>
          <p:cNvPr id="13" name="Straight Arrow Connector 12">
            <a:extLst>
              <a:ext uri="{FF2B5EF4-FFF2-40B4-BE49-F238E27FC236}">
                <a16:creationId xmlns:a16="http://schemas.microsoft.com/office/drawing/2014/main" id="{701F4821-E49F-4A28-AC2B-4BCD833ED4FF}"/>
              </a:ext>
            </a:extLst>
          </p:cNvPr>
          <p:cNvCxnSpPr/>
          <p:nvPr/>
        </p:nvCxnSpPr>
        <p:spPr>
          <a:xfrm>
            <a:off x="2227377" y="3490799"/>
            <a:ext cx="0" cy="725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CA3F9E-B1D8-41A7-A93C-7CF7CF048DB1}"/>
              </a:ext>
            </a:extLst>
          </p:cNvPr>
          <p:cNvSpPr txBox="1"/>
          <p:nvPr/>
        </p:nvSpPr>
        <p:spPr>
          <a:xfrm>
            <a:off x="1676393" y="3114433"/>
            <a:ext cx="2133918" cy="369332"/>
          </a:xfrm>
          <a:prstGeom prst="rect">
            <a:avLst/>
          </a:prstGeom>
          <a:noFill/>
        </p:spPr>
        <p:txBody>
          <a:bodyPr wrap="none" rtlCol="0">
            <a:spAutoFit/>
          </a:bodyPr>
          <a:lstStyle/>
          <a:p>
            <a:r>
              <a:rPr lang="en-US" dirty="0"/>
              <a:t>Offset 4872 (16 bits)</a:t>
            </a:r>
          </a:p>
        </p:txBody>
      </p:sp>
      <p:cxnSp>
        <p:nvCxnSpPr>
          <p:cNvPr id="18" name="Straight Arrow Connector 17">
            <a:extLst>
              <a:ext uri="{FF2B5EF4-FFF2-40B4-BE49-F238E27FC236}">
                <a16:creationId xmlns:a16="http://schemas.microsoft.com/office/drawing/2014/main" id="{0A8C1F89-CE14-4E21-B3A3-5FA7B5862FC3}"/>
              </a:ext>
            </a:extLst>
          </p:cNvPr>
          <p:cNvCxnSpPr/>
          <p:nvPr/>
        </p:nvCxnSpPr>
        <p:spPr>
          <a:xfrm flipV="1">
            <a:off x="2227378" y="2535535"/>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7EB9430-3558-4394-AA98-36474EF64CF6}"/>
              </a:ext>
            </a:extLst>
          </p:cNvPr>
          <p:cNvSpPr txBox="1"/>
          <p:nvPr/>
        </p:nvSpPr>
        <p:spPr>
          <a:xfrm>
            <a:off x="2088284" y="989100"/>
            <a:ext cx="3877985" cy="1200329"/>
          </a:xfrm>
          <a:prstGeom prst="rect">
            <a:avLst/>
          </a:prstGeom>
          <a:noFill/>
        </p:spPr>
        <p:txBody>
          <a:bodyPr wrap="none" rtlCol="0">
            <a:spAutoFit/>
          </a:bodyPr>
          <a:lstStyle/>
          <a:p>
            <a:br>
              <a:rPr lang="en-US" dirty="0"/>
            </a:br>
            <a:r>
              <a:rPr lang="en-US" dirty="0"/>
              <a:t>Highest Address:  A4FB:FFFF  = A4FB0</a:t>
            </a:r>
            <a:br>
              <a:rPr lang="en-US" dirty="0"/>
            </a:br>
            <a:r>
              <a:rPr lang="en-US" dirty="0"/>
              <a:t>			      FFFF</a:t>
            </a:r>
          </a:p>
          <a:p>
            <a:r>
              <a:rPr lang="en-US" dirty="0"/>
              <a:t>			   B4FAF	</a:t>
            </a:r>
          </a:p>
        </p:txBody>
      </p:sp>
      <p:sp>
        <p:nvSpPr>
          <p:cNvPr id="20" name="TextBox 19">
            <a:extLst>
              <a:ext uri="{FF2B5EF4-FFF2-40B4-BE49-F238E27FC236}">
                <a16:creationId xmlns:a16="http://schemas.microsoft.com/office/drawing/2014/main" id="{7AB88A3F-8242-46F6-AD7D-71D39E5C923E}"/>
              </a:ext>
            </a:extLst>
          </p:cNvPr>
          <p:cNvSpPr txBox="1"/>
          <p:nvPr/>
        </p:nvSpPr>
        <p:spPr>
          <a:xfrm>
            <a:off x="2088284" y="4695535"/>
            <a:ext cx="3743076" cy="646331"/>
          </a:xfrm>
          <a:prstGeom prst="rect">
            <a:avLst/>
          </a:prstGeom>
          <a:noFill/>
        </p:spPr>
        <p:txBody>
          <a:bodyPr wrap="none" rtlCol="0">
            <a:spAutoFit/>
          </a:bodyPr>
          <a:lstStyle/>
          <a:p>
            <a:r>
              <a:rPr lang="en-US" dirty="0"/>
              <a:t>Lowest Address:   A4FB:0000 = A4FB0</a:t>
            </a:r>
            <a:br>
              <a:rPr lang="en-US" dirty="0"/>
            </a:br>
            <a:endParaRPr lang="en-US" dirty="0"/>
          </a:p>
        </p:txBody>
      </p:sp>
      <p:cxnSp>
        <p:nvCxnSpPr>
          <p:cNvPr id="25" name="Straight Connector 24">
            <a:extLst>
              <a:ext uri="{FF2B5EF4-FFF2-40B4-BE49-F238E27FC236}">
                <a16:creationId xmlns:a16="http://schemas.microsoft.com/office/drawing/2014/main" id="{89449BB6-C026-4CDE-ADDE-E744ECEC45DC}"/>
              </a:ext>
            </a:extLst>
          </p:cNvPr>
          <p:cNvCxnSpPr/>
          <p:nvPr/>
        </p:nvCxnSpPr>
        <p:spPr>
          <a:xfrm>
            <a:off x="4953000" y="186648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9685B1C-7AE5-4F9A-A601-0FB44B9D95F7}"/>
              </a:ext>
            </a:extLst>
          </p:cNvPr>
          <p:cNvSpPr txBox="1"/>
          <p:nvPr/>
        </p:nvSpPr>
        <p:spPr>
          <a:xfrm>
            <a:off x="1823260" y="4216068"/>
            <a:ext cx="1649811" cy="369332"/>
          </a:xfrm>
          <a:prstGeom prst="rect">
            <a:avLst/>
          </a:prstGeom>
          <a:noFill/>
        </p:spPr>
        <p:txBody>
          <a:bodyPr wrap="none" rtlCol="0">
            <a:spAutoFit/>
          </a:bodyPr>
          <a:lstStyle/>
          <a:p>
            <a:r>
              <a:rPr lang="en-US" dirty="0"/>
              <a:t>A4FB0 (20 bits)</a:t>
            </a:r>
          </a:p>
        </p:txBody>
      </p:sp>
      <p:sp>
        <p:nvSpPr>
          <p:cNvPr id="27" name="TextBox 26">
            <a:extLst>
              <a:ext uri="{FF2B5EF4-FFF2-40B4-BE49-F238E27FC236}">
                <a16:creationId xmlns:a16="http://schemas.microsoft.com/office/drawing/2014/main" id="{2477A659-BB57-48F5-9359-091EEB422B47}"/>
              </a:ext>
            </a:extLst>
          </p:cNvPr>
          <p:cNvSpPr txBox="1"/>
          <p:nvPr/>
        </p:nvSpPr>
        <p:spPr>
          <a:xfrm>
            <a:off x="1783783" y="2256632"/>
            <a:ext cx="1873813" cy="369332"/>
          </a:xfrm>
          <a:prstGeom prst="rect">
            <a:avLst/>
          </a:prstGeom>
          <a:noFill/>
        </p:spPr>
        <p:txBody>
          <a:bodyPr wrap="square" rtlCol="0">
            <a:spAutoFit/>
          </a:bodyPr>
          <a:lstStyle/>
          <a:p>
            <a:r>
              <a:rPr lang="en-US" dirty="0"/>
              <a:t>A9822 (20 bits)</a:t>
            </a:r>
          </a:p>
        </p:txBody>
      </p:sp>
      <p:sp>
        <p:nvSpPr>
          <p:cNvPr id="28" name="TextBox 27">
            <a:extLst>
              <a:ext uri="{FF2B5EF4-FFF2-40B4-BE49-F238E27FC236}">
                <a16:creationId xmlns:a16="http://schemas.microsoft.com/office/drawing/2014/main" id="{E218B369-E370-46F1-88EE-4F5AD08E40FD}"/>
              </a:ext>
            </a:extLst>
          </p:cNvPr>
          <p:cNvSpPr txBox="1"/>
          <p:nvPr/>
        </p:nvSpPr>
        <p:spPr>
          <a:xfrm>
            <a:off x="6324600" y="3068935"/>
            <a:ext cx="2019977" cy="646331"/>
          </a:xfrm>
          <a:prstGeom prst="rect">
            <a:avLst/>
          </a:prstGeom>
          <a:noFill/>
        </p:spPr>
        <p:txBody>
          <a:bodyPr wrap="none" rtlCol="0">
            <a:spAutoFit/>
          </a:bodyPr>
          <a:lstStyle/>
          <a:p>
            <a:r>
              <a:rPr lang="en-US" dirty="0"/>
              <a:t>Base address:  A4FB</a:t>
            </a:r>
            <a:br>
              <a:rPr lang="en-US" dirty="0"/>
            </a:br>
            <a:r>
              <a:rPr lang="en-US" dirty="0"/>
              <a:t>(16 bits)</a:t>
            </a:r>
          </a:p>
        </p:txBody>
      </p:sp>
      <p:sp>
        <p:nvSpPr>
          <p:cNvPr id="31" name="TextBox 30">
            <a:extLst>
              <a:ext uri="{FF2B5EF4-FFF2-40B4-BE49-F238E27FC236}">
                <a16:creationId xmlns:a16="http://schemas.microsoft.com/office/drawing/2014/main" id="{638746A9-F6DA-458E-B6A5-07964BDE3A9C}"/>
              </a:ext>
            </a:extLst>
          </p:cNvPr>
          <p:cNvSpPr txBox="1"/>
          <p:nvPr/>
        </p:nvSpPr>
        <p:spPr>
          <a:xfrm>
            <a:off x="457200" y="5638800"/>
            <a:ext cx="5634428" cy="646331"/>
          </a:xfrm>
          <a:prstGeom prst="rect">
            <a:avLst/>
          </a:prstGeom>
          <a:noFill/>
        </p:spPr>
        <p:txBody>
          <a:bodyPr wrap="none" rtlCol="0">
            <a:spAutoFit/>
          </a:bodyPr>
          <a:lstStyle/>
          <a:p>
            <a:r>
              <a:rPr lang="en-US" dirty="0"/>
              <a:t>4Hex digits = 4 x 4 = 16 digits</a:t>
            </a:r>
          </a:p>
          <a:p>
            <a:r>
              <a:rPr lang="en-US" dirty="0"/>
              <a:t>so lowest value can be 0000 and highest value can be FFFF</a:t>
            </a:r>
          </a:p>
        </p:txBody>
      </p:sp>
    </p:spTree>
    <p:extLst>
      <p:ext uri="{BB962C8B-B14F-4D97-AF65-F5344CB8AC3E}">
        <p14:creationId xmlns:p14="http://schemas.microsoft.com/office/powerpoint/2010/main" val="1972217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3407</TotalTime>
  <Words>2050</Words>
  <Application>Microsoft Office PowerPoint</Application>
  <PresentationFormat>On-screen Show (4:3)</PresentationFormat>
  <Paragraphs>299</Paragraphs>
  <Slides>23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Albertus Extra Bold</vt:lpstr>
      <vt:lpstr>Albertus Medium</vt:lpstr>
      <vt:lpstr>Bookman Old Style</vt:lpstr>
      <vt:lpstr>Calibri</vt:lpstr>
      <vt:lpstr>Clarendon Condensed</vt:lpstr>
      <vt:lpstr>Gill Sans MT</vt:lpstr>
      <vt:lpstr>Symbol</vt:lpstr>
      <vt:lpstr>Wingdings</vt:lpstr>
      <vt:lpstr>Wingdings 3</vt:lpstr>
      <vt:lpstr>Origin</vt:lpstr>
      <vt:lpstr>PowerPoint Presentation</vt:lpstr>
      <vt:lpstr>Lecture References:</vt:lpstr>
      <vt:lpstr>Microprocessor</vt:lpstr>
      <vt:lpstr>Memory Partitioning for 8086 Processor</vt:lpstr>
      <vt:lpstr>Memory Segment: Address Space</vt:lpstr>
      <vt:lpstr>Memory Segmentation</vt:lpstr>
      <vt:lpstr>Memory Segment: Address Space</vt:lpstr>
      <vt:lpstr>Memory Segment: Address Space</vt:lpstr>
      <vt:lpstr>Segmented Memory Address</vt:lpstr>
      <vt:lpstr>Segmented Memory Address</vt:lpstr>
      <vt:lpstr>Memory Segmentation</vt:lpstr>
      <vt:lpstr>Physical Location of Segments</vt:lpstr>
      <vt:lpstr>Registers:</vt:lpstr>
      <vt:lpstr>8086 Register Categories</vt:lpstr>
      <vt:lpstr>8086 Registers and Memory</vt:lpstr>
      <vt:lpstr>Memory Segment and Segment Registers</vt:lpstr>
      <vt:lpstr>General Data Registers</vt:lpstr>
      <vt:lpstr>Pointer and Index Registers</vt:lpstr>
      <vt:lpstr>Pointer and Index Registers</vt:lpstr>
      <vt:lpstr>Memory Segmentation</vt:lpstr>
      <vt:lpstr>Memory Segmentation</vt:lpstr>
      <vt:lpstr>Task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Teacher:  Md. Obaidur Rahman, Ph.D. Assitant Professor, Department of CSE, DUET, Gazipur-1700.</dc:title>
  <dc:creator>Rupam</dc:creator>
  <cp:lastModifiedBy>Nazmus Sakeef</cp:lastModifiedBy>
  <cp:revision>752</cp:revision>
  <dcterms:created xsi:type="dcterms:W3CDTF">2006-08-16T00:00:00Z</dcterms:created>
  <dcterms:modified xsi:type="dcterms:W3CDTF">2020-07-04T14:24:18Z</dcterms:modified>
</cp:coreProperties>
</file>