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87" r:id="rId2"/>
  </p:sldMasterIdLst>
  <p:notesMasterIdLst>
    <p:notesMasterId r:id="rId45"/>
  </p:notesMasterIdLst>
  <p:sldIdLst>
    <p:sldId id="256" r:id="rId3"/>
    <p:sldId id="276" r:id="rId4"/>
    <p:sldId id="299" r:id="rId5"/>
    <p:sldId id="297" r:id="rId6"/>
    <p:sldId id="340" r:id="rId7"/>
    <p:sldId id="329" r:id="rId8"/>
    <p:sldId id="331" r:id="rId9"/>
    <p:sldId id="365" r:id="rId10"/>
    <p:sldId id="332" r:id="rId11"/>
    <p:sldId id="333" r:id="rId12"/>
    <p:sldId id="337" r:id="rId13"/>
    <p:sldId id="334" r:id="rId14"/>
    <p:sldId id="336" r:id="rId15"/>
    <p:sldId id="338" r:id="rId16"/>
    <p:sldId id="341" r:id="rId17"/>
    <p:sldId id="342" r:id="rId18"/>
    <p:sldId id="344" r:id="rId19"/>
    <p:sldId id="346" r:id="rId20"/>
    <p:sldId id="348" r:id="rId21"/>
    <p:sldId id="349" r:id="rId22"/>
    <p:sldId id="354" r:id="rId23"/>
    <p:sldId id="350" r:id="rId24"/>
    <p:sldId id="351" r:id="rId25"/>
    <p:sldId id="352" r:id="rId26"/>
    <p:sldId id="353" r:id="rId27"/>
    <p:sldId id="355" r:id="rId28"/>
    <p:sldId id="361" r:id="rId29"/>
    <p:sldId id="317" r:id="rId30"/>
    <p:sldId id="362" r:id="rId31"/>
    <p:sldId id="356" r:id="rId32"/>
    <p:sldId id="319" r:id="rId33"/>
    <p:sldId id="320" r:id="rId34"/>
    <p:sldId id="322" r:id="rId35"/>
    <p:sldId id="325" r:id="rId36"/>
    <p:sldId id="358" r:id="rId37"/>
    <p:sldId id="359" r:id="rId38"/>
    <p:sldId id="360" r:id="rId39"/>
    <p:sldId id="363" r:id="rId40"/>
    <p:sldId id="364" r:id="rId41"/>
    <p:sldId id="258" r:id="rId42"/>
    <p:sldId id="257" r:id="rId43"/>
    <p:sldId id="366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6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139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33664E2-CB1B-44D9-8561-4583EAEFF74F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CD7000-B82A-4E34-91D3-ED044FA0E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8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5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5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55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5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18F6169-D517-44E3-98A6-0211038B97EE}" type="datetime1">
              <a:rPr lang="en-US" smtClean="0"/>
              <a:t>6/21/2020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5CF6-F67D-4663-8B77-96A8F44DB8EC}" type="datetime1">
              <a:rPr lang="en-US" smtClean="0"/>
              <a:t>6/21/2020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86000" y="6355080"/>
            <a:ext cx="4572000" cy="365760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26" name="Picture 2" descr="BracU Logo | Brac University">
            <a:extLst>
              <a:ext uri="{FF2B5EF4-FFF2-40B4-BE49-F238E27FC236}">
                <a16:creationId xmlns:a16="http://schemas.microsoft.com/office/drawing/2014/main" id="{770B46BE-C801-480F-892D-63CA27AE93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273" y="152400"/>
            <a:ext cx="99652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FAD76-01BC-40D6-97EE-8B8FB551003A}"/>
              </a:ext>
            </a:extLst>
          </p:cNvPr>
          <p:cNvSpPr txBox="1">
            <a:spLocks/>
          </p:cNvSpPr>
          <p:nvPr userDrawn="1"/>
        </p:nvSpPr>
        <p:spPr>
          <a:xfrm>
            <a:off x="1676400" y="6339840"/>
            <a:ext cx="61722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DDF0CDE-EAFA-4ACE-B10B-20B99183C9CD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7368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F03-B0CF-424F-9329-D3D31C7421A6}" type="datetime1">
              <a:rPr lang="en-US" smtClean="0"/>
              <a:t>6/21/2020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1026" name="Picture 2" descr="BracU Logo | Brac University">
            <a:extLst>
              <a:ext uri="{FF2B5EF4-FFF2-40B4-BE49-F238E27FC236}">
                <a16:creationId xmlns:a16="http://schemas.microsoft.com/office/drawing/2014/main" id="{770B46BE-C801-480F-892D-63CA27AE93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273" y="152400"/>
            <a:ext cx="99652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982B5F-C2EC-4D3D-A92B-C9438F9E3B54}"/>
              </a:ext>
            </a:extLst>
          </p:cNvPr>
          <p:cNvSpPr txBox="1"/>
          <p:nvPr userDrawn="1"/>
        </p:nvSpPr>
        <p:spPr>
          <a:xfrm>
            <a:off x="2286000" y="63563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CSE – 341: Microprocessors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100549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EAD5-FC69-42C3-9803-CA2828342F06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86000" y="6355080"/>
            <a:ext cx="4572000" cy="365760"/>
          </a:xfrm>
        </p:spPr>
        <p:txBody>
          <a:bodyPr/>
          <a:lstStyle>
            <a:lvl1pPr>
              <a:defRPr sz="1200"/>
            </a:lvl1pPr>
          </a:lstStyle>
          <a:p>
            <a:pPr algn="ctr"/>
            <a:r>
              <a:rPr lang="en-US" sz="1200" b="1" dirty="0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  <p:pic>
        <p:nvPicPr>
          <p:cNvPr id="3" name="Picture 2" descr="BracU Logo | Brac University">
            <a:extLst>
              <a:ext uri="{FF2B5EF4-FFF2-40B4-BE49-F238E27FC236}">
                <a16:creationId xmlns:a16="http://schemas.microsoft.com/office/drawing/2014/main" id="{8D1402C5-9E20-494D-B75D-7AF8C732D5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273" y="152400"/>
            <a:ext cx="99652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79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915CC2-0524-4CE9-8A8D-7A5FEC7B70DC}" type="datetime1">
              <a:rPr lang="en-US" smtClean="0"/>
              <a:t>6/21/2020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286000" y="6248400"/>
            <a:ext cx="4572000" cy="365760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pPr algn="ctr"/>
            <a:r>
              <a:rPr lang="en-US"/>
              <a:t>CSE-4503: Microprocessors and Assembly Language    Islamic University of Technology (IUT)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8A8BB40-142D-4DF0-BCA0-69EC486A8BFB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286000" y="6248400"/>
            <a:ext cx="4572000" cy="365760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pPr algn="ctr"/>
            <a:r>
              <a:rPr lang="en-US"/>
              <a:t>CSE – 341: Microprocessors      BRAC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7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PU_cache" TargetMode="External"/><Relationship Id="rId2" Type="http://schemas.openxmlformats.org/officeDocument/2006/relationships/hyperlink" Target="http://searchcio-midmarket.techtarget.com/definition/clock-spe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imultaneous_multithreading" TargetMode="External"/><Relationship Id="rId5" Type="http://schemas.openxmlformats.org/officeDocument/2006/relationships/hyperlink" Target="https://en.wikipedia.org/wiki/Instruction_prefetch" TargetMode="External"/><Relationship Id="rId4" Type="http://schemas.openxmlformats.org/officeDocument/2006/relationships/hyperlink" Target="https://en.wikipedia.org/wiki/Instruction_pipeline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038600"/>
            <a:ext cx="6858000" cy="990600"/>
          </a:xfrm>
        </p:spPr>
        <p:txBody>
          <a:bodyPr>
            <a:noAutofit/>
          </a:bodyPr>
          <a:lstStyle/>
          <a:p>
            <a:pPr algn="ctr">
              <a:spcBef>
                <a:spcPts val="1200"/>
              </a:spcBef>
            </a:pPr>
            <a:br>
              <a:rPr lang="en-US" sz="1600" dirty="0"/>
            </a:br>
            <a:br>
              <a:rPr lang="en-US" sz="1600" dirty="0"/>
            </a:br>
            <a:br>
              <a:rPr lang="en-US" sz="1600" dirty="0">
                <a:latin typeface="Sylfaen" panose="010A0502050306030303" pitchFamily="18" charset="0"/>
              </a:rPr>
            </a:br>
            <a:br>
              <a:rPr lang="en-US" sz="1600" dirty="0">
                <a:latin typeface="Sylfaen" panose="010A0502050306030303" pitchFamily="18" charset="0"/>
              </a:rPr>
            </a:br>
            <a:r>
              <a:rPr lang="en-US" sz="1400" dirty="0">
                <a:latin typeface="Sylfaen" panose="010A0502050306030303" pitchFamily="18" charset="0"/>
              </a:rPr>
              <a:t>Dept. of Computer Science and Engineering</a:t>
            </a:r>
            <a:br>
              <a:rPr lang="en-US" sz="1400" dirty="0">
                <a:latin typeface="Sylfaen" panose="010A0502050306030303" pitchFamily="18" charset="0"/>
              </a:rPr>
            </a:br>
            <a:r>
              <a:rPr lang="en-US" sz="1400" dirty="0">
                <a:latin typeface="Sylfaen" panose="010A0502050306030303" pitchFamily="18" charset="0"/>
              </a:rPr>
              <a:t>BRAC University</a:t>
            </a:r>
            <a:br>
              <a:rPr lang="en-US" sz="1600" dirty="0">
                <a:latin typeface="Sylfaen" panose="010A0502050306030303" pitchFamily="18" charset="0"/>
              </a:rPr>
            </a:br>
            <a:r>
              <a:rPr lang="en-US" sz="2000" b="1" dirty="0">
                <a:solidFill>
                  <a:srgbClr val="0070C0"/>
                </a:solidFill>
                <a:latin typeface="Ink Free" panose="03080402000500000000" pitchFamily="66" charset="0"/>
              </a:rPr>
              <a:t>CSE 341 Team</a:t>
            </a:r>
            <a:br>
              <a:rPr lang="en-US" sz="1600" b="1" dirty="0">
                <a:latin typeface="Sylfaen" panose="010A0502050306030303" pitchFamily="18" charset="0"/>
              </a:rPr>
            </a:br>
            <a:endParaRPr lang="en-US" sz="1600" b="1" dirty="0">
              <a:latin typeface="Sylfaen" panose="010A050205030603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4038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8086 Hardware Specifications</a:t>
            </a:r>
          </a:p>
        </p:txBody>
      </p:sp>
      <p:pic>
        <p:nvPicPr>
          <p:cNvPr id="7" name="Picture 2" descr="BracU Logo | Brac University">
            <a:extLst>
              <a:ext uri="{FF2B5EF4-FFF2-40B4-BE49-F238E27FC236}">
                <a16:creationId xmlns:a16="http://schemas.microsoft.com/office/drawing/2014/main" id="{34D1A5BA-5901-4A64-99ED-7F5302E61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04" y="1447800"/>
            <a:ext cx="149479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F5C3D5-EA0A-45EC-A297-1C142888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2409268"/>
                <a:ext cx="5447269" cy="2121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</m:acc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is active low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Indicates read operation when low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Processor reading from memory or I/O device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Is low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states of the read cycle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2409268"/>
                <a:ext cx="5447269" cy="2121030"/>
              </a:xfrm>
              <a:prstGeom prst="rect">
                <a:avLst/>
              </a:prstGeom>
              <a:blipFill>
                <a:blip r:embed="rId3"/>
                <a:stretch>
                  <a:fillRect l="-671" b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3200400"/>
            <a:ext cx="304800" cy="295656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EAA46E-F195-4963-A210-7F26F65E7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2409268"/>
                <a:ext cx="5447269" cy="170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𝑇𝐸𝑆𝑇</m:t>
                          </m:r>
                        </m:e>
                      </m:acc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𝒊𝒏𝒑𝒖𝒕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Is examined by the WAIT instruction.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this pin is Low, execution continues.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Else the processor waits in an idle state.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2409268"/>
                <a:ext cx="5447269" cy="1706429"/>
              </a:xfrm>
              <a:prstGeom prst="rect">
                <a:avLst/>
              </a:prstGeom>
              <a:blipFill>
                <a:blip r:embed="rId3"/>
                <a:stretch>
                  <a:fillRect l="-671" b="-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F3142A-FE30-4DEF-9E5A-8236208E9042}"/>
              </a:ext>
            </a:extLst>
          </p:cNvPr>
          <p:cNvSpPr/>
          <p:nvPr/>
        </p:nvSpPr>
        <p:spPr>
          <a:xfrm>
            <a:off x="2743200" y="5181600"/>
            <a:ext cx="457200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1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2409268"/>
                <a:ext cx="5447269" cy="2121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READY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𝒊𝒏𝒑𝒖𝒕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acknowledgement from a slow I/O device or memory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 indicate ready/completion of data transfer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When low, microprocessor enters wait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2409268"/>
                <a:ext cx="5447269" cy="2121030"/>
              </a:xfrm>
              <a:prstGeom prst="rect">
                <a:avLst/>
              </a:prstGeom>
              <a:blipFill>
                <a:blip r:embed="rId3"/>
                <a:stretch>
                  <a:fillRect l="-671" r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1BCC6D9-6434-4098-A6C9-4116D6E82512}"/>
              </a:ext>
            </a:extLst>
          </p:cNvPr>
          <p:cNvGrpSpPr/>
          <p:nvPr/>
        </p:nvGrpSpPr>
        <p:grpSpPr>
          <a:xfrm>
            <a:off x="457200" y="1447800"/>
            <a:ext cx="3067050" cy="4495800"/>
            <a:chOff x="457200" y="1447800"/>
            <a:chExt cx="3067050" cy="4495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F0C880-3BE3-4624-961A-73C1F7C89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1447800"/>
              <a:ext cx="3067050" cy="44958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DC3B4D9-FC17-4C96-A161-3E4BE6D05B6C}"/>
                </a:ext>
              </a:extLst>
            </p:cNvPr>
            <p:cNvSpPr/>
            <p:nvPr/>
          </p:nvSpPr>
          <p:spPr>
            <a:xfrm>
              <a:off x="2743200" y="5410200"/>
              <a:ext cx="502920" cy="228600"/>
            </a:xfrm>
            <a:prstGeom prst="roundRect">
              <a:avLst>
                <a:gd name="adj" fmla="val 6667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FF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BEF7B98-9BCD-4CE6-B231-1E069E0319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23" t="12126" r="9626" b="26549"/>
          <a:stretch/>
        </p:blipFill>
        <p:spPr>
          <a:xfrm>
            <a:off x="265960" y="6019800"/>
            <a:ext cx="8843062" cy="8382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45E47FE-CDE3-41E8-A8B1-CBED8EA49E5D}"/>
              </a:ext>
            </a:extLst>
          </p:cNvPr>
          <p:cNvSpPr/>
          <p:nvPr/>
        </p:nvSpPr>
        <p:spPr>
          <a:xfrm>
            <a:off x="5410200" y="6324600"/>
            <a:ext cx="1828800" cy="5334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9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90CF53-180B-47AA-A391-66216864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2409268"/>
                <a:ext cx="5447269" cy="17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RESET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𝒊𝒏𝒑𝒖𝒕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 reset the system reset.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terminates the current activity.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Must be active for at least four clock cycles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2409268"/>
                <a:ext cx="5447269" cy="1705532"/>
              </a:xfrm>
              <a:prstGeom prst="rect">
                <a:avLst/>
              </a:prstGeom>
              <a:blipFill>
                <a:blip r:embed="rId3"/>
                <a:stretch>
                  <a:fillRect l="-671" b="-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5638800"/>
            <a:ext cx="457200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8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C920D-B1FE-46F3-9864-AEAB4574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3670748"/>
                <a:ext cx="5447269" cy="2120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𝑀𝐼</m:t>
                    </m:r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𝒊𝒏𝒑𝒖𝒕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Non-maskable interrupt signal. 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Causes a type-2 interrupt. 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Initiates the interrupt at the end of the current instruction.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3670748"/>
                <a:ext cx="5447269" cy="2120452"/>
              </a:xfrm>
              <a:prstGeom prst="rect">
                <a:avLst/>
              </a:prstGeom>
              <a:blipFill>
                <a:blip r:embed="rId3"/>
                <a:stretch>
                  <a:fillRect l="-671" r="-1007" b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533400" y="4953000"/>
            <a:ext cx="457200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DA08F9-04F3-45CA-AAC2-08245390ED2B}"/>
                  </a:ext>
                </a:extLst>
              </p:cNvPr>
              <p:cNvSpPr txBox="1"/>
              <p:nvPr/>
            </p:nvSpPr>
            <p:spPr>
              <a:xfrm>
                <a:off x="3696731" y="1600200"/>
                <a:ext cx="5447269" cy="17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INTR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𝒊𝒏𝒑𝒖𝒕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Interrupt request 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Used to request a hardware interrupt.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Can be masked.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DA08F9-04F3-45CA-AAC2-08245390E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1600200"/>
                <a:ext cx="5447269" cy="1705532"/>
              </a:xfrm>
              <a:prstGeom prst="rect">
                <a:avLst/>
              </a:prstGeom>
              <a:blipFill>
                <a:blip r:embed="rId4"/>
                <a:stretch>
                  <a:fillRect l="-671" b="-4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E20E2F-8016-4E5C-BA0A-7696C657977E}"/>
              </a:ext>
            </a:extLst>
          </p:cNvPr>
          <p:cNvSpPr/>
          <p:nvPr/>
        </p:nvSpPr>
        <p:spPr>
          <a:xfrm>
            <a:off x="533400" y="5181600"/>
            <a:ext cx="457200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2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F35ED9-B03D-48EB-9CC8-3974B108E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529"/>
          <a:stretch/>
        </p:blipFill>
        <p:spPr>
          <a:xfrm>
            <a:off x="457200" y="1447800"/>
            <a:ext cx="3657600" cy="44958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6E4D943-F8D4-4EF2-BBC3-9D09BF594B43}"/>
              </a:ext>
            </a:extLst>
          </p:cNvPr>
          <p:cNvGrpSpPr/>
          <p:nvPr/>
        </p:nvGrpSpPr>
        <p:grpSpPr>
          <a:xfrm>
            <a:off x="3428999" y="3451860"/>
            <a:ext cx="1709252" cy="1907977"/>
            <a:chOff x="3886200" y="3604260"/>
            <a:chExt cx="1709252" cy="19079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957C92F-562F-4A57-94D1-8696E60551E9}"/>
                </a:ext>
              </a:extLst>
            </p:cNvPr>
            <p:cNvSpPr/>
            <p:nvPr/>
          </p:nvSpPr>
          <p:spPr>
            <a:xfrm>
              <a:off x="3886200" y="3604260"/>
              <a:ext cx="609600" cy="1752600"/>
            </a:xfrm>
            <a:prstGeom prst="roundRect">
              <a:avLst>
                <a:gd name="adj" fmla="val 6667"/>
              </a:avLst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50E9556-0F1A-42B5-9DC5-EAD382C53C1C}"/>
                </a:ext>
              </a:extLst>
            </p:cNvPr>
            <p:cNvCxnSpPr>
              <a:cxnSpLocks/>
            </p:cNvCxnSpPr>
            <p:nvPr/>
          </p:nvCxnSpPr>
          <p:spPr>
            <a:xfrm>
              <a:off x="4488180" y="4953000"/>
              <a:ext cx="312420" cy="25146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134769-C629-483F-8CFF-BF7D500D3BF4}"/>
                </a:ext>
              </a:extLst>
            </p:cNvPr>
            <p:cNvSpPr txBox="1"/>
            <p:nvPr/>
          </p:nvSpPr>
          <p:spPr>
            <a:xfrm>
              <a:off x="4678213" y="5204460"/>
              <a:ext cx="917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min mode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527FC8-28E8-4956-85D3-394902163900}"/>
              </a:ext>
            </a:extLst>
          </p:cNvPr>
          <p:cNvGrpSpPr/>
          <p:nvPr/>
        </p:nvGrpSpPr>
        <p:grpSpPr>
          <a:xfrm>
            <a:off x="2743199" y="3451860"/>
            <a:ext cx="1731823" cy="2349104"/>
            <a:chOff x="3200400" y="3604260"/>
            <a:chExt cx="1731823" cy="234910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8A38FFA-9140-4CB5-B6B7-A87CA1AEFDC2}"/>
                </a:ext>
              </a:extLst>
            </p:cNvPr>
            <p:cNvSpPr/>
            <p:nvPr/>
          </p:nvSpPr>
          <p:spPr>
            <a:xfrm>
              <a:off x="3200400" y="3604260"/>
              <a:ext cx="609600" cy="1752600"/>
            </a:xfrm>
            <a:prstGeom prst="roundRect">
              <a:avLst>
                <a:gd name="adj" fmla="val 6667"/>
              </a:avLst>
            </a:prstGeom>
            <a:noFill/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CEEB9F4-97EB-4173-80D3-0E59B63E1A03}"/>
                </a:ext>
              </a:extLst>
            </p:cNvPr>
            <p:cNvCxnSpPr>
              <a:cxnSpLocks/>
            </p:cNvCxnSpPr>
            <p:nvPr/>
          </p:nvCxnSpPr>
          <p:spPr>
            <a:xfrm>
              <a:off x="3765232" y="5349240"/>
              <a:ext cx="425768" cy="358140"/>
            </a:xfrm>
            <a:prstGeom prst="straightConnector1">
              <a:avLst/>
            </a:prstGeom>
            <a:ln w="19050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95453B-0F63-4D80-97CB-966B739D0E8A}"/>
                </a:ext>
              </a:extLst>
            </p:cNvPr>
            <p:cNvSpPr txBox="1"/>
            <p:nvPr/>
          </p:nvSpPr>
          <p:spPr>
            <a:xfrm>
              <a:off x="3978116" y="5645587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max mode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4419600" y="1447800"/>
                <a:ext cx="4724400" cy="2952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𝑀𝑁</m:t>
                      </m:r>
                      <m:r>
                        <a:rPr lang="en-US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𝑀𝑋</m:t>
                          </m:r>
                        </m:e>
                      </m:acc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𝒊𝒏𝒑𝒖𝒕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8086 works in two modes: 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Minimum Mode if high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Maximum Mode if low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Functions of pins 24-31 depend on the mode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Minimum Mode - single processor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Maximum Mode - multi processor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447800"/>
                <a:ext cx="4724400" cy="2952027"/>
              </a:xfrm>
              <a:prstGeom prst="rect">
                <a:avLst/>
              </a:prstGeom>
              <a:blipFill>
                <a:blip r:embed="rId3"/>
                <a:stretch>
                  <a:fillRect l="-774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3020568"/>
            <a:ext cx="591312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7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4940B5-85E3-4835-A11D-B92EA255F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Minimum Mode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6DD960-B9C2-41EE-B3BC-211191330356}"/>
                  </a:ext>
                </a:extLst>
              </p:cNvPr>
              <p:cNvSpPr txBox="1"/>
              <p:nvPr/>
            </p:nvSpPr>
            <p:spPr>
              <a:xfrm>
                <a:off x="3696731" y="3670748"/>
                <a:ext cx="5447269" cy="17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𝐻𝐿𝐷𝐴</m:t>
                      </m:r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Hold Acknowledgment.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When acknowledged, it relinquish the bus to the requesting device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6DD960-B9C2-41EE-B3BC-211191330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3670748"/>
                <a:ext cx="5447269" cy="1705532"/>
              </a:xfrm>
              <a:prstGeom prst="rect">
                <a:avLst/>
              </a:prstGeom>
              <a:blipFill>
                <a:blip r:embed="rId3"/>
                <a:stretch>
                  <a:fillRect l="-671" b="-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0346B1-E718-4DBE-B70E-E3DC9C3BD8E4}"/>
              </a:ext>
            </a:extLst>
          </p:cNvPr>
          <p:cNvSpPr/>
          <p:nvPr/>
        </p:nvSpPr>
        <p:spPr>
          <a:xfrm>
            <a:off x="2743200" y="3442148"/>
            <a:ext cx="457200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F4F56F-9D86-4B4A-95D3-7CF1BAA5C993}"/>
                  </a:ext>
                </a:extLst>
              </p:cNvPr>
              <p:cNvSpPr txBox="1"/>
              <p:nvPr/>
            </p:nvSpPr>
            <p:spPr>
              <a:xfrm>
                <a:off x="3696731" y="1834167"/>
                <a:ext cx="5447269" cy="129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HOLD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𝒊𝒏𝒑𝒖𝒕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 request for bus by another device.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It is an active HIGH signal.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F4F56F-9D86-4B4A-95D3-7CF1BAA5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1834167"/>
                <a:ext cx="5447269" cy="1290033"/>
              </a:xfrm>
              <a:prstGeom prst="rect">
                <a:avLst/>
              </a:prstGeom>
              <a:blipFill>
                <a:blip r:embed="rId4"/>
                <a:stretch>
                  <a:fillRect l="-67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2F0F69-BFE6-478C-A798-D4B6EEA1430B}"/>
              </a:ext>
            </a:extLst>
          </p:cNvPr>
          <p:cNvSpPr/>
          <p:nvPr/>
        </p:nvSpPr>
        <p:spPr>
          <a:xfrm>
            <a:off x="2743200" y="3670748"/>
            <a:ext cx="457200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8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D644EF-06EE-4C72-B7D7-6B2A17D0A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Minimum Mode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81491" y="1716698"/>
                <a:ext cx="5447269" cy="21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𝑊𝑅</m:t>
                          </m:r>
                        </m:e>
                      </m:acc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Active low write signal.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Writes data to memory or output device depending 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𝐼𝑂</m:t>
                        </m:r>
                      </m:e>
                    </m:acc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signal.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491" y="1716698"/>
                <a:ext cx="5447269" cy="2121928"/>
              </a:xfrm>
              <a:prstGeom prst="rect">
                <a:avLst/>
              </a:prstGeom>
              <a:blipFill>
                <a:blip r:embed="rId3"/>
                <a:stretch>
                  <a:fillRect l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4123944"/>
            <a:ext cx="457200" cy="237744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189C1A-FE82-49BD-A819-7B5FC2DD0F1B}"/>
              </a:ext>
            </a:extLst>
          </p:cNvPr>
          <p:cNvSpPr/>
          <p:nvPr/>
        </p:nvSpPr>
        <p:spPr>
          <a:xfrm>
            <a:off x="2743200" y="3877056"/>
            <a:ext cx="304800" cy="237744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7FFC8E-0DC4-43AF-8CC0-34AAC72C5220}"/>
                  </a:ext>
                </a:extLst>
              </p:cNvPr>
              <p:cNvSpPr txBox="1"/>
              <p:nvPr/>
            </p:nvSpPr>
            <p:spPr>
              <a:xfrm>
                <a:off x="3584450" y="3995928"/>
                <a:ext cx="5447269" cy="17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𝐼𝑂</m:t>
                          </m:r>
                        </m:e>
                      </m:acc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Differentiates memory access from I/O access.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When high, memory is accessed.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When low, I/O devices are accessed.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7FFC8E-0DC4-43AF-8CC0-34AAC72C5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450" y="3995928"/>
                <a:ext cx="5447269" cy="1705532"/>
              </a:xfrm>
              <a:prstGeom prst="rect">
                <a:avLst/>
              </a:prstGeom>
              <a:blipFill>
                <a:blip r:embed="rId4"/>
                <a:stretch>
                  <a:fillRect l="-671" b="-4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1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824488-330D-49B4-9CA2-AD3E6E554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Minimum Mode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87587" y="4401312"/>
                <a:ext cx="5447269" cy="17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𝐷𝐸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𝒐𝒖𝒕𝒑𝒖𝒕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Enable signal. 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Used to enable a transceiver connected to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</a:t>
                </a:r>
              </a:p>
              <a:p>
                <a:pPr>
                  <a:lnSpc>
                    <a:spcPct val="150000"/>
                  </a:lnSpc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587" y="4401312"/>
                <a:ext cx="5447269" cy="1705532"/>
              </a:xfrm>
              <a:prstGeom prst="rect">
                <a:avLst/>
              </a:prstGeom>
              <a:blipFill>
                <a:blip r:embed="rId3"/>
                <a:stretch>
                  <a:fillRect l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4541520"/>
            <a:ext cx="457200" cy="237744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6D86E-A29B-4D31-B7E3-AED82EE41C44}"/>
              </a:ext>
            </a:extLst>
          </p:cNvPr>
          <p:cNvSpPr/>
          <p:nvPr/>
        </p:nvSpPr>
        <p:spPr>
          <a:xfrm>
            <a:off x="2743200" y="4303776"/>
            <a:ext cx="457200" cy="237744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D65BFE-B6AF-4E0B-811B-B27A6876687F}"/>
                  </a:ext>
                </a:extLst>
              </p:cNvPr>
              <p:cNvSpPr txBox="1"/>
              <p:nvPr/>
            </p:nvSpPr>
            <p:spPr>
              <a:xfrm>
                <a:off x="3687586" y="1711641"/>
                <a:ext cx="5447269" cy="2121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𝐷𝑇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𝒐𝒖𝒕𝒑𝒖𝒕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Transmit/Receive signal.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indicates the direction of flow </a:t>
                </a: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through the transceiver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When high, data is transmitted out i.e. written to.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When low, data is received in i.e. read in.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D65BFE-B6AF-4E0B-811B-B27A68766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586" y="1711641"/>
                <a:ext cx="5447269" cy="2121030"/>
              </a:xfrm>
              <a:prstGeom prst="rect">
                <a:avLst/>
              </a:prstGeom>
              <a:blipFill>
                <a:blip r:embed="rId4"/>
                <a:stretch>
                  <a:fillRect l="-784" b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65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C47998-C2EB-433C-8B81-6604B91D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Minimum Mode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2409268"/>
                <a:ext cx="5447269" cy="17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𝐴𝐿𝐸</m:t>
                      </m:r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Address Latch Enable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indicates an address is available on bus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active high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state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2409268"/>
                <a:ext cx="5447269" cy="1705532"/>
              </a:xfrm>
              <a:prstGeom prst="rect">
                <a:avLst/>
              </a:prstGeom>
              <a:blipFill>
                <a:blip r:embed="rId3"/>
                <a:stretch>
                  <a:fillRect l="-671" b="-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4770120"/>
            <a:ext cx="320040" cy="18288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8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References: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Book:</a:t>
            </a:r>
          </a:p>
          <a:p>
            <a:pPr lvl="1" algn="just">
              <a:lnSpc>
                <a:spcPct val="200000"/>
              </a:lnSpc>
            </a:pPr>
            <a:r>
              <a:rPr lang="en-GB" i="1" dirty="0">
                <a:solidFill>
                  <a:schemeClr val="tx1"/>
                </a:solidFill>
              </a:rPr>
              <a:t>Microprocessors and Interfacing: Programming and Hardware, </a:t>
            </a:r>
            <a:r>
              <a:rPr lang="en-GB" b="1" dirty="0">
                <a:solidFill>
                  <a:schemeClr val="tx1"/>
                </a:solidFill>
              </a:rPr>
              <a:t>Author: </a:t>
            </a:r>
            <a:r>
              <a:rPr lang="en-GB" dirty="0">
                <a:solidFill>
                  <a:schemeClr val="tx1"/>
                </a:solidFill>
              </a:rPr>
              <a:t>Douglas V. Hall</a:t>
            </a:r>
          </a:p>
          <a:p>
            <a:pPr lvl="1" algn="just">
              <a:lnSpc>
                <a:spcPct val="200000"/>
              </a:lnSpc>
            </a:pPr>
            <a:r>
              <a:rPr lang="en-GB" i="1" dirty="0">
                <a:solidFill>
                  <a:schemeClr val="tx1"/>
                </a:solidFill>
              </a:rPr>
              <a:t>The 8086/8088 Family: Design, Programming, And Interfacing,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Author: </a:t>
            </a:r>
            <a:r>
              <a:rPr lang="en-GB" dirty="0">
                <a:solidFill>
                  <a:schemeClr val="tx1"/>
                </a:solidFill>
              </a:rPr>
              <a:t> John </a:t>
            </a:r>
            <a:r>
              <a:rPr lang="en-GB" dirty="0" err="1">
                <a:solidFill>
                  <a:schemeClr val="tx1"/>
                </a:solidFill>
              </a:rPr>
              <a:t>Uffenbeck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4C4FC-67A6-49A7-B263-2BBC2BE3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239057-A276-4FC6-9CFE-2CFF2C9A5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Minimum Mode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2438400"/>
                <a:ext cx="5447269" cy="2537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𝐼𝑁𝑇𝐴</m:t>
                        </m:r>
                      </m:e>
                    </m:acc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𝒐𝒖𝒕𝒑𝒖𝒕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 active low signal.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 interrupt acknowledge signal.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When microprocessor receives an INTR signal, it acknowledges the interrupt by generating this signal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When low it indicates an interrupt is being serviced.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2438400"/>
                <a:ext cx="5447269" cy="2537426"/>
              </a:xfrm>
              <a:prstGeom prst="rect">
                <a:avLst/>
              </a:prstGeom>
              <a:blipFill>
                <a:blip r:embed="rId3"/>
                <a:stretch>
                  <a:fillRect l="-671" r="-447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4998720"/>
            <a:ext cx="457200" cy="18288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B1E36F-F46A-44C4-9B64-A3FD74F75DF2}"/>
              </a:ext>
            </a:extLst>
          </p:cNvPr>
          <p:cNvSpPr/>
          <p:nvPr/>
        </p:nvSpPr>
        <p:spPr>
          <a:xfrm>
            <a:off x="533400" y="5181600"/>
            <a:ext cx="457200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02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038600"/>
            <a:ext cx="6858000" cy="990600"/>
          </a:xfrm>
        </p:spPr>
        <p:txBody>
          <a:bodyPr>
            <a:noAutofit/>
          </a:bodyPr>
          <a:lstStyle/>
          <a:p>
            <a:pPr algn="ctr">
              <a:spcBef>
                <a:spcPts val="1200"/>
              </a:spcBef>
            </a:pPr>
            <a:br>
              <a:rPr lang="en-US" sz="1600" dirty="0"/>
            </a:br>
            <a:br>
              <a:rPr lang="en-US" sz="1600" dirty="0"/>
            </a:br>
            <a:br>
              <a:rPr lang="en-US" sz="1600" dirty="0">
                <a:latin typeface="Sylfaen" panose="010A0502050306030303" pitchFamily="18" charset="0"/>
              </a:rPr>
            </a:br>
            <a:br>
              <a:rPr lang="en-US" sz="1600" dirty="0">
                <a:latin typeface="Sylfaen" panose="010A0502050306030303" pitchFamily="18" charset="0"/>
              </a:rPr>
            </a:br>
            <a:r>
              <a:rPr lang="en-US" sz="1400" dirty="0">
                <a:latin typeface="Sylfaen" panose="010A0502050306030303" pitchFamily="18" charset="0"/>
              </a:rPr>
              <a:t>Dept. of Computer Science and Engineering</a:t>
            </a:r>
            <a:br>
              <a:rPr lang="en-US" sz="1400" dirty="0">
                <a:latin typeface="Sylfaen" panose="010A0502050306030303" pitchFamily="18" charset="0"/>
              </a:rPr>
            </a:br>
            <a:r>
              <a:rPr lang="en-US" sz="1400" dirty="0">
                <a:latin typeface="Sylfaen" panose="010A0502050306030303" pitchFamily="18" charset="0"/>
              </a:rPr>
              <a:t>BRAC University</a:t>
            </a:r>
            <a:br>
              <a:rPr lang="en-US" sz="1600" dirty="0">
                <a:latin typeface="Sylfaen" panose="010A0502050306030303" pitchFamily="18" charset="0"/>
              </a:rPr>
            </a:br>
            <a:r>
              <a:rPr lang="en-US" sz="2000" b="1" dirty="0">
                <a:solidFill>
                  <a:srgbClr val="0070C0"/>
                </a:solidFill>
                <a:latin typeface="Ink Free" panose="03080402000500000000" pitchFamily="66" charset="0"/>
              </a:rPr>
              <a:t>CSE 341 Team</a:t>
            </a:r>
            <a:br>
              <a:rPr lang="en-US" sz="1600" b="1" dirty="0">
                <a:latin typeface="Sylfaen" panose="010A0502050306030303" pitchFamily="18" charset="0"/>
              </a:rPr>
            </a:br>
            <a:endParaRPr lang="en-US" sz="1600" b="1" dirty="0">
              <a:latin typeface="Sylfaen" panose="010A050205030603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4038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8086 Maximum Mode Pins </a:t>
            </a:r>
          </a:p>
        </p:txBody>
      </p:sp>
      <p:pic>
        <p:nvPicPr>
          <p:cNvPr id="7" name="Picture 2" descr="BracU Logo | Brac University">
            <a:extLst>
              <a:ext uri="{FF2B5EF4-FFF2-40B4-BE49-F238E27FC236}">
                <a16:creationId xmlns:a16="http://schemas.microsoft.com/office/drawing/2014/main" id="{34D1A5BA-5901-4A64-99ED-7F5302E61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04" y="1447800"/>
            <a:ext cx="149479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20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14C4489-E249-4184-9865-A40CFAA9A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42"/>
          <a:stretch/>
        </p:blipFill>
        <p:spPr>
          <a:xfrm>
            <a:off x="476250" y="1447800"/>
            <a:ext cx="28765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Mode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4114800" y="1295400"/>
                <a:ext cx="4114801" cy="12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𝒐𝒖𝒕𝒑𝒖𝒕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Instruction queue status.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Instruction queue is 6 bytes long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295400"/>
                <a:ext cx="4114801" cy="1290931"/>
              </a:xfrm>
              <a:prstGeom prst="rect">
                <a:avLst/>
              </a:prstGeom>
              <a:blipFill>
                <a:blip r:embed="rId3"/>
                <a:stretch>
                  <a:fillRect l="-889" b="-6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4770120"/>
            <a:ext cx="457200" cy="41148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AF0DC04-6A3F-41D3-92E3-48140142F6C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68794903"/>
                  </p:ext>
                </p:extLst>
              </p:nvPr>
            </p:nvGraphicFramePr>
            <p:xfrm>
              <a:off x="3676650" y="2667000"/>
              <a:ext cx="5162550" cy="3535680"/>
            </p:xfrm>
            <a:graphic>
              <a:graphicData uri="http://schemas.openxmlformats.org/drawingml/2006/table">
                <a:tbl>
                  <a:tblPr>
                    <a:tableStyleId>{FABFCF23-3B69-468F-B69F-88F6DE6A72F2}</a:tableStyleId>
                  </a:tblPr>
                  <a:tblGrid>
                    <a:gridCol w="574792">
                      <a:extLst>
                        <a:ext uri="{9D8B030D-6E8A-4147-A177-3AD203B41FA5}">
                          <a16:colId xmlns:a16="http://schemas.microsoft.com/office/drawing/2014/main" val="3136627139"/>
                        </a:ext>
                      </a:extLst>
                    </a:gridCol>
                    <a:gridCol w="642791">
                      <a:extLst>
                        <a:ext uri="{9D8B030D-6E8A-4147-A177-3AD203B41FA5}">
                          <a16:colId xmlns:a16="http://schemas.microsoft.com/office/drawing/2014/main" val="1945916869"/>
                        </a:ext>
                      </a:extLst>
                    </a:gridCol>
                    <a:gridCol w="3944967">
                      <a:extLst>
                        <a:ext uri="{9D8B030D-6E8A-4147-A177-3AD203B41FA5}">
                          <a16:colId xmlns:a16="http://schemas.microsoft.com/office/drawing/2014/main" val="6923617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𝑸𝑺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𝑸𝑺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Function</a:t>
                          </a:r>
                          <a:endParaRPr lang="en-US" sz="1600" b="1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39920870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No Operation. During the last clock cycle, nothing was</a:t>
                          </a:r>
                        </a:p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taken from the queue.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41905945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First Byte. The byte taken from the queue was the first byte of the instruction.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44607855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Queue Empty. The queue has been reinitialized as a result</a:t>
                          </a:r>
                        </a:p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of the execution of a transfer instruction.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0132825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Fetch subsequent </a:t>
                          </a:r>
                          <a:r>
                            <a:rPr lang="en-US" sz="1600" i="1" u="none" strike="noStrike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byteSubsequent</a:t>
                          </a: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 Byte. The byte taken from the queue was a subsequent byte of the instruction.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429338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AF0DC04-6A3F-41D3-92E3-48140142F6C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68794903"/>
                  </p:ext>
                </p:extLst>
              </p:nvPr>
            </p:nvGraphicFramePr>
            <p:xfrm>
              <a:off x="3676650" y="2667000"/>
              <a:ext cx="5162550" cy="3535680"/>
            </p:xfrm>
            <a:graphic>
              <a:graphicData uri="http://schemas.openxmlformats.org/drawingml/2006/table">
                <a:tbl>
                  <a:tblPr>
                    <a:tableStyleId>{FABFCF23-3B69-468F-B69F-88F6DE6A72F2}</a:tableStyleId>
                  </a:tblPr>
                  <a:tblGrid>
                    <a:gridCol w="574792">
                      <a:extLst>
                        <a:ext uri="{9D8B030D-6E8A-4147-A177-3AD203B41FA5}">
                          <a16:colId xmlns:a16="http://schemas.microsoft.com/office/drawing/2014/main" val="3136627139"/>
                        </a:ext>
                      </a:extLst>
                    </a:gridCol>
                    <a:gridCol w="642791">
                      <a:extLst>
                        <a:ext uri="{9D8B030D-6E8A-4147-A177-3AD203B41FA5}">
                          <a16:colId xmlns:a16="http://schemas.microsoft.com/office/drawing/2014/main" val="1945916869"/>
                        </a:ext>
                      </a:extLst>
                    </a:gridCol>
                    <a:gridCol w="3944967">
                      <a:extLst>
                        <a:ext uri="{9D8B030D-6E8A-4147-A177-3AD203B41FA5}">
                          <a16:colId xmlns:a16="http://schemas.microsoft.com/office/drawing/2014/main" val="69236174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4"/>
                          <a:stretch>
                            <a:fillRect l="-1064" t="-1667" r="-804255" b="-8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4"/>
                          <a:stretch>
                            <a:fillRect l="-89623" t="-1667" r="-613208" b="-8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Function</a:t>
                          </a:r>
                          <a:endParaRPr lang="en-US" sz="1600" b="1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3992087074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No Operation. During the last clock cycle, nothing was</a:t>
                          </a:r>
                        </a:p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taken from the queue.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4190594535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First Byte. The byte taken from the queue was the first byte of the instruction.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446078559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Queue Empty. The queue has been reinitialized as a result</a:t>
                          </a:r>
                        </a:p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of the execution of a transfer instruction.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013282598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Fetch subsequent </a:t>
                          </a:r>
                          <a:r>
                            <a:rPr lang="en-US" sz="1600" i="1" u="none" strike="noStrike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byteSubsequent</a:t>
                          </a: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 Byte. The byte taken from the queue was a subsequent byte of the instruction.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4293383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224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B1A000-4F39-4759-9B1B-AC0004F2D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42"/>
          <a:stretch/>
        </p:blipFill>
        <p:spPr>
          <a:xfrm>
            <a:off x="476250" y="1447800"/>
            <a:ext cx="28765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Mode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1143000"/>
                <a:ext cx="5447269" cy="170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𝒐𝒖𝒕𝒑𝒖𝒕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Status Signals.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indicate operation done by the microprocessor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Related to memory and I/O access control signals.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1143000"/>
                <a:ext cx="5447269" cy="1706429"/>
              </a:xfrm>
              <a:prstGeom prst="rect">
                <a:avLst/>
              </a:prstGeom>
              <a:blipFill>
                <a:blip r:embed="rId3"/>
                <a:stretch>
                  <a:fillRect l="-671" b="-4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4114800"/>
            <a:ext cx="381000" cy="64008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AF0DC04-6A3F-41D3-92E3-48140142F6C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54490753"/>
                  </p:ext>
                </p:extLst>
              </p:nvPr>
            </p:nvGraphicFramePr>
            <p:xfrm>
              <a:off x="4334390" y="2971800"/>
              <a:ext cx="4171950" cy="3292412"/>
            </p:xfrm>
            <a:graphic>
              <a:graphicData uri="http://schemas.openxmlformats.org/drawingml/2006/table">
                <a:tbl>
                  <a:tblPr>
                    <a:tableStyleId>{FABFCF23-3B69-468F-B69F-88F6DE6A72F2}</a:tableStyleId>
                  </a:tblPr>
                  <a:tblGrid>
                    <a:gridCol w="513767">
                      <a:extLst>
                        <a:ext uri="{9D8B030D-6E8A-4147-A177-3AD203B41FA5}">
                          <a16:colId xmlns:a16="http://schemas.microsoft.com/office/drawing/2014/main" val="3136627139"/>
                        </a:ext>
                      </a:extLst>
                    </a:gridCol>
                    <a:gridCol w="513767">
                      <a:extLst>
                        <a:ext uri="{9D8B030D-6E8A-4147-A177-3AD203B41FA5}">
                          <a16:colId xmlns:a16="http://schemas.microsoft.com/office/drawing/2014/main" val="1745797891"/>
                        </a:ext>
                      </a:extLst>
                    </a:gridCol>
                    <a:gridCol w="513767">
                      <a:extLst>
                        <a:ext uri="{9D8B030D-6E8A-4147-A177-3AD203B41FA5}">
                          <a16:colId xmlns:a16="http://schemas.microsoft.com/office/drawing/2014/main" val="1945916869"/>
                        </a:ext>
                      </a:extLst>
                    </a:gridCol>
                    <a:gridCol w="2630649">
                      <a:extLst>
                        <a:ext uri="{9D8B030D-6E8A-4147-A177-3AD203B41FA5}">
                          <a16:colId xmlns:a16="http://schemas.microsoft.com/office/drawing/2014/main" val="6923617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6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b="1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1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sz="1600" b="1" i="1" dirty="0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600" b="1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6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b="1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1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sz="1600" b="1" i="1" dirty="0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600" b="1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600" b="1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b="1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1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sz="1600" b="1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600" b="1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Function</a:t>
                          </a:r>
                          <a:endParaRPr lang="en-US" sz="1600" b="1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39920870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Interrupt acknowledgement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41905945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Read data from I/O port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44607855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Write data from I/O port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0132825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Halt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429338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Opcode fetch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17226260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Memory read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3176122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Memory write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15258810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Passive state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5300515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AF0DC04-6A3F-41D3-92E3-48140142F6C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54490753"/>
                  </p:ext>
                </p:extLst>
              </p:nvPr>
            </p:nvGraphicFramePr>
            <p:xfrm>
              <a:off x="4334390" y="2971800"/>
              <a:ext cx="4171950" cy="3292412"/>
            </p:xfrm>
            <a:graphic>
              <a:graphicData uri="http://schemas.openxmlformats.org/drawingml/2006/table">
                <a:tbl>
                  <a:tblPr>
                    <a:tableStyleId>{FABFCF23-3B69-468F-B69F-88F6DE6A72F2}</a:tableStyleId>
                  </a:tblPr>
                  <a:tblGrid>
                    <a:gridCol w="513767">
                      <a:extLst>
                        <a:ext uri="{9D8B030D-6E8A-4147-A177-3AD203B41FA5}">
                          <a16:colId xmlns:a16="http://schemas.microsoft.com/office/drawing/2014/main" val="3136627139"/>
                        </a:ext>
                      </a:extLst>
                    </a:gridCol>
                    <a:gridCol w="513767">
                      <a:extLst>
                        <a:ext uri="{9D8B030D-6E8A-4147-A177-3AD203B41FA5}">
                          <a16:colId xmlns:a16="http://schemas.microsoft.com/office/drawing/2014/main" val="1745797891"/>
                        </a:ext>
                      </a:extLst>
                    </a:gridCol>
                    <a:gridCol w="513767">
                      <a:extLst>
                        <a:ext uri="{9D8B030D-6E8A-4147-A177-3AD203B41FA5}">
                          <a16:colId xmlns:a16="http://schemas.microsoft.com/office/drawing/2014/main" val="1945916869"/>
                        </a:ext>
                      </a:extLst>
                    </a:gridCol>
                    <a:gridCol w="2630649">
                      <a:extLst>
                        <a:ext uri="{9D8B030D-6E8A-4147-A177-3AD203B41FA5}">
                          <a16:colId xmlns:a16="http://schemas.microsoft.com/office/drawing/2014/main" val="692361746"/>
                        </a:ext>
                      </a:extLst>
                    </a:gridCol>
                  </a:tblGrid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4"/>
                          <a:stretch>
                            <a:fillRect l="-2381" t="-1667" r="-717857" b="-8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4"/>
                          <a:stretch>
                            <a:fillRect l="-101176" t="-1667" r="-609412" b="-8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60960" marB="60960">
                        <a:blipFill>
                          <a:blip r:embed="rId4"/>
                          <a:stretch>
                            <a:fillRect l="-203571" t="-1667" r="-516667" b="-8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Function</a:t>
                          </a:r>
                          <a:endParaRPr lang="en-US" sz="1600" b="1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39920870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Interrupt acknowledgement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41905945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Read data from I/O port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4460785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Write data from I/O port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0132825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Halt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4293383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Opcode fetch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17226260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Memory read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3176122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Memory write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1525881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</a:t>
                          </a:r>
                          <a:endParaRPr lang="en-US" sz="1600" b="0" i="1" u="none" strike="noStrik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0960" marR="60960" marT="60960" marB="60960"/>
                    </a:tc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u="none" strike="noStrik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Passive state</a:t>
                          </a:r>
                        </a:p>
                      </a:txBody>
                      <a:tcPr marL="60960" marR="60960" marT="60960" marB="60960"/>
                    </a:tc>
                    <a:extLst>
                      <a:ext uri="{0D108BD9-81ED-4DB2-BD59-A6C34878D82A}">
                        <a16:rowId xmlns:a16="http://schemas.microsoft.com/office/drawing/2014/main" val="25300515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51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B1A000-4F39-4759-9B1B-AC0004F2D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42"/>
          <a:stretch/>
        </p:blipFill>
        <p:spPr>
          <a:xfrm>
            <a:off x="476250" y="1447800"/>
            <a:ext cx="28765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Mode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2438400"/>
                <a:ext cx="5447269" cy="2537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𝐿𝑂𝐶𝐾</m:t>
                        </m:r>
                      </m:e>
                    </m:acc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𝒐𝒖𝒕𝒑𝒖𝒕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 When low, all interrupts are masked 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Indicates to other processors to not request for system bus.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 HOLD request is granted. 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 bus is relinquished to the other processors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2438400"/>
                <a:ext cx="5447269" cy="2537426"/>
              </a:xfrm>
              <a:prstGeom prst="rect">
                <a:avLst/>
              </a:prstGeom>
              <a:blipFill>
                <a:blip r:embed="rId3"/>
                <a:stretch>
                  <a:fillRect l="-671" r="-1007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3886200"/>
            <a:ext cx="548640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B1A000-4F39-4759-9B1B-AC0004F2D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42"/>
          <a:stretch/>
        </p:blipFill>
        <p:spPr>
          <a:xfrm>
            <a:off x="476250" y="1447800"/>
            <a:ext cx="28765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Mode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2156119"/>
                <a:ext cx="5447269" cy="254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𝑅𝑄</m:t>
                            </m:r>
                            <m:r>
                              <a:rPr lang="en-US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𝐚𝐧𝐝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𝑅𝑄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𝒃𝒊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𝒅𝒊𝒓𝒆𝒄𝒕𝒊𝒐𝒏𝒂𝒍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Request/Grant pins.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Other processors request the CPU through these for system bus.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CPU sends acknowledge signal on the same lines.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𝑅𝑄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has</m:t>
                    </m:r>
                    <m: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higher</m:t>
                    </m:r>
                    <m: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priority</m:t>
                    </m:r>
                    <m: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than</m:t>
                    </m:r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𝑅𝑄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2156119"/>
                <a:ext cx="5447269" cy="2545762"/>
              </a:xfrm>
              <a:prstGeom prst="rect">
                <a:avLst/>
              </a:prstGeom>
              <a:blipFill>
                <a:blip r:embed="rId3"/>
                <a:stretch>
                  <a:fillRect l="-671" r="-1902" b="-3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3429000"/>
            <a:ext cx="609600" cy="4572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64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43000"/>
                <a:ext cx="8534400" cy="4937760"/>
              </a:xfrm>
            </p:spPr>
            <p:txBody>
              <a:bodyPr>
                <a:normAutofit/>
              </a:bodyPr>
              <a:lstStyle/>
              <a:p>
                <a:pPr marL="457200" indent="-457200" algn="just">
                  <a:lnSpc>
                    <a:spcPct val="150000"/>
                  </a:lnSpc>
                  <a:buClr>
                    <a:schemeClr val="tx1"/>
                  </a:buClr>
                  <a:buFont typeface="+mj-lt"/>
                  <a:buAutoNum type="arabicParenR"/>
                </a:pPr>
                <a:r>
                  <a:rPr lang="en-US" sz="2400" dirty="0"/>
                  <a:t>Assuming you want to type a secret message using a keypad connected to an 8086 microprocessor, deduce the values of the following pins during that time. Justify your </a:t>
                </a:r>
                <a:r>
                  <a:rPr lang="en-US" sz="2400" dirty="0" err="1"/>
                  <a:t>anwers</a:t>
                </a:r>
                <a:r>
                  <a:rPr lang="en-US" sz="2400" dirty="0"/>
                  <a:t> too.</a:t>
                </a:r>
              </a:p>
              <a:p>
                <a:pPr marL="1005840" lvl="2" indent="-457200">
                  <a:lnSpc>
                    <a:spcPct val="150000"/>
                  </a:lnSpc>
                  <a:buClr>
                    <a:schemeClr val="tx1"/>
                  </a:buClr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𝑅𝐷</m:t>
                        </m:r>
                      </m:e>
                    </m:acc>
                  </m:oMath>
                </a14:m>
                <a:r>
                  <a:rPr lang="en-US" sz="2400" dirty="0"/>
                  <a:t> e.g. mention if low (0) / high (1) and why.                   </a:t>
                </a:r>
              </a:p>
              <a:p>
                <a:pPr marL="1005840" lvl="2" indent="-457200">
                  <a:lnSpc>
                    <a:spcPct val="150000"/>
                  </a:lnSpc>
                  <a:buClr>
                    <a:schemeClr val="tx1"/>
                  </a:buClr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𝑊𝑅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</a:p>
              <a:p>
                <a:pPr marL="1005840" lvl="2" indent="-457200">
                  <a:lnSpc>
                    <a:spcPct val="150000"/>
                  </a:lnSpc>
                  <a:buClr>
                    <a:schemeClr val="tx1"/>
                  </a:buClr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𝐼𝑂</m:t>
                        </m:r>
                      </m:e>
                    </m:acc>
                  </m:oMath>
                </a14:m>
                <a:endParaRPr lang="en-US" sz="2400" dirty="0"/>
              </a:p>
              <a:p>
                <a:pPr marL="457200" indent="-457200">
                  <a:lnSpc>
                    <a:spcPct val="150000"/>
                  </a:lnSpc>
                  <a:buClr>
                    <a:schemeClr val="tx1"/>
                  </a:buClr>
                  <a:buFont typeface="+mj-lt"/>
                  <a:buAutoNum type="arabicParenR"/>
                </a:pPr>
                <a:r>
                  <a:rPr lang="en-US" sz="2400" dirty="0"/>
                  <a:t>Do you think there may be other pins involved? If so, justify your answer.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43000"/>
                <a:ext cx="8534400" cy="4937760"/>
              </a:xfrm>
              <a:blipFill>
                <a:blip r:embed="rId3"/>
                <a:stretch>
                  <a:fillRect l="-500" r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340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038600"/>
            <a:ext cx="7086600" cy="990600"/>
          </a:xfrm>
        </p:spPr>
        <p:txBody>
          <a:bodyPr>
            <a:noAutofit/>
          </a:bodyPr>
          <a:lstStyle/>
          <a:p>
            <a:pPr algn="ctr">
              <a:spcBef>
                <a:spcPts val="1200"/>
              </a:spcBef>
            </a:pPr>
            <a:br>
              <a:rPr lang="en-US" sz="1600" dirty="0"/>
            </a:br>
            <a:br>
              <a:rPr lang="en-US" sz="1600" dirty="0"/>
            </a:br>
            <a:br>
              <a:rPr lang="en-US" sz="1600" dirty="0">
                <a:latin typeface="Sylfaen" panose="010A0502050306030303" pitchFamily="18" charset="0"/>
              </a:rPr>
            </a:br>
            <a:br>
              <a:rPr lang="en-US" sz="1600" dirty="0">
                <a:latin typeface="Sylfaen" panose="010A0502050306030303" pitchFamily="18" charset="0"/>
              </a:rPr>
            </a:br>
            <a:r>
              <a:rPr lang="en-US" sz="1400" dirty="0">
                <a:latin typeface="Sylfaen" panose="010A0502050306030303" pitchFamily="18" charset="0"/>
              </a:rPr>
              <a:t>Dept. of Computer Science and Engineering</a:t>
            </a:r>
            <a:br>
              <a:rPr lang="en-US" sz="1400" dirty="0">
                <a:latin typeface="Sylfaen" panose="010A0502050306030303" pitchFamily="18" charset="0"/>
              </a:rPr>
            </a:br>
            <a:r>
              <a:rPr lang="en-US" sz="1400" dirty="0">
                <a:latin typeface="Sylfaen" panose="010A0502050306030303" pitchFamily="18" charset="0"/>
              </a:rPr>
              <a:t>BRAC University</a:t>
            </a:r>
            <a:br>
              <a:rPr lang="en-US" sz="1600" dirty="0">
                <a:latin typeface="Sylfaen" panose="010A0502050306030303" pitchFamily="18" charset="0"/>
              </a:rPr>
            </a:br>
            <a:r>
              <a:rPr lang="en-US" sz="2000" b="1" dirty="0">
                <a:solidFill>
                  <a:srgbClr val="0070C0"/>
                </a:solidFill>
                <a:latin typeface="Ink Free" panose="03080402000500000000" pitchFamily="66" charset="0"/>
              </a:rPr>
              <a:t>CSE 341 Team</a:t>
            </a:r>
            <a:br>
              <a:rPr lang="en-US" sz="1600" b="1" dirty="0">
                <a:latin typeface="Sylfaen" panose="010A0502050306030303" pitchFamily="18" charset="0"/>
              </a:rPr>
            </a:br>
            <a:endParaRPr lang="en-US" sz="1600" b="1" dirty="0">
              <a:latin typeface="Sylfaen" panose="010A050205030603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4038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8086 Clocks &amp; Timing Diagrams</a:t>
            </a:r>
          </a:p>
        </p:txBody>
      </p:sp>
      <p:pic>
        <p:nvPicPr>
          <p:cNvPr id="7" name="Picture 2" descr="BracU Logo | Brac University">
            <a:extLst>
              <a:ext uri="{FF2B5EF4-FFF2-40B4-BE49-F238E27FC236}">
                <a16:creationId xmlns:a16="http://schemas.microsoft.com/office/drawing/2014/main" id="{34D1A5BA-5901-4A64-99ED-7F5302E61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04" y="1447800"/>
            <a:ext cx="149479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684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Microprocessor Operation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0513-008A-4239-AEFD-87B9695EC342}"/>
              </a:ext>
            </a:extLst>
          </p:cNvPr>
          <p:cNvGrpSpPr/>
          <p:nvPr/>
        </p:nvGrpSpPr>
        <p:grpSpPr>
          <a:xfrm>
            <a:off x="2391553" y="1447800"/>
            <a:ext cx="3525640" cy="2857932"/>
            <a:chOff x="2375308" y="2022274"/>
            <a:chExt cx="4737579" cy="3477618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375308" y="2858874"/>
              <a:ext cx="1447799" cy="61682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/>
                <a:t>Fetch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5284087" y="2873744"/>
              <a:ext cx="1828800" cy="61682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/>
                <a:t>Decode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928873" y="4883071"/>
              <a:ext cx="1828800" cy="61682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/>
                <a:t>Execute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rot="13626411">
              <a:off x="2115307" y="3727535"/>
              <a:ext cx="1967802" cy="1388454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5912472">
              <a:off x="5522207" y="3799120"/>
              <a:ext cx="1675147" cy="1245281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 rot="21133728">
              <a:off x="3216790" y="2022274"/>
              <a:ext cx="2552782" cy="1247237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96B689F-D506-4894-BF07-3C64ADF6D7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508872"/>
            <a:ext cx="8382000" cy="119914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An instruction e.g. MOV [7531h], AX ; SUB CH, [0ABCh] </a:t>
            </a:r>
            <a:r>
              <a:rPr lang="en-US" sz="2400" dirty="0" err="1"/>
              <a:t>etc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The time a </a:t>
            </a:r>
            <a:r>
              <a:rPr lang="en-US" sz="2400" dirty="0">
                <a:cs typeface="Arial" charset="0"/>
              </a:rPr>
              <a:t>µP </a:t>
            </a:r>
            <a:r>
              <a:rPr lang="en-US" sz="2400" dirty="0"/>
              <a:t>requires to complete </a:t>
            </a:r>
            <a:r>
              <a:rPr lang="en-US" sz="2400" b="1" dirty="0"/>
              <a:t>fetch-(decode)-execute</a:t>
            </a:r>
            <a:r>
              <a:rPr lang="en-US" sz="2400" dirty="0"/>
              <a:t> operation of a single instruction is known  as </a:t>
            </a:r>
            <a:r>
              <a:rPr lang="en-US" sz="2400" b="1" i="1" dirty="0"/>
              <a:t>Instruction Cycle</a:t>
            </a:r>
          </a:p>
        </p:txBody>
      </p:sp>
    </p:spTree>
    <p:extLst>
      <p:ext uri="{BB962C8B-B14F-4D97-AF65-F5344CB8AC3E}">
        <p14:creationId xmlns:p14="http://schemas.microsoft.com/office/powerpoint/2010/main" val="3733485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Microprocessor Operation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10600" cy="49377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i="1" dirty="0"/>
              <a:t>Instruction Cycle </a:t>
            </a:r>
            <a:r>
              <a:rPr lang="en-US" dirty="0"/>
              <a:t>consists of one or more </a:t>
            </a:r>
            <a:r>
              <a:rPr lang="en-US" b="1" i="1" dirty="0"/>
              <a:t>Machine Cycles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basic </a:t>
            </a:r>
            <a:r>
              <a:rPr lang="en-US" dirty="0">
                <a:cs typeface="Arial" charset="0"/>
              </a:rPr>
              <a:t>µP operation such as reading/writing a byte from or to memory or I/O port is called a </a:t>
            </a:r>
            <a:r>
              <a:rPr lang="en-US" b="1" i="1" dirty="0"/>
              <a:t>Machine/Bus cycle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CF658-BCB1-42C0-A67D-A8831071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4495800"/>
            <a:ext cx="6772275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FA20EE-0C37-42E0-8AF5-9ECF574957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8935" r="4110" b="10727"/>
          <a:stretch/>
        </p:blipFill>
        <p:spPr>
          <a:xfrm>
            <a:off x="152400" y="3352800"/>
            <a:ext cx="9017798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4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B44C18-B445-44CF-82F6-1D8CAB265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6" t="4278" r="8450" b="5451"/>
          <a:stretch/>
        </p:blipFill>
        <p:spPr>
          <a:xfrm>
            <a:off x="6858000" y="3437483"/>
            <a:ext cx="1938926" cy="2825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Specification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40-pin DIPs;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Dual in-line package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DIP refers to a rectangular housing with two parallel rows of electrical connection pins.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DIPs have a notch on one end to show its correct orientation. 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pins are then numbered as shown in the figure below.</a:t>
            </a:r>
          </a:p>
          <a:p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95D2DB-6B94-4BEF-97CA-CF78AE699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54"/>
          <a:stretch/>
        </p:blipFill>
        <p:spPr>
          <a:xfrm>
            <a:off x="499473" y="3643222"/>
            <a:ext cx="6013174" cy="2681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Microprocessor Operation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2971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i="1" dirty="0"/>
              <a:t>Machine (bus) cycle </a:t>
            </a:r>
            <a:r>
              <a:rPr lang="en-US" dirty="0"/>
              <a:t>consists of at least </a:t>
            </a:r>
            <a:r>
              <a:rPr lang="en-US" b="1" dirty="0"/>
              <a:t>four</a:t>
            </a:r>
            <a:r>
              <a:rPr lang="en-US" dirty="0"/>
              <a:t> clock cycles, called </a:t>
            </a:r>
            <a:r>
              <a:rPr lang="en-US" b="1" dirty="0"/>
              <a:t>T</a:t>
            </a:r>
            <a:r>
              <a:rPr lang="en-US" dirty="0"/>
              <a:t> states.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One cycle of a clock  is called a </a:t>
            </a:r>
            <a:r>
              <a:rPr lang="en-US" b="1" dirty="0"/>
              <a:t>State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Each read or write operation takes 1 bus cycle.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6ACC1-1BC5-4130-B017-EF5C5674C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4" t="8935" r="4110" b="10727"/>
          <a:stretch/>
        </p:blipFill>
        <p:spPr>
          <a:xfrm>
            <a:off x="63101" y="4419600"/>
            <a:ext cx="9017798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0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Clock Generation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Clock generator circuit is 8284A and connected to </a:t>
            </a:r>
            <a:r>
              <a:rPr lang="en-US" b="1" dirty="0"/>
              <a:t>pin 19 </a:t>
            </a:r>
            <a:r>
              <a:rPr lang="en-US" dirty="0"/>
              <a:t>(</a:t>
            </a:r>
            <a:r>
              <a:rPr lang="en-US" b="1" dirty="0"/>
              <a:t>CLK</a:t>
            </a:r>
            <a:r>
              <a:rPr lang="en-US" dirty="0"/>
              <a:t>) of 8086.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4" descr="C:\Documents and Settings\saif\Desktop\8086_chipset-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124200"/>
            <a:ext cx="6858000" cy="29380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8835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Clock Concept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159125"/>
            <a:ext cx="6858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F5D9B-1018-43D0-BD67-3DF6BB4D385D}"/>
              </a:ext>
            </a:extLst>
          </p:cNvPr>
          <p:cNvSpPr txBox="1"/>
          <p:nvPr/>
        </p:nvSpPr>
        <p:spPr>
          <a:xfrm>
            <a:off x="76199" y="1219200"/>
            <a:ext cx="5105401" cy="184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/>
              <a:t>8086 is found to operate in between 5 to 10 Mhz.</a:t>
            </a:r>
          </a:p>
          <a:p>
            <a:pPr marL="285750" indent="-28575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/>
              <a:t>An 8086 running at 5MHz, its clock pulses will be of 200ns and it would take 800ns for a complete bus cycle.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EC7DB-A248-4ADD-AB4B-9E591DD4F4D8}"/>
              </a:ext>
            </a:extLst>
          </p:cNvPr>
          <p:cNvSpPr txBox="1"/>
          <p:nvPr/>
        </p:nvSpPr>
        <p:spPr>
          <a:xfrm>
            <a:off x="4323588" y="5110767"/>
            <a:ext cx="4668012" cy="12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For a 10MHz 8086, its clock pulses will be of 100ns and it would take 400ns for a complete bus cycle.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49DA54-6514-40F0-867C-2A496FB4EE6C}"/>
              </a:ext>
            </a:extLst>
          </p:cNvPr>
          <p:cNvGrpSpPr/>
          <p:nvPr/>
        </p:nvGrpSpPr>
        <p:grpSpPr>
          <a:xfrm>
            <a:off x="5526676" y="1376936"/>
            <a:ext cx="3388724" cy="1489106"/>
            <a:chOff x="5067300" y="1376936"/>
            <a:chExt cx="3619500" cy="1590516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067300" y="1376936"/>
              <a:ext cx="3619500" cy="1590516"/>
            </a:xfrm>
            <a:prstGeom prst="rect">
              <a:avLst/>
            </a:prstGeom>
            <a:noFill/>
            <a:ln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8B8C942-EE25-4E4C-B5ED-766C88125BCE}"/>
                    </a:ext>
                  </a:extLst>
                </p:cNvPr>
                <p:cNvSpPr txBox="1"/>
                <p:nvPr/>
              </p:nvSpPr>
              <p:spPr>
                <a:xfrm>
                  <a:off x="6369630" y="1499447"/>
                  <a:ext cx="5759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8B8C942-EE25-4E4C-B5ED-766C88125B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630" y="1499447"/>
                  <a:ext cx="57592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E336F14-F9F6-43B7-B340-E63DA2B3D0DE}"/>
                    </a:ext>
                  </a:extLst>
                </p:cNvPr>
                <p:cNvSpPr txBox="1"/>
                <p:nvPr/>
              </p:nvSpPr>
              <p:spPr>
                <a:xfrm>
                  <a:off x="5408254" y="1496305"/>
                  <a:ext cx="686410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E336F14-F9F6-43B7-B340-E63DA2B3D0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8254" y="1496305"/>
                  <a:ext cx="686410" cy="391582"/>
                </a:xfrm>
                <a:prstGeom prst="rect">
                  <a:avLst/>
                </a:prstGeom>
                <a:blipFill>
                  <a:blip r:embed="rId5"/>
                  <a:stretch>
                    <a:fillRect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8354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Clock States - Why are there T states?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0" y="1143000"/>
                <a:ext cx="8839200" cy="5242560"/>
              </a:xfrm>
            </p:spPr>
            <p:txBody>
              <a:bodyPr>
                <a:normAutofit fontScale="85000" lnSpcReduction="10000"/>
              </a:bodyPr>
              <a:lstStyle/>
              <a:p>
                <a:pPr lvl="1" algn="just">
                  <a:lnSpc>
                    <a:spcPct val="160000"/>
                  </a:lnSpc>
                </a:pPr>
                <a:r>
                  <a:rPr lang="en-US" sz="2600" dirty="0">
                    <a:solidFill>
                      <a:schemeClr val="tx1"/>
                    </a:solidFill>
                  </a:rPr>
                  <a:t>In 8086, address and data lines are multiplexed to reduce number of pins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0−15</m:t>
                        </m:r>
                      </m:sub>
                    </m:sSub>
                    <m:r>
                      <a:rPr lang="en-US" sz="20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else 32 pins would have been needed instead of 16</a:t>
                </a:r>
              </a:p>
              <a:p>
                <a:pPr lvl="1" algn="just">
                  <a:lnSpc>
                    <a:spcPct val="160000"/>
                  </a:lnSpc>
                </a:pPr>
                <a:r>
                  <a:rPr lang="en-US" sz="2600" dirty="0">
                    <a:solidFill>
                      <a:schemeClr val="tx1"/>
                    </a:solidFill>
                  </a:rPr>
                  <a:t>The µp needs time to change the signals during each bus cycle.</a:t>
                </a:r>
              </a:p>
              <a:p>
                <a:pPr lvl="1" algn="just">
                  <a:lnSpc>
                    <a:spcPct val="160000"/>
                  </a:lnSpc>
                </a:pPr>
                <a:r>
                  <a:rPr lang="en-US" sz="2600" dirty="0">
                    <a:solidFill>
                      <a:schemeClr val="tx1"/>
                    </a:solidFill>
                  </a:rPr>
                  <a:t>Memory devices need time to interpret the address value and then </a:t>
                </a:r>
                <a:r>
                  <a:rPr lang="en-US" sz="2600" b="1" dirty="0">
                    <a:solidFill>
                      <a:schemeClr val="tx1"/>
                    </a:solidFill>
                  </a:rPr>
                  <a:t>read/write</a:t>
                </a:r>
                <a:r>
                  <a:rPr lang="en-US" sz="2600" dirty="0">
                    <a:solidFill>
                      <a:schemeClr val="tx1"/>
                    </a:solidFill>
                  </a:rPr>
                  <a:t> the data (</a:t>
                </a:r>
                <a:r>
                  <a:rPr lang="en-US" sz="2600" i="1" dirty="0">
                    <a:solidFill>
                      <a:schemeClr val="tx1"/>
                    </a:solidFill>
                  </a:rPr>
                  <a:t>access time</a:t>
                </a:r>
                <a:r>
                  <a:rPr lang="en-US" sz="2600" dirty="0">
                    <a:solidFill>
                      <a:schemeClr val="tx1"/>
                    </a:solidFill>
                  </a:rPr>
                  <a:t>) </a:t>
                </a:r>
              </a:p>
              <a:p>
                <a:pPr lvl="1" algn="just">
                  <a:lnSpc>
                    <a:spcPct val="160000"/>
                  </a:lnSpc>
                </a:pPr>
                <a:r>
                  <a:rPr lang="en-US" sz="2600" dirty="0">
                    <a:solidFill>
                      <a:schemeClr val="tx1"/>
                    </a:solidFill>
                  </a:rPr>
                  <a:t>A specific defined action occurs during each T state (</a:t>
                </a:r>
                <a:r>
                  <a:rPr lang="en-US" sz="2600" b="1" i="1" dirty="0">
                    <a:solidFill>
                      <a:schemeClr val="tx1"/>
                    </a:solidFill>
                  </a:rPr>
                  <a:t>T</a:t>
                </a:r>
                <a:r>
                  <a:rPr lang="en-US" sz="2600" b="1" i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sz="2600" dirty="0">
                    <a:solidFill>
                      <a:schemeClr val="tx1"/>
                    </a:solidFill>
                  </a:rPr>
                  <a:t>- </a:t>
                </a:r>
                <a:r>
                  <a:rPr lang="en-US" sz="2600" b="1" i="1" dirty="0">
                    <a:solidFill>
                      <a:schemeClr val="tx1"/>
                    </a:solidFill>
                  </a:rPr>
                  <a:t>T</a:t>
                </a:r>
                <a:r>
                  <a:rPr lang="en-US" sz="2600" b="1" i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sz="26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2" algn="just">
                  <a:lnSpc>
                    <a:spcPct val="160000"/>
                  </a:lnSpc>
                </a:pPr>
                <a:r>
                  <a:rPr lang="en-US" sz="2400" b="1" i="1" dirty="0">
                    <a:solidFill>
                      <a:srgbClr val="FF0000"/>
                    </a:solidFill>
                  </a:rPr>
                  <a:t>T</a:t>
                </a:r>
                <a:r>
                  <a:rPr lang="en-US" sz="2400" b="1" i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400" b="1" i="1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2100" dirty="0"/>
                  <a:t>: Address is output</a:t>
                </a:r>
              </a:p>
              <a:p>
                <a:pPr lvl="2" algn="just">
                  <a:lnSpc>
                    <a:spcPct val="160000"/>
                  </a:lnSpc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T</a:t>
                </a:r>
                <a:r>
                  <a:rPr lang="en-US" b="1" i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sz="2000" b="1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sz="2100" dirty="0"/>
                  <a:t>: Bus cycle type (Mem/IO, read/write)</a:t>
                </a:r>
              </a:p>
              <a:p>
                <a:pPr lvl="2" algn="just">
                  <a:lnSpc>
                    <a:spcPct val="160000"/>
                  </a:lnSpc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T</a:t>
                </a:r>
                <a:r>
                  <a:rPr lang="en-US" sz="2000" b="1" i="1" baseline="-25000" dirty="0">
                    <a:solidFill>
                      <a:srgbClr val="FF0000"/>
                    </a:solidFill>
                  </a:rPr>
                  <a:t>3</a:t>
                </a:r>
                <a:r>
                  <a:rPr lang="en-US" sz="2100" dirty="0"/>
                  <a:t>: Data is supplied / Data is received</a:t>
                </a:r>
              </a:p>
              <a:p>
                <a:pPr lvl="2" algn="just">
                  <a:lnSpc>
                    <a:spcPct val="160000"/>
                  </a:lnSpc>
                </a:pPr>
                <a:r>
                  <a:rPr lang="en-US" sz="2400" b="1" i="1" dirty="0">
                    <a:solidFill>
                      <a:srgbClr val="FF0000"/>
                    </a:solidFill>
                  </a:rPr>
                  <a:t>T</a:t>
                </a:r>
                <a:r>
                  <a:rPr lang="en-US" sz="2400" b="1" i="1" baseline="-25000" dirty="0">
                    <a:solidFill>
                      <a:srgbClr val="FF0000"/>
                    </a:solidFill>
                  </a:rPr>
                  <a:t>4</a:t>
                </a:r>
                <a:r>
                  <a:rPr lang="en-US" sz="2400" b="1" i="1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2100" dirty="0"/>
                  <a:t>: Data latched by CPU, control signals removed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0" y="1143000"/>
                <a:ext cx="8839200" cy="5242560"/>
              </a:xfrm>
              <a:blipFill>
                <a:blip r:embed="rId2"/>
                <a:stretch>
                  <a:fillRect r="-897" b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439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C9D280-4C76-4D90-9796-F08C3E49FC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33" b="20686"/>
          <a:stretch/>
        </p:blipFill>
        <p:spPr>
          <a:xfrm>
            <a:off x="998696" y="1223865"/>
            <a:ext cx="6643687" cy="4338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180726"/>
            <a:ext cx="8229600" cy="6722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BUS Timing (Complete BUS Cycle)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62F10-71E2-4F0B-958D-7140D822CCA4}"/>
              </a:ext>
            </a:extLst>
          </p:cNvPr>
          <p:cNvSpPr txBox="1"/>
          <p:nvPr/>
        </p:nvSpPr>
        <p:spPr>
          <a:xfrm>
            <a:off x="205740" y="5370493"/>
            <a:ext cx="8732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u="sng" dirty="0">
                <a:solidFill>
                  <a:srgbClr val="00B0F0"/>
                </a:solidFill>
              </a:rPr>
              <a:t> </a:t>
            </a:r>
            <a:endParaRPr lang="en-US" i="1" u="sng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Address of memory is sent out by 8086 via address bus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Used Control signals: ALE, DT/R’, M/IO’ shows some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D339F8-10FB-490F-BD8C-AD239677CCE6}"/>
              </a:ext>
            </a:extLst>
          </p:cNvPr>
          <p:cNvSpPr txBox="1"/>
          <p:nvPr/>
        </p:nvSpPr>
        <p:spPr>
          <a:xfrm>
            <a:off x="411480" y="784912"/>
            <a:ext cx="8732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rgbClr val="00B0F0"/>
                </a:solidFill>
              </a:rPr>
              <a:t>T</a:t>
            </a:r>
            <a:r>
              <a:rPr lang="en-US" b="1" i="1" u="sng" baseline="-25000" dirty="0">
                <a:solidFill>
                  <a:srgbClr val="00B0F0"/>
                </a:solidFill>
              </a:rPr>
              <a:t>1</a:t>
            </a:r>
            <a:r>
              <a:rPr lang="en-US" b="1" i="1" u="sng" dirty="0">
                <a:solidFill>
                  <a:srgbClr val="00B0F0"/>
                </a:solidFill>
              </a:rPr>
              <a:t>:  </a:t>
            </a:r>
            <a:r>
              <a:rPr lang="en-US" i="1" u="sng" dirty="0">
                <a:solidFill>
                  <a:srgbClr val="00B0F0"/>
                </a:solidFill>
              </a:rPr>
              <a:t>Address is output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54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562F10-71E2-4F0B-958D-7140D822CCA4}"/>
              </a:ext>
            </a:extLst>
          </p:cNvPr>
          <p:cNvSpPr txBox="1"/>
          <p:nvPr/>
        </p:nvSpPr>
        <p:spPr>
          <a:xfrm>
            <a:off x="205740" y="5678269"/>
            <a:ext cx="8732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8086 issues either RD’ or WR’ and DEN’</a:t>
            </a:r>
          </a:p>
          <a:p>
            <a:pPr algn="ctr"/>
            <a:r>
              <a:rPr lang="en-US" dirty="0"/>
              <a:t>In case of WRITE (WR) operation, data to be written appear on data bus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6E2D5-15B5-4A80-875C-EBC15847C7EE}"/>
              </a:ext>
            </a:extLst>
          </p:cNvPr>
          <p:cNvSpPr txBox="1"/>
          <p:nvPr/>
        </p:nvSpPr>
        <p:spPr>
          <a:xfrm>
            <a:off x="411480" y="784912"/>
            <a:ext cx="8732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rgbClr val="00B0F0"/>
                </a:solidFill>
              </a:rPr>
              <a:t>T</a:t>
            </a:r>
            <a:r>
              <a:rPr lang="en-US" b="1" i="1" u="sng" baseline="-25000" dirty="0">
                <a:solidFill>
                  <a:srgbClr val="00B0F0"/>
                </a:solidFill>
              </a:rPr>
              <a:t>2</a:t>
            </a:r>
            <a:r>
              <a:rPr lang="en-US" b="1" i="1" u="sng" dirty="0">
                <a:solidFill>
                  <a:srgbClr val="00B0F0"/>
                </a:solidFill>
              </a:rPr>
              <a:t>:  </a:t>
            </a:r>
            <a:r>
              <a:rPr lang="en-US" i="1" u="sng" dirty="0">
                <a:solidFill>
                  <a:srgbClr val="00B0F0"/>
                </a:solidFill>
              </a:rPr>
              <a:t>Bus cycle type (MEMORY/IO,  READ/WRITE)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E8EE8E-5D60-4449-9A9D-55B961DB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80726"/>
            <a:ext cx="8229600" cy="6722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BUS Timing (Complete BUS Cycle)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5FE30D-27FB-41D1-91BE-99A3F7F51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33" b="20686"/>
          <a:stretch/>
        </p:blipFill>
        <p:spPr>
          <a:xfrm>
            <a:off x="998696" y="1223865"/>
            <a:ext cx="6643687" cy="43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32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562F10-71E2-4F0B-958D-7140D822CCA4}"/>
              </a:ext>
            </a:extLst>
          </p:cNvPr>
          <p:cNvSpPr txBox="1"/>
          <p:nvPr/>
        </p:nvSpPr>
        <p:spPr>
          <a:xfrm>
            <a:off x="205740" y="5477470"/>
            <a:ext cx="8732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READY is sampled at the end of T2</a:t>
            </a:r>
          </a:p>
          <a:p>
            <a:pPr algn="ctr"/>
            <a:r>
              <a:rPr lang="en-US" dirty="0"/>
              <a:t>If READY is low, T3 becomes a wait state (Tw), means no operation (NOP).</a:t>
            </a:r>
          </a:p>
          <a:p>
            <a:pPr algn="ctr"/>
            <a:r>
              <a:rPr lang="en-US" dirty="0"/>
              <a:t>In READ bus cycle data bus is sampled at end of T3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9BE27C-FA8E-4CA2-887D-87C6D7307D56}"/>
              </a:ext>
            </a:extLst>
          </p:cNvPr>
          <p:cNvSpPr txBox="1"/>
          <p:nvPr/>
        </p:nvSpPr>
        <p:spPr>
          <a:xfrm>
            <a:off x="411480" y="784912"/>
            <a:ext cx="8732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rgbClr val="00B0F0"/>
                </a:solidFill>
              </a:rPr>
              <a:t>T</a:t>
            </a:r>
            <a:r>
              <a:rPr lang="en-US" b="1" i="1" u="sng" baseline="-25000" dirty="0">
                <a:solidFill>
                  <a:srgbClr val="00B0F0"/>
                </a:solidFill>
              </a:rPr>
              <a:t>3</a:t>
            </a:r>
            <a:r>
              <a:rPr lang="en-US" b="1" i="1" u="sng" dirty="0">
                <a:solidFill>
                  <a:srgbClr val="00B0F0"/>
                </a:solidFill>
              </a:rPr>
              <a:t>:  </a:t>
            </a:r>
            <a:r>
              <a:rPr lang="en-US" i="1" u="sng" dirty="0">
                <a:solidFill>
                  <a:srgbClr val="00B0F0"/>
                </a:solidFill>
              </a:rPr>
              <a:t>Data is supplied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F5879F9-AD49-4E74-9337-FA8F9BD2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80726"/>
            <a:ext cx="8229600" cy="6722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BUS Timing (Complete BUS Cycle)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114C27-7EFA-4A34-9ED3-82EB37E3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33" b="20686"/>
          <a:stretch/>
        </p:blipFill>
        <p:spPr>
          <a:xfrm>
            <a:off x="998696" y="1223865"/>
            <a:ext cx="6643687" cy="43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29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562F10-71E2-4F0B-958D-7140D822CCA4}"/>
              </a:ext>
            </a:extLst>
          </p:cNvPr>
          <p:cNvSpPr txBox="1"/>
          <p:nvPr/>
        </p:nvSpPr>
        <p:spPr>
          <a:xfrm>
            <a:off x="205740" y="5678269"/>
            <a:ext cx="8732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All bus signals deactivated in preparation for next bus cycle</a:t>
            </a:r>
          </a:p>
          <a:p>
            <a:pPr algn="ctr"/>
            <a:r>
              <a:rPr lang="en-US" dirty="0"/>
              <a:t>µP sampled data bus for data that read from M or I/O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9B416-F940-4C22-94DB-463140A10212}"/>
              </a:ext>
            </a:extLst>
          </p:cNvPr>
          <p:cNvSpPr txBox="1"/>
          <p:nvPr/>
        </p:nvSpPr>
        <p:spPr>
          <a:xfrm>
            <a:off x="411480" y="784912"/>
            <a:ext cx="8732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rgbClr val="00B0F0"/>
                </a:solidFill>
              </a:rPr>
              <a:t>T</a:t>
            </a:r>
            <a:r>
              <a:rPr lang="en-US" b="1" i="1" u="sng" baseline="-25000" dirty="0">
                <a:solidFill>
                  <a:srgbClr val="00B0F0"/>
                </a:solidFill>
              </a:rPr>
              <a:t>4</a:t>
            </a:r>
            <a:r>
              <a:rPr lang="en-US" b="1" i="1" u="sng" dirty="0">
                <a:solidFill>
                  <a:srgbClr val="00B0F0"/>
                </a:solidFill>
              </a:rPr>
              <a:t>:  </a:t>
            </a:r>
            <a:r>
              <a:rPr lang="en-US" i="1" u="sng" dirty="0">
                <a:solidFill>
                  <a:srgbClr val="00B0F0"/>
                </a:solidFill>
              </a:rPr>
              <a:t>Data latched by µP, control signals removed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A1DA7DC-8813-4314-8C97-ABD57FB7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80726"/>
            <a:ext cx="8229600" cy="6722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BUS Timing (Complete BUS Cycle)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C60374-27A7-4CFA-B0DB-D8A6CD2CA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33" b="20686"/>
          <a:stretch/>
        </p:blipFill>
        <p:spPr>
          <a:xfrm>
            <a:off x="998696" y="1223865"/>
            <a:ext cx="6643687" cy="43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02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Clock States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specific, defined action occurs during each T states (T</a:t>
            </a:r>
            <a:r>
              <a:rPr lang="en-US" sz="2400" baseline="-25000" dirty="0"/>
              <a:t>1</a:t>
            </a:r>
            <a:r>
              <a:rPr lang="en-US" sz="2400" dirty="0"/>
              <a:t> – T</a:t>
            </a:r>
            <a:r>
              <a:rPr lang="en-US" sz="2400" baseline="-25000" dirty="0"/>
              <a:t>4</a:t>
            </a:r>
            <a:r>
              <a:rPr lang="en-US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T</a:t>
            </a:r>
            <a:r>
              <a:rPr lang="en-US" sz="2400" b="1" baseline="-25000" dirty="0"/>
              <a:t>1</a:t>
            </a:r>
            <a:r>
              <a:rPr lang="en-US" sz="2400" dirty="0"/>
              <a:t>:  Address is output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Address of memory is sent out by 8086 via address bus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Used </a:t>
            </a:r>
            <a:r>
              <a:rPr lang="en-US" sz="1700" dirty="0">
                <a:solidFill>
                  <a:schemeClr val="tx1"/>
                </a:solidFill>
              </a:rPr>
              <a:t>Control signals: ALE, DT/R’, M/IO’ shows some output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T</a:t>
            </a:r>
            <a:r>
              <a:rPr lang="en-US" sz="2400" b="1" baseline="-25000" dirty="0"/>
              <a:t>2</a:t>
            </a:r>
            <a:r>
              <a:rPr lang="en-US" sz="2400" dirty="0"/>
              <a:t>: Bus cycle type (MEMORY/IO,  READ/WRITE)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8086 issues either RD’ or WR’ and DEN’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In case of </a:t>
            </a:r>
            <a:r>
              <a:rPr lang="en-US" b="1" dirty="0">
                <a:solidFill>
                  <a:schemeClr val="tx1"/>
                </a:solidFill>
              </a:rPr>
              <a:t>WRITE (WR)</a:t>
            </a:r>
            <a:r>
              <a:rPr lang="en-US" dirty="0">
                <a:solidFill>
                  <a:schemeClr val="tx1"/>
                </a:solidFill>
              </a:rPr>
              <a:t> operation, data to be written appear on data bus</a:t>
            </a:r>
          </a:p>
        </p:txBody>
      </p:sp>
    </p:spTree>
    <p:extLst>
      <p:ext uri="{BB962C8B-B14F-4D97-AF65-F5344CB8AC3E}">
        <p14:creationId xmlns:p14="http://schemas.microsoft.com/office/powerpoint/2010/main" val="511212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Clock States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T</a:t>
            </a:r>
            <a:r>
              <a:rPr lang="en-US" sz="2400" b="1" baseline="-25000" dirty="0"/>
              <a:t>3</a:t>
            </a:r>
            <a:r>
              <a:rPr lang="en-US" sz="2400" dirty="0"/>
              <a:t>: Data is supplied</a:t>
            </a:r>
          </a:p>
          <a:p>
            <a:pPr marL="457200" lvl="1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READY is sampled at the end of T</a:t>
            </a:r>
            <a:r>
              <a:rPr lang="en-US" sz="2400" b="1" baseline="-25000" dirty="0"/>
              <a:t>2</a:t>
            </a:r>
            <a:endParaRPr lang="en-US" sz="2400" dirty="0">
              <a:solidFill>
                <a:schemeClr val="tx1"/>
              </a:solidFill>
            </a:endParaRPr>
          </a:p>
          <a:p>
            <a:pPr marL="731520" lvl="2">
              <a:lnSpc>
                <a:spcPct val="150000"/>
              </a:lnSpc>
            </a:pPr>
            <a:r>
              <a:rPr lang="en-US" dirty="0"/>
              <a:t>If READY is low, T</a:t>
            </a:r>
            <a:r>
              <a:rPr lang="en-US" sz="2000" b="1" baseline="-25000" dirty="0"/>
              <a:t>3</a:t>
            </a:r>
            <a:r>
              <a:rPr lang="en-US" dirty="0"/>
              <a:t> becomes a wait state (T</a:t>
            </a:r>
            <a:r>
              <a:rPr lang="en-US" sz="2000" b="1" baseline="-25000" dirty="0"/>
              <a:t>w</a:t>
            </a:r>
            <a:r>
              <a:rPr lang="en-US" dirty="0"/>
              <a:t>), means no operation (NOP).</a:t>
            </a:r>
          </a:p>
          <a:p>
            <a:pPr marL="731520" lvl="2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b="1" dirty="0">
                <a:solidFill>
                  <a:schemeClr val="tx1"/>
                </a:solidFill>
              </a:rPr>
              <a:t>READ</a:t>
            </a:r>
            <a:r>
              <a:rPr lang="en-US" dirty="0">
                <a:solidFill>
                  <a:schemeClr val="tx1"/>
                </a:solidFill>
              </a:rPr>
              <a:t> bus cycle </a:t>
            </a:r>
            <a:r>
              <a:rPr lang="en-US" sz="2400" dirty="0">
                <a:solidFill>
                  <a:schemeClr val="tx1"/>
                </a:solidFill>
              </a:rPr>
              <a:t>data bus is sampled at end of T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/>
              <a:t>T</a:t>
            </a:r>
            <a:r>
              <a:rPr lang="en-US" sz="2400" b="1" baseline="-25000" dirty="0"/>
              <a:t>4</a:t>
            </a:r>
            <a:r>
              <a:rPr lang="en-US" sz="2400" dirty="0"/>
              <a:t>: Data latched by µP, control signals removed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All bus signals deactivated in preparation for next bus cycle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µP sampled data bus for data that read from M or I/O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At trailing edge of WR’, transfer data to M or I/O</a:t>
            </a:r>
          </a:p>
        </p:txBody>
      </p:sp>
    </p:spTree>
    <p:extLst>
      <p:ext uri="{BB962C8B-B14F-4D97-AF65-F5344CB8AC3E}">
        <p14:creationId xmlns:p14="http://schemas.microsoft.com/office/powerpoint/2010/main" val="95297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2A42EF1-2EE7-4FAC-82AF-A7367082C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529"/>
          <a:stretch/>
        </p:blipFill>
        <p:spPr>
          <a:xfrm>
            <a:off x="533400" y="1752600"/>
            <a:ext cx="3657600" cy="44958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FC36CF2-4714-4960-8CF8-1F5C9EA8F3CE}"/>
              </a:ext>
            </a:extLst>
          </p:cNvPr>
          <p:cNvGrpSpPr/>
          <p:nvPr/>
        </p:nvGrpSpPr>
        <p:grpSpPr>
          <a:xfrm>
            <a:off x="3505199" y="3756660"/>
            <a:ext cx="1709252" cy="1907977"/>
            <a:chOff x="3886200" y="3604260"/>
            <a:chExt cx="1709252" cy="190797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5AB9B23-3C7F-47DE-BFFA-FB67AF91D7C2}"/>
                </a:ext>
              </a:extLst>
            </p:cNvPr>
            <p:cNvSpPr/>
            <p:nvPr/>
          </p:nvSpPr>
          <p:spPr>
            <a:xfrm>
              <a:off x="3886200" y="3604260"/>
              <a:ext cx="609600" cy="1752600"/>
            </a:xfrm>
            <a:prstGeom prst="roundRect">
              <a:avLst>
                <a:gd name="adj" fmla="val 6667"/>
              </a:avLst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50B2CF9-FCA2-4330-9A67-F1BD039F054A}"/>
                </a:ext>
              </a:extLst>
            </p:cNvPr>
            <p:cNvCxnSpPr>
              <a:cxnSpLocks/>
            </p:cNvCxnSpPr>
            <p:nvPr/>
          </p:nvCxnSpPr>
          <p:spPr>
            <a:xfrm>
              <a:off x="4488180" y="4953000"/>
              <a:ext cx="312420" cy="25146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BB0F1C-E947-4277-BE4C-11B6120C6796}"/>
                </a:ext>
              </a:extLst>
            </p:cNvPr>
            <p:cNvSpPr txBox="1"/>
            <p:nvPr/>
          </p:nvSpPr>
          <p:spPr>
            <a:xfrm>
              <a:off x="4678213" y="5204460"/>
              <a:ext cx="917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min mode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632C380-85A9-49A3-9BCD-E494B2472056}"/>
              </a:ext>
            </a:extLst>
          </p:cNvPr>
          <p:cNvGrpSpPr/>
          <p:nvPr/>
        </p:nvGrpSpPr>
        <p:grpSpPr>
          <a:xfrm>
            <a:off x="2819399" y="3756660"/>
            <a:ext cx="1731823" cy="2349104"/>
            <a:chOff x="3200400" y="3604260"/>
            <a:chExt cx="1731823" cy="234910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F33E4B5-8500-49A7-8B18-D974851592BC}"/>
                </a:ext>
              </a:extLst>
            </p:cNvPr>
            <p:cNvSpPr/>
            <p:nvPr/>
          </p:nvSpPr>
          <p:spPr>
            <a:xfrm>
              <a:off x="3200400" y="3604260"/>
              <a:ext cx="609600" cy="1752600"/>
            </a:xfrm>
            <a:prstGeom prst="roundRect">
              <a:avLst>
                <a:gd name="adj" fmla="val 6667"/>
              </a:avLst>
            </a:prstGeom>
            <a:noFill/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00152D9-9ECC-485D-A7E9-7F64DD0CA77A}"/>
                </a:ext>
              </a:extLst>
            </p:cNvPr>
            <p:cNvCxnSpPr>
              <a:cxnSpLocks/>
            </p:cNvCxnSpPr>
            <p:nvPr/>
          </p:nvCxnSpPr>
          <p:spPr>
            <a:xfrm>
              <a:off x="3765232" y="5349240"/>
              <a:ext cx="425768" cy="358140"/>
            </a:xfrm>
            <a:prstGeom prst="straightConnector1">
              <a:avLst/>
            </a:prstGeom>
            <a:ln w="19050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12DAAF-AAF2-4CFB-ACAE-FF3EB280CF62}"/>
                </a:ext>
              </a:extLst>
            </p:cNvPr>
            <p:cNvSpPr txBox="1"/>
            <p:nvPr/>
          </p:nvSpPr>
          <p:spPr>
            <a:xfrm>
              <a:off x="3978116" y="5645587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max mode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4387989" y="1162773"/>
                <a:ext cx="4757430" cy="2952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Recap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8086 is a 16-bit microprocessor.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Meaning it has 16 data lines/bus.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It has 20 address lines/bus.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Each memory location holds only 1 byte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Can address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different memory locations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It could address up to 1MB of memory.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89" y="1162773"/>
                <a:ext cx="4757430" cy="2952027"/>
              </a:xfrm>
              <a:prstGeom prst="rect">
                <a:avLst/>
              </a:prstGeom>
              <a:blipFill>
                <a:blip r:embed="rId3"/>
                <a:stretch>
                  <a:fillRect l="-897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09" y="457200"/>
            <a:ext cx="8204675" cy="664843"/>
          </a:xfrm>
        </p:spPr>
        <p:txBody>
          <a:bodyPr>
            <a:normAutofit/>
          </a:bodyPr>
          <a:lstStyle/>
          <a:p>
            <a:r>
              <a:rPr lang="en-GB" dirty="0"/>
              <a:t>8086 Ready pin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066800"/>
            <a:ext cx="8662012" cy="5105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2200" dirty="0"/>
              <a:t>The READY input is controlled to insert “Wait states” into the timing of the microprocessor for slower memory and I/O components.. </a:t>
            </a:r>
          </a:p>
          <a:p>
            <a:pPr algn="just">
              <a:lnSpc>
                <a:spcPct val="150000"/>
              </a:lnSpc>
            </a:pPr>
            <a:r>
              <a:rPr lang="en-GB" sz="2200" dirty="0"/>
              <a:t>If the READY pin is at a logic 0 level, the micro-processor enters into wait states and remains idle.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0066FF"/>
                </a:solidFill>
              </a:rPr>
              <a:t>When it is high (logic 1), it indicates that the device is ready to transfer data. </a:t>
            </a:r>
          </a:p>
          <a:p>
            <a:pPr algn="just">
              <a:lnSpc>
                <a:spcPct val="150000"/>
              </a:lnSpc>
            </a:pPr>
            <a:r>
              <a:rPr lang="en-GB" sz="2200" dirty="0"/>
              <a:t>A </a:t>
            </a:r>
            <a:r>
              <a:rPr lang="en-GB" sz="2200" dirty="0">
                <a:solidFill>
                  <a:srgbClr val="C00000"/>
                </a:solidFill>
              </a:rPr>
              <a:t>wait state </a:t>
            </a:r>
            <a:r>
              <a:rPr lang="en-GB" sz="2200" dirty="0"/>
              <a:t>is a situation in which a computer processor is waiting for the completion of some event before resuming activity. </a:t>
            </a:r>
          </a:p>
          <a:p>
            <a:pPr algn="just">
              <a:lnSpc>
                <a:spcPct val="150000"/>
              </a:lnSpc>
            </a:pPr>
            <a:r>
              <a:rPr lang="en-GB" sz="2200" dirty="0"/>
              <a:t>A program or process in a wait state is inactive for the duration of the wait state.</a:t>
            </a:r>
          </a:p>
        </p:txBody>
      </p:sp>
    </p:spTree>
    <p:extLst>
      <p:ext uri="{BB962C8B-B14F-4D97-AF65-F5344CB8AC3E}">
        <p14:creationId xmlns:p14="http://schemas.microsoft.com/office/powerpoint/2010/main" val="1170900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886700" cy="698559"/>
          </a:xfrm>
        </p:spPr>
        <p:txBody>
          <a:bodyPr/>
          <a:lstStyle/>
          <a:p>
            <a:r>
              <a:rPr lang="en-GB" dirty="0"/>
              <a:t>Ready pin and </a:t>
            </a:r>
            <a:r>
              <a:rPr lang="en-GB" dirty="0">
                <a:solidFill>
                  <a:srgbClr val="C00000"/>
                </a:solidFill>
              </a:rPr>
              <a:t>Wait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03" y="1155759"/>
            <a:ext cx="8640313" cy="5168841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GB" dirty="0"/>
              <a:t>When a computer processor works at a faster </a:t>
            </a:r>
            <a:r>
              <a:rPr lang="en-GB" u="sng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clock speed</a:t>
            </a:r>
            <a:r>
              <a:rPr lang="en-GB" dirty="0">
                <a:solidFill>
                  <a:srgbClr val="00B0F0"/>
                </a:solidFill>
              </a:rPr>
              <a:t>  </a:t>
            </a:r>
            <a:r>
              <a:rPr lang="en-GB" dirty="0"/>
              <a:t>than the random access memory ( RAM ) that sends it instructions, it is set to go into a wait state for one or more clock cycles so that it is synchronized with RAM speed. In general, the more time a processor spends in wait states, the slower the performance of that processor.</a:t>
            </a:r>
          </a:p>
          <a:p>
            <a:pPr algn="just">
              <a:lnSpc>
                <a:spcPct val="170000"/>
              </a:lnSpc>
            </a:pPr>
            <a:r>
              <a:rPr lang="en-GB" dirty="0"/>
              <a:t>Wait states are a pure waste for a processor's performance. Modern designs try to eliminate or hide them using a variety of techniques: </a:t>
            </a:r>
            <a:r>
              <a:rPr lang="en-GB" dirty="0">
                <a:solidFill>
                  <a:srgbClr val="00B0F0"/>
                </a:solidFill>
                <a:hlinkClick r:id="rId3" tooltip="CPU cach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CPU caches</a:t>
            </a:r>
            <a:r>
              <a:rPr lang="en-GB" dirty="0">
                <a:solidFill>
                  <a:srgbClr val="00B0F0"/>
                </a:solidFill>
              </a:rPr>
              <a:t>, </a:t>
            </a:r>
            <a:r>
              <a:rPr lang="en-GB" dirty="0">
                <a:solidFill>
                  <a:srgbClr val="00B0F0"/>
                </a:solidFill>
                <a:hlinkClick r:id="rId4" tooltip="Instruction pipel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instruction pipelines</a:t>
            </a:r>
            <a:r>
              <a:rPr lang="en-GB" dirty="0">
                <a:solidFill>
                  <a:srgbClr val="00B0F0"/>
                </a:solidFill>
              </a:rPr>
              <a:t>, </a:t>
            </a:r>
            <a:r>
              <a:rPr lang="en-GB" dirty="0">
                <a:solidFill>
                  <a:srgbClr val="00B0F0"/>
                </a:solidFill>
                <a:hlinkClick r:id="rId5" tooltip="Instruction prefetc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instruction prefetch</a:t>
            </a:r>
            <a:r>
              <a:rPr lang="en-GB" dirty="0">
                <a:solidFill>
                  <a:srgbClr val="00B0F0"/>
                </a:solidFill>
              </a:rPr>
              <a:t>, </a:t>
            </a:r>
            <a:r>
              <a:rPr lang="en-GB" dirty="0">
                <a:solidFill>
                  <a:srgbClr val="00B0F0"/>
                </a:solidFill>
                <a:hlinkClick r:id="rId6" tooltip="Simultaneous multithread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simultaneous multithreading</a:t>
            </a:r>
            <a:r>
              <a:rPr lang="en-GB" dirty="0"/>
              <a:t> and others.</a:t>
            </a:r>
          </a:p>
        </p:txBody>
      </p:sp>
    </p:spTree>
    <p:extLst>
      <p:ext uri="{BB962C8B-B14F-4D97-AF65-F5344CB8AC3E}">
        <p14:creationId xmlns:p14="http://schemas.microsoft.com/office/powerpoint/2010/main" val="401891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05000"/>
            <a:ext cx="6400800" cy="22098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tx1"/>
                </a:solidFill>
                <a:latin typeface="Ink Free" panose="03080402000500000000" pitchFamily="66" charset="0"/>
              </a:rPr>
              <a:t>Thank You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60120"/>
            <a:ext cx="8229600" cy="4937760"/>
          </a:xfrm>
        </p:spPr>
        <p:txBody>
          <a:bodyPr/>
          <a:lstStyle/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GB" sz="3600" b="1" i="1" dirty="0">
                <a:solidFill>
                  <a:srgbClr val="00B0F0"/>
                </a:solidFill>
                <a:latin typeface="Gabriola" panose="04040605051002020D02" pitchFamily="82" charset="0"/>
              </a:rPr>
              <a:t>Questions are welcome in the discussion class</a:t>
            </a:r>
            <a:endParaRPr lang="en-US" sz="3600" b="1" i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0029A4-57D6-456A-81C3-96319752B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75"/>
          <a:stretch/>
        </p:blipFill>
        <p:spPr>
          <a:xfrm>
            <a:off x="304800" y="1447800"/>
            <a:ext cx="281940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1752600"/>
                <a:ext cx="5447269" cy="170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CLK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𝒊𝒏𝒑𝒖𝒕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provides basic timing to control processor operation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frequencies of different versions are 5, 8 or10 MHz 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asymmetric with a 33% duty cycle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1752600"/>
                <a:ext cx="5447269" cy="1705532"/>
              </a:xfrm>
              <a:prstGeom prst="rect">
                <a:avLst/>
              </a:prstGeom>
              <a:blipFill>
                <a:blip r:embed="rId4"/>
                <a:stretch>
                  <a:fillRect l="-671" b="-4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457200" y="5410200"/>
            <a:ext cx="381000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D04D6-F8EC-4787-B038-DA3F02D5E5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43852" y="3581400"/>
            <a:ext cx="5153025" cy="10858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AAAC34-7D43-4A94-BC5F-2AC1209F65D9}"/>
              </a:ext>
            </a:extLst>
          </p:cNvPr>
          <p:cNvSpPr/>
          <p:nvPr/>
        </p:nvSpPr>
        <p:spPr>
          <a:xfrm>
            <a:off x="2532888" y="1514605"/>
            <a:ext cx="457200" cy="246888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7B820E-4CFF-43D8-A9E7-C12EE21F3EF6}"/>
              </a:ext>
            </a:extLst>
          </p:cNvPr>
          <p:cNvSpPr/>
          <p:nvPr/>
        </p:nvSpPr>
        <p:spPr>
          <a:xfrm>
            <a:off x="373888" y="1497966"/>
            <a:ext cx="457200" cy="246888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ABD02E-B3DB-4711-869E-D422B0595972}"/>
              </a:ext>
            </a:extLst>
          </p:cNvPr>
          <p:cNvSpPr/>
          <p:nvPr/>
        </p:nvSpPr>
        <p:spPr>
          <a:xfrm>
            <a:off x="381000" y="5638800"/>
            <a:ext cx="457200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C94B37-A17A-4500-AB5D-AAB4648F0F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54" t="8935" r="4110" b="10727"/>
          <a:stretch/>
        </p:blipFill>
        <p:spPr>
          <a:xfrm>
            <a:off x="3358077" y="4872185"/>
            <a:ext cx="5638800" cy="61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3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5D08EA6-40EA-4564-9E7C-D1A9DA56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1962566"/>
                <a:ext cx="5447269" cy="2536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𝒃𝒊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𝒅𝒊𝒓𝒆𝒄𝒕𝒊𝒐𝒏𝒂𝒍</m:t>
                      </m:r>
                    </m:oMath>
                  </m:oMathPara>
                </a14:m>
                <a:endParaRPr lang="en-US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lines are multiplexed bidirectional address/data bus.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they carry 16-bit address.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 remaining clock cycles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16-bit data.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carry lower order data byte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carry higher order data byte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1962566"/>
                <a:ext cx="5447269" cy="2536528"/>
              </a:xfrm>
              <a:prstGeom prst="rect">
                <a:avLst/>
              </a:prstGeom>
              <a:blipFill>
                <a:blip r:embed="rId3"/>
                <a:stretch>
                  <a:fillRect l="-671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10BACB-13E3-408A-800C-6F327BF1CD4C}"/>
              </a:ext>
            </a:extLst>
          </p:cNvPr>
          <p:cNvSpPr/>
          <p:nvPr/>
        </p:nvSpPr>
        <p:spPr>
          <a:xfrm>
            <a:off x="533400" y="1761493"/>
            <a:ext cx="457200" cy="3225286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685288" y="1715678"/>
            <a:ext cx="457200" cy="246888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A24D6B-1AC8-4F01-ADB8-7F3603F8A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1688970"/>
                <a:ext cx="5447269" cy="2121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lines are multiplexed address and status bus.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they carry the highest order 4-bit address.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uring</m:t>
                    </m:r>
                    <m: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status signals.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segment identifiers as in table below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1688970"/>
                <a:ext cx="5447269" cy="2121030"/>
              </a:xfrm>
              <a:prstGeom prst="rect">
                <a:avLst/>
              </a:prstGeom>
              <a:blipFill>
                <a:blip r:embed="rId3"/>
                <a:stretch>
                  <a:fillRect l="-671" r="-447" b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1996440"/>
            <a:ext cx="591312" cy="82296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6874622-60D8-426A-91BB-405B207F1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180804"/>
              </p:ext>
            </p:extLst>
          </p:nvPr>
        </p:nvGraphicFramePr>
        <p:xfrm>
          <a:off x="4566673" y="3962400"/>
          <a:ext cx="3707383" cy="18288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773853">
                  <a:extLst>
                    <a:ext uri="{9D8B030D-6E8A-4147-A177-3AD203B41FA5}">
                      <a16:colId xmlns:a16="http://schemas.microsoft.com/office/drawing/2014/main" val="3136627139"/>
                    </a:ext>
                  </a:extLst>
                </a:gridCol>
                <a:gridCol w="672738">
                  <a:extLst>
                    <a:ext uri="{9D8B030D-6E8A-4147-A177-3AD203B41FA5}">
                      <a16:colId xmlns:a16="http://schemas.microsoft.com/office/drawing/2014/main" val="1945916869"/>
                    </a:ext>
                  </a:extLst>
                </a:gridCol>
                <a:gridCol w="2260792">
                  <a:extLst>
                    <a:ext uri="{9D8B030D-6E8A-4147-A177-3AD203B41FA5}">
                      <a16:colId xmlns:a16="http://schemas.microsoft.com/office/drawing/2014/main" val="692361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S4</a:t>
                      </a:r>
                      <a:endParaRPr lang="en-US" sz="1600" b="1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S3</a:t>
                      </a:r>
                      <a:endParaRPr lang="en-US" sz="1600" b="1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Function</a:t>
                      </a:r>
                      <a:endParaRPr lang="en-US" sz="1600" b="1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92087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600" b="0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600" b="0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Extra segment access</a:t>
                      </a:r>
                      <a:endParaRPr lang="en-US" sz="1600" b="0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90594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600" b="0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600" b="0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Stack segment access</a:t>
                      </a:r>
                      <a:endParaRPr lang="en-US" sz="1600" b="0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46078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600" b="0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600" b="0" i="1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Code segment access</a:t>
                      </a:r>
                      <a:endParaRPr lang="en-US" sz="1600" b="0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013282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600" b="0" i="1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600" b="0" i="1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segment access</a:t>
                      </a:r>
                      <a:endParaRPr lang="en-US" sz="1600" b="0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2933835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5F8441-8C5A-4CCC-A252-23AEDF9008A3}"/>
              </a:ext>
            </a:extLst>
          </p:cNvPr>
          <p:cNvSpPr/>
          <p:nvPr/>
        </p:nvSpPr>
        <p:spPr>
          <a:xfrm>
            <a:off x="3032760" y="1981200"/>
            <a:ext cx="320040" cy="36576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7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A24D6B-1AC8-4F01-ADB8-7F3603F8A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1814075"/>
                <a:ext cx="5447269" cy="336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Indicates if interrupt is enabled or disabled.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=1 , then the IF = 1, so the interrupt is enabled.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=0 , then the IF = 0, so the interrupt is disabled.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: Indicates if 8086 is the bus master or not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0 , 8086 is the bus master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1 , 8086 is not the bus master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1814075"/>
                <a:ext cx="5447269" cy="3367525"/>
              </a:xfrm>
              <a:prstGeom prst="rect">
                <a:avLst/>
              </a:prstGeom>
              <a:blipFill>
                <a:blip r:embed="rId3"/>
                <a:stretch>
                  <a:fillRect l="-671" b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1996440"/>
            <a:ext cx="591312" cy="82296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5F8441-8C5A-4CCC-A252-23AEDF9008A3}"/>
              </a:ext>
            </a:extLst>
          </p:cNvPr>
          <p:cNvSpPr/>
          <p:nvPr/>
        </p:nvSpPr>
        <p:spPr>
          <a:xfrm>
            <a:off x="3032760" y="2362200"/>
            <a:ext cx="320040" cy="4572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3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0B1330-EAA2-4303-9E01-D840B3AB5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8686"/>
            <a:ext cx="306705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8086 Pin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/>
              <p:nvPr/>
            </p:nvSpPr>
            <p:spPr>
              <a:xfrm>
                <a:off x="3696731" y="2153373"/>
                <a:ext cx="5447269" cy="336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𝐵𝐻𝐸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Bus High Enable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𝐵𝐻𝐸</m:t>
                        </m:r>
                      </m:e>
                    </m:acc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is active low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 indicate the transfer of data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Related to memory bank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Selects odd/high memory bank when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𝐵𝐻𝐸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0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: Reserved for further development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704E8E-2F85-41F7-AC65-D3FC7447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31" y="2153373"/>
                <a:ext cx="5447269" cy="3367525"/>
              </a:xfrm>
              <a:prstGeom prst="rect">
                <a:avLst/>
              </a:prstGeom>
              <a:blipFill>
                <a:blip r:embed="rId3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3B4D9-FC17-4C96-A161-3E4BE6D05B6C}"/>
              </a:ext>
            </a:extLst>
          </p:cNvPr>
          <p:cNvSpPr/>
          <p:nvPr/>
        </p:nvSpPr>
        <p:spPr>
          <a:xfrm>
            <a:off x="2743200" y="2819400"/>
            <a:ext cx="591312" cy="228600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26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4943</TotalTime>
  <Words>2258</Words>
  <Application>Microsoft Office PowerPoint</Application>
  <PresentationFormat>On-screen Show (4:3)</PresentationFormat>
  <Paragraphs>320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Bookman Old Style</vt:lpstr>
      <vt:lpstr>Calibri</vt:lpstr>
      <vt:lpstr>Cambria Math</vt:lpstr>
      <vt:lpstr>Gabriola</vt:lpstr>
      <vt:lpstr>Gill Sans MT</vt:lpstr>
      <vt:lpstr>Ink Free</vt:lpstr>
      <vt:lpstr>Sylfaen</vt:lpstr>
      <vt:lpstr>Wingdings</vt:lpstr>
      <vt:lpstr>Wingdings 3</vt:lpstr>
      <vt:lpstr>Origin</vt:lpstr>
      <vt:lpstr>1_Origin</vt:lpstr>
      <vt:lpstr>    Dept. of Computer Science and Engineering BRAC University CSE 341 Team </vt:lpstr>
      <vt:lpstr>Lecture References:</vt:lpstr>
      <vt:lpstr>8086 Pin Specification</vt:lpstr>
      <vt:lpstr>8086 Pin Diagram</vt:lpstr>
      <vt:lpstr>8086 Pin Specification</vt:lpstr>
      <vt:lpstr>8086 Pin Specification</vt:lpstr>
      <vt:lpstr>8086 Pin Specification</vt:lpstr>
      <vt:lpstr>8086 Pin Specification</vt:lpstr>
      <vt:lpstr>8086 Pin Specification</vt:lpstr>
      <vt:lpstr>8086 Pin Specification</vt:lpstr>
      <vt:lpstr>8086 Pin Specification</vt:lpstr>
      <vt:lpstr>8086 Pin Specification</vt:lpstr>
      <vt:lpstr>8086 Pin Specification</vt:lpstr>
      <vt:lpstr>8086 Pin Specification</vt:lpstr>
      <vt:lpstr>8086 Pin Specification</vt:lpstr>
      <vt:lpstr>Minimum Mode Pin Specification</vt:lpstr>
      <vt:lpstr>Minimum Mode Pin Specification</vt:lpstr>
      <vt:lpstr>Minimum Mode Pin Specification</vt:lpstr>
      <vt:lpstr>Minimum Mode Pin Specification</vt:lpstr>
      <vt:lpstr>Minimum Mode Pin Specification</vt:lpstr>
      <vt:lpstr>    Dept. of Computer Science and Engineering BRAC University CSE 341 Team </vt:lpstr>
      <vt:lpstr>Maximum Mode Pin Specification</vt:lpstr>
      <vt:lpstr>Maximum Mode Pin Specification</vt:lpstr>
      <vt:lpstr>Maximum Mode Pin Specification</vt:lpstr>
      <vt:lpstr>Maximum Mode Pin Specification</vt:lpstr>
      <vt:lpstr>QUIZ</vt:lpstr>
      <vt:lpstr>    Dept. of Computer Science and Engineering BRAC University CSE 341 Team </vt:lpstr>
      <vt:lpstr>Microprocessor Operation</vt:lpstr>
      <vt:lpstr>Microprocessor Operation</vt:lpstr>
      <vt:lpstr>Microprocessor Operation</vt:lpstr>
      <vt:lpstr>Clock Generation</vt:lpstr>
      <vt:lpstr>System Clock Concept</vt:lpstr>
      <vt:lpstr>Clock States - Why are there T states?</vt:lpstr>
      <vt:lpstr>READ BUS Timing (Complete BUS Cycle)</vt:lpstr>
      <vt:lpstr>READ BUS Timing (Complete BUS Cycle)</vt:lpstr>
      <vt:lpstr>READ BUS Timing (Complete BUS Cycle)</vt:lpstr>
      <vt:lpstr>READ BUS Timing (Complete BUS Cycle)</vt:lpstr>
      <vt:lpstr>Clock States</vt:lpstr>
      <vt:lpstr>Clock States</vt:lpstr>
      <vt:lpstr>8086 Ready pin</vt:lpstr>
      <vt:lpstr>Ready pin and Wait state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Teacher:  Md. Obaidur Rahman, Ph.D. Assitant Professor, Department of CSE, DUET, Gazipur-1700.</dc:title>
  <dc:creator>Rupam</dc:creator>
  <cp:lastModifiedBy>Asus</cp:lastModifiedBy>
  <cp:revision>747</cp:revision>
  <dcterms:created xsi:type="dcterms:W3CDTF">2006-08-16T00:00:00Z</dcterms:created>
  <dcterms:modified xsi:type="dcterms:W3CDTF">2020-06-21T07:56:01Z</dcterms:modified>
</cp:coreProperties>
</file>