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x="7315200" cy="9601200"/>
  <p:embeddedFontLst>
    <p:embeddedFont>
      <p:font typeface="Gill Sans"/>
      <p:regular r:id="rId22"/>
      <p:bold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+kwcyN82lc36ikjW01QH33Dsl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7B7372-924B-4651-AEDE-B950FDD6848E}">
  <a:tblStyle styleId="{E87B7372-924B-4651-AEDE-B950FDD6848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3ECEB"/>
          </a:solidFill>
        </a:fill>
      </a:tcStyle>
    </a:band1H>
    <a:band2H>
      <a:tcTxStyle/>
    </a:band2H>
    <a:band1V>
      <a:tcTxStyle/>
      <a:tcStyle>
        <a:fill>
          <a:solidFill>
            <a:srgbClr val="F3ECEB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593D8D78-4739-41F8-9F4A-55127612F819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GillSans-regular.fntdata"/><Relationship Id="rId21" Type="http://schemas.openxmlformats.org/officeDocument/2006/relationships/slide" Target="slides/slide14.xml"/><Relationship Id="rId24" Type="http://schemas.openxmlformats.org/officeDocument/2006/relationships/font" Target="fonts/Merriweather-regular.fntdata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8" Type="http://customschemas.google.com/relationships/presentationmetadata" Target="meta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6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racU Logo | Brac University" id="33" name="Google Shape;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0273" y="152400"/>
            <a:ext cx="99652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9"/>
          <p:cNvSpPr txBox="1"/>
          <p:nvPr/>
        </p:nvSpPr>
        <p:spPr>
          <a:xfrm>
            <a:off x="1676400" y="63398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pic>
        <p:nvPicPr>
          <p:cNvPr descr="BracU Logo | Brac University" id="49" name="Google Shape;4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0273" y="152400"/>
            <a:ext cx="99652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8"/>
          <p:cNvSpPr txBox="1"/>
          <p:nvPr/>
        </p:nvSpPr>
        <p:spPr>
          <a:xfrm>
            <a:off x="2286000" y="6356350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Google Shape;57;p20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racU Logo | Brac University" id="66" name="Google Shape;6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0273" y="152400"/>
            <a:ext cx="9965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" name="Google Shape;15;p1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" name="Google Shape;16;p1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" name="Google Shape;41;p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" name="Google Shape;42;p1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5" Type="http://schemas.openxmlformats.org/officeDocument/2006/relationships/image" Target="../media/image3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7.png"/><Relationship Id="rId13" Type="http://schemas.openxmlformats.org/officeDocument/2006/relationships/image" Target="../media/image22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6.png"/><Relationship Id="rId13" Type="http://schemas.openxmlformats.org/officeDocument/2006/relationships/image" Target="../media/image5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5" Type="http://schemas.openxmlformats.org/officeDocument/2006/relationships/image" Target="../media/image31.png"/><Relationship Id="rId14" Type="http://schemas.openxmlformats.org/officeDocument/2006/relationships/image" Target="../media/image33.png"/><Relationship Id="rId17" Type="http://schemas.openxmlformats.org/officeDocument/2006/relationships/image" Target="../media/image32.png"/><Relationship Id="rId16" Type="http://schemas.openxmlformats.org/officeDocument/2006/relationships/image" Target="../media/image34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5" Type="http://schemas.openxmlformats.org/officeDocument/2006/relationships/image" Target="../media/image5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1143000" y="40386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man Old Style"/>
              <a:buNone/>
            </a:pPr>
            <a:br>
              <a:rPr lang="en-US" sz="1600"/>
            </a:br>
            <a:br>
              <a:rPr lang="en-US" sz="1600"/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Dept. of Computer Science and Engineering</a:t>
            </a:r>
            <a:br>
              <a:rPr lang="en-US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BRAC University</a:t>
            </a: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341 Team</a:t>
            </a:r>
            <a:br>
              <a:rPr b="1" lang="en-US" sz="1600">
                <a:latin typeface="Merriweather"/>
                <a:ea typeface="Merriweather"/>
                <a:cs typeface="Merriweather"/>
                <a:sym typeface="Merriweather"/>
              </a:rPr>
            </a:b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76200" y="403860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8086 Memory Banks</a:t>
            </a:r>
            <a:endParaRPr/>
          </a:p>
        </p:txBody>
      </p:sp>
      <p:pic>
        <p:nvPicPr>
          <p:cNvPr descr="BracU Logo | Brac University"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604" y="1447800"/>
            <a:ext cx="149479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</a:rPr>
              <a:t>A byte from High/Odd bank</a:t>
            </a:r>
            <a:endParaRPr/>
          </a:p>
        </p:txBody>
      </p:sp>
      <p:grpSp>
        <p:nvGrpSpPr>
          <p:cNvPr id="168" name="Google Shape;168;p10"/>
          <p:cNvGrpSpPr/>
          <p:nvPr/>
        </p:nvGrpSpPr>
        <p:grpSpPr>
          <a:xfrm>
            <a:off x="0" y="3886200"/>
            <a:ext cx="4871054" cy="2357846"/>
            <a:chOff x="1295400" y="4038601"/>
            <a:chExt cx="4871054" cy="2357846"/>
          </a:xfrm>
        </p:grpSpPr>
        <p:grpSp>
          <p:nvGrpSpPr>
            <p:cNvPr id="169" name="Google Shape;169;p10"/>
            <p:cNvGrpSpPr/>
            <p:nvPr/>
          </p:nvGrpSpPr>
          <p:grpSpPr>
            <a:xfrm>
              <a:off x="1295400" y="4038601"/>
              <a:ext cx="4871054" cy="2357846"/>
              <a:chOff x="2218627" y="3429000"/>
              <a:chExt cx="4529206" cy="2321351"/>
            </a:xfrm>
          </p:grpSpPr>
          <p:pic>
            <p:nvPicPr>
              <p:cNvPr id="170" name="Google Shape;170;p10"/>
              <p:cNvPicPr preferRelativeResize="0"/>
              <p:nvPr/>
            </p:nvPicPr>
            <p:blipFill rotWithShape="1">
              <a:blip r:embed="rId3">
                <a:alphaModFix/>
              </a:blip>
              <a:srcRect b="28529" l="9412" r="25539" t="9163"/>
              <a:stretch/>
            </p:blipFill>
            <p:spPr>
              <a:xfrm>
                <a:off x="2532529" y="3429000"/>
                <a:ext cx="4078942" cy="2133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" name="Google Shape;171;p10"/>
              <p:cNvSpPr txBox="1"/>
              <p:nvPr/>
            </p:nvSpPr>
            <p:spPr>
              <a:xfrm>
                <a:off x="2218627" y="5424100"/>
                <a:ext cx="867930" cy="276999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72" name="Google Shape;172;p10"/>
              <p:cNvSpPr txBox="1"/>
              <p:nvPr/>
            </p:nvSpPr>
            <p:spPr>
              <a:xfrm>
                <a:off x="6172200" y="5438001"/>
                <a:ext cx="575633" cy="272712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-15215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73" name="Google Shape;173;p10"/>
              <p:cNvSpPr txBox="1"/>
              <p:nvPr/>
            </p:nvSpPr>
            <p:spPr>
              <a:xfrm>
                <a:off x="2966494" y="5207913"/>
                <a:ext cx="881395" cy="276999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74" name="Google Shape;174;p10"/>
              <p:cNvSpPr txBox="1"/>
              <p:nvPr/>
            </p:nvSpPr>
            <p:spPr>
              <a:xfrm>
                <a:off x="5029200" y="5181600"/>
                <a:ext cx="814069" cy="27699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75" name="Google Shape;175;p10"/>
              <p:cNvSpPr txBox="1"/>
              <p:nvPr/>
            </p:nvSpPr>
            <p:spPr>
              <a:xfrm>
                <a:off x="3989935" y="5477639"/>
                <a:ext cx="779376" cy="272712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-17776" l="0" r="0" t="-2221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</p:grpSp>
        <p:sp>
          <p:nvSpPr>
            <p:cNvPr id="176" name="Google Shape;176;p10"/>
            <p:cNvSpPr/>
            <p:nvPr/>
          </p:nvSpPr>
          <p:spPr>
            <a:xfrm>
              <a:off x="2066544" y="5129784"/>
              <a:ext cx="1033272" cy="1280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7" name="Google Shape;177;p10"/>
          <p:cNvSpPr txBox="1"/>
          <p:nvPr/>
        </p:nvSpPr>
        <p:spPr>
          <a:xfrm>
            <a:off x="457200" y="1143000"/>
            <a:ext cx="8229600" cy="2514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912" l="-51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graphicFrame>
        <p:nvGraphicFramePr>
          <p:cNvPr id="178" name="Google Shape;178;p10"/>
          <p:cNvGraphicFramePr/>
          <p:nvPr/>
        </p:nvGraphicFramePr>
        <p:xfrm>
          <a:off x="4828533" y="4431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{593D8D78-4739-41F8-9F4A-55127612F819}</a:tableStyleId>
              </a:tblPr>
              <a:tblGrid>
                <a:gridCol w="478975"/>
                <a:gridCol w="473575"/>
                <a:gridCol w="2102275"/>
                <a:gridCol w="1031950"/>
              </a:tblGrid>
              <a:tr h="39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064"/>
                        <a:buFont typeface="Noto Sans Symbols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Type of Transfer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064"/>
                        <a:buFont typeface="Noto Sans Symbols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Data Lines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i="0" sz="14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i="0" sz="14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Byte from odd bank</a:t>
                      </a:r>
                      <a:endParaRPr b="0" i="0" sz="14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</a:rPr>
              <a:t>An aligned word</a:t>
            </a:r>
            <a:br>
              <a:rPr lang="en-US" sz="3600">
                <a:solidFill>
                  <a:srgbClr val="3F3F3F"/>
                </a:solidFill>
              </a:rPr>
            </a:br>
            <a:r>
              <a:rPr i="1" lang="en-US" sz="2200">
                <a:solidFill>
                  <a:srgbClr val="3F3F3F"/>
                </a:solidFill>
              </a:rPr>
              <a:t>starting from an </a:t>
            </a:r>
            <a:r>
              <a:rPr b="1" i="1" lang="en-US" sz="2200">
                <a:solidFill>
                  <a:srgbClr val="3F3F3F"/>
                </a:solidFill>
              </a:rPr>
              <a:t>even</a:t>
            </a:r>
            <a:r>
              <a:rPr i="1" lang="en-US" sz="2200">
                <a:solidFill>
                  <a:srgbClr val="3F3F3F"/>
                </a:solidFill>
              </a:rPr>
              <a:t> address</a:t>
            </a:r>
            <a:endParaRPr i="1" sz="3600">
              <a:solidFill>
                <a:srgbClr val="3F3F3F"/>
              </a:solidFill>
            </a:endParaRPr>
          </a:p>
        </p:txBody>
      </p:sp>
      <p:grpSp>
        <p:nvGrpSpPr>
          <p:cNvPr id="185" name="Google Shape;185;p11"/>
          <p:cNvGrpSpPr/>
          <p:nvPr/>
        </p:nvGrpSpPr>
        <p:grpSpPr>
          <a:xfrm>
            <a:off x="5746" y="3962400"/>
            <a:ext cx="4871054" cy="2362200"/>
            <a:chOff x="1295400" y="4038601"/>
            <a:chExt cx="4871054" cy="2362200"/>
          </a:xfrm>
        </p:grpSpPr>
        <p:grpSp>
          <p:nvGrpSpPr>
            <p:cNvPr id="186" name="Google Shape;186;p11"/>
            <p:cNvGrpSpPr/>
            <p:nvPr/>
          </p:nvGrpSpPr>
          <p:grpSpPr>
            <a:xfrm>
              <a:off x="1295400" y="4038601"/>
              <a:ext cx="4871054" cy="2362200"/>
              <a:chOff x="2218627" y="3429000"/>
              <a:chExt cx="4529206" cy="2325638"/>
            </a:xfrm>
          </p:grpSpPr>
          <p:pic>
            <p:nvPicPr>
              <p:cNvPr id="187" name="Google Shape;187;p11"/>
              <p:cNvPicPr preferRelativeResize="0"/>
              <p:nvPr/>
            </p:nvPicPr>
            <p:blipFill rotWithShape="1">
              <a:blip r:embed="rId3">
                <a:alphaModFix/>
              </a:blip>
              <a:srcRect b="28529" l="9412" r="25539" t="9163"/>
              <a:stretch/>
            </p:blipFill>
            <p:spPr>
              <a:xfrm>
                <a:off x="2532529" y="3429000"/>
                <a:ext cx="4078942" cy="2133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" name="Google Shape;188;p11"/>
              <p:cNvSpPr txBox="1"/>
              <p:nvPr/>
            </p:nvSpPr>
            <p:spPr>
              <a:xfrm>
                <a:off x="2218627" y="5424100"/>
                <a:ext cx="867930" cy="276999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89" name="Google Shape;189;p11"/>
              <p:cNvSpPr txBox="1"/>
              <p:nvPr/>
            </p:nvSpPr>
            <p:spPr>
              <a:xfrm>
                <a:off x="6172200" y="5438001"/>
                <a:ext cx="575633" cy="272712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-17776" l="0" r="0" t="-2221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90" name="Google Shape;190;p11"/>
              <p:cNvSpPr txBox="1"/>
              <p:nvPr/>
            </p:nvSpPr>
            <p:spPr>
              <a:xfrm>
                <a:off x="2966494" y="5207913"/>
                <a:ext cx="881395" cy="276999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91" name="Google Shape;191;p11"/>
              <p:cNvSpPr txBox="1"/>
              <p:nvPr/>
            </p:nvSpPr>
            <p:spPr>
              <a:xfrm>
                <a:off x="5029200" y="5181600"/>
                <a:ext cx="814069" cy="27699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92" name="Google Shape;192;p11"/>
              <p:cNvSpPr txBox="1"/>
              <p:nvPr/>
            </p:nvSpPr>
            <p:spPr>
              <a:xfrm>
                <a:off x="4122881" y="5477639"/>
                <a:ext cx="608481" cy="276999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-5605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</p:grpSp>
        <p:sp>
          <p:nvSpPr>
            <p:cNvPr id="193" name="Google Shape;193;p11"/>
            <p:cNvSpPr/>
            <p:nvPr/>
          </p:nvSpPr>
          <p:spPr>
            <a:xfrm>
              <a:off x="4222461" y="5129784"/>
              <a:ext cx="1024128" cy="1280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066544" y="5129784"/>
              <a:ext cx="1033272" cy="1280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195" name="Google Shape;195;p11"/>
          <p:cNvGraphicFramePr/>
          <p:nvPr/>
        </p:nvGraphicFramePr>
        <p:xfrm>
          <a:off x="4879045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{593D8D78-4739-41F8-9F4A-55127612F819}</a:tableStyleId>
              </a:tblPr>
              <a:tblGrid>
                <a:gridCol w="473350"/>
                <a:gridCol w="467975"/>
                <a:gridCol w="2077500"/>
                <a:gridCol w="10197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064"/>
                        <a:buFont typeface="Noto Sans Symbols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Type of Transfer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064"/>
                        <a:buFont typeface="Noto Sans Symbols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Data Lines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i="0" sz="14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i="0" sz="14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Word i.e.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a byte from each bank</a:t>
                      </a:r>
                      <a:endParaRPr b="0" i="0" sz="14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</a:tr>
            </a:tbl>
          </a:graphicData>
        </a:graphic>
      </p:graphicFrame>
      <p:sp>
        <p:nvSpPr>
          <p:cNvPr id="196" name="Google Shape;196;p11"/>
          <p:cNvSpPr txBox="1"/>
          <p:nvPr/>
        </p:nvSpPr>
        <p:spPr>
          <a:xfrm>
            <a:off x="457200" y="1143000"/>
            <a:ext cx="8229600" cy="2514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912" l="-51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unaligned word</a:t>
            </a:r>
            <a:br>
              <a:rPr lang="en-US" sz="36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i="1" lang="en-US" sz="2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starting from an </a:t>
            </a:r>
            <a:r>
              <a:rPr b="1" i="1" lang="en-US" sz="2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odd</a:t>
            </a:r>
            <a:r>
              <a:rPr i="1" lang="en-US" sz="2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address</a:t>
            </a:r>
            <a:endParaRPr i="1" sz="36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457200" y="1142999"/>
            <a:ext cx="8229600" cy="2895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95" r="-7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grpSp>
        <p:nvGrpSpPr>
          <p:cNvPr id="204" name="Google Shape;204;p12"/>
          <p:cNvGrpSpPr/>
          <p:nvPr/>
        </p:nvGrpSpPr>
        <p:grpSpPr>
          <a:xfrm>
            <a:off x="-76200" y="4042954"/>
            <a:ext cx="4591037" cy="2357846"/>
            <a:chOff x="1428762" y="4038601"/>
            <a:chExt cx="4591037" cy="2357846"/>
          </a:xfrm>
        </p:grpSpPr>
        <p:grpSp>
          <p:nvGrpSpPr>
            <p:cNvPr id="205" name="Google Shape;205;p12"/>
            <p:cNvGrpSpPr/>
            <p:nvPr/>
          </p:nvGrpSpPr>
          <p:grpSpPr>
            <a:xfrm>
              <a:off x="1428762" y="4038601"/>
              <a:ext cx="4591037" cy="2357846"/>
              <a:chOff x="2342630" y="3429000"/>
              <a:chExt cx="4268841" cy="2321351"/>
            </a:xfrm>
          </p:grpSpPr>
          <p:pic>
            <p:nvPicPr>
              <p:cNvPr id="206" name="Google Shape;206;p12"/>
              <p:cNvPicPr preferRelativeResize="0"/>
              <p:nvPr/>
            </p:nvPicPr>
            <p:blipFill rotWithShape="1">
              <a:blip r:embed="rId4">
                <a:alphaModFix/>
              </a:blip>
              <a:srcRect b="28529" l="9412" r="25539" t="9163"/>
              <a:stretch/>
            </p:blipFill>
            <p:spPr>
              <a:xfrm>
                <a:off x="2532529" y="3429000"/>
                <a:ext cx="4078942" cy="2133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7" name="Google Shape;207;p12"/>
              <p:cNvSpPr txBox="1"/>
              <p:nvPr/>
            </p:nvSpPr>
            <p:spPr>
              <a:xfrm>
                <a:off x="2342630" y="5424100"/>
                <a:ext cx="867930" cy="276999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08" name="Google Shape;208;p12"/>
              <p:cNvSpPr txBox="1"/>
              <p:nvPr/>
            </p:nvSpPr>
            <p:spPr>
              <a:xfrm>
                <a:off x="5973800" y="5438001"/>
                <a:ext cx="575633" cy="272712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-17776" l="0" r="0" t="-2221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09" name="Google Shape;209;p12"/>
              <p:cNvSpPr txBox="1"/>
              <p:nvPr/>
            </p:nvSpPr>
            <p:spPr>
              <a:xfrm>
                <a:off x="2966494" y="5207913"/>
                <a:ext cx="881395" cy="27699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10" name="Google Shape;210;p12"/>
              <p:cNvSpPr txBox="1"/>
              <p:nvPr/>
            </p:nvSpPr>
            <p:spPr>
              <a:xfrm>
                <a:off x="5029200" y="5181600"/>
                <a:ext cx="814069" cy="276999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11" name="Google Shape;211;p12"/>
              <p:cNvSpPr txBox="1"/>
              <p:nvPr/>
            </p:nvSpPr>
            <p:spPr>
              <a:xfrm>
                <a:off x="3989935" y="5477639"/>
                <a:ext cx="779376" cy="272712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-17776" l="0" r="0" t="-2221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</p:grpSp>
        <p:sp>
          <p:nvSpPr>
            <p:cNvPr id="212" name="Google Shape;212;p12"/>
            <p:cNvSpPr/>
            <p:nvPr/>
          </p:nvSpPr>
          <p:spPr>
            <a:xfrm>
              <a:off x="2066544" y="5129784"/>
              <a:ext cx="1033272" cy="1280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13" name="Google Shape;213;p12"/>
          <p:cNvGrpSpPr/>
          <p:nvPr/>
        </p:nvGrpSpPr>
        <p:grpSpPr>
          <a:xfrm>
            <a:off x="4798313" y="4054674"/>
            <a:ext cx="4267200" cy="2269926"/>
            <a:chOff x="1489402" y="4038601"/>
            <a:chExt cx="4371915" cy="2325629"/>
          </a:xfrm>
        </p:grpSpPr>
        <p:grpSp>
          <p:nvGrpSpPr>
            <p:cNvPr id="214" name="Google Shape;214;p12"/>
            <p:cNvGrpSpPr/>
            <p:nvPr/>
          </p:nvGrpSpPr>
          <p:grpSpPr>
            <a:xfrm>
              <a:off x="1489402" y="4038601"/>
              <a:ext cx="4371915" cy="2325629"/>
              <a:chOff x="2399014" y="3429000"/>
              <a:chExt cx="4065096" cy="2289633"/>
            </a:xfrm>
          </p:grpSpPr>
          <p:pic>
            <p:nvPicPr>
              <p:cNvPr id="215" name="Google Shape;215;p12"/>
              <p:cNvPicPr preferRelativeResize="0"/>
              <p:nvPr/>
            </p:nvPicPr>
            <p:blipFill rotWithShape="1">
              <a:blip r:embed="rId4">
                <a:alphaModFix/>
              </a:blip>
              <a:srcRect b="28529" l="9412" r="28643" t="9163"/>
              <a:stretch/>
            </p:blipFill>
            <p:spPr>
              <a:xfrm>
                <a:off x="2532529" y="3429000"/>
                <a:ext cx="3884383" cy="2133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6" name="Google Shape;216;p12"/>
              <p:cNvSpPr txBox="1"/>
              <p:nvPr/>
            </p:nvSpPr>
            <p:spPr>
              <a:xfrm>
                <a:off x="2399014" y="5424100"/>
                <a:ext cx="867930" cy="276999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17" name="Google Shape;217;p12"/>
              <p:cNvSpPr txBox="1"/>
              <p:nvPr/>
            </p:nvSpPr>
            <p:spPr>
              <a:xfrm>
                <a:off x="5955426" y="5438001"/>
                <a:ext cx="508684" cy="240994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 b="-35894" l="0" r="-16090" t="-2561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18" name="Google Shape;218;p12"/>
              <p:cNvSpPr txBox="1"/>
              <p:nvPr/>
            </p:nvSpPr>
            <p:spPr>
              <a:xfrm>
                <a:off x="2966494" y="5207913"/>
                <a:ext cx="881395" cy="276999"/>
              </a:xfrm>
              <a:prstGeom prst="rect">
                <a:avLst/>
              </a:prstGeom>
              <a:blipFill rotWithShape="1">
                <a:blip r:embed="rId1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19" name="Google Shape;219;p12"/>
              <p:cNvSpPr txBox="1"/>
              <p:nvPr/>
            </p:nvSpPr>
            <p:spPr>
              <a:xfrm>
                <a:off x="5029200" y="5181600"/>
                <a:ext cx="814069" cy="276999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20" name="Google Shape;220;p12"/>
              <p:cNvSpPr txBox="1"/>
              <p:nvPr/>
            </p:nvSpPr>
            <p:spPr>
              <a:xfrm>
                <a:off x="3989021" y="5477639"/>
                <a:ext cx="734078" cy="240994"/>
              </a:xfrm>
              <a:prstGeom prst="rect">
                <a:avLst/>
              </a:prstGeom>
              <a:blipFill rotWithShape="1">
                <a:blip r:embed="rId13">
                  <a:alphaModFix/>
                </a:blip>
                <a:stretch>
                  <a:fillRect b="-32499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</p:grpSp>
        <p:sp>
          <p:nvSpPr>
            <p:cNvPr id="221" name="Google Shape;221;p12"/>
            <p:cNvSpPr/>
            <p:nvPr/>
          </p:nvSpPr>
          <p:spPr>
            <a:xfrm>
              <a:off x="4206235" y="4970347"/>
              <a:ext cx="1030523" cy="1405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2" name="Google Shape;222;p12"/>
          <p:cNvSpPr/>
          <p:nvPr/>
        </p:nvSpPr>
        <p:spPr>
          <a:xfrm>
            <a:off x="42700" y="3849275"/>
            <a:ext cx="433550" cy="433550"/>
          </a:xfrm>
          <a:prstGeom prst="ellipse">
            <a:avLst/>
          </a:prstGeom>
          <a:gradFill>
            <a:gsLst>
              <a:gs pos="0">
                <a:srgbClr val="ECCBC3"/>
              </a:gs>
              <a:gs pos="30000">
                <a:srgbClr val="E6B8AA"/>
              </a:gs>
              <a:gs pos="45000">
                <a:srgbClr val="E3AFA1"/>
              </a:gs>
              <a:gs pos="55000">
                <a:srgbClr val="E3AFA1"/>
              </a:gs>
              <a:gs pos="73000">
                <a:srgbClr val="E6B8AA"/>
              </a:gs>
              <a:gs pos="100000">
                <a:srgbClr val="ECCBC3"/>
              </a:gs>
            </a:gsLst>
            <a:lin ang="95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223" name="Google Shape;223;p12"/>
          <p:cNvSpPr/>
          <p:nvPr/>
        </p:nvSpPr>
        <p:spPr>
          <a:xfrm>
            <a:off x="4885832" y="3837899"/>
            <a:ext cx="433550" cy="433550"/>
          </a:xfrm>
          <a:prstGeom prst="ellipse">
            <a:avLst/>
          </a:prstGeom>
          <a:gradFill>
            <a:gsLst>
              <a:gs pos="0">
                <a:srgbClr val="ECCBC3"/>
              </a:gs>
              <a:gs pos="30000">
                <a:srgbClr val="E6B8AA"/>
              </a:gs>
              <a:gs pos="45000">
                <a:srgbClr val="E3AFA1"/>
              </a:gs>
              <a:gs pos="55000">
                <a:srgbClr val="E3AFA1"/>
              </a:gs>
              <a:gs pos="73000">
                <a:srgbClr val="E6B8AA"/>
              </a:gs>
              <a:gs pos="100000">
                <a:srgbClr val="ECCBC3"/>
              </a:gs>
            </a:gsLst>
            <a:lin ang="95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unaligned word</a:t>
            </a:r>
            <a:br>
              <a:rPr lang="en-US" sz="36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i="1" lang="en-US" sz="2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starting from an </a:t>
            </a:r>
            <a:r>
              <a:rPr b="1" i="1" lang="en-US" sz="2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odd</a:t>
            </a:r>
            <a:r>
              <a:rPr i="1" lang="en-US" sz="2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address</a:t>
            </a:r>
            <a:endParaRPr i="1" sz="36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230" name="Google Shape;230;p13"/>
          <p:cNvGrpSpPr/>
          <p:nvPr/>
        </p:nvGrpSpPr>
        <p:grpSpPr>
          <a:xfrm>
            <a:off x="-76200" y="4042954"/>
            <a:ext cx="4591037" cy="2357846"/>
            <a:chOff x="1428762" y="4038601"/>
            <a:chExt cx="4591037" cy="2357846"/>
          </a:xfrm>
        </p:grpSpPr>
        <p:grpSp>
          <p:nvGrpSpPr>
            <p:cNvPr id="231" name="Google Shape;231;p13"/>
            <p:cNvGrpSpPr/>
            <p:nvPr/>
          </p:nvGrpSpPr>
          <p:grpSpPr>
            <a:xfrm>
              <a:off x="1428762" y="4038601"/>
              <a:ext cx="4591037" cy="2357846"/>
              <a:chOff x="2342630" y="3429000"/>
              <a:chExt cx="4268841" cy="2321351"/>
            </a:xfrm>
          </p:grpSpPr>
          <p:pic>
            <p:nvPicPr>
              <p:cNvPr id="232" name="Google Shape;232;p13"/>
              <p:cNvPicPr preferRelativeResize="0"/>
              <p:nvPr/>
            </p:nvPicPr>
            <p:blipFill rotWithShape="1">
              <a:blip r:embed="rId3">
                <a:alphaModFix/>
              </a:blip>
              <a:srcRect b="28529" l="9412" r="25539" t="9163"/>
              <a:stretch/>
            </p:blipFill>
            <p:spPr>
              <a:xfrm>
                <a:off x="2532529" y="3429000"/>
                <a:ext cx="4078942" cy="2133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" name="Google Shape;233;p13"/>
              <p:cNvSpPr txBox="1"/>
              <p:nvPr/>
            </p:nvSpPr>
            <p:spPr>
              <a:xfrm>
                <a:off x="2342630" y="5424100"/>
                <a:ext cx="867930" cy="276999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34" name="Google Shape;234;p13"/>
              <p:cNvSpPr txBox="1"/>
              <p:nvPr/>
            </p:nvSpPr>
            <p:spPr>
              <a:xfrm>
                <a:off x="5973800" y="5438001"/>
                <a:ext cx="575633" cy="272712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-17776" l="0" r="0" t="-2221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35" name="Google Shape;235;p13"/>
              <p:cNvSpPr txBox="1"/>
              <p:nvPr/>
            </p:nvSpPr>
            <p:spPr>
              <a:xfrm>
                <a:off x="2966494" y="5207913"/>
                <a:ext cx="881395" cy="276999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36" name="Google Shape;236;p13"/>
              <p:cNvSpPr txBox="1"/>
              <p:nvPr/>
            </p:nvSpPr>
            <p:spPr>
              <a:xfrm>
                <a:off x="5029200" y="5181600"/>
                <a:ext cx="814069" cy="27699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37" name="Google Shape;237;p13"/>
              <p:cNvSpPr txBox="1"/>
              <p:nvPr/>
            </p:nvSpPr>
            <p:spPr>
              <a:xfrm>
                <a:off x="3989935" y="5477639"/>
                <a:ext cx="779376" cy="272712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-17776" l="0" r="0" t="-2221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</p:grpSp>
        <p:sp>
          <p:nvSpPr>
            <p:cNvPr id="238" name="Google Shape;238;p13"/>
            <p:cNvSpPr/>
            <p:nvPr/>
          </p:nvSpPr>
          <p:spPr>
            <a:xfrm>
              <a:off x="2066544" y="5129784"/>
              <a:ext cx="1033272" cy="1280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9" name="Google Shape;239;p13"/>
          <p:cNvGrpSpPr/>
          <p:nvPr/>
        </p:nvGrpSpPr>
        <p:grpSpPr>
          <a:xfrm>
            <a:off x="4798313" y="4054674"/>
            <a:ext cx="4267200" cy="2269926"/>
            <a:chOff x="1489402" y="4038601"/>
            <a:chExt cx="4371915" cy="2325629"/>
          </a:xfrm>
        </p:grpSpPr>
        <p:grpSp>
          <p:nvGrpSpPr>
            <p:cNvPr id="240" name="Google Shape;240;p13"/>
            <p:cNvGrpSpPr/>
            <p:nvPr/>
          </p:nvGrpSpPr>
          <p:grpSpPr>
            <a:xfrm>
              <a:off x="1489402" y="4038601"/>
              <a:ext cx="4371915" cy="2325629"/>
              <a:chOff x="2399014" y="3429000"/>
              <a:chExt cx="4065096" cy="2289633"/>
            </a:xfrm>
          </p:grpSpPr>
          <p:pic>
            <p:nvPicPr>
              <p:cNvPr id="241" name="Google Shape;241;p13"/>
              <p:cNvPicPr preferRelativeResize="0"/>
              <p:nvPr/>
            </p:nvPicPr>
            <p:blipFill rotWithShape="1">
              <a:blip r:embed="rId3">
                <a:alphaModFix/>
              </a:blip>
              <a:srcRect b="28529" l="9412" r="28643" t="9163"/>
              <a:stretch/>
            </p:blipFill>
            <p:spPr>
              <a:xfrm>
                <a:off x="2532529" y="3429000"/>
                <a:ext cx="3884383" cy="2133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" name="Google Shape;242;p13"/>
              <p:cNvSpPr txBox="1"/>
              <p:nvPr/>
            </p:nvSpPr>
            <p:spPr>
              <a:xfrm>
                <a:off x="2399014" y="5424100"/>
                <a:ext cx="867930" cy="276999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43" name="Google Shape;243;p13"/>
              <p:cNvSpPr txBox="1"/>
              <p:nvPr/>
            </p:nvSpPr>
            <p:spPr>
              <a:xfrm>
                <a:off x="5955426" y="5438001"/>
                <a:ext cx="508684" cy="240994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 b="-35894" l="0" r="-16090" t="-2561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44" name="Google Shape;244;p13"/>
              <p:cNvSpPr txBox="1"/>
              <p:nvPr/>
            </p:nvSpPr>
            <p:spPr>
              <a:xfrm>
                <a:off x="2966494" y="5207913"/>
                <a:ext cx="881395" cy="276999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45" name="Google Shape;245;p13"/>
              <p:cNvSpPr txBox="1"/>
              <p:nvPr/>
            </p:nvSpPr>
            <p:spPr>
              <a:xfrm>
                <a:off x="5029200" y="5181600"/>
                <a:ext cx="814069" cy="27699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46" name="Google Shape;246;p13"/>
              <p:cNvSpPr txBox="1"/>
              <p:nvPr/>
            </p:nvSpPr>
            <p:spPr>
              <a:xfrm>
                <a:off x="3989021" y="5477639"/>
                <a:ext cx="734078" cy="240994"/>
              </a:xfrm>
              <a:prstGeom prst="rect">
                <a:avLst/>
              </a:prstGeom>
              <a:blipFill rotWithShape="1">
                <a:blip r:embed="rId12">
                  <a:alphaModFix/>
                </a:blip>
                <a:stretch>
                  <a:fillRect b="-32499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</p:grpSp>
        <p:sp>
          <p:nvSpPr>
            <p:cNvPr id="247" name="Google Shape;247;p13"/>
            <p:cNvSpPr/>
            <p:nvPr/>
          </p:nvSpPr>
          <p:spPr>
            <a:xfrm>
              <a:off x="4206235" y="4970347"/>
              <a:ext cx="1030523" cy="1405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48" name="Google Shape;248;p13"/>
          <p:cNvGrpSpPr/>
          <p:nvPr/>
        </p:nvGrpSpPr>
        <p:grpSpPr>
          <a:xfrm>
            <a:off x="2057400" y="1444818"/>
            <a:ext cx="4891780" cy="2441382"/>
            <a:chOff x="2408477" y="3839017"/>
            <a:chExt cx="5133027" cy="2561783"/>
          </a:xfrm>
        </p:grpSpPr>
        <p:grpSp>
          <p:nvGrpSpPr>
            <p:cNvPr id="249" name="Google Shape;249;p13"/>
            <p:cNvGrpSpPr/>
            <p:nvPr/>
          </p:nvGrpSpPr>
          <p:grpSpPr>
            <a:xfrm>
              <a:off x="2408477" y="3839017"/>
              <a:ext cx="5133027" cy="2561783"/>
              <a:chOff x="2218627" y="3429000"/>
              <a:chExt cx="4392844" cy="2321351"/>
            </a:xfrm>
          </p:grpSpPr>
          <p:pic>
            <p:nvPicPr>
              <p:cNvPr id="250" name="Google Shape;250;p13"/>
              <p:cNvPicPr preferRelativeResize="0"/>
              <p:nvPr/>
            </p:nvPicPr>
            <p:blipFill rotWithShape="1">
              <a:blip r:embed="rId3">
                <a:alphaModFix/>
              </a:blip>
              <a:srcRect b="28529" l="9412" r="25539" t="9163"/>
              <a:stretch/>
            </p:blipFill>
            <p:spPr>
              <a:xfrm>
                <a:off x="2532529" y="3429000"/>
                <a:ext cx="4078942" cy="2133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1" name="Google Shape;251;p13"/>
              <p:cNvSpPr txBox="1"/>
              <p:nvPr/>
            </p:nvSpPr>
            <p:spPr>
              <a:xfrm>
                <a:off x="2218627" y="5424100"/>
                <a:ext cx="867930" cy="276999"/>
              </a:xfrm>
              <a:prstGeom prst="rect">
                <a:avLst/>
              </a:prstGeom>
              <a:blipFill rotWithShape="1">
                <a:blip r:embed="rId1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52" name="Google Shape;252;p13"/>
              <p:cNvSpPr txBox="1"/>
              <p:nvPr/>
            </p:nvSpPr>
            <p:spPr>
              <a:xfrm>
                <a:off x="6172200" y="5438001"/>
                <a:ext cx="375906" cy="272712"/>
              </a:xfrm>
              <a:prstGeom prst="rect">
                <a:avLst/>
              </a:prstGeom>
              <a:blipFill rotWithShape="1">
                <a:blip r:embed="rId1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53" name="Google Shape;253;p13"/>
              <p:cNvSpPr txBox="1"/>
              <p:nvPr/>
            </p:nvSpPr>
            <p:spPr>
              <a:xfrm>
                <a:off x="2966494" y="5207913"/>
                <a:ext cx="881395" cy="276999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54" name="Google Shape;254;p13"/>
              <p:cNvSpPr txBox="1"/>
              <p:nvPr/>
            </p:nvSpPr>
            <p:spPr>
              <a:xfrm>
                <a:off x="5029200" y="5181600"/>
                <a:ext cx="814069" cy="27699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255" name="Google Shape;255;p13"/>
              <p:cNvSpPr txBox="1"/>
              <p:nvPr/>
            </p:nvSpPr>
            <p:spPr>
              <a:xfrm>
                <a:off x="4126558" y="5477639"/>
                <a:ext cx="741427" cy="272712"/>
              </a:xfrm>
              <a:prstGeom prst="rect">
                <a:avLst/>
              </a:prstGeom>
              <a:blipFill rotWithShape="1">
                <a:blip r:embed="rId1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</p:grpSp>
        <p:sp>
          <p:nvSpPr>
            <p:cNvPr id="256" name="Google Shape;256;p13"/>
            <p:cNvSpPr/>
            <p:nvPr/>
          </p:nvSpPr>
          <p:spPr>
            <a:xfrm>
              <a:off x="5562600" y="4876844"/>
              <a:ext cx="1143000" cy="1371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3251815" y="5037255"/>
              <a:ext cx="1115568" cy="1280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8" name="Google Shape;258;p13"/>
          <p:cNvSpPr/>
          <p:nvPr/>
        </p:nvSpPr>
        <p:spPr>
          <a:xfrm rot="-2282234">
            <a:off x="1394418" y="3604632"/>
            <a:ext cx="1102234" cy="19085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9050">
            <a:solidFill>
              <a:srgbClr val="B69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13"/>
          <p:cNvSpPr/>
          <p:nvPr/>
        </p:nvSpPr>
        <p:spPr>
          <a:xfrm flipH="1" rot="2282234">
            <a:off x="6647348" y="3595917"/>
            <a:ext cx="1102234" cy="19085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9050">
            <a:solidFill>
              <a:srgbClr val="B69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0" y="2895600"/>
            <a:ext cx="2406955" cy="90228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61" name="Google Shape;261;p13"/>
          <p:cNvSpPr txBox="1"/>
          <p:nvPr/>
        </p:nvSpPr>
        <p:spPr>
          <a:xfrm>
            <a:off x="3740413" y="1132444"/>
            <a:ext cx="1708876" cy="32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12"/>
              <a:buFont typeface="Noto Sans Symbols"/>
              <a:buNone/>
            </a:pPr>
            <a:r>
              <a:rPr b="1" lang="en-US" sz="1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2 bus-cycles required</a:t>
            </a:r>
            <a:endParaRPr sz="12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6952118" y="2451643"/>
            <a:ext cx="2310369" cy="120255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1371600" y="1905000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b="1"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endParaRPr/>
          </a:p>
        </p:txBody>
      </p:sp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457200" y="96012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736"/>
              <a:buNone/>
            </a:pPr>
            <a:r>
              <a:t/>
            </a:r>
            <a:endParaRPr b="1" i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Lecture References:</a:t>
            </a:r>
            <a:endParaRPr/>
          </a:p>
        </p:txBody>
      </p:sp>
      <p:sp>
        <p:nvSpPr>
          <p:cNvPr id="80" name="Google Shape;80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Book:</a:t>
            </a:r>
            <a:endParaRPr/>
          </a:p>
          <a:p>
            <a:pPr indent="-274320" lvl="1" marL="548640" rtl="0" algn="just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>
                <a:solidFill>
                  <a:schemeClr val="dk1"/>
                </a:solidFill>
              </a:rPr>
              <a:t>Microprocessors and Interfacing: Programming and Hardware, </a:t>
            </a:r>
            <a:r>
              <a:rPr b="1" lang="en-US">
                <a:solidFill>
                  <a:schemeClr val="dk1"/>
                </a:solidFill>
              </a:rPr>
              <a:t>Author: </a:t>
            </a:r>
            <a:r>
              <a:rPr lang="en-US">
                <a:solidFill>
                  <a:schemeClr val="dk1"/>
                </a:solidFill>
              </a:rPr>
              <a:t>Douglas V. Hall</a:t>
            </a:r>
            <a:endParaRPr/>
          </a:p>
          <a:p>
            <a:pPr indent="-274320" lvl="1" marL="548640" rtl="0" algn="just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>
                <a:solidFill>
                  <a:schemeClr val="dk1"/>
                </a:solidFill>
              </a:rPr>
              <a:t>The 8086/8088 Family: Design, Programming, And Interfacing,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i="1"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Author: </a:t>
            </a:r>
            <a:r>
              <a:rPr lang="en-US">
                <a:solidFill>
                  <a:schemeClr val="dk1"/>
                </a:solidFill>
              </a:rPr>
              <a:t> John Uffenbeck.</a:t>
            </a:r>
            <a:endParaRPr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2"/>
          <p:cNvSpPr txBox="1"/>
          <p:nvPr>
            <p:ph idx="4294967295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 b="1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</a:rPr>
              <a:t>8086 Memory Organisation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457200" y="1219200"/>
            <a:ext cx="5410200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69" l="-1125" r="-2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 </a:t>
            </a:r>
            <a:endParaRPr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1304409"/>
            <a:ext cx="2282952" cy="476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</a:rPr>
              <a:t>8086 Memory Organisation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457200" y="1219200"/>
            <a:ext cx="5562600" cy="510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75" l="-985" r="-186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 </a:t>
            </a:r>
            <a:endParaRPr/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1304409"/>
            <a:ext cx="2282952" cy="476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</a:rPr>
              <a:t>8086 Memory Organisation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101" name="Google Shape;101;p5"/>
          <p:cNvSpPr txBox="1"/>
          <p:nvPr>
            <p:ph idx="1" type="body"/>
          </p:nvPr>
        </p:nvSpPr>
        <p:spPr>
          <a:xfrm>
            <a:off x="457199" y="1447800"/>
            <a:ext cx="5712661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Addresses are consecutively numbered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All even numbers end with a 0 and all odd numbers end with a 1</a:t>
            </a:r>
            <a:endParaRPr/>
          </a:p>
          <a:p>
            <a:pPr indent="-139192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</p:txBody>
      </p:sp>
      <p:grpSp>
        <p:nvGrpSpPr>
          <p:cNvPr id="102" name="Google Shape;102;p5"/>
          <p:cNvGrpSpPr/>
          <p:nvPr/>
        </p:nvGrpSpPr>
        <p:grpSpPr>
          <a:xfrm>
            <a:off x="6705600" y="5943600"/>
            <a:ext cx="1524000" cy="396769"/>
            <a:chOff x="6705600" y="5943600"/>
            <a:chExt cx="1524000" cy="396769"/>
          </a:xfrm>
        </p:grpSpPr>
        <p:sp>
          <p:nvSpPr>
            <p:cNvPr id="103" name="Google Shape;103;p5"/>
            <p:cNvSpPr/>
            <p:nvPr/>
          </p:nvSpPr>
          <p:spPr>
            <a:xfrm>
              <a:off x="6705600" y="6018543"/>
              <a:ext cx="658368" cy="27432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596370" y="6018543"/>
              <a:ext cx="633230" cy="27432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5"/>
            <p:cNvSpPr txBox="1"/>
            <p:nvPr/>
          </p:nvSpPr>
          <p:spPr>
            <a:xfrm>
              <a:off x="6734113" y="5943600"/>
              <a:ext cx="578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even</a:t>
              </a:r>
              <a:endParaRPr/>
            </a:p>
          </p:txBody>
        </p:sp>
        <p:sp>
          <p:nvSpPr>
            <p:cNvPr id="106" name="Google Shape;106;p5"/>
            <p:cNvSpPr txBox="1"/>
            <p:nvPr/>
          </p:nvSpPr>
          <p:spPr>
            <a:xfrm>
              <a:off x="7618476" y="5971037"/>
              <a:ext cx="5068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odd</a:t>
              </a:r>
              <a:endParaRPr/>
            </a:p>
          </p:txBody>
        </p:sp>
      </p:grp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5476" y="1332871"/>
            <a:ext cx="2286000" cy="449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5"/>
          <p:cNvGraphicFramePr/>
          <p:nvPr/>
        </p:nvGraphicFramePr>
        <p:xfrm>
          <a:off x="1637130" y="3842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{E87B7372-924B-4651-AEDE-B950FDD6848E}</a:tableStyleId>
              </a:tblPr>
              <a:tblGrid>
                <a:gridCol w="609600"/>
                <a:gridCol w="914400"/>
                <a:gridCol w="838200"/>
                <a:gridCol w="838200"/>
              </a:tblGrid>
              <a:tr h="32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</a:rPr>
                        <a:t>Even</a:t>
                      </a:r>
                      <a:endParaRPr b="1" i="0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Odd</a:t>
                      </a:r>
                      <a:endParaRPr/>
                    </a:p>
                  </a:txBody>
                  <a:tcPr marT="60950" marB="60950" marR="60950" marL="60950"/>
                </a:tc>
                <a:tc hMerge="1"/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6 =</a:t>
                      </a:r>
                      <a:endParaRPr b="1" i="0" sz="1600" u="none" cap="none" strike="noStrike">
                        <a:solidFill>
                          <a:srgbClr val="FF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r>
                        <a:rPr b="1" i="0" lang="en-US" sz="1600" u="none" cap="none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60950" marB="60950" marR="60950" marL="60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 =</a:t>
                      </a:r>
                      <a:endParaRPr b="1" i="0" sz="1600" u="none" cap="none" strike="noStrike">
                        <a:solidFill>
                          <a:srgbClr val="00B0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1600" u="none" cap="none" strike="noStrike">
                        <a:solidFill>
                          <a:srgbClr val="00B0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 =</a:t>
                      </a:r>
                      <a:endParaRPr b="1" i="0" sz="1600" u="none" cap="none" strike="noStrike">
                        <a:solidFill>
                          <a:srgbClr val="FF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r>
                        <a:rPr b="1" i="0" lang="en-US" sz="1600" u="none" cap="none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60950" marB="60950" marR="60950" marL="60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 =</a:t>
                      </a:r>
                      <a:endParaRPr b="1" i="0" sz="1600" u="none" cap="none" strike="noStrike">
                        <a:solidFill>
                          <a:srgbClr val="00B0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60950" marB="60950" marR="60950" marL="60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=</a:t>
                      </a:r>
                      <a:endParaRPr b="1" i="0" sz="1600" u="none" cap="none" strike="noStrike">
                        <a:solidFill>
                          <a:srgbClr val="FF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r>
                        <a:rPr b="1" i="0" lang="en-US" sz="1600" u="none" cap="none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60950" marB="60950" marR="60950" marL="60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 =</a:t>
                      </a:r>
                      <a:endParaRPr b="1" i="0" sz="1600" u="none" cap="none" strike="noStrike">
                        <a:solidFill>
                          <a:srgbClr val="00B0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60950" marB="60950" marR="60950" marL="60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 =</a:t>
                      </a:r>
                      <a:endParaRPr b="1" i="0" sz="1600" u="none" cap="none" strike="noStrike">
                        <a:solidFill>
                          <a:srgbClr val="FF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</a:t>
                      </a:r>
                      <a:r>
                        <a:rPr b="1" i="0" lang="en-US" sz="1600" u="none" cap="none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60950" marB="60950" marR="60950" marL="60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 =</a:t>
                      </a:r>
                      <a:endParaRPr b="1" i="0" sz="1600" u="none" cap="none" strike="noStrike">
                        <a:solidFill>
                          <a:srgbClr val="00B0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60950" marL="609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10001</a:t>
                      </a: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60950" marB="60950" marR="60950" marL="60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</a:rPr>
              <a:t>8086 Memory Organisation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457200" y="1143000"/>
            <a:ext cx="8458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Even addresses are considered as the </a:t>
            </a:r>
            <a:r>
              <a:rPr lang="en-US">
                <a:solidFill>
                  <a:srgbClr val="FF00FF"/>
                </a:solidFill>
              </a:rPr>
              <a:t>even/low bank</a:t>
            </a:r>
            <a:r>
              <a:rPr lang="en-US"/>
              <a:t>, which holds the content of the </a:t>
            </a:r>
            <a:r>
              <a:rPr lang="en-US">
                <a:solidFill>
                  <a:srgbClr val="FF00FF"/>
                </a:solidFill>
              </a:rPr>
              <a:t>low byte </a:t>
            </a:r>
            <a:r>
              <a:rPr lang="en-US"/>
              <a:t>while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Odd addresses are considered as the </a:t>
            </a:r>
            <a:r>
              <a:rPr lang="en-US">
                <a:solidFill>
                  <a:srgbClr val="00B0F0"/>
                </a:solidFill>
              </a:rPr>
              <a:t>odd/high bank</a:t>
            </a:r>
            <a:r>
              <a:rPr lang="en-US"/>
              <a:t>, which holds the content of the </a:t>
            </a:r>
            <a:r>
              <a:rPr lang="en-US">
                <a:solidFill>
                  <a:srgbClr val="00B0F0"/>
                </a:solidFill>
              </a:rPr>
              <a:t>high byte</a:t>
            </a:r>
            <a:endParaRPr/>
          </a:p>
          <a:p>
            <a:pPr indent="-139192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6680" l="5302" r="4840" t="5724"/>
          <a:stretch/>
        </p:blipFill>
        <p:spPr>
          <a:xfrm>
            <a:off x="2286000" y="3926513"/>
            <a:ext cx="4572000" cy="239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</a:rPr>
              <a:t>8086 Memory Banks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066800"/>
            <a:ext cx="8458200" cy="2166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71" l="-28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 </a:t>
            </a:r>
            <a:endParaRPr/>
          </a:p>
        </p:txBody>
      </p:sp>
      <p:grpSp>
        <p:nvGrpSpPr>
          <p:cNvPr id="122" name="Google Shape;122;p7"/>
          <p:cNvGrpSpPr/>
          <p:nvPr/>
        </p:nvGrpSpPr>
        <p:grpSpPr>
          <a:xfrm>
            <a:off x="0" y="3566819"/>
            <a:ext cx="5222937" cy="2757781"/>
            <a:chOff x="2218627" y="3429000"/>
            <a:chExt cx="4392844" cy="2325638"/>
          </a:xfrm>
        </p:grpSpPr>
        <p:pic>
          <p:nvPicPr>
            <p:cNvPr id="123" name="Google Shape;123;p7"/>
            <p:cNvPicPr preferRelativeResize="0"/>
            <p:nvPr/>
          </p:nvPicPr>
          <p:blipFill rotWithShape="1">
            <a:blip r:embed="rId4">
              <a:alphaModFix/>
            </a:blip>
            <a:srcRect b="28529" l="9412" r="25539" t="9163"/>
            <a:stretch/>
          </p:blipFill>
          <p:spPr>
            <a:xfrm>
              <a:off x="2532529" y="3429000"/>
              <a:ext cx="4078942" cy="21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7"/>
            <p:cNvSpPr txBox="1"/>
            <p:nvPr/>
          </p:nvSpPr>
          <p:spPr>
            <a:xfrm>
              <a:off x="2218627" y="5424100"/>
              <a:ext cx="867930" cy="276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  <p:sp>
          <p:nvSpPr>
            <p:cNvPr id="125" name="Google Shape;125;p7"/>
            <p:cNvSpPr txBox="1"/>
            <p:nvPr/>
          </p:nvSpPr>
          <p:spPr>
            <a:xfrm>
              <a:off x="6172200" y="5438001"/>
              <a:ext cx="410369" cy="2769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  <p:sp>
          <p:nvSpPr>
            <p:cNvPr id="126" name="Google Shape;126;p7"/>
            <p:cNvSpPr txBox="1"/>
            <p:nvPr/>
          </p:nvSpPr>
          <p:spPr>
            <a:xfrm>
              <a:off x="2966494" y="5207913"/>
              <a:ext cx="881395" cy="2769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  <p:sp>
          <p:nvSpPr>
            <p:cNvPr id="127" name="Google Shape;127;p7"/>
            <p:cNvSpPr txBox="1"/>
            <p:nvPr/>
          </p:nvSpPr>
          <p:spPr>
            <a:xfrm>
              <a:off x="5029200" y="5181600"/>
              <a:ext cx="814069" cy="27699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  <p:sp>
          <p:nvSpPr>
            <p:cNvPr id="128" name="Google Shape;128;p7"/>
            <p:cNvSpPr txBox="1"/>
            <p:nvPr/>
          </p:nvSpPr>
          <p:spPr>
            <a:xfrm>
              <a:off x="4122881" y="5477639"/>
              <a:ext cx="608481" cy="27699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</p:grpSp>
      <p:sp>
        <p:nvSpPr>
          <p:cNvPr id="129" name="Google Shape;129;p7"/>
          <p:cNvSpPr txBox="1"/>
          <p:nvPr/>
        </p:nvSpPr>
        <p:spPr>
          <a:xfrm>
            <a:off x="5201883" y="3436856"/>
            <a:ext cx="3610236" cy="2885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Char char="🞂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memory for an 8086 is set up in to 2 banks of up to 524,288 bytes or 512kB each</a:t>
            </a:r>
            <a:endParaRPr/>
          </a:p>
          <a:p>
            <a:pPr indent="-274320" lvl="0" marL="27432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Char char="🞂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makes it possible to read/write a word with one machine cycle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</a:rPr>
              <a:t>8086 Memory Addressing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228600" y="990600"/>
            <a:ext cx="8763000" cy="294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672"/>
              <a:buNone/>
            </a:pPr>
            <a:r>
              <a:rPr lang="en-US" sz="2200"/>
              <a:t>Data can be accessed from the memory in 4 different ways: </a:t>
            </a:r>
            <a:endParaRPr/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672"/>
              <a:buChar char="🞂"/>
            </a:pPr>
            <a:r>
              <a:rPr lang="en-US" sz="2200"/>
              <a:t>8 - bit data from Even Bank e.g. from address 00002</a:t>
            </a:r>
            <a:endParaRPr/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672"/>
              <a:buChar char="🞂"/>
            </a:pPr>
            <a:r>
              <a:rPr lang="en-US" sz="2200"/>
              <a:t>8 - bit data from Odd Bank e.g. from address 00003</a:t>
            </a:r>
            <a:endParaRPr/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672"/>
              <a:buChar char="🞂"/>
            </a:pPr>
            <a:r>
              <a:rPr lang="en-US" sz="2200"/>
              <a:t>16 - bit data starting from Even Address e.g. from 00002 and 00003</a:t>
            </a:r>
            <a:endParaRPr/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672"/>
              <a:buChar char="🞂"/>
            </a:pPr>
            <a:r>
              <a:rPr lang="en-US" sz="2200"/>
              <a:t>16 - bit data starting from Odd Address. e.g. from 00003 and 00004</a:t>
            </a:r>
            <a:endParaRPr/>
          </a:p>
          <a:p>
            <a:pPr indent="-168148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t/>
            </a:r>
            <a:endParaRPr sz="2200"/>
          </a:p>
        </p:txBody>
      </p:sp>
      <p:grpSp>
        <p:nvGrpSpPr>
          <p:cNvPr id="137" name="Google Shape;137;p8"/>
          <p:cNvGrpSpPr/>
          <p:nvPr/>
        </p:nvGrpSpPr>
        <p:grpSpPr>
          <a:xfrm>
            <a:off x="4724400" y="4038600"/>
            <a:ext cx="4419600" cy="2209800"/>
            <a:chOff x="2218627" y="3429000"/>
            <a:chExt cx="4392844" cy="2325638"/>
          </a:xfrm>
        </p:grpSpPr>
        <p:pic>
          <p:nvPicPr>
            <p:cNvPr id="138" name="Google Shape;138;p8"/>
            <p:cNvPicPr preferRelativeResize="0"/>
            <p:nvPr/>
          </p:nvPicPr>
          <p:blipFill rotWithShape="1">
            <a:blip r:embed="rId3">
              <a:alphaModFix/>
            </a:blip>
            <a:srcRect b="28529" l="9412" r="25539" t="9163"/>
            <a:stretch/>
          </p:blipFill>
          <p:spPr>
            <a:xfrm>
              <a:off x="2532529" y="3429000"/>
              <a:ext cx="4078942" cy="21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8"/>
            <p:cNvSpPr txBox="1"/>
            <p:nvPr/>
          </p:nvSpPr>
          <p:spPr>
            <a:xfrm>
              <a:off x="2218627" y="5424100"/>
              <a:ext cx="867930" cy="2769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  <p:sp>
          <p:nvSpPr>
            <p:cNvPr id="140" name="Google Shape;140;p8"/>
            <p:cNvSpPr txBox="1"/>
            <p:nvPr/>
          </p:nvSpPr>
          <p:spPr>
            <a:xfrm>
              <a:off x="6172200" y="5438001"/>
              <a:ext cx="410369" cy="276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  <p:sp>
          <p:nvSpPr>
            <p:cNvPr id="141" name="Google Shape;141;p8"/>
            <p:cNvSpPr txBox="1"/>
            <p:nvPr/>
          </p:nvSpPr>
          <p:spPr>
            <a:xfrm>
              <a:off x="2966494" y="5207913"/>
              <a:ext cx="881395" cy="2769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5029200" y="5181600"/>
              <a:ext cx="814069" cy="2769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  <p:sp>
          <p:nvSpPr>
            <p:cNvPr id="143" name="Google Shape;143;p8"/>
            <p:cNvSpPr txBox="1"/>
            <p:nvPr/>
          </p:nvSpPr>
          <p:spPr>
            <a:xfrm>
              <a:off x="4122881" y="5477639"/>
              <a:ext cx="608481" cy="27699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</p:grpSp>
      <p:graphicFrame>
        <p:nvGraphicFramePr>
          <p:cNvPr id="144" name="Google Shape;144;p8"/>
          <p:cNvGraphicFramePr/>
          <p:nvPr/>
        </p:nvGraphicFramePr>
        <p:xfrm>
          <a:off x="332839" y="3962400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ECCBC3"/>
                    </a:gs>
                    <a:gs pos="30000">
                      <a:srgbClr val="E6B8AA"/>
                    </a:gs>
                    <a:gs pos="45000">
                      <a:srgbClr val="E3AFA1"/>
                    </a:gs>
                    <a:gs pos="55000">
                      <a:srgbClr val="E3AFA1"/>
                    </a:gs>
                    <a:gs pos="73000">
                      <a:srgbClr val="E6B8AA"/>
                    </a:gs>
                    <a:gs pos="100000">
                      <a:srgbClr val="ECCBC3"/>
                    </a:gs>
                  </a:gsLst>
                  <a:lin ang="950000" scaled="0"/>
                </a:gradFill>
                <a:tableStyleId>{593D8D78-4739-41F8-9F4A-55127612F819}</a:tableStyleId>
              </a:tblPr>
              <a:tblGrid>
                <a:gridCol w="478975"/>
                <a:gridCol w="473575"/>
                <a:gridCol w="2102275"/>
                <a:gridCol w="1031950"/>
              </a:tblGrid>
              <a:tr h="39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064"/>
                        <a:buFont typeface="Noto Sans Symbols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Type of Transfer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064"/>
                        <a:buFont typeface="Noto Sans Symbols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Data Lines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Word i.e.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a byte from each bank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Byte from odd bank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Byte from even bank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/>
                        <a:t>1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/>
                        <a:t>None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/>
                        <a:t>-</a:t>
                      </a:r>
                      <a:endParaRPr b="0" i="0" sz="16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3F3F3F"/>
                </a:solidFill>
              </a:rPr>
              <a:t>A byte from Low/Even bank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457200" y="1152861"/>
            <a:ext cx="8229600" cy="251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05" l="-51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 </a:t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-76200" y="3886200"/>
            <a:ext cx="4778657" cy="2352338"/>
            <a:chOff x="1295400" y="4038601"/>
            <a:chExt cx="4724400" cy="2325629"/>
          </a:xfrm>
        </p:grpSpPr>
        <p:grpSp>
          <p:nvGrpSpPr>
            <p:cNvPr id="153" name="Google Shape;153;p9"/>
            <p:cNvGrpSpPr/>
            <p:nvPr/>
          </p:nvGrpSpPr>
          <p:grpSpPr>
            <a:xfrm>
              <a:off x="1295400" y="4038601"/>
              <a:ext cx="4724400" cy="2325629"/>
              <a:chOff x="2218627" y="3429000"/>
              <a:chExt cx="4392844" cy="2289633"/>
            </a:xfrm>
          </p:grpSpPr>
          <p:pic>
            <p:nvPicPr>
              <p:cNvPr id="154" name="Google Shape;154;p9"/>
              <p:cNvPicPr preferRelativeResize="0"/>
              <p:nvPr/>
            </p:nvPicPr>
            <p:blipFill rotWithShape="1">
              <a:blip r:embed="rId4">
                <a:alphaModFix/>
              </a:blip>
              <a:srcRect b="28529" l="9412" r="25539" t="9163"/>
              <a:stretch/>
            </p:blipFill>
            <p:spPr>
              <a:xfrm>
                <a:off x="2532529" y="3429000"/>
                <a:ext cx="4078942" cy="2133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" name="Google Shape;155;p9"/>
              <p:cNvSpPr txBox="1"/>
              <p:nvPr/>
            </p:nvSpPr>
            <p:spPr>
              <a:xfrm>
                <a:off x="2218627" y="5424100"/>
                <a:ext cx="867930" cy="276999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56" name="Google Shape;156;p9"/>
              <p:cNvSpPr txBox="1"/>
              <p:nvPr/>
            </p:nvSpPr>
            <p:spPr>
              <a:xfrm>
                <a:off x="6100559" y="5438001"/>
                <a:ext cx="508684" cy="240994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-29267" l="0" r="-12087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57" name="Google Shape;157;p9"/>
              <p:cNvSpPr txBox="1"/>
              <p:nvPr/>
            </p:nvSpPr>
            <p:spPr>
              <a:xfrm>
                <a:off x="2966494" y="5207913"/>
                <a:ext cx="881395" cy="27699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58" name="Google Shape;158;p9"/>
              <p:cNvSpPr txBox="1"/>
              <p:nvPr/>
            </p:nvSpPr>
            <p:spPr>
              <a:xfrm>
                <a:off x="5029200" y="5181600"/>
                <a:ext cx="814069" cy="276999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  <p:sp>
            <p:nvSpPr>
              <p:cNvPr id="159" name="Google Shape;159;p9"/>
              <p:cNvSpPr txBox="1"/>
              <p:nvPr/>
            </p:nvSpPr>
            <p:spPr>
              <a:xfrm>
                <a:off x="3989021" y="5477639"/>
                <a:ext cx="734078" cy="240994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-29267" l="0" r="0" t="-2436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Gill Sans"/>
                    <a:ea typeface="Gill Sans"/>
                    <a:cs typeface="Gill Sans"/>
                    <a:sym typeface="Gill Sans"/>
                  </a:rPr>
                  <a:t> </a:t>
                </a:r>
                <a:endParaRPr/>
              </a:p>
            </p:txBody>
          </p:sp>
        </p:grpSp>
        <p:sp>
          <p:nvSpPr>
            <p:cNvPr id="160" name="Google Shape;160;p9"/>
            <p:cNvSpPr/>
            <p:nvPr/>
          </p:nvSpPr>
          <p:spPr>
            <a:xfrm>
              <a:off x="4222461" y="5129784"/>
              <a:ext cx="1024128" cy="1280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161" name="Google Shape;161;p9"/>
          <p:cNvGraphicFramePr/>
          <p:nvPr/>
        </p:nvGraphicFramePr>
        <p:xfrm>
          <a:off x="4896692" y="45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{593D8D78-4739-41F8-9F4A-55127612F819}</a:tableStyleId>
              </a:tblPr>
              <a:tblGrid>
                <a:gridCol w="478975"/>
                <a:gridCol w="473575"/>
                <a:gridCol w="2102275"/>
                <a:gridCol w="1031950"/>
              </a:tblGrid>
              <a:tr h="39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064"/>
                        <a:buFont typeface="Noto Sans Symbols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Type of Transfer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064"/>
                        <a:buFont typeface="Noto Sans Symbols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Data Lines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i="0" sz="14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i="0" sz="14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strike="noStrike">
                          <a:solidFill>
                            <a:schemeClr val="dk1"/>
                          </a:solidFill>
                        </a:rPr>
                        <a:t>Byte from even bank</a:t>
                      </a:r>
                      <a:endParaRPr b="0" i="0" sz="1400" u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Rupam</dc:creator>
</cp:coreProperties>
</file>