
<file path=[Content_Types].xml><?xml version="1.0" encoding="utf-8"?>
<Types xmlns="http://schemas.openxmlformats.org/package/2006/content-types">
  <Default ContentType="image/jpeg" Extension="jpg"/>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oleObject" PartName="/ppt/embeddings/oleObject3.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58" roundtripDataSignature="AMtx7miyuV2041eRIyHTOK4YflxyXfCS6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99A3476-68F6-46FF-9577-8C56CCADDFA8}">
  <a:tblStyle styleId="{F99A3476-68F6-46FF-9577-8C56CCADDFA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9D717D5-4E91-47F2-BE94-CD79423B5C74}" styleName="Table_1">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14" Type="http://schemas.openxmlformats.org/officeDocument/2006/relationships/slide" Target="slides/slide8.xml"/><Relationship Id="rId58"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4" name="Google Shape;9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554" name="Google Shape;554;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9" name="Google Shape;599;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6" name="Google Shape;606;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53"/>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3"/>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5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62"/>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62"/>
          <p:cNvSpPr/>
          <p:nvPr>
            <p:ph idx="2" type="pic"/>
          </p:nvPr>
        </p:nvSpPr>
        <p:spPr>
          <a:xfrm>
            <a:off x="3887391" y="987426"/>
            <a:ext cx="4629150" cy="4873625"/>
          </a:xfrm>
          <a:prstGeom prst="rect">
            <a:avLst/>
          </a:prstGeom>
          <a:noFill/>
          <a:ln>
            <a:noFill/>
          </a:ln>
        </p:spPr>
      </p:sp>
      <p:sp>
        <p:nvSpPr>
          <p:cNvPr id="75" name="Google Shape;75;p62"/>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6" name="Google Shape;76;p6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6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63"/>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6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6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64"/>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64"/>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6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6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6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5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27" name="Shape 27"/>
        <p:cNvGrpSpPr/>
        <p:nvPr/>
      </p:nvGrpSpPr>
      <p:grpSpPr>
        <a:xfrm>
          <a:off x="0" y="0"/>
          <a:ext cx="0" cy="0"/>
          <a:chOff x="0" y="0"/>
          <a:chExt cx="0" cy="0"/>
        </a:xfrm>
      </p:grpSpPr>
      <p:sp>
        <p:nvSpPr>
          <p:cNvPr id="28" name="Google Shape;28;p55"/>
          <p:cNvSpPr txBox="1"/>
          <p:nvPr>
            <p:ph type="title"/>
          </p:nvPr>
        </p:nvSpPr>
        <p:spPr>
          <a:xfrm>
            <a:off x="211083" y="0"/>
            <a:ext cx="8724766" cy="533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5"/>
          <p:cNvSpPr txBox="1"/>
          <p:nvPr>
            <p:ph idx="1" type="body"/>
          </p:nvPr>
        </p:nvSpPr>
        <p:spPr>
          <a:xfrm>
            <a:off x="211083" y="609600"/>
            <a:ext cx="4292022" cy="5867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55"/>
          <p:cNvSpPr txBox="1"/>
          <p:nvPr>
            <p:ph idx="2" type="body"/>
          </p:nvPr>
        </p:nvSpPr>
        <p:spPr>
          <a:xfrm>
            <a:off x="4643827" y="609600"/>
            <a:ext cx="4292022" cy="5867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5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5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57"/>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7"/>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5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5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58"/>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58"/>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5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59"/>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59"/>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59"/>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59"/>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59"/>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5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6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6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61"/>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61"/>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61"/>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6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6.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6.jpg"/><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6.jpg"/><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1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image" Target="../media/image1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vmlDrawing" Target="../drawings/vmlDrawing3.vml"/><Relationship Id="rId4" Type="http://schemas.openxmlformats.org/officeDocument/2006/relationships/oleObject" Target="../embeddings/oleObject3.bin"/><Relationship Id="rId5" Type="http://schemas.openxmlformats.org/officeDocument/2006/relationships/oleObject" Target="../embeddings/oleObject3.bin"/><Relationship Id="rId6"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idx="1" type="subTitle"/>
          </p:nvPr>
        </p:nvSpPr>
        <p:spPr>
          <a:xfrm>
            <a:off x="1143000" y="4535995"/>
            <a:ext cx="6858000" cy="7620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b="1" lang="en-US">
                <a:solidFill>
                  <a:schemeClr val="dk1"/>
                </a:solidFill>
              </a:rPr>
              <a:t>Course ID:</a:t>
            </a:r>
            <a:r>
              <a:rPr lang="en-US">
                <a:solidFill>
                  <a:schemeClr val="dk1"/>
                </a:solidFill>
              </a:rPr>
              <a:t> CSE341</a:t>
            </a:r>
            <a:endParaRPr/>
          </a:p>
          <a:p>
            <a:pPr indent="0" lvl="0" marL="0" rtl="0" algn="ctr">
              <a:lnSpc>
                <a:spcPct val="90000"/>
              </a:lnSpc>
              <a:spcBef>
                <a:spcPts val="0"/>
              </a:spcBef>
              <a:spcAft>
                <a:spcPts val="0"/>
              </a:spcAft>
              <a:buClr>
                <a:schemeClr val="dk1"/>
              </a:buClr>
              <a:buSzPts val="2400"/>
              <a:buNone/>
            </a:pPr>
            <a:r>
              <a:rPr b="1" lang="en-US">
                <a:solidFill>
                  <a:schemeClr val="dk1"/>
                </a:solidFill>
              </a:rPr>
              <a:t>Course Title:</a:t>
            </a:r>
            <a:r>
              <a:rPr lang="en-US">
                <a:solidFill>
                  <a:schemeClr val="dk1"/>
                </a:solidFill>
              </a:rPr>
              <a:t> Microprocessors</a:t>
            </a:r>
            <a:endParaRPr/>
          </a:p>
        </p:txBody>
      </p:sp>
      <p:sp>
        <p:nvSpPr>
          <p:cNvPr id="97" name="Google Shape;97;p1"/>
          <p:cNvSpPr txBox="1"/>
          <p:nvPr/>
        </p:nvSpPr>
        <p:spPr>
          <a:xfrm>
            <a:off x="0" y="3581400"/>
            <a:ext cx="914400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3200" u="none" cap="none" strike="noStrike">
                <a:solidFill>
                  <a:schemeClr val="accent4"/>
                </a:solidFill>
                <a:latin typeface="Calibri"/>
                <a:ea typeface="Calibri"/>
                <a:cs typeface="Calibri"/>
                <a:sym typeface="Calibri"/>
              </a:rPr>
              <a:t>Interrupts</a:t>
            </a:r>
            <a:endParaRPr/>
          </a:p>
        </p:txBody>
      </p:sp>
      <p:sp>
        <p:nvSpPr>
          <p:cNvPr id="98" name="Google Shape;98;p1"/>
          <p:cNvSpPr txBox="1"/>
          <p:nvPr/>
        </p:nvSpPr>
        <p:spPr>
          <a:xfrm>
            <a:off x="1143000" y="219651"/>
            <a:ext cx="6858000" cy="142211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br>
              <a:rPr b="0" i="0" lang="en-US" sz="1600" u="none" cap="none" strike="noStrike">
                <a:solidFill>
                  <a:schemeClr val="dk1"/>
                </a:solidFill>
                <a:latin typeface="Calibri"/>
                <a:ea typeface="Calibri"/>
                <a:cs typeface="Calibri"/>
                <a:sym typeface="Calibri"/>
              </a:rPr>
            </a:br>
            <a:br>
              <a:rPr b="0" i="0" lang="en-US" sz="16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Department of Computer Science &amp; Engineering</a:t>
            </a: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BRAC University.</a:t>
            </a:r>
            <a:endParaRPr b="0" i="0" sz="1600" u="none" cap="none" strike="noStrike">
              <a:solidFill>
                <a:schemeClr val="dk1"/>
              </a:solidFill>
              <a:latin typeface="Calibri"/>
              <a:ea typeface="Calibri"/>
              <a:cs typeface="Calibri"/>
              <a:sym typeface="Calibri"/>
            </a:endParaRPr>
          </a:p>
        </p:txBody>
      </p:sp>
      <p:pic>
        <p:nvPicPr>
          <p:cNvPr id="99" name="Google Shape;99;p1"/>
          <p:cNvPicPr preferRelativeResize="0"/>
          <p:nvPr/>
        </p:nvPicPr>
        <p:blipFill rotWithShape="1">
          <a:blip r:embed="rId3">
            <a:alphaModFix/>
          </a:blip>
          <a:srcRect b="0" l="0" r="0" t="0"/>
          <a:stretch/>
        </p:blipFill>
        <p:spPr>
          <a:xfrm>
            <a:off x="3505200" y="2011584"/>
            <a:ext cx="2133600" cy="142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4400"/>
              <a:buFont typeface="Calibri"/>
              <a:buNone/>
            </a:pPr>
            <a:r>
              <a:rPr b="1" lang="en-US">
                <a:solidFill>
                  <a:schemeClr val="accent4"/>
                </a:solidFill>
              </a:rPr>
              <a:t>Classifications of 8086 Interrupts</a:t>
            </a:r>
            <a:endParaRPr/>
          </a:p>
        </p:txBody>
      </p:sp>
      <p:sp>
        <p:nvSpPr>
          <p:cNvPr id="169" name="Google Shape;169;p1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chemeClr val="dk1"/>
              </a:buClr>
              <a:buSzPct val="100000"/>
              <a:buFont typeface="Noto Sans Symbols"/>
              <a:buChar char="⮚"/>
            </a:pPr>
            <a:r>
              <a:rPr lang="en-US" sz="2800"/>
              <a:t>An 8086 interrupt can come from any of the </a:t>
            </a:r>
            <a:r>
              <a:rPr b="1" i="1" lang="en-US" sz="2800"/>
              <a:t>three </a:t>
            </a:r>
            <a:r>
              <a:rPr lang="en-US" sz="2800"/>
              <a:t>sources:</a:t>
            </a:r>
            <a:endParaRPr/>
          </a:p>
          <a:p>
            <a:pPr indent="-533400" lvl="1" marL="990600" rtl="0" algn="just">
              <a:lnSpc>
                <a:spcPct val="90000"/>
              </a:lnSpc>
              <a:spcBef>
                <a:spcPts val="500"/>
              </a:spcBef>
              <a:spcAft>
                <a:spcPts val="0"/>
              </a:spcAft>
              <a:buClr>
                <a:schemeClr val="dk1"/>
              </a:buClr>
              <a:buSzPct val="100000"/>
              <a:buChar char="•"/>
            </a:pPr>
            <a:r>
              <a:rPr lang="en-US" sz="2800">
                <a:solidFill>
                  <a:schemeClr val="dk1"/>
                </a:solidFill>
              </a:rPr>
              <a:t>An </a:t>
            </a:r>
            <a:r>
              <a:rPr b="1" i="1" lang="en-US" sz="2800">
                <a:solidFill>
                  <a:schemeClr val="dk1"/>
                </a:solidFill>
              </a:rPr>
              <a:t>external signal</a:t>
            </a:r>
            <a:r>
              <a:rPr lang="en-US" sz="2800">
                <a:solidFill>
                  <a:schemeClr val="dk1"/>
                </a:solidFill>
              </a:rPr>
              <a:t> applied to NMI or INTR pin.</a:t>
            </a:r>
            <a:endParaRPr/>
          </a:p>
          <a:p>
            <a:pPr indent="-457200" lvl="2" marL="1371600" rtl="0" algn="just">
              <a:lnSpc>
                <a:spcPct val="90000"/>
              </a:lnSpc>
              <a:spcBef>
                <a:spcPts val="500"/>
              </a:spcBef>
              <a:spcAft>
                <a:spcPts val="0"/>
              </a:spcAft>
              <a:buClr>
                <a:schemeClr val="dk1"/>
              </a:buClr>
              <a:buSzPct val="100000"/>
              <a:buFont typeface="Calibri"/>
              <a:buChar char="–"/>
            </a:pPr>
            <a:r>
              <a:rPr lang="en-US" sz="2800"/>
              <a:t>known as </a:t>
            </a:r>
            <a:r>
              <a:rPr b="1" i="1" lang="en-US" sz="2800"/>
              <a:t>hardware interruption </a:t>
            </a:r>
            <a:endParaRPr/>
          </a:p>
          <a:p>
            <a:pPr indent="-457200" lvl="2" marL="1371600" rtl="0" algn="just">
              <a:lnSpc>
                <a:spcPct val="90000"/>
              </a:lnSpc>
              <a:spcBef>
                <a:spcPts val="500"/>
              </a:spcBef>
              <a:spcAft>
                <a:spcPts val="0"/>
              </a:spcAft>
              <a:buClr>
                <a:schemeClr val="dk1"/>
              </a:buClr>
              <a:buSzPct val="100000"/>
              <a:buFont typeface="Calibri"/>
              <a:buChar char="–"/>
            </a:pPr>
            <a:r>
              <a:rPr i="1" lang="en-US" sz="2800"/>
              <a:t>It is a</a:t>
            </a:r>
            <a:r>
              <a:rPr b="1" i="1" lang="en-US" sz="2800"/>
              <a:t> user-defined interrupt</a:t>
            </a:r>
            <a:endParaRPr/>
          </a:p>
          <a:p>
            <a:pPr indent="-398462" lvl="2" marL="1371600" rtl="0" algn="just">
              <a:lnSpc>
                <a:spcPct val="90000"/>
              </a:lnSpc>
              <a:spcBef>
                <a:spcPts val="500"/>
              </a:spcBef>
              <a:spcAft>
                <a:spcPts val="0"/>
              </a:spcAft>
              <a:buClr>
                <a:schemeClr val="dk1"/>
              </a:buClr>
              <a:buSzPct val="100000"/>
              <a:buFont typeface="Calibri"/>
              <a:buNone/>
            </a:pPr>
            <a:r>
              <a:t/>
            </a:r>
            <a:endParaRPr sz="1000"/>
          </a:p>
          <a:p>
            <a:pPr indent="-533400" lvl="1" marL="990600" rtl="0" algn="just">
              <a:lnSpc>
                <a:spcPct val="90000"/>
              </a:lnSpc>
              <a:spcBef>
                <a:spcPts val="500"/>
              </a:spcBef>
              <a:spcAft>
                <a:spcPts val="0"/>
              </a:spcAft>
              <a:buClr>
                <a:schemeClr val="dk1"/>
              </a:buClr>
              <a:buSzPct val="100000"/>
              <a:buChar char="•"/>
            </a:pPr>
            <a:r>
              <a:rPr lang="en-US" sz="2800">
                <a:solidFill>
                  <a:schemeClr val="dk1"/>
                </a:solidFill>
              </a:rPr>
              <a:t>Execution of interrupt instruction </a:t>
            </a:r>
            <a:r>
              <a:rPr b="1" i="1" lang="en-US" sz="2800">
                <a:solidFill>
                  <a:schemeClr val="dk1"/>
                </a:solidFill>
              </a:rPr>
              <a:t>INT. </a:t>
            </a:r>
            <a:endParaRPr/>
          </a:p>
          <a:p>
            <a:pPr indent="-457200" lvl="2" marL="1371600" rtl="0" algn="just">
              <a:lnSpc>
                <a:spcPct val="90000"/>
              </a:lnSpc>
              <a:spcBef>
                <a:spcPts val="500"/>
              </a:spcBef>
              <a:spcAft>
                <a:spcPts val="0"/>
              </a:spcAft>
              <a:buClr>
                <a:schemeClr val="dk1"/>
              </a:buClr>
              <a:buSzPct val="100000"/>
              <a:buFont typeface="Calibri"/>
              <a:buChar char="–"/>
            </a:pPr>
            <a:r>
              <a:rPr lang="en-US" sz="2800"/>
              <a:t>referred as </a:t>
            </a:r>
            <a:r>
              <a:rPr b="1" i="1" lang="en-US" sz="2800"/>
              <a:t>software interruption</a:t>
            </a:r>
            <a:endParaRPr/>
          </a:p>
          <a:p>
            <a:pPr indent="-457200" lvl="2" marL="1371600" rtl="0" algn="just">
              <a:lnSpc>
                <a:spcPct val="90000"/>
              </a:lnSpc>
              <a:spcBef>
                <a:spcPts val="500"/>
              </a:spcBef>
              <a:spcAft>
                <a:spcPts val="0"/>
              </a:spcAft>
              <a:buClr>
                <a:schemeClr val="dk1"/>
              </a:buClr>
              <a:buSzPct val="100000"/>
              <a:buFont typeface="Calibri"/>
              <a:buChar char="–"/>
            </a:pPr>
            <a:r>
              <a:rPr i="1" lang="en-US" sz="2800"/>
              <a:t>It is also a </a:t>
            </a:r>
            <a:r>
              <a:rPr b="1" i="1" lang="en-US" sz="2800"/>
              <a:t>user-defined interrupt</a:t>
            </a:r>
            <a:endParaRPr i="1" sz="2800"/>
          </a:p>
          <a:p>
            <a:pPr indent="-398462" lvl="2" marL="1371600" rtl="0" algn="just">
              <a:lnSpc>
                <a:spcPct val="90000"/>
              </a:lnSpc>
              <a:spcBef>
                <a:spcPts val="500"/>
              </a:spcBef>
              <a:spcAft>
                <a:spcPts val="0"/>
              </a:spcAft>
              <a:buClr>
                <a:schemeClr val="dk1"/>
              </a:buClr>
              <a:buSzPct val="100000"/>
              <a:buFont typeface="Calibri"/>
              <a:buNone/>
            </a:pPr>
            <a:r>
              <a:t/>
            </a:r>
            <a:endParaRPr sz="1000"/>
          </a:p>
          <a:p>
            <a:pPr indent="-533400" lvl="1" marL="990600" rtl="0" algn="just">
              <a:lnSpc>
                <a:spcPct val="90000"/>
              </a:lnSpc>
              <a:spcBef>
                <a:spcPts val="500"/>
              </a:spcBef>
              <a:spcAft>
                <a:spcPts val="0"/>
              </a:spcAft>
              <a:buClr>
                <a:schemeClr val="dk1"/>
              </a:buClr>
              <a:buSzPct val="100000"/>
              <a:buChar char="•"/>
            </a:pPr>
            <a:r>
              <a:rPr lang="en-US" sz="2800">
                <a:solidFill>
                  <a:schemeClr val="dk1"/>
                </a:solidFill>
              </a:rPr>
              <a:t>Some error condition produced by execution of an instruction, e.g., trying to divide some number by zero.</a:t>
            </a:r>
            <a:endParaRPr/>
          </a:p>
          <a:p>
            <a:pPr indent="-533431" lvl="2" marL="1264920" rtl="0" algn="just">
              <a:lnSpc>
                <a:spcPct val="90000"/>
              </a:lnSpc>
              <a:spcBef>
                <a:spcPts val="500"/>
              </a:spcBef>
              <a:spcAft>
                <a:spcPts val="0"/>
              </a:spcAft>
              <a:buClr>
                <a:schemeClr val="dk1"/>
              </a:buClr>
              <a:buSzPct val="100000"/>
              <a:buChar char="•"/>
            </a:pPr>
            <a:r>
              <a:rPr lang="en-US" sz="2500"/>
              <a:t>It is known as </a:t>
            </a:r>
            <a:r>
              <a:rPr b="1" i="1" lang="en-US" sz="2500"/>
              <a:t>pre-defined interrupt</a:t>
            </a:r>
            <a:endParaRPr sz="2500">
              <a:solidFill>
                <a:schemeClr val="dk1"/>
              </a:solidFill>
            </a:endParaRPr>
          </a:p>
          <a:p>
            <a:pPr indent="-64135" lvl="0" marL="228600" rtl="0" algn="l">
              <a:lnSpc>
                <a:spcPct val="90000"/>
              </a:lnSpc>
              <a:spcBef>
                <a:spcPts val="1000"/>
              </a:spcBef>
              <a:spcAft>
                <a:spcPts val="0"/>
              </a:spcAft>
              <a:buClr>
                <a:schemeClr val="dk1"/>
              </a:buClr>
              <a:buSzPct val="100000"/>
              <a:buNone/>
            </a:pPr>
            <a:r>
              <a:t/>
            </a:r>
            <a:endParaRPr sz="2800"/>
          </a:p>
        </p:txBody>
      </p:sp>
      <p:sp>
        <p:nvSpPr>
          <p:cNvPr id="170" name="Google Shape;170;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1" name="Google Shape;171;p10"/>
          <p:cNvSpPr txBox="1"/>
          <p:nvPr/>
        </p:nvSpPr>
        <p:spPr>
          <a:xfrm>
            <a:off x="1676400" y="6416040"/>
            <a:ext cx="6172200" cy="3657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Calibri"/>
                <a:ea typeface="Calibri"/>
                <a:cs typeface="Calibri"/>
                <a:sym typeface="Calibri"/>
              </a:rPr>
              <a:t>CSE – 341 : Microprocessors </a:t>
            </a:r>
            <a:endParaRPr/>
          </a:p>
          <a:p>
            <a:pPr indent="0" lvl="0" marL="0" marR="0" rtl="0" algn="ctr">
              <a:spcBef>
                <a:spcPts val="0"/>
              </a:spcBef>
              <a:spcAft>
                <a:spcPts val="0"/>
              </a:spcAft>
              <a:buNone/>
            </a:pPr>
            <a:r>
              <a:rPr b="0" i="0" lang="en-US" sz="1400" u="none" cap="none" strike="noStrike">
                <a:solidFill>
                  <a:schemeClr val="dk1"/>
                </a:solidFill>
                <a:latin typeface="Calibri"/>
                <a:ea typeface="Calibri"/>
                <a:cs typeface="Calibri"/>
                <a:sym typeface="Calibri"/>
              </a:rPr>
              <a:t>    BRAC University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4400"/>
              <a:buFont typeface="Calibri"/>
              <a:buNone/>
            </a:pPr>
            <a:r>
              <a:rPr b="1" lang="en-US">
                <a:solidFill>
                  <a:schemeClr val="accent4"/>
                </a:solidFill>
              </a:rPr>
              <a:t>Interrupt Vectors and Vector Table</a:t>
            </a:r>
            <a:endParaRPr/>
          </a:p>
        </p:txBody>
      </p:sp>
      <p:sp>
        <p:nvSpPr>
          <p:cNvPr id="177" name="Google Shape;177;p1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lang="en-US" sz="2200"/>
              <a:t>All interrupts (vectored or otherwise) are mapped onto a memory area called the </a:t>
            </a:r>
            <a:r>
              <a:rPr b="1" lang="en-US" sz="2200"/>
              <a:t>Interrupt Vector Table (IVT)</a:t>
            </a:r>
            <a:r>
              <a:rPr lang="en-US" sz="2200"/>
              <a:t>.</a:t>
            </a:r>
            <a:endParaRPr/>
          </a:p>
          <a:p>
            <a:pPr indent="-228600" lvl="1" marL="685800" rtl="0" algn="l">
              <a:lnSpc>
                <a:spcPct val="90000"/>
              </a:lnSpc>
              <a:spcBef>
                <a:spcPts val="500"/>
              </a:spcBef>
              <a:spcAft>
                <a:spcPts val="0"/>
              </a:spcAft>
              <a:buClr>
                <a:schemeClr val="dk1"/>
              </a:buClr>
              <a:buSzPts val="2200"/>
              <a:buChar char="•"/>
            </a:pPr>
            <a:r>
              <a:rPr lang="en-US" sz="2200">
                <a:solidFill>
                  <a:schemeClr val="dk1"/>
                </a:solidFill>
              </a:rPr>
              <a:t>The IVT is usually located in the first 1 Kbyte of memory segment (from 00000 H - 003FF H).</a:t>
            </a:r>
            <a:endParaRPr/>
          </a:p>
          <a:p>
            <a:pPr indent="-228600" lvl="1" marL="685800" rtl="0" algn="l">
              <a:lnSpc>
                <a:spcPct val="90000"/>
              </a:lnSpc>
              <a:spcBef>
                <a:spcPts val="500"/>
              </a:spcBef>
              <a:spcAft>
                <a:spcPts val="0"/>
              </a:spcAft>
              <a:buClr>
                <a:schemeClr val="dk1"/>
              </a:buClr>
              <a:buSzPts val="2200"/>
              <a:buChar char="•"/>
            </a:pPr>
            <a:r>
              <a:rPr lang="en-US" sz="2200">
                <a:solidFill>
                  <a:schemeClr val="dk1"/>
                </a:solidFill>
              </a:rPr>
              <a:t>The purpose of the IVT is to hold the vectors that redirect the microprocessor to the right place when an interrupt arrives.</a:t>
            </a:r>
            <a:endParaRPr/>
          </a:p>
          <a:p>
            <a:pPr indent="-228600" lvl="0" marL="228600" rtl="0" algn="l">
              <a:lnSpc>
                <a:spcPct val="90000"/>
              </a:lnSpc>
              <a:spcBef>
                <a:spcPts val="1000"/>
              </a:spcBef>
              <a:spcAft>
                <a:spcPts val="0"/>
              </a:spcAft>
              <a:buClr>
                <a:schemeClr val="dk1"/>
              </a:buClr>
              <a:buSzPts val="2200"/>
              <a:buChar char="•"/>
            </a:pPr>
            <a:r>
              <a:rPr lang="en-US" sz="2200"/>
              <a:t>An </a:t>
            </a:r>
            <a:r>
              <a:rPr b="1" lang="en-US" sz="2200"/>
              <a:t>interrupt vector </a:t>
            </a:r>
            <a:r>
              <a:rPr lang="en-US" sz="2200"/>
              <a:t>is a </a:t>
            </a:r>
            <a:r>
              <a:rPr b="1" lang="en-US" sz="2200"/>
              <a:t>pointer</a:t>
            </a:r>
            <a:r>
              <a:rPr lang="en-US" sz="2200"/>
              <a:t> to where the ISR is stored in memory.</a:t>
            </a:r>
            <a:endParaRPr/>
          </a:p>
          <a:p>
            <a:pPr indent="-228600" lvl="0" marL="228600" rtl="0" algn="l">
              <a:lnSpc>
                <a:spcPct val="90000"/>
              </a:lnSpc>
              <a:spcBef>
                <a:spcPts val="1000"/>
              </a:spcBef>
              <a:spcAft>
                <a:spcPts val="0"/>
              </a:spcAft>
              <a:buClr>
                <a:schemeClr val="dk1"/>
              </a:buClr>
              <a:buSzPts val="2200"/>
              <a:buChar char="•"/>
            </a:pPr>
            <a:r>
              <a:rPr lang="en-US" sz="2200"/>
              <a:t>The starting address of an ISR is often called </a:t>
            </a:r>
            <a:endParaRPr/>
          </a:p>
          <a:p>
            <a:pPr indent="-228600" lvl="1" marL="685800" rtl="0" algn="l">
              <a:lnSpc>
                <a:spcPct val="90000"/>
              </a:lnSpc>
              <a:spcBef>
                <a:spcPts val="500"/>
              </a:spcBef>
              <a:spcAft>
                <a:spcPts val="0"/>
              </a:spcAft>
              <a:buClr>
                <a:schemeClr val="dk1"/>
              </a:buClr>
              <a:buSzPts val="2200"/>
              <a:buChar char="•"/>
            </a:pPr>
            <a:r>
              <a:rPr lang="en-US" sz="2200">
                <a:solidFill>
                  <a:schemeClr val="dk1"/>
                </a:solidFill>
              </a:rPr>
              <a:t>the </a:t>
            </a:r>
            <a:r>
              <a:rPr b="1" i="1" lang="en-US" sz="2200">
                <a:solidFill>
                  <a:schemeClr val="dk1"/>
                </a:solidFill>
              </a:rPr>
              <a:t>interrupt vector</a:t>
            </a:r>
            <a:r>
              <a:rPr lang="en-US" sz="2200">
                <a:solidFill>
                  <a:schemeClr val="dk1"/>
                </a:solidFill>
              </a:rPr>
              <a:t> or the</a:t>
            </a:r>
            <a:r>
              <a:rPr b="1" i="1" lang="en-US" sz="2200">
                <a:solidFill>
                  <a:schemeClr val="dk1"/>
                </a:solidFill>
              </a:rPr>
              <a:t> interrupt pointer.</a:t>
            </a:r>
            <a:endParaRPr/>
          </a:p>
          <a:p>
            <a:pPr indent="-228600" lvl="0" marL="228600" rtl="0" algn="l">
              <a:lnSpc>
                <a:spcPct val="90000"/>
              </a:lnSpc>
              <a:spcBef>
                <a:spcPts val="1000"/>
              </a:spcBef>
              <a:spcAft>
                <a:spcPts val="0"/>
              </a:spcAft>
              <a:buClr>
                <a:schemeClr val="dk1"/>
              </a:buClr>
              <a:buSzPts val="2200"/>
              <a:buChar char="•"/>
            </a:pPr>
            <a:r>
              <a:rPr lang="en-US" sz="2200"/>
              <a:t>So the Table is referred to as </a:t>
            </a:r>
            <a:endParaRPr/>
          </a:p>
          <a:p>
            <a:pPr indent="-228600" lvl="1" marL="685800" rtl="0" algn="l">
              <a:lnSpc>
                <a:spcPct val="90000"/>
              </a:lnSpc>
              <a:spcBef>
                <a:spcPts val="500"/>
              </a:spcBef>
              <a:spcAft>
                <a:spcPts val="0"/>
              </a:spcAft>
              <a:buClr>
                <a:schemeClr val="dk1"/>
              </a:buClr>
              <a:buSzPts val="2200"/>
              <a:buChar char="•"/>
            </a:pPr>
            <a:r>
              <a:rPr b="1" i="1" lang="en-US" sz="2200">
                <a:solidFill>
                  <a:schemeClr val="dk1"/>
                </a:solidFill>
              </a:rPr>
              <a:t>interrupt-vector table</a:t>
            </a:r>
            <a:r>
              <a:rPr lang="en-US" sz="2200">
                <a:solidFill>
                  <a:schemeClr val="dk1"/>
                </a:solidFill>
              </a:rPr>
              <a:t> or </a:t>
            </a:r>
            <a:r>
              <a:rPr b="1" i="1" lang="en-US" sz="2200">
                <a:solidFill>
                  <a:schemeClr val="dk1"/>
                </a:solidFill>
              </a:rPr>
              <a:t>interrupt-pointer table.</a:t>
            </a:r>
            <a:endParaRPr sz="2200">
              <a:solidFill>
                <a:schemeClr val="dk1"/>
              </a:solidFill>
            </a:endParaRPr>
          </a:p>
        </p:txBody>
      </p:sp>
      <p:sp>
        <p:nvSpPr>
          <p:cNvPr id="178" name="Google Shape;178;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9" name="Google Shape;179;p11"/>
          <p:cNvSpPr txBox="1"/>
          <p:nvPr/>
        </p:nvSpPr>
        <p:spPr>
          <a:xfrm>
            <a:off x="1676400" y="6416040"/>
            <a:ext cx="6172200" cy="3657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Calibri"/>
                <a:ea typeface="Calibri"/>
                <a:cs typeface="Calibri"/>
                <a:sym typeface="Calibri"/>
              </a:rPr>
              <a:t>CSE – 341 : Microprocessors </a:t>
            </a:r>
            <a:endParaRPr/>
          </a:p>
          <a:p>
            <a:pPr indent="0" lvl="0" marL="0" marR="0" rtl="0" algn="ctr">
              <a:spcBef>
                <a:spcPts val="0"/>
              </a:spcBef>
              <a:spcAft>
                <a:spcPts val="0"/>
              </a:spcAft>
              <a:buNone/>
            </a:pPr>
            <a:r>
              <a:rPr b="0" i="0" lang="en-US" sz="1400" u="none" cap="none" strike="noStrike">
                <a:solidFill>
                  <a:schemeClr val="dk1"/>
                </a:solidFill>
                <a:latin typeface="Calibri"/>
                <a:ea typeface="Calibri"/>
                <a:cs typeface="Calibri"/>
                <a:sym typeface="Calibri"/>
              </a:rPr>
              <a:t>    BRAC University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3"/>
          <p:cNvSpPr txBox="1"/>
          <p:nvPr>
            <p:ph type="title"/>
          </p:nvPr>
        </p:nvSpPr>
        <p:spPr>
          <a:xfrm>
            <a:off x="495300" y="185413"/>
            <a:ext cx="7886700" cy="8194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4"/>
              </a:buClr>
              <a:buSzPts val="4400"/>
              <a:buFont typeface="Calibri"/>
              <a:buNone/>
            </a:pPr>
            <a:r>
              <a:rPr b="1" lang="en-US">
                <a:solidFill>
                  <a:schemeClr val="accent4"/>
                </a:solidFill>
              </a:rPr>
              <a:t>Interrupt Types based on ISR ID</a:t>
            </a:r>
            <a:endParaRPr/>
          </a:p>
        </p:txBody>
      </p:sp>
      <p:graphicFrame>
        <p:nvGraphicFramePr>
          <p:cNvPr id="185" name="Google Shape;185;p13"/>
          <p:cNvGraphicFramePr/>
          <p:nvPr/>
        </p:nvGraphicFramePr>
        <p:xfrm>
          <a:off x="762000" y="1219200"/>
          <a:ext cx="3000000" cy="3000000"/>
        </p:xfrm>
        <a:graphic>
          <a:graphicData uri="http://schemas.openxmlformats.org/drawingml/2006/table">
            <a:tbl>
              <a:tblPr>
                <a:noFill/>
                <a:tableStyleId>{F99A3476-68F6-46FF-9577-8C56CCADDFA8}</a:tableStyleId>
              </a:tblPr>
              <a:tblGrid>
                <a:gridCol w="2438400"/>
                <a:gridCol w="914400"/>
                <a:gridCol w="914400"/>
                <a:gridCol w="609600"/>
                <a:gridCol w="2286000"/>
                <a:gridCol w="457200"/>
              </a:tblGrid>
              <a:tr h="203200">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AVAILABLE</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003FFH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TYPE 255</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03200">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FOR USER</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Arial"/>
                        <a:buNone/>
                      </a:pPr>
                      <a:r>
                        <a:rPr b="1" i="0" lang="en-US" sz="1500" u="none" cap="none" strike="noStrike">
                          <a:solidFill>
                            <a:schemeClr val="dk1"/>
                          </a:solidFill>
                          <a:latin typeface="Arial"/>
                          <a:ea typeface="Arial"/>
                          <a:cs typeface="Arial"/>
                          <a:sym typeface="Arial"/>
                        </a:rPr>
                        <a:t>...</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03200">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(224)</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00080H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TYPE 32</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203200">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TYPE 31</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03200">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RESERVED (27)</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Arial"/>
                        <a:buNone/>
                      </a:pPr>
                      <a:r>
                        <a:rPr b="1" i="0" lang="en-US" sz="1500" u="none" cap="none" strike="noStrike">
                          <a:solidFill>
                            <a:schemeClr val="dk1"/>
                          </a:solidFill>
                          <a:latin typeface="Arial"/>
                          <a:ea typeface="Arial"/>
                          <a:cs typeface="Arial"/>
                          <a:sym typeface="Arial"/>
                        </a:rPr>
                        <a:t>...</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03200">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00014H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TYPE 5</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203200">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TYPE 4</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03200">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00010H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INTO   OVERFLOW</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03200">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TYPE 3</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03200">
                <a:tc>
                  <a:txBody>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Predefined/</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0000CH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INT</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03200">
                <a:tc>
                  <a:txBody>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Dedicated/Internal</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TYPE 2</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03200">
                <a:tc>
                  <a:txBody>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Interrupts  Pointers</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00008H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NON-MASKABLE</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03200">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(5)</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TYPE 1</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03200">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00004H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SINGLE STEP</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03200">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CS Base Address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TYPE 0</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03200">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IP Offset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00000H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DIVIDE ERROR</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86" name="Google Shape;186;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7" name="Google Shape;187;p13"/>
          <p:cNvSpPr txBox="1"/>
          <p:nvPr/>
        </p:nvSpPr>
        <p:spPr>
          <a:xfrm>
            <a:off x="5867400" y="3276600"/>
            <a:ext cx="26670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88" name="Google Shape;188;p13"/>
          <p:cNvSpPr txBox="1"/>
          <p:nvPr/>
        </p:nvSpPr>
        <p:spPr>
          <a:xfrm>
            <a:off x="1066800" y="4495800"/>
            <a:ext cx="13716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nvGrpSpPr>
          <p:cNvPr id="189" name="Google Shape;189;p13"/>
          <p:cNvGrpSpPr/>
          <p:nvPr/>
        </p:nvGrpSpPr>
        <p:grpSpPr>
          <a:xfrm>
            <a:off x="3505200" y="1143000"/>
            <a:ext cx="554038" cy="5000625"/>
            <a:chOff x="2378" y="66"/>
            <a:chExt cx="349" cy="4119"/>
          </a:xfrm>
        </p:grpSpPr>
        <p:sp>
          <p:nvSpPr>
            <p:cNvPr id="190" name="Google Shape;190;p13"/>
            <p:cNvSpPr/>
            <p:nvPr/>
          </p:nvSpPr>
          <p:spPr>
            <a:xfrm>
              <a:off x="2378" y="1785"/>
              <a:ext cx="336" cy="2400"/>
            </a:xfrm>
            <a:prstGeom prst="leftBrace">
              <a:avLst>
                <a:gd fmla="val 59524"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13"/>
            <p:cNvSpPr/>
            <p:nvPr/>
          </p:nvSpPr>
          <p:spPr>
            <a:xfrm>
              <a:off x="2439" y="912"/>
              <a:ext cx="288" cy="816"/>
            </a:xfrm>
            <a:prstGeom prst="leftBrace">
              <a:avLst>
                <a:gd fmla="val 23611"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13"/>
            <p:cNvSpPr/>
            <p:nvPr/>
          </p:nvSpPr>
          <p:spPr>
            <a:xfrm>
              <a:off x="2439" y="66"/>
              <a:ext cx="288" cy="846"/>
            </a:xfrm>
            <a:prstGeom prst="leftBrace">
              <a:avLst>
                <a:gd fmla="val 24479"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3" name="Google Shape;193;p13"/>
          <p:cNvSpPr txBox="1"/>
          <p:nvPr/>
        </p:nvSpPr>
        <p:spPr>
          <a:xfrm>
            <a:off x="1676400" y="6416040"/>
            <a:ext cx="6172200" cy="3657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u="none">
                <a:solidFill>
                  <a:schemeClr val="dk1"/>
                </a:solidFill>
                <a:latin typeface="Calibri"/>
                <a:ea typeface="Calibri"/>
                <a:cs typeface="Calibri"/>
                <a:sym typeface="Calibri"/>
              </a:rPr>
              <a:t>CSE – 341 : Microprocessors </a:t>
            </a:r>
            <a:endParaRPr/>
          </a:p>
          <a:p>
            <a:pPr indent="0" lvl="0" marL="0" marR="0" rtl="0" algn="ctr">
              <a:spcBef>
                <a:spcPts val="0"/>
              </a:spcBef>
              <a:spcAft>
                <a:spcPts val="0"/>
              </a:spcAft>
              <a:buNone/>
            </a:pPr>
            <a:r>
              <a:rPr b="0" lang="en-US" sz="1400" u="none">
                <a:solidFill>
                  <a:schemeClr val="dk1"/>
                </a:solidFill>
                <a:latin typeface="Calibri"/>
                <a:ea typeface="Calibri"/>
                <a:cs typeface="Calibri"/>
                <a:sym typeface="Calibri"/>
              </a:rPr>
              <a:t>    BRAC University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2"/>
          <p:cNvSpPr txBox="1"/>
          <p:nvPr>
            <p:ph type="title"/>
          </p:nvPr>
        </p:nvSpPr>
        <p:spPr>
          <a:xfrm>
            <a:off x="628650" y="365126"/>
            <a:ext cx="721995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4"/>
              </a:buClr>
              <a:buSzPts val="4400"/>
              <a:buFont typeface="Calibri"/>
              <a:buNone/>
            </a:pPr>
            <a:r>
              <a:rPr b="1" lang="en-US">
                <a:solidFill>
                  <a:schemeClr val="accent4"/>
                </a:solidFill>
              </a:rPr>
              <a:t>Interrupt Types based on ISR ID</a:t>
            </a:r>
            <a:endParaRPr/>
          </a:p>
        </p:txBody>
      </p:sp>
      <p:sp>
        <p:nvSpPr>
          <p:cNvPr id="199" name="Google Shape;199;p1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chemeClr val="dk1"/>
              </a:buClr>
              <a:buSzPct val="100000"/>
              <a:buChar char="•"/>
            </a:pPr>
            <a:r>
              <a:rPr lang="en-US" sz="2400"/>
              <a:t>Note that </a:t>
            </a:r>
            <a:endParaRPr/>
          </a:p>
          <a:p>
            <a:pPr indent="-228600" lvl="1" marL="685800" rtl="0" algn="just">
              <a:lnSpc>
                <a:spcPct val="90000"/>
              </a:lnSpc>
              <a:spcBef>
                <a:spcPts val="500"/>
              </a:spcBef>
              <a:spcAft>
                <a:spcPts val="0"/>
              </a:spcAft>
              <a:buClr>
                <a:schemeClr val="dk1"/>
              </a:buClr>
              <a:buSzPct val="100000"/>
              <a:buChar char="•"/>
            </a:pPr>
            <a:r>
              <a:rPr lang="en-US">
                <a:solidFill>
                  <a:schemeClr val="dk1"/>
                </a:solidFill>
              </a:rPr>
              <a:t>The </a:t>
            </a:r>
            <a:r>
              <a:rPr b="1" lang="en-US">
                <a:solidFill>
                  <a:schemeClr val="dk1"/>
                </a:solidFill>
              </a:rPr>
              <a:t>IP</a:t>
            </a:r>
            <a:r>
              <a:rPr lang="en-US">
                <a:solidFill>
                  <a:schemeClr val="dk1"/>
                </a:solidFill>
              </a:rPr>
              <a:t> value is put in as the </a:t>
            </a:r>
            <a:r>
              <a:rPr b="1" lang="en-US">
                <a:solidFill>
                  <a:schemeClr val="dk1"/>
                </a:solidFill>
              </a:rPr>
              <a:t>low word</a:t>
            </a:r>
            <a:r>
              <a:rPr lang="en-US">
                <a:solidFill>
                  <a:schemeClr val="dk1"/>
                </a:solidFill>
              </a:rPr>
              <a:t> of the vector</a:t>
            </a:r>
            <a:endParaRPr/>
          </a:p>
          <a:p>
            <a:pPr indent="-228600" lvl="1" marL="685800" rtl="0" algn="just">
              <a:lnSpc>
                <a:spcPct val="90000"/>
              </a:lnSpc>
              <a:spcBef>
                <a:spcPts val="500"/>
              </a:spcBef>
              <a:spcAft>
                <a:spcPts val="0"/>
              </a:spcAft>
              <a:buClr>
                <a:schemeClr val="dk1"/>
              </a:buClr>
              <a:buSzPct val="100000"/>
              <a:buChar char="•"/>
            </a:pPr>
            <a:r>
              <a:rPr b="1" lang="en-US">
                <a:solidFill>
                  <a:schemeClr val="dk1"/>
                </a:solidFill>
              </a:rPr>
              <a:t>CS</a:t>
            </a:r>
            <a:r>
              <a:rPr lang="en-US">
                <a:solidFill>
                  <a:schemeClr val="dk1"/>
                </a:solidFill>
              </a:rPr>
              <a:t> as </a:t>
            </a:r>
            <a:r>
              <a:rPr b="1" lang="en-US">
                <a:solidFill>
                  <a:schemeClr val="dk1"/>
                </a:solidFill>
              </a:rPr>
              <a:t>high word</a:t>
            </a:r>
            <a:r>
              <a:rPr lang="en-US">
                <a:solidFill>
                  <a:schemeClr val="dk1"/>
                </a:solidFill>
              </a:rPr>
              <a:t> of the vector</a:t>
            </a:r>
            <a:endParaRPr b="1">
              <a:solidFill>
                <a:schemeClr val="dk1"/>
              </a:solidFill>
            </a:endParaRPr>
          </a:p>
          <a:p>
            <a:pPr indent="-228600" lvl="0" marL="228600" rtl="0" algn="just">
              <a:lnSpc>
                <a:spcPct val="90000"/>
              </a:lnSpc>
              <a:spcBef>
                <a:spcPts val="1000"/>
              </a:spcBef>
              <a:spcAft>
                <a:spcPts val="0"/>
              </a:spcAft>
              <a:buClr>
                <a:schemeClr val="dk1"/>
              </a:buClr>
              <a:buSzPct val="100000"/>
              <a:buChar char="•"/>
            </a:pPr>
            <a:r>
              <a:rPr lang="en-US" sz="2400"/>
              <a:t>4 bytes are required to store the CS and IP values for each interrupt service procedure, the </a:t>
            </a:r>
            <a:r>
              <a:rPr b="1" i="1" lang="en-US" sz="2400"/>
              <a:t>interrupt-vector table</a:t>
            </a:r>
            <a:r>
              <a:rPr lang="en-US" sz="2400"/>
              <a:t> can hold starting addresses for up to 256 interrupt procedures.</a:t>
            </a:r>
            <a:endParaRPr/>
          </a:p>
          <a:p>
            <a:pPr indent="-228600" lvl="0" marL="228600" rtl="0" algn="just">
              <a:lnSpc>
                <a:spcPct val="90000"/>
              </a:lnSpc>
              <a:spcBef>
                <a:spcPts val="1000"/>
              </a:spcBef>
              <a:spcAft>
                <a:spcPts val="0"/>
              </a:spcAft>
              <a:buClr>
                <a:schemeClr val="dk1"/>
              </a:buClr>
              <a:buSzPct val="100000"/>
              <a:buChar char="•"/>
            </a:pPr>
            <a:r>
              <a:rPr lang="en-US" sz="2400"/>
              <a:t>Each </a:t>
            </a:r>
            <a:r>
              <a:rPr b="1" i="1" lang="en-US" sz="2400"/>
              <a:t>Double Word </a:t>
            </a:r>
            <a:r>
              <a:rPr lang="en-US" sz="2400"/>
              <a:t>interrupt vector is identified by a number from 0 to 255</a:t>
            </a:r>
            <a:endParaRPr/>
          </a:p>
          <a:p>
            <a:pPr indent="-228600" lvl="0" marL="228600" rtl="0" algn="just">
              <a:lnSpc>
                <a:spcPct val="90000"/>
              </a:lnSpc>
              <a:spcBef>
                <a:spcPts val="1000"/>
              </a:spcBef>
              <a:spcAft>
                <a:spcPts val="0"/>
              </a:spcAft>
              <a:buClr>
                <a:schemeClr val="dk1"/>
              </a:buClr>
              <a:buSzPct val="100000"/>
              <a:buChar char="•"/>
            </a:pPr>
            <a:r>
              <a:rPr i="1" lang="en-US" sz="2400"/>
              <a:t>INTEL</a:t>
            </a:r>
            <a:r>
              <a:rPr lang="en-US" sz="2400"/>
              <a:t> calls this number the </a:t>
            </a:r>
            <a:r>
              <a:rPr b="1" i="1" lang="en-US" sz="2400"/>
              <a:t>TYPE</a:t>
            </a:r>
            <a:r>
              <a:rPr lang="en-US" sz="2400"/>
              <a:t> of the interrupt</a:t>
            </a:r>
            <a:endParaRPr/>
          </a:p>
          <a:p>
            <a:pPr indent="-228600" lvl="0" marL="228600" rtl="0" algn="just">
              <a:lnSpc>
                <a:spcPct val="90000"/>
              </a:lnSpc>
              <a:spcBef>
                <a:spcPts val="1000"/>
              </a:spcBef>
              <a:spcAft>
                <a:spcPts val="0"/>
              </a:spcAft>
              <a:buClr>
                <a:schemeClr val="dk1"/>
              </a:buClr>
              <a:buSzPct val="100000"/>
              <a:buChar char="•"/>
            </a:pPr>
            <a:r>
              <a:rPr lang="en-US" sz="2400"/>
              <a:t>CS = 2 bytes, IP = 2 Bytes, so total 4 bytes are needed for Interrupt and there are total 256 interrupts, where 256 x 4 = 1024 Bytes = 1 KB are located in the starting part of memory</a:t>
            </a:r>
            <a:endParaRPr/>
          </a:p>
          <a:p>
            <a:pPr indent="-228600" lvl="0" marL="228600" rtl="0" algn="just">
              <a:lnSpc>
                <a:spcPct val="90000"/>
              </a:lnSpc>
              <a:spcBef>
                <a:spcPts val="1000"/>
              </a:spcBef>
              <a:spcAft>
                <a:spcPts val="0"/>
              </a:spcAft>
              <a:buClr>
                <a:schemeClr val="dk1"/>
              </a:buClr>
              <a:buSzPct val="100000"/>
              <a:buChar char="•"/>
            </a:pPr>
            <a:r>
              <a:rPr lang="en-US" sz="2400"/>
              <a:t>CS:IP = 0000:0000   to   0000:03FF</a:t>
            </a:r>
            <a:endParaRPr/>
          </a:p>
          <a:p>
            <a:pPr indent="-64135" lvl="0" marL="228600" rtl="0" algn="l">
              <a:lnSpc>
                <a:spcPct val="90000"/>
              </a:lnSpc>
              <a:spcBef>
                <a:spcPts val="1000"/>
              </a:spcBef>
              <a:spcAft>
                <a:spcPts val="0"/>
              </a:spcAft>
              <a:buClr>
                <a:schemeClr val="dk1"/>
              </a:buClr>
              <a:buSzPct val="100000"/>
              <a:buNone/>
            </a:pPr>
            <a:r>
              <a:t/>
            </a:r>
            <a:endParaRPr/>
          </a:p>
        </p:txBody>
      </p:sp>
      <p:sp>
        <p:nvSpPr>
          <p:cNvPr id="200" name="Google Shape;200;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1" name="Google Shape;201;p12"/>
          <p:cNvSpPr txBox="1"/>
          <p:nvPr/>
        </p:nvSpPr>
        <p:spPr>
          <a:xfrm>
            <a:off x="1676400" y="6416040"/>
            <a:ext cx="6172200" cy="3657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Calibri"/>
                <a:ea typeface="Calibri"/>
                <a:cs typeface="Calibri"/>
                <a:sym typeface="Calibri"/>
              </a:rPr>
              <a:t>CSE – 341 : Microprocessors </a:t>
            </a:r>
            <a:endParaRPr/>
          </a:p>
          <a:p>
            <a:pPr indent="0" lvl="0" marL="0" marR="0" rtl="0" algn="ctr">
              <a:spcBef>
                <a:spcPts val="0"/>
              </a:spcBef>
              <a:spcAft>
                <a:spcPts val="0"/>
              </a:spcAft>
              <a:buNone/>
            </a:pPr>
            <a:r>
              <a:rPr b="0" i="0" lang="en-US" sz="1400" u="none" cap="none" strike="noStrike">
                <a:solidFill>
                  <a:schemeClr val="dk1"/>
                </a:solidFill>
                <a:latin typeface="Calibri"/>
                <a:ea typeface="Calibri"/>
                <a:cs typeface="Calibri"/>
                <a:sym typeface="Calibri"/>
              </a:rPr>
              <a:t>    BRAC University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4"/>
          <p:cNvSpPr txBox="1"/>
          <p:nvPr>
            <p:ph type="title"/>
          </p:nvPr>
        </p:nvSpPr>
        <p:spPr>
          <a:xfrm>
            <a:off x="628650" y="365126"/>
            <a:ext cx="7886700" cy="103694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4"/>
              </a:buClr>
              <a:buSzPts val="4400"/>
              <a:buFont typeface="Calibri"/>
              <a:buNone/>
            </a:pPr>
            <a:r>
              <a:rPr b="1" lang="en-US">
                <a:solidFill>
                  <a:schemeClr val="accent4"/>
                </a:solidFill>
              </a:rPr>
              <a:t>How Interrupt is serviced</a:t>
            </a:r>
            <a:endParaRPr/>
          </a:p>
        </p:txBody>
      </p:sp>
      <p:sp>
        <p:nvSpPr>
          <p:cNvPr id="207" name="Google Shape;207;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8" name="Google Shape;208;p14"/>
          <p:cNvSpPr txBox="1"/>
          <p:nvPr/>
        </p:nvSpPr>
        <p:spPr>
          <a:xfrm>
            <a:off x="5867400" y="3276600"/>
            <a:ext cx="26670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14"/>
          <p:cNvSpPr txBox="1"/>
          <p:nvPr/>
        </p:nvSpPr>
        <p:spPr>
          <a:xfrm>
            <a:off x="2971800" y="3505200"/>
            <a:ext cx="39624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 name="Google Shape;210;p14"/>
          <p:cNvSpPr txBox="1"/>
          <p:nvPr/>
        </p:nvSpPr>
        <p:spPr>
          <a:xfrm>
            <a:off x="1066800" y="4495800"/>
            <a:ext cx="13716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14"/>
          <p:cNvSpPr txBox="1"/>
          <p:nvPr/>
        </p:nvSpPr>
        <p:spPr>
          <a:xfrm>
            <a:off x="1676400" y="6416040"/>
            <a:ext cx="6172200" cy="3657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a:solidFill>
                  <a:schemeClr val="dk1"/>
                </a:solidFill>
                <a:latin typeface="Calibri"/>
                <a:ea typeface="Calibri"/>
                <a:cs typeface="Calibri"/>
                <a:sym typeface="Calibri"/>
              </a:rPr>
              <a:t>CSE – 341 : Microprocessors </a:t>
            </a:r>
            <a:endParaRPr/>
          </a:p>
          <a:p>
            <a:pPr indent="0" lvl="0" marL="0" marR="0" rtl="0" algn="ctr">
              <a:spcBef>
                <a:spcPts val="0"/>
              </a:spcBef>
              <a:spcAft>
                <a:spcPts val="0"/>
              </a:spcAft>
              <a:buNone/>
            </a:pPr>
            <a:r>
              <a:rPr b="0" lang="en-US" sz="1400">
                <a:solidFill>
                  <a:schemeClr val="dk1"/>
                </a:solidFill>
                <a:latin typeface="Calibri"/>
                <a:ea typeface="Calibri"/>
                <a:cs typeface="Calibri"/>
                <a:sym typeface="Calibri"/>
              </a:rPr>
              <a:t>    BRAC University</a:t>
            </a:r>
            <a:endParaRPr/>
          </a:p>
        </p:txBody>
      </p:sp>
      <p:pic>
        <p:nvPicPr>
          <p:cNvPr id="212" name="Google Shape;212;p14"/>
          <p:cNvPicPr preferRelativeResize="0"/>
          <p:nvPr/>
        </p:nvPicPr>
        <p:blipFill rotWithShape="1">
          <a:blip r:embed="rId3">
            <a:alphaModFix/>
          </a:blip>
          <a:srcRect b="0" l="0" r="0" t="0"/>
          <a:stretch/>
        </p:blipFill>
        <p:spPr>
          <a:xfrm>
            <a:off x="1066800" y="1431920"/>
            <a:ext cx="7023093" cy="4954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4"/>
              </a:buClr>
              <a:buSzPts val="4400"/>
              <a:buFont typeface="Calibri"/>
              <a:buNone/>
            </a:pPr>
            <a:r>
              <a:rPr b="1" lang="en-US">
                <a:solidFill>
                  <a:schemeClr val="accent4"/>
                </a:solidFill>
              </a:rPr>
              <a:t>Function of 8086 during Interrupts</a:t>
            </a:r>
            <a:endParaRPr/>
          </a:p>
        </p:txBody>
      </p:sp>
      <p:sp>
        <p:nvSpPr>
          <p:cNvPr id="218" name="Google Shape;218;p1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fontScale="92500" lnSpcReduction="20000"/>
          </a:bodyPr>
          <a:lstStyle/>
          <a:p>
            <a:pPr indent="-609600" lvl="0" marL="609600" rtl="0" algn="just">
              <a:lnSpc>
                <a:spcPct val="90000"/>
              </a:lnSpc>
              <a:spcBef>
                <a:spcPts val="0"/>
              </a:spcBef>
              <a:spcAft>
                <a:spcPts val="0"/>
              </a:spcAft>
              <a:buClr>
                <a:schemeClr val="dk1"/>
              </a:buClr>
              <a:buSzPct val="100000"/>
              <a:buChar char="•"/>
            </a:pPr>
            <a:r>
              <a:rPr lang="en-US" sz="2400"/>
              <a:t>At the end of each instruction cycle, 8086 checks to see if any interrupts have been requested.</a:t>
            </a:r>
            <a:endParaRPr/>
          </a:p>
          <a:p>
            <a:pPr indent="-609600" lvl="0" marL="609600" rtl="0" algn="just">
              <a:lnSpc>
                <a:spcPct val="90000"/>
              </a:lnSpc>
              <a:spcBef>
                <a:spcPts val="1000"/>
              </a:spcBef>
              <a:spcAft>
                <a:spcPts val="0"/>
              </a:spcAft>
              <a:buClr>
                <a:schemeClr val="dk1"/>
              </a:buClr>
              <a:buSzPct val="100000"/>
              <a:buChar char="•"/>
            </a:pPr>
            <a:r>
              <a:rPr lang="en-US" sz="2400"/>
              <a:t>If yes, then 8086 responds to the interrupt by stepping through the following series of major actions:</a:t>
            </a:r>
            <a:endParaRPr/>
          </a:p>
          <a:p>
            <a:pPr indent="-609600" lvl="1" marL="883920" rtl="0" algn="just">
              <a:lnSpc>
                <a:spcPct val="90000"/>
              </a:lnSpc>
              <a:spcBef>
                <a:spcPts val="500"/>
              </a:spcBef>
              <a:spcAft>
                <a:spcPts val="0"/>
              </a:spcAft>
              <a:buClr>
                <a:schemeClr val="dk1"/>
              </a:buClr>
              <a:buSzPct val="100000"/>
              <a:buChar char="•"/>
            </a:pPr>
            <a:r>
              <a:rPr lang="en-US">
                <a:solidFill>
                  <a:schemeClr val="dk1"/>
                </a:solidFill>
              </a:rPr>
              <a:t>It decremented SP by 2 and pushes </a:t>
            </a:r>
            <a:r>
              <a:rPr b="1" i="1" lang="en-US">
                <a:solidFill>
                  <a:schemeClr val="dk1"/>
                </a:solidFill>
              </a:rPr>
              <a:t>Flag register</a:t>
            </a:r>
            <a:r>
              <a:rPr lang="en-US">
                <a:solidFill>
                  <a:schemeClr val="dk1"/>
                </a:solidFill>
              </a:rPr>
              <a:t> on the stack.</a:t>
            </a:r>
            <a:endParaRPr/>
          </a:p>
          <a:p>
            <a:pPr indent="-609600" lvl="1" marL="883920" rtl="0" algn="just">
              <a:lnSpc>
                <a:spcPct val="90000"/>
              </a:lnSpc>
              <a:spcBef>
                <a:spcPts val="500"/>
              </a:spcBef>
              <a:spcAft>
                <a:spcPts val="0"/>
              </a:spcAft>
              <a:buClr>
                <a:schemeClr val="dk1"/>
              </a:buClr>
              <a:buSzPct val="100000"/>
              <a:buChar char="•"/>
            </a:pPr>
            <a:r>
              <a:rPr lang="en-US">
                <a:solidFill>
                  <a:schemeClr val="dk1"/>
                </a:solidFill>
              </a:rPr>
              <a:t>It disables 8086 </a:t>
            </a:r>
            <a:r>
              <a:rPr b="1" lang="en-US">
                <a:solidFill>
                  <a:schemeClr val="dk1"/>
                </a:solidFill>
              </a:rPr>
              <a:t>INTR</a:t>
            </a:r>
            <a:r>
              <a:rPr lang="en-US">
                <a:solidFill>
                  <a:schemeClr val="dk1"/>
                </a:solidFill>
              </a:rPr>
              <a:t> input by clearing </a:t>
            </a:r>
            <a:r>
              <a:rPr b="1" lang="en-US">
                <a:solidFill>
                  <a:schemeClr val="dk1"/>
                </a:solidFill>
              </a:rPr>
              <a:t>IF (Interrupt) flag</a:t>
            </a:r>
            <a:r>
              <a:rPr lang="en-US">
                <a:solidFill>
                  <a:schemeClr val="dk1"/>
                </a:solidFill>
              </a:rPr>
              <a:t> in Flag register</a:t>
            </a:r>
            <a:endParaRPr/>
          </a:p>
          <a:p>
            <a:pPr indent="-609600" lvl="1" marL="883920" rtl="0" algn="just">
              <a:lnSpc>
                <a:spcPct val="90000"/>
              </a:lnSpc>
              <a:spcBef>
                <a:spcPts val="500"/>
              </a:spcBef>
              <a:spcAft>
                <a:spcPts val="0"/>
              </a:spcAft>
              <a:buClr>
                <a:schemeClr val="dk1"/>
              </a:buClr>
              <a:buSzPct val="100000"/>
              <a:buChar char="•"/>
            </a:pPr>
            <a:r>
              <a:rPr lang="en-US">
                <a:solidFill>
                  <a:schemeClr val="dk1"/>
                </a:solidFill>
              </a:rPr>
              <a:t>It resets the </a:t>
            </a:r>
            <a:r>
              <a:rPr b="1" lang="en-US">
                <a:solidFill>
                  <a:schemeClr val="dk1"/>
                </a:solidFill>
              </a:rPr>
              <a:t>TF (Trap) flag</a:t>
            </a:r>
            <a:r>
              <a:rPr lang="en-US">
                <a:solidFill>
                  <a:schemeClr val="dk1"/>
                </a:solidFill>
              </a:rPr>
              <a:t> in Flag register</a:t>
            </a:r>
            <a:endParaRPr/>
          </a:p>
          <a:p>
            <a:pPr indent="-609600" lvl="1" marL="883920" rtl="0" algn="just">
              <a:lnSpc>
                <a:spcPct val="90000"/>
              </a:lnSpc>
              <a:spcBef>
                <a:spcPts val="500"/>
              </a:spcBef>
              <a:spcAft>
                <a:spcPts val="0"/>
              </a:spcAft>
              <a:buClr>
                <a:schemeClr val="dk1"/>
              </a:buClr>
              <a:buSzPct val="100000"/>
              <a:buChar char="•"/>
            </a:pPr>
            <a:r>
              <a:rPr lang="en-US">
                <a:solidFill>
                  <a:schemeClr val="dk1"/>
                </a:solidFill>
              </a:rPr>
              <a:t>It decremented SP again by 2 and pushes current </a:t>
            </a:r>
            <a:r>
              <a:rPr b="1" lang="en-US">
                <a:solidFill>
                  <a:schemeClr val="dk1"/>
                </a:solidFill>
              </a:rPr>
              <a:t>CS (Code Segment)</a:t>
            </a:r>
            <a:r>
              <a:rPr lang="en-US">
                <a:solidFill>
                  <a:schemeClr val="dk1"/>
                </a:solidFill>
              </a:rPr>
              <a:t> contents on the stack.</a:t>
            </a:r>
            <a:endParaRPr/>
          </a:p>
          <a:p>
            <a:pPr indent="-609600" lvl="1" marL="883920" rtl="0" algn="just">
              <a:lnSpc>
                <a:spcPct val="90000"/>
              </a:lnSpc>
              <a:spcBef>
                <a:spcPts val="500"/>
              </a:spcBef>
              <a:spcAft>
                <a:spcPts val="0"/>
              </a:spcAft>
              <a:buClr>
                <a:schemeClr val="dk1"/>
              </a:buClr>
              <a:buSzPct val="100000"/>
              <a:buChar char="•"/>
            </a:pPr>
            <a:r>
              <a:rPr lang="en-US">
                <a:solidFill>
                  <a:schemeClr val="dk1"/>
                </a:solidFill>
              </a:rPr>
              <a:t>It decremented SP again by 2 and pushes current </a:t>
            </a:r>
            <a:r>
              <a:rPr b="1" lang="en-US">
                <a:solidFill>
                  <a:schemeClr val="dk1"/>
                </a:solidFill>
              </a:rPr>
              <a:t>IP (Instruction Pointer)</a:t>
            </a:r>
            <a:r>
              <a:rPr lang="en-US">
                <a:solidFill>
                  <a:schemeClr val="dk1"/>
                </a:solidFill>
              </a:rPr>
              <a:t> contents on the stack.</a:t>
            </a:r>
            <a:endParaRPr/>
          </a:p>
          <a:p>
            <a:pPr indent="-609600" lvl="1" marL="883920" rtl="0" algn="just">
              <a:lnSpc>
                <a:spcPct val="90000"/>
              </a:lnSpc>
              <a:spcBef>
                <a:spcPts val="500"/>
              </a:spcBef>
              <a:spcAft>
                <a:spcPts val="0"/>
              </a:spcAft>
              <a:buClr>
                <a:schemeClr val="dk1"/>
              </a:buClr>
              <a:buSzPct val="100000"/>
              <a:buChar char="•"/>
            </a:pPr>
            <a:r>
              <a:rPr lang="en-US">
                <a:solidFill>
                  <a:schemeClr val="dk1"/>
                </a:solidFill>
              </a:rPr>
              <a:t>It does an indirect far </a:t>
            </a:r>
            <a:r>
              <a:rPr b="1" lang="en-US">
                <a:solidFill>
                  <a:schemeClr val="dk1"/>
                </a:solidFill>
              </a:rPr>
              <a:t>Jump</a:t>
            </a:r>
            <a:r>
              <a:rPr lang="en-US">
                <a:solidFill>
                  <a:schemeClr val="dk1"/>
                </a:solidFill>
              </a:rPr>
              <a:t> to the start of the procedure written to respond to the interrupt.</a:t>
            </a:r>
            <a:endParaRPr/>
          </a:p>
          <a:p>
            <a:pPr indent="-105283" lvl="1" marL="685800" rtl="0" algn="l">
              <a:lnSpc>
                <a:spcPct val="90000"/>
              </a:lnSpc>
              <a:spcBef>
                <a:spcPts val="500"/>
              </a:spcBef>
              <a:spcAft>
                <a:spcPts val="0"/>
              </a:spcAft>
              <a:buClr>
                <a:schemeClr val="dk1"/>
              </a:buClr>
              <a:buSzPct val="100000"/>
              <a:buNone/>
            </a:pPr>
            <a:r>
              <a:t/>
            </a:r>
            <a:endParaRPr sz="2100"/>
          </a:p>
        </p:txBody>
      </p:sp>
      <p:sp>
        <p:nvSpPr>
          <p:cNvPr id="219" name="Google Shape;219;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0" name="Google Shape;220;p15"/>
          <p:cNvSpPr txBox="1"/>
          <p:nvPr/>
        </p:nvSpPr>
        <p:spPr>
          <a:xfrm>
            <a:off x="1676400" y="6416040"/>
            <a:ext cx="6172200" cy="3657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a:solidFill>
                  <a:schemeClr val="dk1"/>
                </a:solidFill>
                <a:latin typeface="Calibri"/>
                <a:ea typeface="Calibri"/>
                <a:cs typeface="Calibri"/>
                <a:sym typeface="Calibri"/>
              </a:rPr>
              <a:t>CSE – 341 : Microprocessors </a:t>
            </a:r>
            <a:endParaRPr/>
          </a:p>
          <a:p>
            <a:pPr indent="0" lvl="0" marL="0" marR="0" rtl="0" algn="ctr">
              <a:spcBef>
                <a:spcPts val="0"/>
              </a:spcBef>
              <a:spcAft>
                <a:spcPts val="0"/>
              </a:spcAft>
              <a:buNone/>
            </a:pPr>
            <a:r>
              <a:rPr b="0" lang="en-US" sz="1400">
                <a:solidFill>
                  <a:schemeClr val="dk1"/>
                </a:solidFill>
                <a:latin typeface="Calibri"/>
                <a:ea typeface="Calibri"/>
                <a:cs typeface="Calibri"/>
                <a:sym typeface="Calibri"/>
              </a:rPr>
              <a:t>    BRAC University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4"/>
              </a:buClr>
              <a:buSzPts val="4400"/>
              <a:buFont typeface="Calibri"/>
              <a:buNone/>
            </a:pPr>
            <a:r>
              <a:rPr b="1" lang="en-US">
                <a:solidFill>
                  <a:schemeClr val="accent4"/>
                </a:solidFill>
              </a:rPr>
              <a:t>Function of 8086 during Interrupts</a:t>
            </a:r>
            <a:endParaRPr/>
          </a:p>
        </p:txBody>
      </p:sp>
      <p:sp>
        <p:nvSpPr>
          <p:cNvPr id="226" name="Google Shape;226;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227" name="Google Shape;227;p16"/>
          <p:cNvGrpSpPr/>
          <p:nvPr/>
        </p:nvGrpSpPr>
        <p:grpSpPr>
          <a:xfrm>
            <a:off x="762000" y="1690689"/>
            <a:ext cx="7620000" cy="4539808"/>
            <a:chOff x="96" y="48"/>
            <a:chExt cx="5615" cy="3862"/>
          </a:xfrm>
        </p:grpSpPr>
        <p:sp>
          <p:nvSpPr>
            <p:cNvPr id="228" name="Google Shape;228;p16"/>
            <p:cNvSpPr/>
            <p:nvPr/>
          </p:nvSpPr>
          <p:spPr>
            <a:xfrm>
              <a:off x="1604" y="48"/>
              <a:ext cx="1708" cy="2119"/>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1. Push FLAGS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2. Clear IF</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3. Clear TF</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4. Push CS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5. Push IP</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6. Fetch ISR</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address</a:t>
              </a:r>
              <a:endParaRPr/>
            </a:p>
          </p:txBody>
        </p:sp>
        <p:sp>
          <p:nvSpPr>
            <p:cNvPr id="229" name="Google Shape;229;p16"/>
            <p:cNvSpPr txBox="1"/>
            <p:nvPr/>
          </p:nvSpPr>
          <p:spPr>
            <a:xfrm>
              <a:off x="96" y="240"/>
              <a:ext cx="1036" cy="602"/>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main</a:t>
              </a:r>
              <a:endParaRPr/>
            </a:p>
            <a:p>
              <a:pPr indent="0" lvl="0" marL="0" marR="0" rtl="0" algn="ctr">
                <a:spcBef>
                  <a:spcPts val="0"/>
                </a:spcBef>
                <a:spcAft>
                  <a:spcPts val="0"/>
                </a:spcAft>
                <a:buNone/>
              </a:pPr>
              <a:r>
                <a:rPr lang="en-US" sz="2000">
                  <a:solidFill>
                    <a:schemeClr val="dk1"/>
                  </a:solidFill>
                  <a:latin typeface="Calibri"/>
                  <a:ea typeface="Calibri"/>
                  <a:cs typeface="Calibri"/>
                  <a:sym typeface="Calibri"/>
                </a:rPr>
                <a:t>Program</a:t>
              </a:r>
              <a:endParaRPr/>
            </a:p>
          </p:txBody>
        </p:sp>
        <p:sp>
          <p:nvSpPr>
            <p:cNvPr id="230" name="Google Shape;230;p16"/>
            <p:cNvSpPr txBox="1"/>
            <p:nvPr/>
          </p:nvSpPr>
          <p:spPr>
            <a:xfrm>
              <a:off x="3984" y="144"/>
              <a:ext cx="1727" cy="871"/>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Interrupt Service Routine (ISR)</a:t>
              </a:r>
              <a:endParaRPr/>
            </a:p>
          </p:txBody>
        </p:sp>
        <p:cxnSp>
          <p:nvCxnSpPr>
            <p:cNvPr id="231" name="Google Shape;231;p16"/>
            <p:cNvCxnSpPr/>
            <p:nvPr/>
          </p:nvCxnSpPr>
          <p:spPr>
            <a:xfrm flipH="1" rot="10800000">
              <a:off x="3312" y="576"/>
              <a:ext cx="612" cy="1344"/>
            </a:xfrm>
            <a:prstGeom prst="straightConnector1">
              <a:avLst/>
            </a:prstGeom>
            <a:noFill/>
            <a:ln cap="flat" cmpd="sng" w="9525">
              <a:solidFill>
                <a:schemeClr val="dk1"/>
              </a:solidFill>
              <a:prstDash val="solid"/>
              <a:round/>
              <a:headEnd len="med" w="med" type="none"/>
              <a:tailEnd len="med" w="med" type="triangle"/>
            </a:ln>
          </p:spPr>
        </p:cxnSp>
        <p:sp>
          <p:nvSpPr>
            <p:cNvPr id="232" name="Google Shape;232;p16"/>
            <p:cNvSpPr txBox="1"/>
            <p:nvPr/>
          </p:nvSpPr>
          <p:spPr>
            <a:xfrm>
              <a:off x="3984" y="1008"/>
              <a:ext cx="1727" cy="260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PUSH registers</a:t>
              </a:r>
              <a:endParaRPr/>
            </a:p>
            <a:p>
              <a:pPr indent="0" lvl="0" marL="0" marR="0" rtl="0" algn="l">
                <a:spcBef>
                  <a:spcPts val="1000"/>
                </a:spcBef>
                <a:spcAft>
                  <a:spcPts val="0"/>
                </a:spcAft>
                <a:buNone/>
              </a:pPr>
              <a:r>
                <a:rPr lang="en-US" sz="2000">
                  <a:solidFill>
                    <a:schemeClr val="dk1"/>
                  </a:solidFill>
                  <a:latin typeface="Calibri"/>
                  <a:ea typeface="Calibri"/>
                  <a:cs typeface="Calibri"/>
                  <a:sym typeface="Calibri"/>
                </a:rPr>
                <a:t>...</a:t>
              </a:r>
              <a:endParaRPr/>
            </a:p>
            <a:p>
              <a:pPr indent="0" lvl="0" marL="0" marR="0" rtl="0" algn="l">
                <a:spcBef>
                  <a:spcPts val="1000"/>
                </a:spcBef>
                <a:spcAft>
                  <a:spcPts val="0"/>
                </a:spcAft>
                <a:buNone/>
              </a:pPr>
              <a:r>
                <a:rPr lang="en-US" sz="2000">
                  <a:solidFill>
                    <a:schemeClr val="dk1"/>
                  </a:solidFill>
                  <a:latin typeface="Calibri"/>
                  <a:ea typeface="Calibri"/>
                  <a:cs typeface="Calibri"/>
                  <a:sym typeface="Calibri"/>
                </a:rPr>
                <a:t>...</a:t>
              </a:r>
              <a:endParaRPr/>
            </a:p>
            <a:p>
              <a:pPr indent="0" lvl="0" marL="0" marR="0" rtl="0" algn="l">
                <a:spcBef>
                  <a:spcPts val="1000"/>
                </a:spcBef>
                <a:spcAft>
                  <a:spcPts val="0"/>
                </a:spcAft>
                <a:buNone/>
              </a:pPr>
              <a:r>
                <a:rPr lang="en-US" sz="2000">
                  <a:solidFill>
                    <a:schemeClr val="dk1"/>
                  </a:solidFill>
                  <a:latin typeface="Calibri"/>
                  <a:ea typeface="Calibri"/>
                  <a:cs typeface="Calibri"/>
                  <a:sym typeface="Calibri"/>
                </a:rPr>
                <a:t>...</a:t>
              </a:r>
              <a:endParaRPr/>
            </a:p>
            <a:p>
              <a:pPr indent="0" lvl="0" marL="0" marR="0" rtl="0" algn="l">
                <a:spcBef>
                  <a:spcPts val="1000"/>
                </a:spcBef>
                <a:spcAft>
                  <a:spcPts val="0"/>
                </a:spcAft>
                <a:buNone/>
              </a:pPr>
              <a:r>
                <a:rPr lang="en-US" sz="2000">
                  <a:solidFill>
                    <a:schemeClr val="dk1"/>
                  </a:solidFill>
                  <a:latin typeface="Calibri"/>
                  <a:ea typeface="Calibri"/>
                  <a:cs typeface="Calibri"/>
                  <a:sym typeface="Calibri"/>
                </a:rPr>
                <a:t>....</a:t>
              </a:r>
              <a:endParaRPr/>
            </a:p>
            <a:p>
              <a:pPr indent="0" lvl="0" marL="0" marR="0" rtl="0" algn="l">
                <a:spcBef>
                  <a:spcPts val="1000"/>
                </a:spcBef>
                <a:spcAft>
                  <a:spcPts val="0"/>
                </a:spcAft>
                <a:buNone/>
              </a:pPr>
              <a:r>
                <a:rPr lang="en-US" sz="2000">
                  <a:solidFill>
                    <a:schemeClr val="dk1"/>
                  </a:solidFill>
                  <a:latin typeface="Calibri"/>
                  <a:ea typeface="Calibri"/>
                  <a:cs typeface="Calibri"/>
                  <a:sym typeface="Calibri"/>
                </a:rPr>
                <a:t>...</a:t>
              </a:r>
              <a:endParaRPr/>
            </a:p>
            <a:p>
              <a:pPr indent="0" lvl="0" marL="0" marR="0" rtl="0" algn="l">
                <a:spcBef>
                  <a:spcPts val="1000"/>
                </a:spcBef>
                <a:spcAft>
                  <a:spcPts val="0"/>
                </a:spcAft>
                <a:buNone/>
              </a:pPr>
              <a:r>
                <a:rPr b="1" lang="en-US" sz="2000">
                  <a:solidFill>
                    <a:schemeClr val="dk1"/>
                  </a:solidFill>
                  <a:latin typeface="Calibri"/>
                  <a:ea typeface="Calibri"/>
                  <a:cs typeface="Calibri"/>
                  <a:sym typeface="Calibri"/>
                </a:rPr>
                <a:t>POP registers</a:t>
              </a:r>
              <a:endParaRPr/>
            </a:p>
            <a:p>
              <a:pPr indent="0" lvl="0" marL="0" marR="0" rtl="0" algn="l">
                <a:spcBef>
                  <a:spcPts val="1000"/>
                </a:spcBef>
                <a:spcAft>
                  <a:spcPts val="0"/>
                </a:spcAft>
                <a:buNone/>
              </a:pPr>
              <a:r>
                <a:rPr b="1" lang="en-US" sz="2000">
                  <a:solidFill>
                    <a:schemeClr val="dk1"/>
                  </a:solidFill>
                  <a:latin typeface="Calibri"/>
                  <a:ea typeface="Calibri"/>
                  <a:cs typeface="Calibri"/>
                  <a:sym typeface="Calibri"/>
                </a:rPr>
                <a:t>IRET</a:t>
              </a:r>
              <a:endParaRPr/>
            </a:p>
          </p:txBody>
        </p:sp>
        <p:sp>
          <p:nvSpPr>
            <p:cNvPr id="233" name="Google Shape;233;p16"/>
            <p:cNvSpPr txBox="1"/>
            <p:nvPr/>
          </p:nvSpPr>
          <p:spPr>
            <a:xfrm>
              <a:off x="1632" y="2400"/>
              <a:ext cx="1632" cy="1141"/>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POP IP</a:t>
              </a:r>
              <a:endParaRPr/>
            </a:p>
            <a:p>
              <a:pPr indent="0" lvl="0" marL="0" marR="0" rtl="0" algn="l">
                <a:spcBef>
                  <a:spcPts val="1000"/>
                </a:spcBef>
                <a:spcAft>
                  <a:spcPts val="0"/>
                </a:spcAft>
                <a:buNone/>
              </a:pPr>
              <a:r>
                <a:rPr lang="en-US" sz="2000">
                  <a:solidFill>
                    <a:schemeClr val="dk1"/>
                  </a:solidFill>
                  <a:latin typeface="Calibri"/>
                  <a:ea typeface="Calibri"/>
                  <a:cs typeface="Calibri"/>
                  <a:sym typeface="Calibri"/>
                </a:rPr>
                <a:t>POP CS</a:t>
              </a:r>
              <a:endParaRPr/>
            </a:p>
            <a:p>
              <a:pPr indent="0" lvl="0" marL="0" marR="0" rtl="0" algn="l">
                <a:spcBef>
                  <a:spcPts val="1000"/>
                </a:spcBef>
                <a:spcAft>
                  <a:spcPts val="0"/>
                </a:spcAft>
                <a:buNone/>
              </a:pPr>
              <a:r>
                <a:rPr lang="en-US" sz="2000">
                  <a:solidFill>
                    <a:schemeClr val="dk1"/>
                  </a:solidFill>
                  <a:latin typeface="Calibri"/>
                  <a:ea typeface="Calibri"/>
                  <a:cs typeface="Calibri"/>
                  <a:sym typeface="Calibri"/>
                </a:rPr>
                <a:t>POP FLAGS</a:t>
              </a:r>
              <a:endParaRPr/>
            </a:p>
          </p:txBody>
        </p:sp>
        <p:cxnSp>
          <p:nvCxnSpPr>
            <p:cNvPr id="234" name="Google Shape;234;p16"/>
            <p:cNvCxnSpPr/>
            <p:nvPr/>
          </p:nvCxnSpPr>
          <p:spPr>
            <a:xfrm rot="10800000">
              <a:off x="3293" y="2496"/>
              <a:ext cx="677" cy="728"/>
            </a:xfrm>
            <a:prstGeom prst="straightConnector1">
              <a:avLst/>
            </a:prstGeom>
            <a:noFill/>
            <a:ln cap="flat" cmpd="sng" w="9525">
              <a:solidFill>
                <a:schemeClr val="dk1"/>
              </a:solidFill>
              <a:prstDash val="solid"/>
              <a:round/>
              <a:headEnd len="med" w="med" type="none"/>
              <a:tailEnd len="med" w="med" type="triangle"/>
            </a:ln>
          </p:spPr>
        </p:cxnSp>
        <p:cxnSp>
          <p:nvCxnSpPr>
            <p:cNvPr id="235" name="Google Shape;235;p16"/>
            <p:cNvCxnSpPr/>
            <p:nvPr/>
          </p:nvCxnSpPr>
          <p:spPr>
            <a:xfrm>
              <a:off x="601" y="2187"/>
              <a:ext cx="36" cy="1723"/>
            </a:xfrm>
            <a:prstGeom prst="straightConnector1">
              <a:avLst/>
            </a:prstGeom>
            <a:noFill/>
            <a:ln cap="flat" cmpd="sng" w="9525">
              <a:solidFill>
                <a:schemeClr val="dk1"/>
              </a:solidFill>
              <a:prstDash val="solid"/>
              <a:round/>
              <a:headEnd len="med" w="med" type="none"/>
              <a:tailEnd len="med" w="med" type="triangle"/>
            </a:ln>
          </p:spPr>
        </p:cxnSp>
        <p:cxnSp>
          <p:nvCxnSpPr>
            <p:cNvPr id="236" name="Google Shape;236;p16"/>
            <p:cNvCxnSpPr/>
            <p:nvPr/>
          </p:nvCxnSpPr>
          <p:spPr>
            <a:xfrm rot="10800000">
              <a:off x="601" y="2252"/>
              <a:ext cx="1031" cy="1108"/>
            </a:xfrm>
            <a:prstGeom prst="straightConnector1">
              <a:avLst/>
            </a:prstGeom>
            <a:noFill/>
            <a:ln cap="flat" cmpd="sng" w="9525">
              <a:solidFill>
                <a:schemeClr val="dk1"/>
              </a:solidFill>
              <a:prstDash val="solid"/>
              <a:round/>
              <a:headEnd len="med" w="med" type="none"/>
              <a:tailEnd len="med" w="med" type="triangle"/>
            </a:ln>
          </p:spPr>
        </p:cxnSp>
        <p:cxnSp>
          <p:nvCxnSpPr>
            <p:cNvPr id="237" name="Google Shape;237;p16"/>
            <p:cNvCxnSpPr/>
            <p:nvPr/>
          </p:nvCxnSpPr>
          <p:spPr>
            <a:xfrm>
              <a:off x="576" y="864"/>
              <a:ext cx="0" cy="1296"/>
            </a:xfrm>
            <a:prstGeom prst="straightConnector1">
              <a:avLst/>
            </a:prstGeom>
            <a:noFill/>
            <a:ln cap="flat" cmpd="sng" w="9525">
              <a:solidFill>
                <a:schemeClr val="dk1"/>
              </a:solidFill>
              <a:prstDash val="solid"/>
              <a:round/>
              <a:headEnd len="med" w="med" type="none"/>
              <a:tailEnd len="med" w="med" type="triangle"/>
            </a:ln>
          </p:spPr>
        </p:cxnSp>
        <p:cxnSp>
          <p:nvCxnSpPr>
            <p:cNvPr id="238" name="Google Shape;238;p16"/>
            <p:cNvCxnSpPr/>
            <p:nvPr/>
          </p:nvCxnSpPr>
          <p:spPr>
            <a:xfrm flipH="1" rot="10800000">
              <a:off x="576" y="288"/>
              <a:ext cx="1008" cy="1824"/>
            </a:xfrm>
            <a:prstGeom prst="straightConnector1">
              <a:avLst/>
            </a:prstGeom>
            <a:noFill/>
            <a:ln cap="flat" cmpd="sng" w="9525">
              <a:solidFill>
                <a:schemeClr val="dk1"/>
              </a:solidFill>
              <a:prstDash val="solid"/>
              <a:round/>
              <a:headEnd len="med" w="med" type="none"/>
              <a:tailEnd len="med" w="med" type="triangle"/>
            </a:ln>
          </p:spPr>
        </p:cxnSp>
      </p:grpSp>
      <p:sp>
        <p:nvSpPr>
          <p:cNvPr id="239" name="Google Shape;239;p16"/>
          <p:cNvSpPr txBox="1"/>
          <p:nvPr/>
        </p:nvSpPr>
        <p:spPr>
          <a:xfrm>
            <a:off x="1676400" y="6416040"/>
            <a:ext cx="6172200" cy="3657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a:solidFill>
                  <a:schemeClr val="dk1"/>
                </a:solidFill>
                <a:latin typeface="Calibri"/>
                <a:ea typeface="Calibri"/>
                <a:cs typeface="Calibri"/>
                <a:sym typeface="Calibri"/>
              </a:rPr>
              <a:t>CSE – 341 : Microprocessors </a:t>
            </a:r>
            <a:endParaRPr/>
          </a:p>
          <a:p>
            <a:pPr indent="0" lvl="0" marL="0" marR="0" rtl="0" algn="ctr">
              <a:spcBef>
                <a:spcPts val="0"/>
              </a:spcBef>
              <a:spcAft>
                <a:spcPts val="0"/>
              </a:spcAft>
              <a:buNone/>
            </a:pPr>
            <a:r>
              <a:rPr b="0" lang="en-US" sz="1400">
                <a:solidFill>
                  <a:schemeClr val="dk1"/>
                </a:solidFill>
                <a:latin typeface="Calibri"/>
                <a:ea typeface="Calibri"/>
                <a:cs typeface="Calibri"/>
                <a:sym typeface="Calibri"/>
              </a:rPr>
              <a:t>    BRAC University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7"/>
          <p:cNvSpPr txBox="1"/>
          <p:nvPr>
            <p:ph type="title"/>
          </p:nvPr>
        </p:nvSpPr>
        <p:spPr>
          <a:xfrm>
            <a:off x="628650" y="365127"/>
            <a:ext cx="7886700" cy="90328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4"/>
              </a:buClr>
              <a:buSzPts val="4400"/>
              <a:buFont typeface="Calibri"/>
              <a:buNone/>
            </a:pPr>
            <a:r>
              <a:rPr b="1" lang="en-US">
                <a:solidFill>
                  <a:schemeClr val="accent4"/>
                </a:solidFill>
              </a:rPr>
              <a:t>Calculation</a:t>
            </a:r>
            <a:endParaRPr/>
          </a:p>
        </p:txBody>
      </p:sp>
      <p:sp>
        <p:nvSpPr>
          <p:cNvPr id="245" name="Google Shape;245;p17"/>
          <p:cNvSpPr txBox="1"/>
          <p:nvPr>
            <p:ph idx="1" type="body"/>
          </p:nvPr>
        </p:nvSpPr>
        <p:spPr>
          <a:xfrm>
            <a:off x="628650" y="1447800"/>
            <a:ext cx="7886700" cy="4729163"/>
          </a:xfrm>
          <a:prstGeom prst="rect">
            <a:avLst/>
          </a:prstGeom>
          <a:noFill/>
          <a:ln>
            <a:noFill/>
          </a:ln>
        </p:spPr>
        <p:txBody>
          <a:bodyPr anchorCtr="0" anchor="t" bIns="45700" lIns="91425" spcFirstLastPara="1" rIns="91425" wrap="square" tIns="45700">
            <a:normAutofit lnSpcReduction="20000"/>
          </a:bodyPr>
          <a:lstStyle/>
          <a:p>
            <a:pPr indent="-240030" lvl="0" marL="228600" rtl="0" algn="l">
              <a:lnSpc>
                <a:spcPct val="90000"/>
              </a:lnSpc>
              <a:spcBef>
                <a:spcPts val="0"/>
              </a:spcBef>
              <a:spcAft>
                <a:spcPts val="0"/>
              </a:spcAft>
              <a:buClr>
                <a:schemeClr val="dk1"/>
              </a:buClr>
              <a:buSzPts val="2400"/>
              <a:buChar char="•"/>
            </a:pPr>
            <a:r>
              <a:rPr b="0" i="0" lang="en-US" sz="2400" u="none" strike="noStrike">
                <a:latin typeface="Times New Roman"/>
                <a:ea typeface="Times New Roman"/>
                <a:cs typeface="Times New Roman"/>
                <a:sym typeface="Times New Roman"/>
              </a:rPr>
              <a:t>Now we know that the interrupt number (nn) is 60. So we can easily get the effective address from the interrupt vector table. For any interrupt number there are 4 line address first two for IP and last two for CS.</a:t>
            </a:r>
            <a:endParaRPr/>
          </a:p>
          <a:p>
            <a:pPr indent="-240030" lvl="0" marL="228600" rtl="0" algn="l">
              <a:lnSpc>
                <a:spcPct val="90000"/>
              </a:lnSpc>
              <a:spcBef>
                <a:spcPts val="1000"/>
              </a:spcBef>
              <a:spcAft>
                <a:spcPts val="0"/>
              </a:spcAft>
              <a:buClr>
                <a:schemeClr val="dk1"/>
              </a:buClr>
              <a:buSzPts val="2400"/>
              <a:buChar char="•"/>
            </a:pPr>
            <a:r>
              <a:rPr b="0" i="0" lang="en-US" sz="2400" u="none" strike="noStrike">
                <a:latin typeface="Times New Roman"/>
                <a:ea typeface="Times New Roman"/>
                <a:cs typeface="Times New Roman"/>
                <a:sym typeface="Times New Roman"/>
              </a:rPr>
              <a:t>The equation to get effective address from IP:CS is,</a:t>
            </a:r>
            <a:endParaRPr/>
          </a:p>
          <a:p>
            <a:pPr indent="0" lvl="0" marL="0" rtl="0" algn="l">
              <a:lnSpc>
                <a:spcPct val="90000"/>
              </a:lnSpc>
              <a:spcBef>
                <a:spcPts val="1000"/>
              </a:spcBef>
              <a:spcAft>
                <a:spcPts val="0"/>
              </a:spcAft>
              <a:buClr>
                <a:schemeClr val="dk1"/>
              </a:buClr>
              <a:buSzPts val="2400"/>
              <a:buNone/>
            </a:pPr>
            <a:r>
              <a:rPr b="0" i="0" lang="en-US" sz="2400" u="none" strike="noStrike">
                <a:latin typeface="Times New Roman"/>
                <a:ea typeface="Times New Roman"/>
                <a:cs typeface="Times New Roman"/>
                <a:sym typeface="Times New Roman"/>
              </a:rPr>
              <a:t>                                     IP = (nn x 4) and CS = (nn x 4) + 2</a:t>
            </a:r>
            <a:endParaRPr/>
          </a:p>
          <a:p>
            <a:pPr indent="-240030" lvl="0" marL="228600" rtl="0" algn="l">
              <a:lnSpc>
                <a:spcPct val="90000"/>
              </a:lnSpc>
              <a:spcBef>
                <a:spcPts val="1000"/>
              </a:spcBef>
              <a:spcAft>
                <a:spcPts val="0"/>
              </a:spcAft>
              <a:buClr>
                <a:schemeClr val="dk1"/>
              </a:buClr>
              <a:buSzPts val="2400"/>
              <a:buChar char="•"/>
            </a:pPr>
            <a:r>
              <a:rPr b="0" i="0" lang="en-US" sz="2400" u="none" strike="noStrike">
                <a:latin typeface="Times New Roman"/>
                <a:ea typeface="Times New Roman"/>
                <a:cs typeface="Times New Roman"/>
                <a:sym typeface="Times New Roman"/>
              </a:rPr>
              <a:t>So for 60, the RAM location of IP is (60 x 4 ) = 240 </a:t>
            </a:r>
            <a:r>
              <a:rPr lang="en-US" sz="2400">
                <a:latin typeface="Times New Roman"/>
                <a:ea typeface="Times New Roman"/>
                <a:cs typeface="Times New Roman"/>
                <a:sym typeface="Times New Roman"/>
              </a:rPr>
              <a:t>or </a:t>
            </a:r>
            <a:r>
              <a:rPr b="0" i="0" lang="en-US" sz="2400" u="none" strike="noStrike">
                <a:latin typeface="Times New Roman"/>
                <a:ea typeface="Times New Roman"/>
                <a:cs typeface="Times New Roman"/>
                <a:sym typeface="Times New Roman"/>
              </a:rPr>
              <a:t>000F0h &amp; 241 </a:t>
            </a:r>
            <a:r>
              <a:rPr lang="en-US" sz="2400">
                <a:latin typeface="Times New Roman"/>
                <a:ea typeface="Times New Roman"/>
                <a:cs typeface="Times New Roman"/>
                <a:sym typeface="Times New Roman"/>
              </a:rPr>
              <a:t>or </a:t>
            </a:r>
            <a:r>
              <a:rPr b="0" i="0" lang="en-US" sz="2400" u="none" strike="noStrike">
                <a:latin typeface="Times New Roman"/>
                <a:ea typeface="Times New Roman"/>
                <a:cs typeface="Times New Roman"/>
                <a:sym typeface="Times New Roman"/>
              </a:rPr>
              <a:t>000F1h</a:t>
            </a:r>
            <a:r>
              <a:rPr lang="en-US" sz="2400">
                <a:latin typeface="Times New Roman"/>
                <a:ea typeface="Times New Roman"/>
                <a:cs typeface="Times New Roman"/>
                <a:sym typeface="Times New Roman"/>
              </a:rPr>
              <a:t>.</a:t>
            </a:r>
            <a:r>
              <a:rPr b="0" i="0" lang="en-US" sz="2400" u="none" strike="noStrike">
                <a:latin typeface="Times New Roman"/>
                <a:ea typeface="Times New Roman"/>
                <a:cs typeface="Times New Roman"/>
                <a:sym typeface="Times New Roman"/>
              </a:rPr>
              <a:t> </a:t>
            </a:r>
            <a:r>
              <a:rPr lang="en-US" sz="2400">
                <a:latin typeface="Times New Roman"/>
                <a:ea typeface="Times New Roman"/>
                <a:cs typeface="Times New Roman"/>
                <a:sym typeface="Times New Roman"/>
              </a:rPr>
              <a:t>And t</a:t>
            </a:r>
            <a:r>
              <a:rPr b="0" i="0" lang="en-US" sz="2400" u="none" strike="noStrike">
                <a:latin typeface="Times New Roman"/>
                <a:ea typeface="Times New Roman"/>
                <a:cs typeface="Times New Roman"/>
                <a:sym typeface="Times New Roman"/>
              </a:rPr>
              <a:t>he RAM location of CS </a:t>
            </a:r>
            <a:r>
              <a:rPr lang="en-US" sz="2400">
                <a:latin typeface="Times New Roman"/>
                <a:ea typeface="Times New Roman"/>
                <a:cs typeface="Times New Roman"/>
                <a:sym typeface="Times New Roman"/>
              </a:rPr>
              <a:t>are</a:t>
            </a:r>
            <a:r>
              <a:rPr b="0" i="0" lang="en-US" sz="2400" u="none" strike="noStrike">
                <a:latin typeface="Times New Roman"/>
                <a:ea typeface="Times New Roman"/>
                <a:cs typeface="Times New Roman"/>
                <a:sym typeface="Times New Roman"/>
              </a:rPr>
              <a:t> 242 or 000F2h &amp; 243</a:t>
            </a:r>
            <a:r>
              <a:rPr lang="en-US" sz="2400">
                <a:latin typeface="Times New Roman"/>
                <a:ea typeface="Times New Roman"/>
                <a:cs typeface="Times New Roman"/>
                <a:sym typeface="Times New Roman"/>
              </a:rPr>
              <a:t> or 000F3h.</a:t>
            </a:r>
            <a:r>
              <a:rPr b="0" i="0" lang="en-US" sz="2400" u="none" strike="noStrike">
                <a:latin typeface="Times New Roman"/>
                <a:ea typeface="Times New Roman"/>
                <a:cs typeface="Times New Roman"/>
                <a:sym typeface="Times New Roman"/>
              </a:rPr>
              <a:t> </a:t>
            </a:r>
            <a:r>
              <a:rPr lang="en-US" sz="2400">
                <a:latin typeface="Times New Roman"/>
                <a:ea typeface="Times New Roman"/>
                <a:cs typeface="Times New Roman"/>
                <a:sym typeface="Times New Roman"/>
              </a:rPr>
              <a:t>T</a:t>
            </a:r>
            <a:r>
              <a:rPr b="0" i="0" lang="en-US" sz="2400" u="none" strike="noStrike">
                <a:latin typeface="Times New Roman"/>
                <a:ea typeface="Times New Roman"/>
                <a:cs typeface="Times New Roman"/>
                <a:sym typeface="Times New Roman"/>
              </a:rPr>
              <a:t>he value of IP &amp; CS </a:t>
            </a:r>
            <a:r>
              <a:rPr lang="en-US" sz="2400">
                <a:latin typeface="Times New Roman"/>
                <a:ea typeface="Times New Roman"/>
                <a:cs typeface="Times New Roman"/>
                <a:sym typeface="Times New Roman"/>
              </a:rPr>
              <a:t>are</a:t>
            </a:r>
            <a:r>
              <a:rPr b="0" i="0" lang="en-US" sz="2400" u="none" strike="noStrike">
                <a:latin typeface="Times New Roman"/>
                <a:ea typeface="Times New Roman"/>
                <a:cs typeface="Times New Roman"/>
                <a:sym typeface="Times New Roman"/>
              </a:rPr>
              <a:t> 012h &amp; 0E8h respectively. </a:t>
            </a:r>
            <a:endParaRPr/>
          </a:p>
          <a:p>
            <a:pPr indent="-240030" lvl="0" marL="228600" rtl="0" algn="l">
              <a:lnSpc>
                <a:spcPct val="90000"/>
              </a:lnSpc>
              <a:spcBef>
                <a:spcPts val="1000"/>
              </a:spcBef>
              <a:spcAft>
                <a:spcPts val="0"/>
              </a:spcAft>
              <a:buClr>
                <a:schemeClr val="dk1"/>
              </a:buClr>
              <a:buSzPts val="2400"/>
              <a:buChar char="•"/>
            </a:pPr>
            <a:r>
              <a:rPr b="0" i="0" lang="en-US" sz="2400" u="none" strike="noStrike">
                <a:latin typeface="Times New Roman"/>
                <a:ea typeface="Times New Roman"/>
                <a:cs typeface="Times New Roman"/>
                <a:sym typeface="Times New Roman"/>
              </a:rPr>
              <a:t>Now from CS:IP we get the physical address where the interrupt service routine exist. Here the 20 bit physical address is 0E92h. Through this address we get the ISR and it will execute until the IRET which declare the last instruction of ISR.</a:t>
            </a:r>
            <a:endParaRPr/>
          </a:p>
        </p:txBody>
      </p:sp>
      <p:sp>
        <p:nvSpPr>
          <p:cNvPr id="246" name="Google Shape;246;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7" name="Google Shape;247;p17"/>
          <p:cNvSpPr txBox="1"/>
          <p:nvPr/>
        </p:nvSpPr>
        <p:spPr>
          <a:xfrm>
            <a:off x="1676400" y="6416040"/>
            <a:ext cx="6172200" cy="3657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a:solidFill>
                  <a:schemeClr val="dk1"/>
                </a:solidFill>
                <a:latin typeface="Calibri"/>
                <a:ea typeface="Calibri"/>
                <a:cs typeface="Calibri"/>
                <a:sym typeface="Calibri"/>
              </a:rPr>
              <a:t>CSE – 341 : Microprocessors </a:t>
            </a:r>
            <a:endParaRPr/>
          </a:p>
          <a:p>
            <a:pPr indent="0" lvl="0" marL="0" marR="0" rtl="0" algn="ctr">
              <a:spcBef>
                <a:spcPts val="0"/>
              </a:spcBef>
              <a:spcAft>
                <a:spcPts val="0"/>
              </a:spcAft>
              <a:buNone/>
            </a:pPr>
            <a:r>
              <a:rPr b="0" lang="en-US" sz="1400">
                <a:solidFill>
                  <a:schemeClr val="dk1"/>
                </a:solidFill>
                <a:latin typeface="Calibri"/>
                <a:ea typeface="Calibri"/>
                <a:cs typeface="Calibri"/>
                <a:sym typeface="Calibri"/>
              </a:rPr>
              <a:t>    BRAC University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8"/>
          <p:cNvSpPr txBox="1"/>
          <p:nvPr>
            <p:ph type="title"/>
          </p:nvPr>
        </p:nvSpPr>
        <p:spPr>
          <a:xfrm>
            <a:off x="628650" y="365127"/>
            <a:ext cx="7886700" cy="75607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4"/>
              </a:buClr>
              <a:buSzPts val="4400"/>
              <a:buFont typeface="Calibri"/>
              <a:buNone/>
            </a:pPr>
            <a:r>
              <a:rPr b="1" lang="en-US">
                <a:solidFill>
                  <a:schemeClr val="accent4"/>
                </a:solidFill>
              </a:rPr>
              <a:t>Calculation</a:t>
            </a:r>
            <a:endParaRPr/>
          </a:p>
        </p:txBody>
      </p:sp>
      <p:sp>
        <p:nvSpPr>
          <p:cNvPr id="253" name="Google Shape;253;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4" name="Google Shape;254;p18"/>
          <p:cNvSpPr txBox="1"/>
          <p:nvPr/>
        </p:nvSpPr>
        <p:spPr>
          <a:xfrm>
            <a:off x="1676400" y="6416040"/>
            <a:ext cx="6172200" cy="3657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a:solidFill>
                  <a:schemeClr val="dk1"/>
                </a:solidFill>
                <a:latin typeface="Calibri"/>
                <a:ea typeface="Calibri"/>
                <a:cs typeface="Calibri"/>
                <a:sym typeface="Calibri"/>
              </a:rPr>
              <a:t>CSE – 341 : Microprocessors </a:t>
            </a:r>
            <a:endParaRPr/>
          </a:p>
          <a:p>
            <a:pPr indent="0" lvl="0" marL="0" marR="0" rtl="0" algn="ctr">
              <a:spcBef>
                <a:spcPts val="0"/>
              </a:spcBef>
              <a:spcAft>
                <a:spcPts val="0"/>
              </a:spcAft>
              <a:buNone/>
            </a:pPr>
            <a:r>
              <a:rPr b="0" lang="en-US" sz="1400">
                <a:solidFill>
                  <a:schemeClr val="dk1"/>
                </a:solidFill>
                <a:latin typeface="Calibri"/>
                <a:ea typeface="Calibri"/>
                <a:cs typeface="Calibri"/>
                <a:sym typeface="Calibri"/>
              </a:rPr>
              <a:t>    BRAC University</a:t>
            </a:r>
            <a:endParaRPr/>
          </a:p>
        </p:txBody>
      </p:sp>
      <p:pic>
        <p:nvPicPr>
          <p:cNvPr id="255" name="Google Shape;255;p18"/>
          <p:cNvPicPr preferRelativeResize="0"/>
          <p:nvPr/>
        </p:nvPicPr>
        <p:blipFill rotWithShape="1">
          <a:blip r:embed="rId3">
            <a:alphaModFix/>
          </a:blip>
          <a:srcRect b="0" l="0" r="0" t="0"/>
          <a:stretch/>
        </p:blipFill>
        <p:spPr>
          <a:xfrm>
            <a:off x="1000125" y="1121205"/>
            <a:ext cx="7580352" cy="5174822"/>
          </a:xfrm>
          <a:prstGeom prst="rect">
            <a:avLst/>
          </a:prstGeom>
          <a:noFill/>
          <a:ln>
            <a:noFill/>
          </a:ln>
        </p:spPr>
      </p:pic>
      <p:sp>
        <p:nvSpPr>
          <p:cNvPr id="256" name="Google Shape;256;p18"/>
          <p:cNvSpPr txBox="1"/>
          <p:nvPr/>
        </p:nvSpPr>
        <p:spPr>
          <a:xfrm>
            <a:off x="2057400" y="3429000"/>
            <a:ext cx="685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012h</a:t>
            </a:r>
            <a:endParaRPr/>
          </a:p>
        </p:txBody>
      </p:sp>
      <p:sp>
        <p:nvSpPr>
          <p:cNvPr id="257" name="Google Shape;257;p18"/>
          <p:cNvSpPr txBox="1"/>
          <p:nvPr/>
        </p:nvSpPr>
        <p:spPr>
          <a:xfrm>
            <a:off x="2057400" y="3733679"/>
            <a:ext cx="685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0E8h</a:t>
            </a:r>
            <a:endParaRPr/>
          </a:p>
        </p:txBody>
      </p:sp>
      <p:sp>
        <p:nvSpPr>
          <p:cNvPr id="258" name="Google Shape;258;p18"/>
          <p:cNvSpPr txBox="1"/>
          <p:nvPr/>
        </p:nvSpPr>
        <p:spPr>
          <a:xfrm>
            <a:off x="5257800" y="2438400"/>
            <a:ext cx="76976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00E80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00012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00E92</a:t>
            </a:r>
            <a:endParaRPr/>
          </a:p>
        </p:txBody>
      </p:sp>
      <p:cxnSp>
        <p:nvCxnSpPr>
          <p:cNvPr id="259" name="Google Shape;259;p18"/>
          <p:cNvCxnSpPr/>
          <p:nvPr/>
        </p:nvCxnSpPr>
        <p:spPr>
          <a:xfrm>
            <a:off x="5334000" y="3048000"/>
            <a:ext cx="609600"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4"/>
              </a:buClr>
              <a:buSzPts val="4400"/>
              <a:buFont typeface="Calibri"/>
              <a:buNone/>
            </a:pPr>
            <a:r>
              <a:rPr b="1" lang="en-US">
                <a:solidFill>
                  <a:schemeClr val="accent4"/>
                </a:solidFill>
              </a:rPr>
              <a:t>Why Interrupt is Necessary?</a:t>
            </a:r>
            <a:endParaRPr/>
          </a:p>
        </p:txBody>
      </p:sp>
      <p:sp>
        <p:nvSpPr>
          <p:cNvPr id="265" name="Google Shape;265;p1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First Type: </a:t>
            </a:r>
            <a:r>
              <a:rPr lang="en-US" sz="2400"/>
              <a:t>POLLED I/O  or PROGRAMMED I/O </a:t>
            </a:r>
            <a:r>
              <a:rPr lang="en-US"/>
              <a:t>communication between MP and I/O devices.</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66" name="Google Shape;266;p1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267" name="Google Shape;267;p19"/>
          <p:cNvGrpSpPr/>
          <p:nvPr/>
        </p:nvGrpSpPr>
        <p:grpSpPr>
          <a:xfrm>
            <a:off x="1028700" y="2519475"/>
            <a:ext cx="7086600" cy="1616076"/>
            <a:chOff x="480" y="864"/>
            <a:chExt cx="4464" cy="1018"/>
          </a:xfrm>
        </p:grpSpPr>
        <p:sp>
          <p:nvSpPr>
            <p:cNvPr id="268" name="Google Shape;268;p19"/>
            <p:cNvSpPr/>
            <p:nvPr/>
          </p:nvSpPr>
          <p:spPr>
            <a:xfrm>
              <a:off x="480" y="1152"/>
              <a:ext cx="672" cy="72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µP</a:t>
              </a:r>
              <a:endParaRPr/>
            </a:p>
          </p:txBody>
        </p:sp>
        <p:sp>
          <p:nvSpPr>
            <p:cNvPr id="269" name="Google Shape;269;p19"/>
            <p:cNvSpPr/>
            <p:nvPr/>
          </p:nvSpPr>
          <p:spPr>
            <a:xfrm>
              <a:off x="1347" y="1152"/>
              <a:ext cx="3597" cy="211"/>
            </a:xfrm>
            <a:prstGeom prst="leftRightArrow">
              <a:avLst>
                <a:gd fmla="val 50000" name="adj1"/>
                <a:gd fmla="val 340948"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70" name="Google Shape;270;p19"/>
            <p:cNvSpPr/>
            <p:nvPr/>
          </p:nvSpPr>
          <p:spPr>
            <a:xfrm>
              <a:off x="1776" y="1488"/>
              <a:ext cx="1056" cy="394"/>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I/O</a:t>
              </a:r>
              <a:endParaRPr/>
            </a:p>
            <a:p>
              <a:pPr indent="0" lvl="0" marL="0" marR="0" rtl="0" algn="ctr">
                <a:spcBef>
                  <a:spcPts val="0"/>
                </a:spcBef>
                <a:spcAft>
                  <a:spcPts val="0"/>
                </a:spcAft>
                <a:buNone/>
              </a:pPr>
              <a:r>
                <a:rPr lang="en-US" sz="2400">
                  <a:solidFill>
                    <a:schemeClr val="dk1"/>
                  </a:solidFill>
                  <a:latin typeface="Calibri"/>
                  <a:ea typeface="Calibri"/>
                  <a:cs typeface="Calibri"/>
                  <a:sym typeface="Calibri"/>
                </a:rPr>
                <a:t>device1</a:t>
              </a:r>
              <a:endParaRPr/>
            </a:p>
          </p:txBody>
        </p:sp>
        <p:sp>
          <p:nvSpPr>
            <p:cNvPr id="271" name="Google Shape;271;p19"/>
            <p:cNvSpPr/>
            <p:nvPr/>
          </p:nvSpPr>
          <p:spPr>
            <a:xfrm>
              <a:off x="2257" y="1306"/>
              <a:ext cx="95" cy="182"/>
            </a:xfrm>
            <a:prstGeom prst="upDownArrow">
              <a:avLst>
                <a:gd fmla="val 50000" name="adj1"/>
                <a:gd fmla="val 41231"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72" name="Google Shape;272;p19"/>
            <p:cNvSpPr/>
            <p:nvPr/>
          </p:nvSpPr>
          <p:spPr>
            <a:xfrm>
              <a:off x="3817" y="1306"/>
              <a:ext cx="119" cy="182"/>
            </a:xfrm>
            <a:prstGeom prst="upDownArrow">
              <a:avLst>
                <a:gd fmla="val 50000" name="adj1"/>
                <a:gd fmla="val 41231"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73" name="Google Shape;273;p19"/>
            <p:cNvSpPr txBox="1"/>
            <p:nvPr/>
          </p:nvSpPr>
          <p:spPr>
            <a:xfrm>
              <a:off x="2688" y="864"/>
              <a:ext cx="768" cy="2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BUS</a:t>
              </a:r>
              <a:endParaRPr/>
            </a:p>
          </p:txBody>
        </p:sp>
        <p:sp>
          <p:nvSpPr>
            <p:cNvPr id="274" name="Google Shape;274;p19"/>
            <p:cNvSpPr txBox="1"/>
            <p:nvPr/>
          </p:nvSpPr>
          <p:spPr>
            <a:xfrm>
              <a:off x="2976" y="1536"/>
              <a:ext cx="336" cy="2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t>
              </a:r>
              <a:endParaRPr/>
            </a:p>
          </p:txBody>
        </p:sp>
      </p:grpSp>
      <p:cxnSp>
        <p:nvCxnSpPr>
          <p:cNvPr id="275" name="Google Shape;275;p19"/>
          <p:cNvCxnSpPr/>
          <p:nvPr/>
        </p:nvCxnSpPr>
        <p:spPr>
          <a:xfrm rot="10800000">
            <a:off x="6781800" y="4038599"/>
            <a:ext cx="0" cy="533400"/>
          </a:xfrm>
          <a:prstGeom prst="straightConnector1">
            <a:avLst/>
          </a:prstGeom>
          <a:noFill/>
          <a:ln cap="flat" cmpd="sng" w="9525">
            <a:solidFill>
              <a:schemeClr val="dk1"/>
            </a:solidFill>
            <a:prstDash val="solid"/>
            <a:round/>
            <a:headEnd len="med" w="med" type="none"/>
            <a:tailEnd len="med" w="med" type="triangle"/>
          </a:ln>
        </p:spPr>
      </p:cxnSp>
      <p:cxnSp>
        <p:nvCxnSpPr>
          <p:cNvPr id="276" name="Google Shape;276;p19"/>
          <p:cNvCxnSpPr/>
          <p:nvPr/>
        </p:nvCxnSpPr>
        <p:spPr>
          <a:xfrm rot="10800000">
            <a:off x="5181600" y="3962399"/>
            <a:ext cx="0" cy="381000"/>
          </a:xfrm>
          <a:prstGeom prst="straightConnector1">
            <a:avLst/>
          </a:prstGeom>
          <a:noFill/>
          <a:ln cap="flat" cmpd="sng" w="9525">
            <a:solidFill>
              <a:schemeClr val="dk1"/>
            </a:solidFill>
            <a:prstDash val="solid"/>
            <a:round/>
            <a:headEnd len="med" w="med" type="none"/>
            <a:tailEnd len="med" w="med" type="triangle"/>
          </a:ln>
        </p:spPr>
      </p:cxnSp>
      <p:grpSp>
        <p:nvGrpSpPr>
          <p:cNvPr id="277" name="Google Shape;277;p19"/>
          <p:cNvGrpSpPr/>
          <p:nvPr/>
        </p:nvGrpSpPr>
        <p:grpSpPr>
          <a:xfrm>
            <a:off x="1371600" y="3973513"/>
            <a:ext cx="6324600" cy="614363"/>
            <a:chOff x="624" y="1824"/>
            <a:chExt cx="3984" cy="387"/>
          </a:xfrm>
        </p:grpSpPr>
        <p:grpSp>
          <p:nvGrpSpPr>
            <p:cNvPr id="278" name="Google Shape;278;p19"/>
            <p:cNvGrpSpPr/>
            <p:nvPr/>
          </p:nvGrpSpPr>
          <p:grpSpPr>
            <a:xfrm>
              <a:off x="912" y="1824"/>
              <a:ext cx="1680" cy="291"/>
              <a:chOff x="912" y="1872"/>
              <a:chExt cx="1680" cy="291"/>
            </a:xfrm>
          </p:grpSpPr>
          <p:grpSp>
            <p:nvGrpSpPr>
              <p:cNvPr id="279" name="Google Shape;279;p19"/>
              <p:cNvGrpSpPr/>
              <p:nvPr/>
            </p:nvGrpSpPr>
            <p:grpSpPr>
              <a:xfrm>
                <a:off x="912" y="1872"/>
                <a:ext cx="1200" cy="192"/>
                <a:chOff x="912" y="1872"/>
                <a:chExt cx="1200" cy="192"/>
              </a:xfrm>
            </p:grpSpPr>
            <p:cxnSp>
              <p:nvCxnSpPr>
                <p:cNvPr id="280" name="Google Shape;280;p19"/>
                <p:cNvCxnSpPr/>
                <p:nvPr/>
              </p:nvCxnSpPr>
              <p:spPr>
                <a:xfrm>
                  <a:off x="912" y="1872"/>
                  <a:ext cx="0" cy="192"/>
                </a:xfrm>
                <a:prstGeom prst="straightConnector1">
                  <a:avLst/>
                </a:prstGeom>
                <a:noFill/>
                <a:ln cap="flat" cmpd="sng" w="9525">
                  <a:solidFill>
                    <a:schemeClr val="dk1"/>
                  </a:solidFill>
                  <a:prstDash val="solid"/>
                  <a:round/>
                  <a:headEnd len="med" w="med" type="none"/>
                  <a:tailEnd len="med" w="med" type="none"/>
                </a:ln>
              </p:spPr>
            </p:cxnSp>
            <p:cxnSp>
              <p:nvCxnSpPr>
                <p:cNvPr id="281" name="Google Shape;281;p19"/>
                <p:cNvCxnSpPr/>
                <p:nvPr/>
              </p:nvCxnSpPr>
              <p:spPr>
                <a:xfrm>
                  <a:off x="912" y="2064"/>
                  <a:ext cx="1200" cy="0"/>
                </a:xfrm>
                <a:prstGeom prst="straightConnector1">
                  <a:avLst/>
                </a:prstGeom>
                <a:noFill/>
                <a:ln cap="flat" cmpd="sng" w="9525">
                  <a:solidFill>
                    <a:schemeClr val="dk1"/>
                  </a:solidFill>
                  <a:prstDash val="solid"/>
                  <a:round/>
                  <a:headEnd len="med" w="med" type="none"/>
                  <a:tailEnd len="med" w="med" type="none"/>
                </a:ln>
              </p:spPr>
            </p:cxnSp>
            <p:cxnSp>
              <p:nvCxnSpPr>
                <p:cNvPr id="282" name="Google Shape;282;p19"/>
                <p:cNvCxnSpPr/>
                <p:nvPr/>
              </p:nvCxnSpPr>
              <p:spPr>
                <a:xfrm rot="10800000">
                  <a:off x="2112" y="1872"/>
                  <a:ext cx="0" cy="192"/>
                </a:xfrm>
                <a:prstGeom prst="straightConnector1">
                  <a:avLst/>
                </a:prstGeom>
                <a:noFill/>
                <a:ln cap="flat" cmpd="sng" w="9525">
                  <a:solidFill>
                    <a:schemeClr val="dk1"/>
                  </a:solidFill>
                  <a:prstDash val="solid"/>
                  <a:round/>
                  <a:headEnd len="med" w="med" type="none"/>
                  <a:tailEnd len="med" w="med" type="triangle"/>
                </a:ln>
              </p:spPr>
            </p:cxnSp>
          </p:grpSp>
          <p:sp>
            <p:nvSpPr>
              <p:cNvPr id="283" name="Google Shape;283;p19"/>
              <p:cNvSpPr txBox="1"/>
              <p:nvPr/>
            </p:nvSpPr>
            <p:spPr>
              <a:xfrm>
                <a:off x="2112" y="1872"/>
                <a:ext cx="480" cy="2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You?</a:t>
                </a:r>
                <a:endParaRPr/>
              </a:p>
            </p:txBody>
          </p:sp>
        </p:grpSp>
        <p:cxnSp>
          <p:nvCxnSpPr>
            <p:cNvPr id="284" name="Google Shape;284;p19"/>
            <p:cNvCxnSpPr/>
            <p:nvPr/>
          </p:nvCxnSpPr>
          <p:spPr>
            <a:xfrm>
              <a:off x="768" y="1824"/>
              <a:ext cx="0" cy="240"/>
            </a:xfrm>
            <a:prstGeom prst="straightConnector1">
              <a:avLst/>
            </a:prstGeom>
            <a:noFill/>
            <a:ln cap="flat" cmpd="sng" w="9525">
              <a:solidFill>
                <a:schemeClr val="dk1"/>
              </a:solidFill>
              <a:prstDash val="solid"/>
              <a:round/>
              <a:headEnd len="med" w="med" type="none"/>
              <a:tailEnd len="med" w="med" type="none"/>
            </a:ln>
          </p:spPr>
        </p:cxnSp>
        <p:cxnSp>
          <p:nvCxnSpPr>
            <p:cNvPr id="285" name="Google Shape;285;p19"/>
            <p:cNvCxnSpPr/>
            <p:nvPr/>
          </p:nvCxnSpPr>
          <p:spPr>
            <a:xfrm>
              <a:off x="768" y="2064"/>
              <a:ext cx="2304" cy="0"/>
            </a:xfrm>
            <a:prstGeom prst="straightConnector1">
              <a:avLst/>
            </a:prstGeom>
            <a:noFill/>
            <a:ln cap="flat" cmpd="sng" w="9525">
              <a:solidFill>
                <a:schemeClr val="dk1"/>
              </a:solidFill>
              <a:prstDash val="solid"/>
              <a:round/>
              <a:headEnd len="med" w="med" type="none"/>
              <a:tailEnd len="med" w="med" type="none"/>
            </a:ln>
          </p:spPr>
        </p:cxnSp>
        <p:cxnSp>
          <p:nvCxnSpPr>
            <p:cNvPr id="286" name="Google Shape;286;p19"/>
            <p:cNvCxnSpPr/>
            <p:nvPr/>
          </p:nvCxnSpPr>
          <p:spPr>
            <a:xfrm>
              <a:off x="624" y="1824"/>
              <a:ext cx="0" cy="384"/>
            </a:xfrm>
            <a:prstGeom prst="straightConnector1">
              <a:avLst/>
            </a:prstGeom>
            <a:noFill/>
            <a:ln cap="flat" cmpd="sng" w="9525">
              <a:solidFill>
                <a:schemeClr val="dk1"/>
              </a:solidFill>
              <a:prstDash val="solid"/>
              <a:round/>
              <a:headEnd len="med" w="med" type="none"/>
              <a:tailEnd len="med" w="med" type="none"/>
            </a:ln>
          </p:spPr>
        </p:cxnSp>
        <p:cxnSp>
          <p:nvCxnSpPr>
            <p:cNvPr id="287" name="Google Shape;287;p19"/>
            <p:cNvCxnSpPr/>
            <p:nvPr/>
          </p:nvCxnSpPr>
          <p:spPr>
            <a:xfrm>
              <a:off x="624" y="2208"/>
              <a:ext cx="3456" cy="0"/>
            </a:xfrm>
            <a:prstGeom prst="straightConnector1">
              <a:avLst/>
            </a:prstGeom>
            <a:noFill/>
            <a:ln cap="flat" cmpd="sng" w="9525">
              <a:solidFill>
                <a:schemeClr val="dk1"/>
              </a:solidFill>
              <a:prstDash val="solid"/>
              <a:round/>
              <a:headEnd len="med" w="med" type="none"/>
              <a:tailEnd len="med" w="med" type="none"/>
            </a:ln>
          </p:spPr>
        </p:cxnSp>
        <p:sp>
          <p:nvSpPr>
            <p:cNvPr id="288" name="Google Shape;288;p19"/>
            <p:cNvSpPr txBox="1"/>
            <p:nvPr/>
          </p:nvSpPr>
          <p:spPr>
            <a:xfrm>
              <a:off x="3024" y="1833"/>
              <a:ext cx="528" cy="2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You?</a:t>
              </a:r>
              <a:endParaRPr/>
            </a:p>
          </p:txBody>
        </p:sp>
        <p:sp>
          <p:nvSpPr>
            <p:cNvPr id="289" name="Google Shape;289;p19"/>
            <p:cNvSpPr txBox="1"/>
            <p:nvPr/>
          </p:nvSpPr>
          <p:spPr>
            <a:xfrm>
              <a:off x="4032" y="1920"/>
              <a:ext cx="576" cy="2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You?</a:t>
              </a:r>
              <a:endParaRPr/>
            </a:p>
          </p:txBody>
        </p:sp>
      </p:grpSp>
      <p:sp>
        <p:nvSpPr>
          <p:cNvPr id="290" name="Google Shape;290;p19"/>
          <p:cNvSpPr/>
          <p:nvPr/>
        </p:nvSpPr>
        <p:spPr>
          <a:xfrm>
            <a:off x="5472112" y="3260725"/>
            <a:ext cx="1766888" cy="6254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I/O </a:t>
            </a:r>
            <a:endParaRPr/>
          </a:p>
          <a:p>
            <a:pPr indent="0" lvl="0" marL="0" marR="0" rtl="0" algn="ctr">
              <a:spcBef>
                <a:spcPts val="0"/>
              </a:spcBef>
              <a:spcAft>
                <a:spcPts val="0"/>
              </a:spcAft>
              <a:buNone/>
            </a:pPr>
            <a:r>
              <a:rPr lang="en-US" sz="2400">
                <a:solidFill>
                  <a:schemeClr val="dk1"/>
                </a:solidFill>
                <a:latin typeface="Calibri"/>
                <a:ea typeface="Calibri"/>
                <a:cs typeface="Calibri"/>
                <a:sym typeface="Calibri"/>
              </a:rPr>
              <a:t>device  n</a:t>
            </a:r>
            <a:endParaRPr/>
          </a:p>
        </p:txBody>
      </p:sp>
      <p:sp>
        <p:nvSpPr>
          <p:cNvPr id="291" name="Google Shape;291;p19"/>
          <p:cNvSpPr txBox="1"/>
          <p:nvPr/>
        </p:nvSpPr>
        <p:spPr>
          <a:xfrm>
            <a:off x="457200" y="4648200"/>
            <a:ext cx="8229600" cy="1600200"/>
          </a:xfrm>
          <a:prstGeom prst="rect">
            <a:avLst/>
          </a:prstGeom>
          <a:noFill/>
          <a:ln>
            <a:noFill/>
          </a:ln>
        </p:spPr>
        <p:txBody>
          <a:bodyPr anchorCtr="0" anchor="t" bIns="45700" lIns="91425" spcFirstLastPara="1" rIns="91425" wrap="square" tIns="45700">
            <a:normAutofit lnSpcReduction="10000"/>
          </a:bodyPr>
          <a:lstStyle/>
          <a:p>
            <a:pPr indent="-274320" lvl="0" marL="274320" marR="0" rtl="0" algn="l">
              <a:lnSpc>
                <a:spcPct val="90000"/>
              </a:lnSpc>
              <a:spcBef>
                <a:spcPts val="0"/>
              </a:spcBef>
              <a:spcAft>
                <a:spcPts val="0"/>
              </a:spcAft>
              <a:buClr>
                <a:schemeClr val="accent1"/>
              </a:buClr>
              <a:buSzPts val="1824"/>
              <a:buFont typeface="Calibri"/>
              <a:buNone/>
            </a:pPr>
            <a:r>
              <a:t/>
            </a:r>
            <a:endParaRPr b="0" i="0" sz="2400" u="none" cap="none" strike="noStrike">
              <a:solidFill>
                <a:schemeClr val="dk1"/>
              </a:solidFill>
              <a:latin typeface="Calibri"/>
              <a:ea typeface="Calibri"/>
              <a:cs typeface="Calibri"/>
              <a:sym typeface="Calibri"/>
            </a:endParaRPr>
          </a:p>
          <a:p>
            <a:pPr indent="-274320" lvl="0" marL="274320" marR="0" rtl="0" algn="l">
              <a:lnSpc>
                <a:spcPct val="90000"/>
              </a:lnSpc>
              <a:spcBef>
                <a:spcPts val="600"/>
              </a:spcBef>
              <a:spcAft>
                <a:spcPts val="0"/>
              </a:spcAft>
              <a:buClr>
                <a:schemeClr val="accent1"/>
              </a:buClr>
              <a:buSzPts val="1824"/>
              <a:buFont typeface="Calibri"/>
              <a:buNone/>
            </a:pPr>
            <a:r>
              <a:rPr b="1" i="0" lang="en-US" sz="2400" u="none" cap="none" strike="noStrike">
                <a:solidFill>
                  <a:schemeClr val="dk1"/>
                </a:solidFill>
                <a:latin typeface="Calibri"/>
                <a:ea typeface="Calibri"/>
                <a:cs typeface="Calibri"/>
                <a:sym typeface="Calibri"/>
              </a:rPr>
              <a:t>Disadvantages of Second</a:t>
            </a:r>
            <a:r>
              <a:rPr b="1" i="0" lang="en-US" sz="2400" u="none" cap="none" strike="noStrike">
                <a:solidFill>
                  <a:schemeClr val="dk1"/>
                </a:solidFill>
                <a:latin typeface="Calibri"/>
                <a:ea typeface="Calibri"/>
                <a:cs typeface="Calibri"/>
                <a:sym typeface="Calibri"/>
              </a:rPr>
              <a:t> Type Communication</a:t>
            </a:r>
            <a:r>
              <a:rPr b="1" i="0" lang="en-US" sz="2400" u="none" cap="none" strike="noStrike">
                <a:solidFill>
                  <a:schemeClr val="dk1"/>
                </a:solidFill>
                <a:latin typeface="Calibri"/>
                <a:ea typeface="Calibri"/>
                <a:cs typeface="Calibri"/>
                <a:sym typeface="Calibri"/>
              </a:rPr>
              <a:t>:</a:t>
            </a:r>
            <a:endParaRPr/>
          </a:p>
          <a:p>
            <a:pPr indent="-274319" lvl="1" marL="548640" marR="0" rtl="0" algn="l">
              <a:lnSpc>
                <a:spcPct val="90000"/>
              </a:lnSpc>
              <a:spcBef>
                <a:spcPts val="500"/>
              </a:spcBef>
              <a:spcAft>
                <a:spcPts val="0"/>
              </a:spcAft>
              <a:buClr>
                <a:schemeClr val="accent2"/>
              </a:buClr>
              <a:buSzPts val="1824"/>
              <a:buFont typeface="Noto Sans Symbols"/>
              <a:buChar char="🞂"/>
            </a:pPr>
            <a:r>
              <a:rPr b="0" i="0" lang="en-US" sz="2400" u="none" cap="none" strike="noStrike">
                <a:solidFill>
                  <a:schemeClr val="dk1"/>
                </a:solidFill>
                <a:latin typeface="Calibri"/>
                <a:ea typeface="Calibri"/>
                <a:cs typeface="Calibri"/>
                <a:sym typeface="Calibri"/>
              </a:rPr>
              <a:t>not fast enough</a:t>
            </a:r>
            <a:endParaRPr/>
          </a:p>
          <a:p>
            <a:pPr indent="-274319" lvl="1" marL="548640" marR="0" rtl="0" algn="l">
              <a:lnSpc>
                <a:spcPct val="90000"/>
              </a:lnSpc>
              <a:spcBef>
                <a:spcPts val="500"/>
              </a:spcBef>
              <a:spcAft>
                <a:spcPts val="0"/>
              </a:spcAft>
              <a:buClr>
                <a:schemeClr val="accent2"/>
              </a:buClr>
              <a:buSzPts val="1824"/>
              <a:buFont typeface="Noto Sans Symbols"/>
              <a:buChar char="🞂"/>
            </a:pPr>
            <a:r>
              <a:rPr b="0" i="0" lang="en-US" sz="2400" u="none" cap="none" strike="noStrike">
                <a:solidFill>
                  <a:schemeClr val="dk1"/>
                </a:solidFill>
                <a:latin typeface="Calibri"/>
                <a:ea typeface="Calibri"/>
                <a:cs typeface="Calibri"/>
                <a:sym typeface="Calibri"/>
              </a:rPr>
              <a:t>waste too much microprocessor time</a:t>
            </a:r>
            <a:endParaRPr/>
          </a:p>
        </p:txBody>
      </p:sp>
      <p:sp>
        <p:nvSpPr>
          <p:cNvPr id="292" name="Google Shape;292;p19"/>
          <p:cNvSpPr txBox="1"/>
          <p:nvPr/>
        </p:nvSpPr>
        <p:spPr>
          <a:xfrm>
            <a:off x="1676400" y="6416040"/>
            <a:ext cx="6172200" cy="3657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a:solidFill>
                  <a:schemeClr val="dk1"/>
                </a:solidFill>
                <a:latin typeface="Calibri"/>
                <a:ea typeface="Calibri"/>
                <a:cs typeface="Calibri"/>
                <a:sym typeface="Calibri"/>
              </a:rPr>
              <a:t>CSE – 341 : Microprocessors </a:t>
            </a:r>
            <a:endParaRPr/>
          </a:p>
          <a:p>
            <a:pPr indent="0" lvl="0" marL="0" marR="0" rtl="0" algn="ctr">
              <a:spcBef>
                <a:spcPts val="0"/>
              </a:spcBef>
              <a:spcAft>
                <a:spcPts val="0"/>
              </a:spcAft>
              <a:buNone/>
            </a:pPr>
            <a:r>
              <a:rPr b="0" lang="en-US" sz="1400">
                <a:solidFill>
                  <a:schemeClr val="dk1"/>
                </a:solidFill>
                <a:latin typeface="Calibri"/>
                <a:ea typeface="Calibri"/>
                <a:cs typeface="Calibri"/>
                <a:sym typeface="Calibri"/>
              </a:rPr>
              <a:t>    BRAC University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4"/>
              </a:buClr>
              <a:buSzPts val="4400"/>
              <a:buFont typeface="Calibri"/>
              <a:buNone/>
            </a:pPr>
            <a:r>
              <a:rPr lang="en-US">
                <a:solidFill>
                  <a:schemeClr val="accent4"/>
                </a:solidFill>
              </a:rPr>
              <a:t>Lecture References:</a:t>
            </a:r>
            <a:endParaRPr/>
          </a:p>
        </p:txBody>
      </p:sp>
      <p:sp>
        <p:nvSpPr>
          <p:cNvPr id="105" name="Google Shape;105;p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Book:</a:t>
            </a:r>
            <a:endParaRPr/>
          </a:p>
          <a:p>
            <a:pPr indent="-228600" lvl="1" marL="685800" rtl="0" algn="l">
              <a:lnSpc>
                <a:spcPct val="90000"/>
              </a:lnSpc>
              <a:spcBef>
                <a:spcPts val="500"/>
              </a:spcBef>
              <a:spcAft>
                <a:spcPts val="0"/>
              </a:spcAft>
              <a:buClr>
                <a:schemeClr val="dk1"/>
              </a:buClr>
              <a:buSzPts val="2400"/>
              <a:buChar char="•"/>
            </a:pPr>
            <a:r>
              <a:rPr i="1" lang="en-US">
                <a:solidFill>
                  <a:schemeClr val="dk1"/>
                </a:solidFill>
              </a:rPr>
              <a:t>Microprocessors and Interfacing: Programming and Hardware, </a:t>
            </a:r>
            <a:r>
              <a:rPr b="1" lang="en-US">
                <a:solidFill>
                  <a:schemeClr val="dk1"/>
                </a:solidFill>
              </a:rPr>
              <a:t>Author: </a:t>
            </a:r>
            <a:r>
              <a:rPr lang="en-US">
                <a:solidFill>
                  <a:schemeClr val="dk1"/>
                </a:solidFill>
              </a:rPr>
              <a:t>Douglas V. Hall</a:t>
            </a:r>
            <a:endParaRPr/>
          </a:p>
          <a:p>
            <a:pPr indent="-228600" lvl="1" marL="685800" rtl="0" algn="l">
              <a:lnSpc>
                <a:spcPct val="90000"/>
              </a:lnSpc>
              <a:spcBef>
                <a:spcPts val="500"/>
              </a:spcBef>
              <a:spcAft>
                <a:spcPts val="0"/>
              </a:spcAft>
              <a:buClr>
                <a:schemeClr val="dk1"/>
              </a:buClr>
              <a:buSzPts val="2400"/>
              <a:buChar char="•"/>
            </a:pPr>
            <a:r>
              <a:rPr i="1" lang="en-US">
                <a:solidFill>
                  <a:schemeClr val="dk1"/>
                </a:solidFill>
              </a:rPr>
              <a:t>Microprocessor and Microcomputer – Based System Design</a:t>
            </a:r>
            <a:r>
              <a:rPr lang="en-US">
                <a:solidFill>
                  <a:schemeClr val="dk1"/>
                </a:solidFill>
              </a:rPr>
              <a:t>, </a:t>
            </a:r>
            <a:r>
              <a:rPr b="1" lang="en-US">
                <a:solidFill>
                  <a:schemeClr val="dk1"/>
                </a:solidFill>
              </a:rPr>
              <a:t>Author:</a:t>
            </a:r>
            <a:r>
              <a:rPr lang="en-US">
                <a:solidFill>
                  <a:schemeClr val="dk1"/>
                </a:solidFill>
              </a:rPr>
              <a:t> Mohamed Rafiquzzaman</a:t>
            </a:r>
            <a:endParaRPr sz="2100">
              <a:solidFill>
                <a:schemeClr val="dk1"/>
              </a:solidFill>
            </a:endParaRPr>
          </a:p>
          <a:p>
            <a:pPr indent="-50800" lvl="0" marL="228600" rtl="0" algn="l">
              <a:lnSpc>
                <a:spcPct val="90000"/>
              </a:lnSpc>
              <a:spcBef>
                <a:spcPts val="1000"/>
              </a:spcBef>
              <a:spcAft>
                <a:spcPts val="0"/>
              </a:spcAft>
              <a:buClr>
                <a:schemeClr val="dk1"/>
              </a:buClr>
              <a:buSzPts val="2800"/>
              <a:buNone/>
            </a:pPr>
            <a:r>
              <a:t/>
            </a:r>
            <a:endParaRPr/>
          </a:p>
        </p:txBody>
      </p:sp>
      <p:sp>
        <p:nvSpPr>
          <p:cNvPr id="106" name="Google Shape;106;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7" name="Google Shape;107;p2"/>
          <p:cNvSpPr txBox="1"/>
          <p:nvPr/>
        </p:nvSpPr>
        <p:spPr>
          <a:xfrm>
            <a:off x="1676400" y="6416040"/>
            <a:ext cx="6172200" cy="3657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Calibri"/>
                <a:ea typeface="Calibri"/>
                <a:cs typeface="Calibri"/>
                <a:sym typeface="Calibri"/>
              </a:rPr>
              <a:t>CSE – 341 : Microprocessors </a:t>
            </a:r>
            <a:endParaRPr/>
          </a:p>
          <a:p>
            <a:pPr indent="0" lvl="0" marL="0" marR="0" rtl="0" algn="ctr">
              <a:spcBef>
                <a:spcPts val="0"/>
              </a:spcBef>
              <a:spcAft>
                <a:spcPts val="0"/>
              </a:spcAft>
              <a:buNone/>
            </a:pPr>
            <a:r>
              <a:rPr b="0" i="0" lang="en-US" sz="1400" u="none" cap="none" strike="noStrike">
                <a:solidFill>
                  <a:schemeClr val="dk1"/>
                </a:solidFill>
                <a:latin typeface="Calibri"/>
                <a:ea typeface="Calibri"/>
                <a:cs typeface="Calibri"/>
                <a:sym typeface="Calibri"/>
              </a:rPr>
              <a:t>    BRAC University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4"/>
              </a:buClr>
              <a:buSzPts val="4400"/>
              <a:buFont typeface="Calibri"/>
              <a:buNone/>
            </a:pPr>
            <a:r>
              <a:rPr b="1" lang="en-US">
                <a:solidFill>
                  <a:schemeClr val="accent4"/>
                </a:solidFill>
              </a:rPr>
              <a:t>Why Interrupt is Necessary?</a:t>
            </a:r>
            <a:endParaRPr/>
          </a:p>
        </p:txBody>
      </p:sp>
      <p:sp>
        <p:nvSpPr>
          <p:cNvPr id="298" name="Google Shape;298;p2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Third Type: </a:t>
            </a:r>
            <a:r>
              <a:rPr lang="en-US" sz="2800"/>
              <a:t>INTERRUPTED I/O </a:t>
            </a:r>
            <a:r>
              <a:rPr lang="en-US"/>
              <a:t>communication between MP and I/O devices.</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99" name="Google Shape;299;p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0" name="Google Shape;300;p20"/>
          <p:cNvSpPr txBox="1"/>
          <p:nvPr/>
        </p:nvSpPr>
        <p:spPr>
          <a:xfrm>
            <a:off x="1371600" y="3124200"/>
            <a:ext cx="6096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INT</a:t>
            </a:r>
            <a:endParaRPr/>
          </a:p>
        </p:txBody>
      </p:sp>
      <p:grpSp>
        <p:nvGrpSpPr>
          <p:cNvPr id="301" name="Google Shape;301;p20"/>
          <p:cNvGrpSpPr/>
          <p:nvPr/>
        </p:nvGrpSpPr>
        <p:grpSpPr>
          <a:xfrm>
            <a:off x="1062696" y="2588382"/>
            <a:ext cx="7010400" cy="2228850"/>
            <a:chOff x="528" y="1668"/>
            <a:chExt cx="4416" cy="1404"/>
          </a:xfrm>
        </p:grpSpPr>
        <p:grpSp>
          <p:nvGrpSpPr>
            <p:cNvPr id="302" name="Google Shape;302;p20"/>
            <p:cNvGrpSpPr/>
            <p:nvPr/>
          </p:nvGrpSpPr>
          <p:grpSpPr>
            <a:xfrm>
              <a:off x="528" y="1668"/>
              <a:ext cx="4416" cy="972"/>
              <a:chOff x="528" y="996"/>
              <a:chExt cx="4416" cy="972"/>
            </a:xfrm>
          </p:grpSpPr>
          <p:sp>
            <p:nvSpPr>
              <p:cNvPr id="303" name="Google Shape;303;p20"/>
              <p:cNvSpPr/>
              <p:nvPr/>
            </p:nvSpPr>
            <p:spPr>
              <a:xfrm>
                <a:off x="528" y="1104"/>
                <a:ext cx="672" cy="864"/>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µP</a:t>
                </a:r>
                <a:endParaRPr/>
              </a:p>
              <a:p>
                <a:pPr indent="0" lvl="0" marL="0" marR="0" rtl="0" algn="ctr">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rPr lang="en-US" sz="2000">
                    <a:solidFill>
                      <a:schemeClr val="dk1"/>
                    </a:solidFill>
                    <a:latin typeface="Calibri"/>
                    <a:ea typeface="Calibri"/>
                    <a:cs typeface="Calibri"/>
                    <a:sym typeface="Calibri"/>
                  </a:rPr>
                  <a:t>INT</a:t>
                </a:r>
                <a:endParaRPr/>
              </a:p>
            </p:txBody>
          </p:sp>
          <p:sp>
            <p:nvSpPr>
              <p:cNvPr id="304" name="Google Shape;304;p20"/>
              <p:cNvSpPr/>
              <p:nvPr/>
            </p:nvSpPr>
            <p:spPr>
              <a:xfrm>
                <a:off x="1347" y="1152"/>
                <a:ext cx="3597" cy="211"/>
              </a:xfrm>
              <a:prstGeom prst="leftRightArrow">
                <a:avLst>
                  <a:gd fmla="val 50000" name="adj1"/>
                  <a:gd fmla="val 340948"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Calibri"/>
                  <a:ea typeface="Calibri"/>
                  <a:cs typeface="Calibri"/>
                  <a:sym typeface="Calibri"/>
                </a:endParaRPr>
              </a:p>
            </p:txBody>
          </p:sp>
          <p:sp>
            <p:nvSpPr>
              <p:cNvPr id="305" name="Google Shape;305;p20"/>
              <p:cNvSpPr/>
              <p:nvPr/>
            </p:nvSpPr>
            <p:spPr>
              <a:xfrm>
                <a:off x="1824" y="1574"/>
                <a:ext cx="1008" cy="34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I/O</a:t>
                </a:r>
                <a:endParaRPr/>
              </a:p>
              <a:p>
                <a:pPr indent="0" lvl="0" marL="0" marR="0" rtl="0" algn="ctr">
                  <a:spcBef>
                    <a:spcPts val="0"/>
                  </a:spcBef>
                  <a:spcAft>
                    <a:spcPts val="0"/>
                  </a:spcAft>
                  <a:buNone/>
                </a:pPr>
                <a:r>
                  <a:rPr lang="en-US" sz="2000">
                    <a:solidFill>
                      <a:schemeClr val="dk1"/>
                    </a:solidFill>
                    <a:latin typeface="Calibri"/>
                    <a:ea typeface="Calibri"/>
                    <a:cs typeface="Calibri"/>
                    <a:sym typeface="Calibri"/>
                  </a:rPr>
                  <a:t>device1</a:t>
                </a:r>
                <a:endParaRPr/>
              </a:p>
            </p:txBody>
          </p:sp>
          <p:sp>
            <p:nvSpPr>
              <p:cNvPr id="306" name="Google Shape;306;p20"/>
              <p:cNvSpPr/>
              <p:nvPr/>
            </p:nvSpPr>
            <p:spPr>
              <a:xfrm>
                <a:off x="3351" y="1574"/>
                <a:ext cx="1113" cy="394"/>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I/O </a:t>
                </a:r>
                <a:endParaRPr/>
              </a:p>
              <a:p>
                <a:pPr indent="0" lvl="0" marL="0" marR="0" rtl="0" algn="ctr">
                  <a:spcBef>
                    <a:spcPts val="0"/>
                  </a:spcBef>
                  <a:spcAft>
                    <a:spcPts val="0"/>
                  </a:spcAft>
                  <a:buNone/>
                </a:pPr>
                <a:r>
                  <a:rPr lang="en-US" sz="2000">
                    <a:solidFill>
                      <a:schemeClr val="dk1"/>
                    </a:solidFill>
                    <a:latin typeface="Calibri"/>
                    <a:ea typeface="Calibri"/>
                    <a:cs typeface="Calibri"/>
                    <a:sym typeface="Calibri"/>
                  </a:rPr>
                  <a:t>device  n</a:t>
                </a:r>
                <a:endParaRPr/>
              </a:p>
            </p:txBody>
          </p:sp>
          <p:sp>
            <p:nvSpPr>
              <p:cNvPr id="307" name="Google Shape;307;p20"/>
              <p:cNvSpPr/>
              <p:nvPr/>
            </p:nvSpPr>
            <p:spPr>
              <a:xfrm>
                <a:off x="2257" y="1306"/>
                <a:ext cx="130" cy="268"/>
              </a:xfrm>
              <a:prstGeom prst="upDownArrow">
                <a:avLst>
                  <a:gd fmla="val 50000" name="adj1"/>
                  <a:gd fmla="val 41231"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308" name="Google Shape;308;p20"/>
              <p:cNvSpPr/>
              <p:nvPr/>
            </p:nvSpPr>
            <p:spPr>
              <a:xfrm>
                <a:off x="3817" y="1306"/>
                <a:ext cx="130" cy="268"/>
              </a:xfrm>
              <a:prstGeom prst="upDownArrow">
                <a:avLst>
                  <a:gd fmla="val 50000" name="adj1"/>
                  <a:gd fmla="val 41231"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309" name="Google Shape;309;p20"/>
              <p:cNvSpPr txBox="1"/>
              <p:nvPr/>
            </p:nvSpPr>
            <p:spPr>
              <a:xfrm>
                <a:off x="2736" y="996"/>
                <a:ext cx="768" cy="25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BUS</a:t>
                </a:r>
                <a:endParaRPr/>
              </a:p>
            </p:txBody>
          </p:sp>
          <p:sp>
            <p:nvSpPr>
              <p:cNvPr id="310" name="Google Shape;310;p20"/>
              <p:cNvSpPr txBox="1"/>
              <p:nvPr/>
            </p:nvSpPr>
            <p:spPr>
              <a:xfrm>
                <a:off x="2976" y="1536"/>
                <a:ext cx="336"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a:t>
                </a:r>
                <a:endParaRPr/>
              </a:p>
            </p:txBody>
          </p:sp>
        </p:grpSp>
        <p:grpSp>
          <p:nvGrpSpPr>
            <p:cNvPr id="311" name="Google Shape;311;p20"/>
            <p:cNvGrpSpPr/>
            <p:nvPr/>
          </p:nvGrpSpPr>
          <p:grpSpPr>
            <a:xfrm>
              <a:off x="864" y="2640"/>
              <a:ext cx="3696" cy="432"/>
              <a:chOff x="864" y="2640"/>
              <a:chExt cx="3696" cy="432"/>
            </a:xfrm>
          </p:grpSpPr>
          <p:grpSp>
            <p:nvGrpSpPr>
              <p:cNvPr id="312" name="Google Shape;312;p20"/>
              <p:cNvGrpSpPr/>
              <p:nvPr/>
            </p:nvGrpSpPr>
            <p:grpSpPr>
              <a:xfrm>
                <a:off x="2112" y="2640"/>
                <a:ext cx="2064" cy="432"/>
                <a:chOff x="2112" y="1824"/>
                <a:chExt cx="2064" cy="432"/>
              </a:xfrm>
            </p:grpSpPr>
            <p:cxnSp>
              <p:nvCxnSpPr>
                <p:cNvPr id="313" name="Google Shape;313;p20"/>
                <p:cNvCxnSpPr/>
                <p:nvPr/>
              </p:nvCxnSpPr>
              <p:spPr>
                <a:xfrm>
                  <a:off x="4176" y="1824"/>
                  <a:ext cx="0" cy="432"/>
                </a:xfrm>
                <a:prstGeom prst="straightConnector1">
                  <a:avLst/>
                </a:prstGeom>
                <a:noFill/>
                <a:ln cap="flat" cmpd="sng" w="9525">
                  <a:solidFill>
                    <a:schemeClr val="dk1"/>
                  </a:solidFill>
                  <a:prstDash val="solid"/>
                  <a:round/>
                  <a:headEnd len="med" w="med" type="none"/>
                  <a:tailEnd len="med" w="med" type="triangle"/>
                </a:ln>
              </p:spPr>
            </p:cxnSp>
            <p:cxnSp>
              <p:nvCxnSpPr>
                <p:cNvPr id="314" name="Google Shape;314;p20"/>
                <p:cNvCxnSpPr/>
                <p:nvPr/>
              </p:nvCxnSpPr>
              <p:spPr>
                <a:xfrm>
                  <a:off x="2976" y="1824"/>
                  <a:ext cx="0" cy="432"/>
                </a:xfrm>
                <a:prstGeom prst="straightConnector1">
                  <a:avLst/>
                </a:prstGeom>
                <a:noFill/>
                <a:ln cap="flat" cmpd="sng" w="9525">
                  <a:solidFill>
                    <a:schemeClr val="dk1"/>
                  </a:solidFill>
                  <a:prstDash val="solid"/>
                  <a:round/>
                  <a:headEnd len="med" w="med" type="none"/>
                  <a:tailEnd len="med" w="med" type="triangle"/>
                </a:ln>
              </p:spPr>
            </p:cxnSp>
            <p:cxnSp>
              <p:nvCxnSpPr>
                <p:cNvPr id="315" name="Google Shape;315;p20"/>
                <p:cNvCxnSpPr/>
                <p:nvPr/>
              </p:nvCxnSpPr>
              <p:spPr>
                <a:xfrm>
                  <a:off x="2112" y="1824"/>
                  <a:ext cx="0" cy="432"/>
                </a:xfrm>
                <a:prstGeom prst="straightConnector1">
                  <a:avLst/>
                </a:prstGeom>
                <a:noFill/>
                <a:ln cap="flat" cmpd="sng" w="9525">
                  <a:solidFill>
                    <a:schemeClr val="dk1"/>
                  </a:solidFill>
                  <a:prstDash val="solid"/>
                  <a:round/>
                  <a:headEnd len="med" w="med" type="none"/>
                  <a:tailEnd len="med" w="med" type="triangle"/>
                </a:ln>
              </p:spPr>
            </p:cxnSp>
          </p:grpSp>
          <p:grpSp>
            <p:nvGrpSpPr>
              <p:cNvPr id="316" name="Google Shape;316;p20"/>
              <p:cNvGrpSpPr/>
              <p:nvPr/>
            </p:nvGrpSpPr>
            <p:grpSpPr>
              <a:xfrm>
                <a:off x="864" y="2640"/>
                <a:ext cx="3696" cy="432"/>
                <a:chOff x="864" y="1824"/>
                <a:chExt cx="3696" cy="432"/>
              </a:xfrm>
            </p:grpSpPr>
            <p:cxnSp>
              <p:nvCxnSpPr>
                <p:cNvPr id="317" name="Google Shape;317;p20"/>
                <p:cNvCxnSpPr/>
                <p:nvPr/>
              </p:nvCxnSpPr>
              <p:spPr>
                <a:xfrm rot="10800000">
                  <a:off x="864" y="1824"/>
                  <a:ext cx="0" cy="432"/>
                </a:xfrm>
                <a:prstGeom prst="straightConnector1">
                  <a:avLst/>
                </a:prstGeom>
                <a:noFill/>
                <a:ln cap="flat" cmpd="sng" w="9525">
                  <a:solidFill>
                    <a:schemeClr val="dk1"/>
                  </a:solidFill>
                  <a:prstDash val="solid"/>
                  <a:round/>
                  <a:headEnd len="med" w="med" type="none"/>
                  <a:tailEnd len="med" w="med" type="triangle"/>
                </a:ln>
              </p:spPr>
            </p:cxnSp>
            <p:cxnSp>
              <p:nvCxnSpPr>
                <p:cNvPr id="318" name="Google Shape;318;p20"/>
                <p:cNvCxnSpPr/>
                <p:nvPr/>
              </p:nvCxnSpPr>
              <p:spPr>
                <a:xfrm>
                  <a:off x="864" y="2256"/>
                  <a:ext cx="3312" cy="0"/>
                </a:xfrm>
                <a:prstGeom prst="straightConnector1">
                  <a:avLst/>
                </a:prstGeom>
                <a:noFill/>
                <a:ln cap="flat" cmpd="sng" w="9525">
                  <a:solidFill>
                    <a:schemeClr val="dk1"/>
                  </a:solidFill>
                  <a:prstDash val="solid"/>
                  <a:round/>
                  <a:headEnd len="med" w="med" type="none"/>
                  <a:tailEnd len="med" w="med" type="none"/>
                </a:ln>
              </p:spPr>
            </p:cxnSp>
            <p:sp>
              <p:nvSpPr>
                <p:cNvPr id="319" name="Google Shape;319;p20"/>
                <p:cNvSpPr txBox="1"/>
                <p:nvPr/>
              </p:nvSpPr>
              <p:spPr>
                <a:xfrm>
                  <a:off x="4176" y="1920"/>
                  <a:ext cx="384"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INT</a:t>
                  </a:r>
                  <a:endParaRPr/>
                </a:p>
              </p:txBody>
            </p:sp>
            <p:sp>
              <p:nvSpPr>
                <p:cNvPr id="320" name="Google Shape;320;p20"/>
                <p:cNvSpPr txBox="1"/>
                <p:nvPr/>
              </p:nvSpPr>
              <p:spPr>
                <a:xfrm>
                  <a:off x="2976" y="1920"/>
                  <a:ext cx="384"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INT</a:t>
                  </a:r>
                  <a:endParaRPr/>
                </a:p>
              </p:txBody>
            </p:sp>
            <p:sp>
              <p:nvSpPr>
                <p:cNvPr id="321" name="Google Shape;321;p20"/>
                <p:cNvSpPr txBox="1"/>
                <p:nvPr/>
              </p:nvSpPr>
              <p:spPr>
                <a:xfrm>
                  <a:off x="2112" y="1920"/>
                  <a:ext cx="384"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INT</a:t>
                  </a:r>
                  <a:endParaRPr/>
                </a:p>
              </p:txBody>
            </p:sp>
          </p:grpSp>
        </p:grpSp>
      </p:grpSp>
      <p:sp>
        <p:nvSpPr>
          <p:cNvPr id="322" name="Google Shape;322;p20"/>
          <p:cNvSpPr txBox="1"/>
          <p:nvPr/>
        </p:nvSpPr>
        <p:spPr>
          <a:xfrm>
            <a:off x="338796" y="5105400"/>
            <a:ext cx="84582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Interrupts are particularly useful when I/O devices are slow</a:t>
            </a:r>
            <a:endParaRPr/>
          </a:p>
        </p:txBody>
      </p:sp>
      <p:sp>
        <p:nvSpPr>
          <p:cNvPr id="323" name="Google Shape;323;p20"/>
          <p:cNvSpPr txBox="1"/>
          <p:nvPr/>
        </p:nvSpPr>
        <p:spPr>
          <a:xfrm>
            <a:off x="1676400" y="6416040"/>
            <a:ext cx="6172200" cy="3657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a:solidFill>
                  <a:schemeClr val="dk1"/>
                </a:solidFill>
                <a:latin typeface="Calibri"/>
                <a:ea typeface="Calibri"/>
                <a:cs typeface="Calibri"/>
                <a:sym typeface="Calibri"/>
              </a:rPr>
              <a:t>CSE – 341 : Microprocessors </a:t>
            </a:r>
            <a:endParaRPr/>
          </a:p>
          <a:p>
            <a:pPr indent="0" lvl="0" marL="0" marR="0" rtl="0" algn="ctr">
              <a:spcBef>
                <a:spcPts val="0"/>
              </a:spcBef>
              <a:spcAft>
                <a:spcPts val="0"/>
              </a:spcAft>
              <a:buNone/>
            </a:pPr>
            <a:r>
              <a:rPr b="0" lang="en-US" sz="1400">
                <a:solidFill>
                  <a:schemeClr val="dk1"/>
                </a:solidFill>
                <a:latin typeface="Calibri"/>
                <a:ea typeface="Calibri"/>
                <a:cs typeface="Calibri"/>
                <a:sym typeface="Calibri"/>
              </a:rPr>
              <a:t>    BRAC University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4"/>
              </a:buClr>
              <a:buSzPts val="4400"/>
              <a:buFont typeface="Calibri"/>
              <a:buNone/>
            </a:pPr>
            <a:r>
              <a:rPr b="1" lang="en-US">
                <a:solidFill>
                  <a:schemeClr val="accent4"/>
                </a:solidFill>
              </a:rPr>
              <a:t>Polling and Interrupt</a:t>
            </a:r>
            <a:endParaRPr/>
          </a:p>
        </p:txBody>
      </p:sp>
      <p:sp>
        <p:nvSpPr>
          <p:cNvPr id="329" name="Google Shape;329;p21"/>
          <p:cNvSpPr txBox="1"/>
          <p:nvPr>
            <p:ph idx="1" type="body"/>
          </p:nvPr>
        </p:nvSpPr>
        <p:spPr>
          <a:xfrm>
            <a:off x="628650" y="1371600"/>
            <a:ext cx="7886700" cy="4924427"/>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sz="2400"/>
              <a:t>Both are methods to notify processor that I/O device needs attention</a:t>
            </a:r>
            <a:endParaRPr/>
          </a:p>
          <a:p>
            <a:pPr indent="-228600" lvl="0" marL="228600" rtl="0" algn="l">
              <a:lnSpc>
                <a:spcPct val="90000"/>
              </a:lnSpc>
              <a:spcBef>
                <a:spcPts val="1000"/>
              </a:spcBef>
              <a:spcAft>
                <a:spcPts val="0"/>
              </a:spcAft>
              <a:buClr>
                <a:schemeClr val="dk1"/>
              </a:buClr>
              <a:buSzPct val="100000"/>
              <a:buChar char="•"/>
            </a:pPr>
            <a:r>
              <a:rPr lang="en-US" sz="2400"/>
              <a:t> </a:t>
            </a:r>
            <a:r>
              <a:rPr b="1" lang="en-US" sz="2400">
                <a:solidFill>
                  <a:schemeClr val="accent4"/>
                </a:solidFill>
              </a:rPr>
              <a:t>Polling</a:t>
            </a:r>
            <a:endParaRPr/>
          </a:p>
          <a:p>
            <a:pPr indent="-228600" lvl="1" marL="685800" rtl="0" algn="l">
              <a:lnSpc>
                <a:spcPct val="90000"/>
              </a:lnSpc>
              <a:spcBef>
                <a:spcPts val="500"/>
              </a:spcBef>
              <a:spcAft>
                <a:spcPts val="0"/>
              </a:spcAft>
              <a:buClr>
                <a:schemeClr val="dk1"/>
              </a:buClr>
              <a:buSzPct val="100000"/>
              <a:buChar char="•"/>
            </a:pPr>
            <a:r>
              <a:rPr lang="en-US">
                <a:solidFill>
                  <a:schemeClr val="dk1"/>
                </a:solidFill>
              </a:rPr>
              <a:t>simple, but slow</a:t>
            </a:r>
            <a:endParaRPr/>
          </a:p>
          <a:p>
            <a:pPr indent="-228600" lvl="1" marL="685800" rtl="0" algn="l">
              <a:lnSpc>
                <a:spcPct val="90000"/>
              </a:lnSpc>
              <a:spcBef>
                <a:spcPts val="500"/>
              </a:spcBef>
              <a:spcAft>
                <a:spcPts val="0"/>
              </a:spcAft>
              <a:buClr>
                <a:schemeClr val="dk1"/>
              </a:buClr>
              <a:buSzPct val="100000"/>
              <a:buChar char="•"/>
            </a:pPr>
            <a:r>
              <a:rPr lang="en-US">
                <a:solidFill>
                  <a:schemeClr val="dk1"/>
                </a:solidFill>
              </a:rPr>
              <a:t>processor check status of I/O device regularly to see if it needs attention</a:t>
            </a:r>
            <a:endParaRPr/>
          </a:p>
          <a:p>
            <a:pPr indent="-228600" lvl="1" marL="685800" rtl="0" algn="l">
              <a:lnSpc>
                <a:spcPct val="90000"/>
              </a:lnSpc>
              <a:spcBef>
                <a:spcPts val="500"/>
              </a:spcBef>
              <a:spcAft>
                <a:spcPts val="0"/>
              </a:spcAft>
              <a:buClr>
                <a:schemeClr val="dk1"/>
              </a:buClr>
              <a:buSzPct val="100000"/>
              <a:buChar char="•"/>
            </a:pPr>
            <a:r>
              <a:rPr i="1" lang="en-US">
                <a:solidFill>
                  <a:schemeClr val="dk1"/>
                </a:solidFill>
              </a:rPr>
              <a:t>similar to checking a telephone without bells</a:t>
            </a:r>
            <a:r>
              <a:rPr lang="en-US">
                <a:solidFill>
                  <a:schemeClr val="dk1"/>
                </a:solidFill>
              </a:rPr>
              <a:t>!</a:t>
            </a:r>
            <a:endParaRPr/>
          </a:p>
          <a:p>
            <a:pPr indent="-228600" lvl="1" marL="685800" rtl="0" algn="l">
              <a:lnSpc>
                <a:spcPct val="90000"/>
              </a:lnSpc>
              <a:spcBef>
                <a:spcPts val="500"/>
              </a:spcBef>
              <a:spcAft>
                <a:spcPts val="0"/>
              </a:spcAft>
              <a:buClr>
                <a:schemeClr val="dk1"/>
              </a:buClr>
              <a:buSzPct val="100000"/>
              <a:buChar char="•"/>
            </a:pPr>
            <a:r>
              <a:rPr lang="en-US"/>
              <a:t>Handled by CPU</a:t>
            </a:r>
            <a:endParaRPr>
              <a:solidFill>
                <a:schemeClr val="dk1"/>
              </a:solidFill>
            </a:endParaRPr>
          </a:p>
          <a:p>
            <a:pPr indent="-228600" lvl="0" marL="228600" rtl="0" algn="l">
              <a:lnSpc>
                <a:spcPct val="90000"/>
              </a:lnSpc>
              <a:spcBef>
                <a:spcPts val="1000"/>
              </a:spcBef>
              <a:spcAft>
                <a:spcPts val="0"/>
              </a:spcAft>
              <a:buClr>
                <a:schemeClr val="accent4"/>
              </a:buClr>
              <a:buSzPct val="100000"/>
              <a:buChar char="•"/>
            </a:pPr>
            <a:r>
              <a:rPr lang="en-US" sz="2400">
                <a:solidFill>
                  <a:schemeClr val="accent4"/>
                </a:solidFill>
              </a:rPr>
              <a:t> </a:t>
            </a:r>
            <a:r>
              <a:rPr b="1" lang="en-US" sz="2400">
                <a:solidFill>
                  <a:schemeClr val="accent4"/>
                </a:solidFill>
              </a:rPr>
              <a:t>Interrupt</a:t>
            </a:r>
            <a:endParaRPr/>
          </a:p>
          <a:p>
            <a:pPr indent="-228600" lvl="1" marL="685800" rtl="0" algn="l">
              <a:lnSpc>
                <a:spcPct val="90000"/>
              </a:lnSpc>
              <a:spcBef>
                <a:spcPts val="500"/>
              </a:spcBef>
              <a:spcAft>
                <a:spcPts val="0"/>
              </a:spcAft>
              <a:buClr>
                <a:schemeClr val="dk1"/>
              </a:buClr>
              <a:buSzPct val="100000"/>
              <a:buChar char="•"/>
            </a:pPr>
            <a:r>
              <a:rPr lang="en-US">
                <a:solidFill>
                  <a:schemeClr val="dk1"/>
                </a:solidFill>
              </a:rPr>
              <a:t>fast, but more complicated</a:t>
            </a:r>
            <a:endParaRPr/>
          </a:p>
          <a:p>
            <a:pPr indent="-228600" lvl="1" marL="685800" rtl="0" algn="l">
              <a:lnSpc>
                <a:spcPct val="90000"/>
              </a:lnSpc>
              <a:spcBef>
                <a:spcPts val="500"/>
              </a:spcBef>
              <a:spcAft>
                <a:spcPts val="0"/>
              </a:spcAft>
              <a:buClr>
                <a:schemeClr val="dk1"/>
              </a:buClr>
              <a:buSzPct val="100000"/>
              <a:buChar char="•"/>
            </a:pPr>
            <a:r>
              <a:rPr lang="en-US">
                <a:solidFill>
                  <a:schemeClr val="dk1"/>
                </a:solidFill>
              </a:rPr>
              <a:t>processor is notified by I/O device (interrupted) when device needs attention</a:t>
            </a:r>
            <a:endParaRPr/>
          </a:p>
          <a:p>
            <a:pPr indent="-228600" lvl="1" marL="685800" rtl="0" algn="l">
              <a:lnSpc>
                <a:spcPct val="90000"/>
              </a:lnSpc>
              <a:spcBef>
                <a:spcPts val="500"/>
              </a:spcBef>
              <a:spcAft>
                <a:spcPts val="0"/>
              </a:spcAft>
              <a:buClr>
                <a:schemeClr val="dk1"/>
              </a:buClr>
              <a:buSzPct val="100000"/>
              <a:buChar char="•"/>
            </a:pPr>
            <a:r>
              <a:rPr lang="en-US">
                <a:solidFill>
                  <a:schemeClr val="dk1"/>
                </a:solidFill>
              </a:rPr>
              <a:t>Handled by Interrupt - handl</a:t>
            </a:r>
            <a:r>
              <a:rPr lang="en-US"/>
              <a:t>er</a:t>
            </a:r>
            <a:endParaRPr>
              <a:solidFill>
                <a:schemeClr val="dk1"/>
              </a:solidFill>
            </a:endParaRPr>
          </a:p>
          <a:p>
            <a:pPr indent="-228600" lvl="1" marL="685800" rtl="0" algn="l">
              <a:lnSpc>
                <a:spcPct val="90000"/>
              </a:lnSpc>
              <a:spcBef>
                <a:spcPts val="500"/>
              </a:spcBef>
              <a:spcAft>
                <a:spcPts val="0"/>
              </a:spcAft>
              <a:buClr>
                <a:schemeClr val="dk1"/>
              </a:buClr>
              <a:buSzPct val="100000"/>
              <a:buChar char="•"/>
            </a:pPr>
            <a:r>
              <a:rPr i="1" lang="en-US">
                <a:solidFill>
                  <a:schemeClr val="dk1"/>
                </a:solidFill>
              </a:rPr>
              <a:t>similar to a telephone with bells</a:t>
            </a:r>
            <a:endParaRPr/>
          </a:p>
          <a:p>
            <a:pPr indent="-64135" lvl="0" marL="228600" rtl="0" algn="l">
              <a:lnSpc>
                <a:spcPct val="90000"/>
              </a:lnSpc>
              <a:spcBef>
                <a:spcPts val="1000"/>
              </a:spcBef>
              <a:spcAft>
                <a:spcPts val="0"/>
              </a:spcAft>
              <a:buClr>
                <a:schemeClr val="dk1"/>
              </a:buClr>
              <a:buSzPct val="100000"/>
              <a:buNone/>
            </a:pPr>
            <a:r>
              <a:t/>
            </a:r>
            <a:endParaRPr/>
          </a:p>
        </p:txBody>
      </p:sp>
      <p:sp>
        <p:nvSpPr>
          <p:cNvPr id="330" name="Google Shape;330;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1" name="Google Shape;331;p21"/>
          <p:cNvSpPr txBox="1"/>
          <p:nvPr/>
        </p:nvSpPr>
        <p:spPr>
          <a:xfrm>
            <a:off x="1676400" y="6416040"/>
            <a:ext cx="6172200" cy="3657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a:solidFill>
                  <a:schemeClr val="dk1"/>
                </a:solidFill>
                <a:latin typeface="Calibri"/>
                <a:ea typeface="Calibri"/>
                <a:cs typeface="Calibri"/>
                <a:sym typeface="Calibri"/>
              </a:rPr>
              <a:t>CSE – 341 : Microprocessors </a:t>
            </a:r>
            <a:endParaRPr/>
          </a:p>
          <a:p>
            <a:pPr indent="0" lvl="0" marL="0" marR="0" rtl="0" algn="ctr">
              <a:spcBef>
                <a:spcPts val="0"/>
              </a:spcBef>
              <a:spcAft>
                <a:spcPts val="0"/>
              </a:spcAft>
              <a:buNone/>
            </a:pPr>
            <a:r>
              <a:rPr b="0" lang="en-US" sz="1400">
                <a:solidFill>
                  <a:schemeClr val="dk1"/>
                </a:solidFill>
                <a:latin typeface="Calibri"/>
                <a:ea typeface="Calibri"/>
                <a:cs typeface="Calibri"/>
                <a:sym typeface="Calibri"/>
              </a:rPr>
              <a:t>    BRAC University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495300" y="185413"/>
            <a:ext cx="7886700" cy="8194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4"/>
              </a:buClr>
              <a:buSzPts val="4400"/>
              <a:buFont typeface="Calibri"/>
              <a:buNone/>
            </a:pPr>
            <a:r>
              <a:rPr b="1" lang="en-US">
                <a:solidFill>
                  <a:schemeClr val="accent4"/>
                </a:solidFill>
              </a:rPr>
              <a:t>Interrupt Types based on ISR ID</a:t>
            </a:r>
            <a:endParaRPr/>
          </a:p>
        </p:txBody>
      </p:sp>
      <p:graphicFrame>
        <p:nvGraphicFramePr>
          <p:cNvPr id="337" name="Google Shape;337;p22"/>
          <p:cNvGraphicFramePr/>
          <p:nvPr/>
        </p:nvGraphicFramePr>
        <p:xfrm>
          <a:off x="762000" y="1219200"/>
          <a:ext cx="3000000" cy="3000000"/>
        </p:xfrm>
        <a:graphic>
          <a:graphicData uri="http://schemas.openxmlformats.org/drawingml/2006/table">
            <a:tbl>
              <a:tblPr>
                <a:noFill/>
                <a:tableStyleId>{F99A3476-68F6-46FF-9577-8C56CCADDFA8}</a:tableStyleId>
              </a:tblPr>
              <a:tblGrid>
                <a:gridCol w="2438400"/>
                <a:gridCol w="914400"/>
                <a:gridCol w="914400"/>
                <a:gridCol w="609600"/>
                <a:gridCol w="2286000"/>
                <a:gridCol w="457200"/>
              </a:tblGrid>
              <a:tr h="203200">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AVAILABLE</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003FFH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TYPE 255</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03200">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FOR USER</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Arial"/>
                        <a:buNone/>
                      </a:pPr>
                      <a:r>
                        <a:rPr b="1" i="0" lang="en-US" sz="1500" u="none" cap="none" strike="noStrike">
                          <a:solidFill>
                            <a:schemeClr val="dk1"/>
                          </a:solidFill>
                          <a:latin typeface="Arial"/>
                          <a:ea typeface="Arial"/>
                          <a:cs typeface="Arial"/>
                          <a:sym typeface="Arial"/>
                        </a:rPr>
                        <a:t>...</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03200">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(224)</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00080H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TYPE 32</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203200">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TYPE 31</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03200">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RESERVED (27)</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Arial"/>
                        <a:buNone/>
                      </a:pPr>
                      <a:r>
                        <a:rPr b="1" i="0" lang="en-US" sz="1500" u="none" cap="none" strike="noStrike">
                          <a:solidFill>
                            <a:schemeClr val="dk1"/>
                          </a:solidFill>
                          <a:latin typeface="Arial"/>
                          <a:ea typeface="Arial"/>
                          <a:cs typeface="Arial"/>
                          <a:sym typeface="Arial"/>
                        </a:rPr>
                        <a:t>...</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03200">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00014H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TYPE 5</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203200">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TYPE 4</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03200">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00010H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INTO   OVERFLOW</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03200">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TYPE 3</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03200">
                <a:tc>
                  <a:txBody>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Predefined/</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0000CH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INT</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03200">
                <a:tc>
                  <a:txBody>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Dedicated/Internal</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TYPE 2</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03200">
                <a:tc>
                  <a:txBody>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Interrupts  Pointers</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00008H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NON-MASKABLE</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03200">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(5)</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TYPE 1</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03200">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00004H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SINGLE STEP</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03200">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CS Base Address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TYPE 0</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03200">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IP Offset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00000H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DIVIDE ERROR</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338" name="Google Shape;338;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9" name="Google Shape;339;p22"/>
          <p:cNvSpPr txBox="1"/>
          <p:nvPr/>
        </p:nvSpPr>
        <p:spPr>
          <a:xfrm>
            <a:off x="5867400" y="3276600"/>
            <a:ext cx="26670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0" name="Google Shape;340;p22"/>
          <p:cNvSpPr txBox="1"/>
          <p:nvPr/>
        </p:nvSpPr>
        <p:spPr>
          <a:xfrm>
            <a:off x="1066800" y="4495800"/>
            <a:ext cx="13716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41" name="Google Shape;341;p22"/>
          <p:cNvGrpSpPr/>
          <p:nvPr/>
        </p:nvGrpSpPr>
        <p:grpSpPr>
          <a:xfrm>
            <a:off x="3505200" y="1143000"/>
            <a:ext cx="554038" cy="5000625"/>
            <a:chOff x="2378" y="66"/>
            <a:chExt cx="349" cy="4119"/>
          </a:xfrm>
        </p:grpSpPr>
        <p:sp>
          <p:nvSpPr>
            <p:cNvPr id="342" name="Google Shape;342;p22"/>
            <p:cNvSpPr/>
            <p:nvPr/>
          </p:nvSpPr>
          <p:spPr>
            <a:xfrm>
              <a:off x="2378" y="1785"/>
              <a:ext cx="336" cy="2400"/>
            </a:xfrm>
            <a:prstGeom prst="leftBrace">
              <a:avLst>
                <a:gd fmla="val 59524"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3" name="Google Shape;343;p22"/>
            <p:cNvSpPr/>
            <p:nvPr/>
          </p:nvSpPr>
          <p:spPr>
            <a:xfrm>
              <a:off x="2439" y="912"/>
              <a:ext cx="288" cy="816"/>
            </a:xfrm>
            <a:prstGeom prst="leftBrace">
              <a:avLst>
                <a:gd fmla="val 23611"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4" name="Google Shape;344;p22"/>
            <p:cNvSpPr/>
            <p:nvPr/>
          </p:nvSpPr>
          <p:spPr>
            <a:xfrm>
              <a:off x="2439" y="66"/>
              <a:ext cx="288" cy="846"/>
            </a:xfrm>
            <a:prstGeom prst="leftBrace">
              <a:avLst>
                <a:gd fmla="val 24479"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45" name="Google Shape;345;p22"/>
          <p:cNvSpPr txBox="1"/>
          <p:nvPr/>
        </p:nvSpPr>
        <p:spPr>
          <a:xfrm>
            <a:off x="1676400" y="6416040"/>
            <a:ext cx="6172200" cy="3657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a:solidFill>
                  <a:schemeClr val="dk1"/>
                </a:solidFill>
                <a:latin typeface="Calibri"/>
                <a:ea typeface="Calibri"/>
                <a:cs typeface="Calibri"/>
                <a:sym typeface="Calibri"/>
              </a:rPr>
              <a:t>CSE – 341 : Microprocessors </a:t>
            </a:r>
            <a:endParaRPr/>
          </a:p>
          <a:p>
            <a:pPr indent="0" lvl="0" marL="0" marR="0" rtl="0" algn="ctr">
              <a:spcBef>
                <a:spcPts val="0"/>
              </a:spcBef>
              <a:spcAft>
                <a:spcPts val="0"/>
              </a:spcAft>
              <a:buNone/>
            </a:pPr>
            <a:r>
              <a:rPr b="0" lang="en-US" sz="1400">
                <a:solidFill>
                  <a:schemeClr val="dk1"/>
                </a:solidFill>
                <a:latin typeface="Calibri"/>
                <a:ea typeface="Calibri"/>
                <a:cs typeface="Calibri"/>
                <a:sym typeface="Calibri"/>
              </a:rPr>
              <a:t>    BRAC University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3"/>
          <p:cNvSpPr txBox="1"/>
          <p:nvPr>
            <p:ph type="title"/>
          </p:nvPr>
        </p:nvSpPr>
        <p:spPr>
          <a:xfrm>
            <a:off x="628650" y="365127"/>
            <a:ext cx="7886700" cy="87728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4400"/>
              <a:buFont typeface="Calibri"/>
              <a:buNone/>
            </a:pPr>
            <a:r>
              <a:rPr b="1" lang="en-US">
                <a:solidFill>
                  <a:schemeClr val="accent4"/>
                </a:solidFill>
              </a:rPr>
              <a:t>Divide by zero interrupt- Type 0</a:t>
            </a:r>
            <a:endParaRPr/>
          </a:p>
        </p:txBody>
      </p:sp>
      <p:sp>
        <p:nvSpPr>
          <p:cNvPr id="351" name="Google Shape;351;p23"/>
          <p:cNvSpPr txBox="1"/>
          <p:nvPr>
            <p:ph idx="1" type="body"/>
          </p:nvPr>
        </p:nvSpPr>
        <p:spPr>
          <a:xfrm>
            <a:off x="304800" y="1414639"/>
            <a:ext cx="8382000" cy="513461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latin typeface="Calibri"/>
                <a:ea typeface="Calibri"/>
                <a:cs typeface="Calibri"/>
                <a:sym typeface="Calibri"/>
              </a:rPr>
              <a:t>It occurs  automatically when the result of DIV or IDIV is too large</a:t>
            </a:r>
            <a:endParaRPr/>
          </a:p>
          <a:p>
            <a:pPr indent="-228600" lvl="0" marL="228600" rtl="0" algn="l">
              <a:lnSpc>
                <a:spcPct val="90000"/>
              </a:lnSpc>
              <a:spcBef>
                <a:spcPts val="1000"/>
              </a:spcBef>
              <a:spcAft>
                <a:spcPts val="0"/>
              </a:spcAft>
              <a:buClr>
                <a:schemeClr val="dk1"/>
              </a:buClr>
              <a:buSzPts val="2000"/>
              <a:buChar char="•"/>
            </a:pPr>
            <a:r>
              <a:rPr lang="en-US" sz="2000">
                <a:latin typeface="Calibri"/>
                <a:ea typeface="Calibri"/>
                <a:cs typeface="Calibri"/>
                <a:sym typeface="Calibri"/>
              </a:rPr>
              <a:t>Example:</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     DIV BL		//This will do AX÷BL</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		//will put result in AL(quotient) and AH(reminder)</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If AX was 4000H and BL was 02H,</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The quotient is 2000H and reminder is 00H.</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µP can put 00H in AH(reminder)</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But it cannot put 2000H in AL(quotient)</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This condition is called divide error!</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Again by mistake, we do a division operation where divisor is 0, such as AX = 4000H and BL = 00H, then the result will be infinity and it is the largest number that can not be stored in AL or AX whatever.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This is also divide by 0 error or Type 0 interrupt.</a:t>
            </a:r>
            <a:endParaRPr/>
          </a:p>
        </p:txBody>
      </p:sp>
      <p:sp>
        <p:nvSpPr>
          <p:cNvPr id="352" name="Google Shape;352;p2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CSE – 341 : Microprocessors </a:t>
            </a:r>
            <a:endParaRPr/>
          </a:p>
          <a:p>
            <a:pPr indent="0" lvl="0" marL="0" rtl="0" algn="ctr">
              <a:spcBef>
                <a:spcPts val="0"/>
              </a:spcBef>
              <a:spcAft>
                <a:spcPts val="0"/>
              </a:spcAft>
              <a:buNone/>
            </a:pPr>
            <a:r>
              <a:rPr lang="en-US"/>
              <a:t>    BRAC University</a:t>
            </a:r>
            <a:endParaRPr/>
          </a:p>
        </p:txBody>
      </p:sp>
      <p:sp>
        <p:nvSpPr>
          <p:cNvPr id="353" name="Google Shape;353;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4"/>
              </a:buClr>
              <a:buSzPts val="4400"/>
              <a:buFont typeface="Calibri"/>
              <a:buNone/>
            </a:pPr>
            <a:r>
              <a:rPr b="1" lang="en-US">
                <a:solidFill>
                  <a:schemeClr val="accent4"/>
                </a:solidFill>
              </a:rPr>
              <a:t>Single Step Interrupt- Type 1</a:t>
            </a:r>
            <a:endParaRPr/>
          </a:p>
        </p:txBody>
      </p:sp>
      <p:sp>
        <p:nvSpPr>
          <p:cNvPr id="359" name="Google Shape;359;p24"/>
          <p:cNvSpPr txBox="1"/>
          <p:nvPr>
            <p:ph idx="1" type="body"/>
          </p:nvPr>
        </p:nvSpPr>
        <p:spPr>
          <a:xfrm>
            <a:off x="266700" y="1620097"/>
            <a:ext cx="8610600" cy="5134610"/>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000"/>
              <a:buFont typeface="Noto Sans Symbols"/>
              <a:buChar char="⮚"/>
            </a:pPr>
            <a:r>
              <a:rPr lang="en-US" sz="2000">
                <a:latin typeface="Calibri"/>
                <a:ea typeface="Calibri"/>
                <a:cs typeface="Calibri"/>
                <a:sym typeface="Calibri"/>
              </a:rPr>
              <a:t>In single step mode, a system will </a:t>
            </a:r>
            <a:r>
              <a:rPr b="1" lang="en-US" sz="2000">
                <a:latin typeface="Calibri"/>
                <a:ea typeface="Calibri"/>
                <a:cs typeface="Calibri"/>
                <a:sym typeface="Calibri"/>
              </a:rPr>
              <a:t>stop after it executes each instructions </a:t>
            </a:r>
            <a:r>
              <a:rPr lang="en-US" sz="2000">
                <a:latin typeface="Calibri"/>
                <a:ea typeface="Calibri"/>
                <a:cs typeface="Calibri"/>
                <a:sym typeface="Calibri"/>
              </a:rPr>
              <a:t>and wait for further direction</a:t>
            </a:r>
            <a:endParaRPr/>
          </a:p>
          <a:p>
            <a:pPr indent="-228600" lvl="0" marL="228600" rtl="0" algn="just">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If the 8086 </a:t>
            </a:r>
            <a:r>
              <a:rPr b="1" lang="en-US" sz="2000">
                <a:latin typeface="Calibri"/>
                <a:ea typeface="Calibri"/>
                <a:cs typeface="Calibri"/>
                <a:sym typeface="Calibri"/>
              </a:rPr>
              <a:t>trap flag </a:t>
            </a:r>
            <a:r>
              <a:rPr lang="en-US" sz="2000">
                <a:latin typeface="Calibri"/>
                <a:ea typeface="Calibri"/>
                <a:cs typeface="Calibri"/>
                <a:sym typeface="Calibri"/>
              </a:rPr>
              <a:t>is set, the 8086 will automatically do a type 1 interrupt after each instruction executes</a:t>
            </a:r>
            <a:endParaRPr/>
          </a:p>
          <a:p>
            <a:pPr indent="-228600" lvl="0" marL="228600" rtl="0" algn="just">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The trap flag is reset when the 8086 does a type 1 interrupt, so the single step mode will be disabled during the interrupt-service procedure</a:t>
            </a:r>
            <a:endParaRPr/>
          </a:p>
          <a:p>
            <a:pPr indent="-228600" lvl="0" marL="228600" rtl="0" algn="just">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Tasks for implementing single stepping:</a:t>
            </a:r>
            <a:endParaRPr/>
          </a:p>
          <a:p>
            <a:pPr indent="-228600" lvl="1" marL="685800" rtl="0" algn="just">
              <a:lnSpc>
                <a:spcPct val="90000"/>
              </a:lnSpc>
              <a:spcBef>
                <a:spcPts val="5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Set the trap flag</a:t>
            </a:r>
            <a:endParaRPr/>
          </a:p>
          <a:p>
            <a:pPr indent="-228600" lvl="1" marL="685800" rtl="0" algn="just">
              <a:lnSpc>
                <a:spcPct val="90000"/>
              </a:lnSpc>
              <a:spcBef>
                <a:spcPts val="5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Write an interrupt service procedure which saves all registers on the stack</a:t>
            </a:r>
            <a:endParaRPr/>
          </a:p>
          <a:p>
            <a:pPr indent="-228600" lvl="1" marL="685800" rtl="0" algn="just">
              <a:lnSpc>
                <a:spcPct val="90000"/>
              </a:lnSpc>
              <a:spcBef>
                <a:spcPts val="5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stack where they can later be examined</a:t>
            </a:r>
            <a:endParaRPr/>
          </a:p>
          <a:p>
            <a:pPr indent="-228600" lvl="1" marL="685800" rtl="0" algn="just">
              <a:lnSpc>
                <a:spcPct val="90000"/>
              </a:lnSpc>
              <a:spcBef>
                <a:spcPts val="5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Load the starting address of the type 1 interrupt service procedure into address 00004H and 00006H </a:t>
            </a:r>
            <a:endParaRPr/>
          </a:p>
        </p:txBody>
      </p:sp>
      <p:sp>
        <p:nvSpPr>
          <p:cNvPr id="360" name="Google Shape;360;p2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CSE – 341 : Microprocessors </a:t>
            </a:r>
            <a:endParaRPr/>
          </a:p>
          <a:p>
            <a:pPr indent="0" lvl="0" marL="0" rtl="0" algn="ctr">
              <a:spcBef>
                <a:spcPts val="0"/>
              </a:spcBef>
              <a:spcAft>
                <a:spcPts val="0"/>
              </a:spcAft>
              <a:buNone/>
            </a:pPr>
            <a:r>
              <a:rPr lang="en-US"/>
              <a:t>    BRAC University</a:t>
            </a:r>
            <a:endParaRPr/>
          </a:p>
        </p:txBody>
      </p:sp>
      <p:sp>
        <p:nvSpPr>
          <p:cNvPr id="361" name="Google Shape;361;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5"/>
          <p:cNvSpPr txBox="1"/>
          <p:nvPr>
            <p:ph type="title"/>
          </p:nvPr>
        </p:nvSpPr>
        <p:spPr>
          <a:xfrm>
            <a:off x="628650" y="365127"/>
            <a:ext cx="7886700" cy="108267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4400"/>
              <a:buFont typeface="Calibri"/>
              <a:buNone/>
            </a:pPr>
            <a:r>
              <a:rPr b="1" lang="en-US">
                <a:solidFill>
                  <a:schemeClr val="accent4"/>
                </a:solidFill>
              </a:rPr>
              <a:t>Non-Maskable Interrupt- Type 2</a:t>
            </a:r>
            <a:endParaRPr/>
          </a:p>
        </p:txBody>
      </p:sp>
      <p:sp>
        <p:nvSpPr>
          <p:cNvPr id="367" name="Google Shape;367;p25"/>
          <p:cNvSpPr txBox="1"/>
          <p:nvPr>
            <p:ph idx="1" type="body"/>
          </p:nvPr>
        </p:nvSpPr>
        <p:spPr>
          <a:xfrm>
            <a:off x="266700" y="1620097"/>
            <a:ext cx="8610600" cy="5134610"/>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400"/>
              <a:buChar char="•"/>
            </a:pPr>
            <a:r>
              <a:rPr lang="en-US" sz="2400">
                <a:solidFill>
                  <a:schemeClr val="dk1"/>
                </a:solidFill>
                <a:latin typeface="Calibri"/>
                <a:ea typeface="Calibri"/>
                <a:cs typeface="Calibri"/>
                <a:sym typeface="Calibri"/>
              </a:rPr>
              <a:t>The 8086 will automatically do a type 2 interrupt response when it receives a low to high transition on its NMI input pin</a:t>
            </a:r>
            <a:endParaRPr/>
          </a:p>
          <a:p>
            <a:pPr indent="-228600" lvl="0" marL="228600" rtl="0" algn="just">
              <a:lnSpc>
                <a:spcPct val="90000"/>
              </a:lnSpc>
              <a:spcBef>
                <a:spcPts val="1000"/>
              </a:spcBef>
              <a:spcAft>
                <a:spcPts val="0"/>
              </a:spcAft>
              <a:buClr>
                <a:schemeClr val="dk1"/>
              </a:buClr>
              <a:buSzPts val="2400"/>
              <a:buChar char="•"/>
            </a:pPr>
            <a:r>
              <a:rPr lang="en-US" sz="2400">
                <a:latin typeface="Calibri"/>
                <a:ea typeface="Calibri"/>
                <a:cs typeface="Calibri"/>
                <a:sym typeface="Calibri"/>
              </a:rPr>
              <a:t>The 8086 gets the CS value for the start of the type 2 interrupt service procedure from address 0000AH and the IP value for the start of the procedure from address 00008H</a:t>
            </a:r>
            <a:endParaRPr/>
          </a:p>
          <a:p>
            <a:pPr indent="-228600" lvl="0" marL="228600" rtl="0" algn="just">
              <a:lnSpc>
                <a:spcPct val="90000"/>
              </a:lnSpc>
              <a:spcBef>
                <a:spcPts val="1000"/>
              </a:spcBef>
              <a:spcAft>
                <a:spcPts val="0"/>
              </a:spcAft>
              <a:buClr>
                <a:schemeClr val="dk1"/>
              </a:buClr>
              <a:buSzPts val="2400"/>
              <a:buChar char="•"/>
            </a:pPr>
            <a:r>
              <a:rPr b="1" lang="en-US" sz="2400">
                <a:solidFill>
                  <a:schemeClr val="dk1"/>
                </a:solidFill>
                <a:latin typeface="Calibri"/>
                <a:ea typeface="Calibri"/>
                <a:cs typeface="Calibri"/>
                <a:sym typeface="Calibri"/>
              </a:rPr>
              <a:t>The type 2 interrupt response cannot be disabled </a:t>
            </a:r>
            <a:r>
              <a:rPr lang="en-US" sz="2400">
                <a:solidFill>
                  <a:schemeClr val="dk1"/>
                </a:solidFill>
                <a:latin typeface="Calibri"/>
                <a:ea typeface="Calibri"/>
                <a:cs typeface="Calibri"/>
                <a:sym typeface="Calibri"/>
              </a:rPr>
              <a:t>by any program instruction that’s why we use it to signal the 8086 that some condition in an external system must be taken care of</a:t>
            </a:r>
            <a:endParaRPr/>
          </a:p>
          <a:p>
            <a:pPr indent="-228600" lvl="0" marL="228600" rtl="0" algn="just">
              <a:lnSpc>
                <a:spcPct val="90000"/>
              </a:lnSpc>
              <a:spcBef>
                <a:spcPts val="1000"/>
              </a:spcBef>
              <a:spcAft>
                <a:spcPts val="0"/>
              </a:spcAft>
              <a:buClr>
                <a:schemeClr val="dk1"/>
              </a:buClr>
              <a:buSzPts val="2400"/>
              <a:buChar char="•"/>
            </a:pPr>
            <a:r>
              <a:rPr b="1" lang="en-US" sz="2400">
                <a:latin typeface="Calibri"/>
                <a:ea typeface="Calibri"/>
                <a:cs typeface="Calibri"/>
                <a:sym typeface="Calibri"/>
              </a:rPr>
              <a:t>The type 2 interrupt is useful to save program data in case of a system power failure</a:t>
            </a:r>
            <a:endParaRPr/>
          </a:p>
          <a:p>
            <a:pPr indent="-101600" lvl="0" marL="228600" rtl="0" algn="just">
              <a:lnSpc>
                <a:spcPct val="90000"/>
              </a:lnSpc>
              <a:spcBef>
                <a:spcPts val="1000"/>
              </a:spcBef>
              <a:spcAft>
                <a:spcPts val="0"/>
              </a:spcAft>
              <a:buClr>
                <a:schemeClr val="dk1"/>
              </a:buClr>
              <a:buSzPts val="2000"/>
              <a:buNone/>
            </a:pPr>
            <a:r>
              <a:t/>
            </a:r>
            <a:endParaRPr sz="2000">
              <a:solidFill>
                <a:schemeClr val="dk1"/>
              </a:solidFill>
              <a:latin typeface="Calibri"/>
              <a:ea typeface="Calibri"/>
              <a:cs typeface="Calibri"/>
              <a:sym typeface="Calibri"/>
            </a:endParaRPr>
          </a:p>
        </p:txBody>
      </p:sp>
      <p:sp>
        <p:nvSpPr>
          <p:cNvPr id="368" name="Google Shape;368;p2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CSE – 341 : Microprocessors </a:t>
            </a:r>
            <a:endParaRPr/>
          </a:p>
          <a:p>
            <a:pPr indent="0" lvl="0" marL="0" rtl="0" algn="ctr">
              <a:spcBef>
                <a:spcPts val="0"/>
              </a:spcBef>
              <a:spcAft>
                <a:spcPts val="0"/>
              </a:spcAft>
              <a:buNone/>
            </a:pPr>
            <a:r>
              <a:rPr lang="en-US"/>
              <a:t>    BRAC University</a:t>
            </a:r>
            <a:endParaRPr/>
          </a:p>
        </p:txBody>
      </p:sp>
      <p:sp>
        <p:nvSpPr>
          <p:cNvPr id="369" name="Google Shape;369;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4"/>
              </a:buClr>
              <a:buSzPts val="4400"/>
              <a:buFont typeface="Calibri"/>
              <a:buNone/>
            </a:pPr>
            <a:r>
              <a:rPr b="1" lang="en-US">
                <a:solidFill>
                  <a:schemeClr val="accent4"/>
                </a:solidFill>
              </a:rPr>
              <a:t>Breakpoint Interrupt- Type 3</a:t>
            </a:r>
            <a:endParaRPr/>
          </a:p>
        </p:txBody>
      </p:sp>
      <p:sp>
        <p:nvSpPr>
          <p:cNvPr id="375" name="Google Shape;375;p26"/>
          <p:cNvSpPr txBox="1"/>
          <p:nvPr>
            <p:ph idx="1" type="body"/>
          </p:nvPr>
        </p:nvSpPr>
        <p:spPr>
          <a:xfrm>
            <a:off x="266700" y="1620097"/>
            <a:ext cx="8610600" cy="5134610"/>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400"/>
              <a:buChar char="•"/>
            </a:pPr>
            <a:r>
              <a:rPr lang="en-US" sz="2400">
                <a:solidFill>
                  <a:schemeClr val="dk1"/>
                </a:solidFill>
                <a:latin typeface="Calibri"/>
                <a:ea typeface="Calibri"/>
                <a:cs typeface="Calibri"/>
                <a:sym typeface="Calibri"/>
              </a:rPr>
              <a:t>The main use of type 3 interrupt is </a:t>
            </a:r>
            <a:r>
              <a:rPr b="1" lang="en-US" sz="2400">
                <a:solidFill>
                  <a:schemeClr val="dk1"/>
                </a:solidFill>
                <a:latin typeface="Calibri"/>
                <a:ea typeface="Calibri"/>
                <a:cs typeface="Calibri"/>
                <a:sym typeface="Calibri"/>
              </a:rPr>
              <a:t>to implement a breakpoint function </a:t>
            </a:r>
            <a:r>
              <a:rPr lang="en-US" sz="2400">
                <a:solidFill>
                  <a:schemeClr val="dk1"/>
                </a:solidFill>
                <a:latin typeface="Calibri"/>
                <a:ea typeface="Calibri"/>
                <a:cs typeface="Calibri"/>
                <a:sym typeface="Calibri"/>
              </a:rPr>
              <a:t>in a system</a:t>
            </a:r>
            <a:endParaRPr/>
          </a:p>
          <a:p>
            <a:pPr indent="-228600" lvl="0" marL="228600" rtl="0" algn="just">
              <a:lnSpc>
                <a:spcPct val="90000"/>
              </a:lnSpc>
              <a:spcBef>
                <a:spcPts val="1000"/>
              </a:spcBef>
              <a:spcAft>
                <a:spcPts val="0"/>
              </a:spcAft>
              <a:buClr>
                <a:schemeClr val="dk1"/>
              </a:buClr>
              <a:buSzPts val="2400"/>
              <a:buChar char="•"/>
            </a:pPr>
            <a:r>
              <a:rPr lang="en-US" sz="2400">
                <a:latin typeface="Calibri"/>
                <a:ea typeface="Calibri"/>
                <a:cs typeface="Calibri"/>
                <a:sym typeface="Calibri"/>
              </a:rPr>
              <a:t>Unlike the single step feature, which stops execution after each instruction, the breakpoint feature </a:t>
            </a:r>
            <a:r>
              <a:rPr b="1" lang="en-US" sz="2400">
                <a:latin typeface="Calibri"/>
                <a:ea typeface="Calibri"/>
                <a:cs typeface="Calibri"/>
                <a:sym typeface="Calibri"/>
              </a:rPr>
              <a:t>executes all the instruction up to the inserted breakpoint </a:t>
            </a:r>
            <a:r>
              <a:rPr lang="en-US" sz="2400">
                <a:latin typeface="Calibri"/>
                <a:ea typeface="Calibri"/>
                <a:cs typeface="Calibri"/>
                <a:sym typeface="Calibri"/>
              </a:rPr>
              <a:t>and then stops execution</a:t>
            </a:r>
            <a:endParaRPr/>
          </a:p>
          <a:p>
            <a:pPr indent="-228600" lvl="0" marL="228600" rtl="0" algn="just">
              <a:lnSpc>
                <a:spcPct val="90000"/>
              </a:lnSpc>
              <a:spcBef>
                <a:spcPts val="1000"/>
              </a:spcBef>
              <a:spcAft>
                <a:spcPts val="0"/>
              </a:spcAft>
              <a:buClr>
                <a:schemeClr val="dk1"/>
              </a:buClr>
              <a:buSzPts val="2400"/>
              <a:buChar char="•"/>
            </a:pPr>
            <a:r>
              <a:rPr lang="en-US" sz="2400">
                <a:latin typeface="Calibri"/>
                <a:ea typeface="Calibri"/>
                <a:cs typeface="Calibri"/>
                <a:sym typeface="Calibri"/>
              </a:rPr>
              <a:t>The 8086 gets the CS value for the start of the type 3 interrupt service procedure from address 0000EH and the IP value for the start of the procedure from address 0000CH</a:t>
            </a:r>
            <a:endParaRPr/>
          </a:p>
          <a:p>
            <a:pPr indent="-228600" lvl="0" marL="228600" rtl="0" algn="just">
              <a:lnSpc>
                <a:spcPct val="90000"/>
              </a:lnSpc>
              <a:spcBef>
                <a:spcPts val="1000"/>
              </a:spcBef>
              <a:spcAft>
                <a:spcPts val="0"/>
              </a:spcAft>
              <a:buClr>
                <a:schemeClr val="dk1"/>
              </a:buClr>
              <a:buSzPts val="2400"/>
              <a:buChar char="•"/>
            </a:pPr>
            <a:r>
              <a:rPr b="1" lang="en-US" sz="2400">
                <a:latin typeface="Calibri"/>
                <a:ea typeface="Calibri"/>
                <a:cs typeface="Calibri"/>
                <a:sym typeface="Calibri"/>
              </a:rPr>
              <a:t>It is useful in debugging large programs when single stepping is inefficient </a:t>
            </a:r>
            <a:endParaRPr/>
          </a:p>
          <a:p>
            <a:pPr indent="-101600" lvl="0" marL="228600" rtl="0" algn="just">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101600" lvl="0" marL="228600" rtl="0" algn="just">
              <a:lnSpc>
                <a:spcPct val="90000"/>
              </a:lnSpc>
              <a:spcBef>
                <a:spcPts val="1000"/>
              </a:spcBef>
              <a:spcAft>
                <a:spcPts val="0"/>
              </a:spcAft>
              <a:buClr>
                <a:schemeClr val="dk1"/>
              </a:buClr>
              <a:buSzPts val="2000"/>
              <a:buNone/>
            </a:pPr>
            <a:r>
              <a:t/>
            </a:r>
            <a:endParaRPr sz="2000">
              <a:solidFill>
                <a:schemeClr val="dk1"/>
              </a:solidFill>
              <a:latin typeface="Calibri"/>
              <a:ea typeface="Calibri"/>
              <a:cs typeface="Calibri"/>
              <a:sym typeface="Calibri"/>
            </a:endParaRPr>
          </a:p>
        </p:txBody>
      </p:sp>
      <p:sp>
        <p:nvSpPr>
          <p:cNvPr id="376" name="Google Shape;376;p2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CSE – 341 : Microprocessors </a:t>
            </a:r>
            <a:endParaRPr/>
          </a:p>
          <a:p>
            <a:pPr indent="0" lvl="0" marL="0" rtl="0" algn="ctr">
              <a:spcBef>
                <a:spcPts val="0"/>
              </a:spcBef>
              <a:spcAft>
                <a:spcPts val="0"/>
              </a:spcAft>
              <a:buNone/>
            </a:pPr>
            <a:r>
              <a:rPr lang="en-US"/>
              <a:t>    BRAC University</a:t>
            </a:r>
            <a:endParaRPr/>
          </a:p>
        </p:txBody>
      </p:sp>
      <p:sp>
        <p:nvSpPr>
          <p:cNvPr id="377" name="Google Shape;377;p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7"/>
          <p:cNvSpPr txBox="1"/>
          <p:nvPr>
            <p:ph type="title"/>
          </p:nvPr>
        </p:nvSpPr>
        <p:spPr>
          <a:xfrm>
            <a:off x="628650" y="365127"/>
            <a:ext cx="7886700" cy="10826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4"/>
              </a:buClr>
              <a:buSzPts val="4400"/>
              <a:buFont typeface="Calibri"/>
              <a:buNone/>
            </a:pPr>
            <a:r>
              <a:rPr b="1" lang="en-US">
                <a:solidFill>
                  <a:schemeClr val="accent4"/>
                </a:solidFill>
              </a:rPr>
              <a:t>Overflow Interrupt- Type 4</a:t>
            </a:r>
            <a:endParaRPr/>
          </a:p>
        </p:txBody>
      </p:sp>
      <p:sp>
        <p:nvSpPr>
          <p:cNvPr id="383" name="Google Shape;383;p27"/>
          <p:cNvSpPr txBox="1"/>
          <p:nvPr>
            <p:ph idx="1" type="body"/>
          </p:nvPr>
        </p:nvSpPr>
        <p:spPr>
          <a:xfrm>
            <a:off x="266700" y="1620097"/>
            <a:ext cx="8610600" cy="5134610"/>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The 8086 </a:t>
            </a:r>
            <a:r>
              <a:rPr b="1" lang="en-US" sz="2000">
                <a:solidFill>
                  <a:schemeClr val="dk1"/>
                </a:solidFill>
                <a:latin typeface="Calibri"/>
                <a:ea typeface="Calibri"/>
                <a:cs typeface="Calibri"/>
                <a:sym typeface="Calibri"/>
              </a:rPr>
              <a:t>overflow flag (OF) will be set if the signed result of an arithmetic operation on two signed numbers is too large to be represented or memory location</a:t>
            </a:r>
            <a:endParaRPr/>
          </a:p>
          <a:p>
            <a:pPr indent="-228600" lvl="0" marL="228600" rtl="0" algn="just">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The 8086 will get the CS value for the start of the type 4 interrupt service procedure from address 00012H and the IP value for the start of the procedure from address 00010H</a:t>
            </a:r>
            <a:endParaRPr/>
          </a:p>
          <a:p>
            <a:pPr indent="-228600" lvl="0" marL="228600" rtl="0" algn="just">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It is </a:t>
            </a:r>
            <a:r>
              <a:rPr b="1" lang="en-US" sz="2000">
                <a:latin typeface="Calibri"/>
                <a:ea typeface="Calibri"/>
                <a:cs typeface="Calibri"/>
                <a:sym typeface="Calibri"/>
              </a:rPr>
              <a:t>useful to detect overflow error </a:t>
            </a:r>
            <a:r>
              <a:rPr lang="en-US" sz="2000">
                <a:latin typeface="Calibri"/>
                <a:ea typeface="Calibri"/>
                <a:cs typeface="Calibri"/>
                <a:sym typeface="Calibri"/>
              </a:rPr>
              <a:t>in signed arithmetic operations</a:t>
            </a:r>
            <a:endParaRPr/>
          </a:p>
          <a:p>
            <a:pPr indent="-228600" lvl="0" marL="228600" rtl="0" algn="just">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There are </a:t>
            </a:r>
            <a:r>
              <a:rPr b="1" lang="en-US" sz="2000">
                <a:latin typeface="Calibri"/>
                <a:ea typeface="Calibri"/>
                <a:cs typeface="Calibri"/>
                <a:sym typeface="Calibri"/>
              </a:rPr>
              <a:t>two ways to detect  and respond </a:t>
            </a:r>
            <a:r>
              <a:rPr lang="en-US" sz="2000">
                <a:latin typeface="Calibri"/>
                <a:ea typeface="Calibri"/>
                <a:cs typeface="Calibri"/>
                <a:sym typeface="Calibri"/>
              </a:rPr>
              <a:t>to an overflow error in a program</a:t>
            </a:r>
            <a:endParaRPr/>
          </a:p>
          <a:p>
            <a:pPr indent="-228600" lvl="1" marL="685800" rtl="0" algn="just">
              <a:lnSpc>
                <a:spcPct val="90000"/>
              </a:lnSpc>
              <a:spcBef>
                <a:spcPts val="500"/>
              </a:spcBef>
              <a:spcAft>
                <a:spcPts val="0"/>
              </a:spcAft>
              <a:buClr>
                <a:schemeClr val="dk1"/>
              </a:buClr>
              <a:buSzPts val="2000"/>
              <a:buChar char="•"/>
            </a:pPr>
            <a:r>
              <a:rPr b="1" lang="en-US" sz="2000">
                <a:solidFill>
                  <a:schemeClr val="dk1"/>
                </a:solidFill>
                <a:latin typeface="Calibri"/>
                <a:ea typeface="Calibri"/>
                <a:cs typeface="Calibri"/>
                <a:sym typeface="Calibri"/>
              </a:rPr>
              <a:t>Put the jump if overflow instruction (JO) </a:t>
            </a:r>
            <a:r>
              <a:rPr lang="en-US" sz="2000">
                <a:solidFill>
                  <a:schemeClr val="dk1"/>
                </a:solidFill>
                <a:latin typeface="Calibri"/>
                <a:ea typeface="Calibri"/>
                <a:cs typeface="Calibri"/>
                <a:sym typeface="Calibri"/>
              </a:rPr>
              <a:t>immediately after the arithmetic instruction</a:t>
            </a:r>
            <a:endParaRPr/>
          </a:p>
          <a:p>
            <a:pPr indent="-228600" lvl="1" marL="685800" rtl="0" algn="just">
              <a:lnSpc>
                <a:spcPct val="90000"/>
              </a:lnSpc>
              <a:spcBef>
                <a:spcPts val="500"/>
              </a:spcBef>
              <a:spcAft>
                <a:spcPts val="0"/>
              </a:spcAft>
              <a:buClr>
                <a:srgbClr val="9FB8CD"/>
              </a:buClr>
              <a:buSzPts val="2000"/>
              <a:buChar char="•"/>
            </a:pPr>
            <a:r>
              <a:rPr b="1" lang="en-US" sz="2000">
                <a:solidFill>
                  <a:schemeClr val="dk1"/>
                </a:solidFill>
                <a:latin typeface="Calibri"/>
                <a:ea typeface="Calibri"/>
                <a:cs typeface="Calibri"/>
                <a:sym typeface="Calibri"/>
              </a:rPr>
              <a:t>Put the interrupt on overflow instruction (INTO) </a:t>
            </a:r>
            <a:r>
              <a:rPr lang="en-US" sz="2000">
                <a:solidFill>
                  <a:schemeClr val="dk1"/>
                </a:solidFill>
                <a:latin typeface="Calibri"/>
                <a:ea typeface="Calibri"/>
                <a:cs typeface="Calibri"/>
                <a:sym typeface="Calibri"/>
              </a:rPr>
              <a:t>immediately after the arithmetic instruction</a:t>
            </a:r>
            <a:endParaRPr/>
          </a:p>
          <a:p>
            <a:pPr indent="0" lvl="1" marL="274320" rtl="0" algn="just">
              <a:lnSpc>
                <a:spcPct val="90000"/>
              </a:lnSpc>
              <a:spcBef>
                <a:spcPts val="500"/>
              </a:spcBef>
              <a:spcAft>
                <a:spcPts val="0"/>
              </a:spcAft>
              <a:buClr>
                <a:srgbClr val="9FB8CD"/>
              </a:buClr>
              <a:buSzPts val="1800"/>
              <a:buNone/>
            </a:pPr>
            <a:r>
              <a:t/>
            </a:r>
            <a:endParaRPr sz="1800">
              <a:solidFill>
                <a:schemeClr val="dk1"/>
              </a:solidFill>
              <a:latin typeface="Calibri"/>
              <a:ea typeface="Calibri"/>
              <a:cs typeface="Calibri"/>
              <a:sym typeface="Calibri"/>
            </a:endParaRPr>
          </a:p>
          <a:p>
            <a:pPr indent="-120650" lvl="1" marL="685800" rtl="0" algn="just">
              <a:lnSpc>
                <a:spcPct val="90000"/>
              </a:lnSpc>
              <a:spcBef>
                <a:spcPts val="500"/>
              </a:spcBef>
              <a:spcAft>
                <a:spcPts val="0"/>
              </a:spcAft>
              <a:buClr>
                <a:srgbClr val="9FB8CD"/>
              </a:buClr>
              <a:buSzPts val="1700"/>
              <a:buNone/>
            </a:pPr>
            <a:r>
              <a:t/>
            </a:r>
            <a:endParaRPr sz="1700">
              <a:solidFill>
                <a:srgbClr val="464653"/>
              </a:solidFill>
              <a:latin typeface="Calibri"/>
              <a:ea typeface="Calibri"/>
              <a:cs typeface="Calibri"/>
              <a:sym typeface="Calibri"/>
            </a:endParaRPr>
          </a:p>
          <a:p>
            <a:pPr indent="-177800" lvl="1" marL="685800" rtl="0" algn="just">
              <a:lnSpc>
                <a:spcPct val="90000"/>
              </a:lnSpc>
              <a:spcBef>
                <a:spcPts val="500"/>
              </a:spcBef>
              <a:spcAft>
                <a:spcPts val="0"/>
              </a:spcAft>
              <a:buClr>
                <a:schemeClr val="dk1"/>
              </a:buClr>
              <a:buSzPts val="800"/>
              <a:buNone/>
            </a:pPr>
            <a:r>
              <a:t/>
            </a:r>
            <a:endParaRPr sz="800">
              <a:latin typeface="Calibri"/>
              <a:ea typeface="Calibri"/>
              <a:cs typeface="Calibri"/>
              <a:sym typeface="Calibri"/>
            </a:endParaRPr>
          </a:p>
          <a:p>
            <a:pPr indent="-101600" lvl="0" marL="228600" rtl="0" algn="just">
              <a:lnSpc>
                <a:spcPct val="90000"/>
              </a:lnSpc>
              <a:spcBef>
                <a:spcPts val="1000"/>
              </a:spcBef>
              <a:spcAft>
                <a:spcPts val="0"/>
              </a:spcAft>
              <a:buClr>
                <a:schemeClr val="dk1"/>
              </a:buClr>
              <a:buSzPts val="2000"/>
              <a:buNone/>
            </a:pPr>
            <a:r>
              <a:t/>
            </a:r>
            <a:endParaRPr sz="2000">
              <a:solidFill>
                <a:schemeClr val="dk1"/>
              </a:solidFill>
              <a:latin typeface="Calibri"/>
              <a:ea typeface="Calibri"/>
              <a:cs typeface="Calibri"/>
              <a:sym typeface="Calibri"/>
            </a:endParaRPr>
          </a:p>
        </p:txBody>
      </p:sp>
      <p:sp>
        <p:nvSpPr>
          <p:cNvPr id="384" name="Google Shape;384;p2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CSE – 341 : Microprocessors </a:t>
            </a:r>
            <a:endParaRPr/>
          </a:p>
          <a:p>
            <a:pPr indent="0" lvl="0" marL="0" rtl="0" algn="ctr">
              <a:spcBef>
                <a:spcPts val="0"/>
              </a:spcBef>
              <a:spcAft>
                <a:spcPts val="0"/>
              </a:spcAft>
              <a:buNone/>
            </a:pPr>
            <a:r>
              <a:rPr lang="en-US"/>
              <a:t>    BRAC University</a:t>
            </a:r>
            <a:endParaRPr/>
          </a:p>
        </p:txBody>
      </p:sp>
      <p:sp>
        <p:nvSpPr>
          <p:cNvPr id="385" name="Google Shape;385;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4400"/>
              <a:buFont typeface="Calibri"/>
              <a:buNone/>
            </a:pPr>
            <a:r>
              <a:rPr b="1" lang="en-US">
                <a:solidFill>
                  <a:schemeClr val="accent4"/>
                </a:solidFill>
              </a:rPr>
              <a:t>Summary of 8086 Interrupt Function …</a:t>
            </a:r>
            <a:endParaRPr/>
          </a:p>
        </p:txBody>
      </p:sp>
      <p:sp>
        <p:nvSpPr>
          <p:cNvPr id="391" name="Google Shape;391;p2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What happens if two or more interrupts occur at the same time?</a:t>
            </a:r>
            <a:endParaRPr/>
          </a:p>
          <a:p>
            <a:pPr indent="-228600" lvl="1" marL="685800" rtl="0" algn="l">
              <a:lnSpc>
                <a:spcPct val="90000"/>
              </a:lnSpc>
              <a:spcBef>
                <a:spcPts val="500"/>
              </a:spcBef>
              <a:spcAft>
                <a:spcPts val="0"/>
              </a:spcAft>
              <a:buClr>
                <a:schemeClr val="dk1"/>
              </a:buClr>
              <a:buSzPts val="2400"/>
              <a:buChar char="•"/>
            </a:pPr>
            <a:r>
              <a:rPr lang="en-US" sz="2400">
                <a:solidFill>
                  <a:schemeClr val="dk1"/>
                </a:solidFill>
              </a:rPr>
              <a:t>Higher priority interrupts will be served first</a:t>
            </a:r>
            <a:endParaRPr/>
          </a:p>
        </p:txBody>
      </p:sp>
      <p:sp>
        <p:nvSpPr>
          <p:cNvPr id="392" name="Google Shape;392;p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93" name="Google Shape;393;p28"/>
          <p:cNvGraphicFramePr/>
          <p:nvPr/>
        </p:nvGraphicFramePr>
        <p:xfrm>
          <a:off x="1790700" y="3429000"/>
          <a:ext cx="3000000" cy="3000000"/>
        </p:xfrm>
        <a:graphic>
          <a:graphicData uri="http://schemas.openxmlformats.org/drawingml/2006/table">
            <a:tbl>
              <a:tblPr>
                <a:noFill/>
                <a:tableStyleId>{F99A3476-68F6-46FF-9577-8C56CCADDFA8}</a:tableStyleId>
              </a:tblPr>
              <a:tblGrid>
                <a:gridCol w="3733800"/>
                <a:gridCol w="1828800"/>
              </a:tblGrid>
              <a:tr h="549275">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Interrupt Type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Priority</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041525">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DIVIDE ERROR, INTn, INT0</a:t>
                      </a:r>
                      <a:endParaRPr/>
                    </a:p>
                    <a:p>
                      <a:pPr indent="0" lvl="0" marL="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NMI</a:t>
                      </a:r>
                      <a:endParaRPr/>
                    </a:p>
                    <a:p>
                      <a:pPr indent="0" lvl="0" marL="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INTR</a:t>
                      </a:r>
                      <a:endParaRPr/>
                    </a:p>
                    <a:p>
                      <a:pPr indent="0" lvl="0" marL="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SINGLE STEP</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HIGHEST</a:t>
                      </a:r>
                      <a:endParaRPr/>
                    </a:p>
                    <a:p>
                      <a:pPr indent="0" lvl="0" marL="0" marR="0" rtl="0" algn="l">
                        <a:lnSpc>
                          <a:spcPct val="100000"/>
                        </a:lnSpc>
                        <a:spcBef>
                          <a:spcPts val="400"/>
                        </a:spcBef>
                        <a:spcAft>
                          <a:spcPts val="0"/>
                        </a:spcAft>
                        <a:buClr>
                          <a:schemeClr val="dk1"/>
                        </a:buClr>
                        <a:buSzPts val="2000"/>
                        <a:buFont typeface="Calibri"/>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2000"/>
                        <a:buFont typeface="Calibri"/>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LOWEST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394" name="Google Shape;394;p28"/>
          <p:cNvSpPr txBox="1"/>
          <p:nvPr/>
        </p:nvSpPr>
        <p:spPr>
          <a:xfrm>
            <a:off x="1676400" y="6416040"/>
            <a:ext cx="6172200" cy="3657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a:solidFill>
                  <a:schemeClr val="dk1"/>
                </a:solidFill>
                <a:latin typeface="Calibri"/>
                <a:ea typeface="Calibri"/>
                <a:cs typeface="Calibri"/>
                <a:sym typeface="Calibri"/>
              </a:rPr>
              <a:t>CSE – 341 : Microprocessors </a:t>
            </a:r>
            <a:endParaRPr/>
          </a:p>
          <a:p>
            <a:pPr indent="0" lvl="0" marL="0" marR="0" rtl="0" algn="ctr">
              <a:spcBef>
                <a:spcPts val="0"/>
              </a:spcBef>
              <a:spcAft>
                <a:spcPts val="0"/>
              </a:spcAft>
              <a:buNone/>
            </a:pPr>
            <a:r>
              <a:rPr b="0" lang="en-US" sz="1400">
                <a:solidFill>
                  <a:schemeClr val="dk1"/>
                </a:solidFill>
                <a:latin typeface="Calibri"/>
                <a:ea typeface="Calibri"/>
                <a:cs typeface="Calibri"/>
                <a:sym typeface="Calibri"/>
              </a:rPr>
              <a:t>    BRAC University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9"/>
          <p:cNvSpPr txBox="1"/>
          <p:nvPr>
            <p:ph type="title"/>
          </p:nvPr>
        </p:nvSpPr>
        <p:spPr>
          <a:xfrm>
            <a:off x="628650" y="365127"/>
            <a:ext cx="7886700" cy="7016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4"/>
              </a:buClr>
              <a:buSzPts val="3600"/>
              <a:buFont typeface="Calibri"/>
              <a:buNone/>
            </a:pPr>
            <a:r>
              <a:rPr b="1" lang="en-US" sz="3600">
                <a:solidFill>
                  <a:schemeClr val="accent4"/>
                </a:solidFill>
              </a:rPr>
              <a:t>Flow Chart for Divide Error Routine</a:t>
            </a:r>
            <a:endParaRPr/>
          </a:p>
        </p:txBody>
      </p:sp>
      <p:sp>
        <p:nvSpPr>
          <p:cNvPr id="400" name="Google Shape;400;p2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1" name="Google Shape;401;p29"/>
          <p:cNvSpPr txBox="1"/>
          <p:nvPr/>
        </p:nvSpPr>
        <p:spPr>
          <a:xfrm>
            <a:off x="1676400" y="6416040"/>
            <a:ext cx="6172200" cy="3657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a:solidFill>
                  <a:schemeClr val="dk1"/>
                </a:solidFill>
                <a:latin typeface="Calibri"/>
                <a:ea typeface="Calibri"/>
                <a:cs typeface="Calibri"/>
                <a:sym typeface="Calibri"/>
              </a:rPr>
              <a:t>CSE – 341 : Microprocessors </a:t>
            </a:r>
            <a:endParaRPr/>
          </a:p>
          <a:p>
            <a:pPr indent="0" lvl="0" marL="0" marR="0" rtl="0" algn="ctr">
              <a:spcBef>
                <a:spcPts val="0"/>
              </a:spcBef>
              <a:spcAft>
                <a:spcPts val="0"/>
              </a:spcAft>
              <a:buNone/>
            </a:pPr>
            <a:r>
              <a:rPr b="0" lang="en-US" sz="1400">
                <a:solidFill>
                  <a:schemeClr val="dk1"/>
                </a:solidFill>
                <a:latin typeface="Calibri"/>
                <a:ea typeface="Calibri"/>
                <a:cs typeface="Calibri"/>
                <a:sym typeface="Calibri"/>
              </a:rPr>
              <a:t>    BRAC University</a:t>
            </a:r>
            <a:endParaRPr/>
          </a:p>
        </p:txBody>
      </p:sp>
      <p:pic>
        <p:nvPicPr>
          <p:cNvPr id="402" name="Google Shape;402;p29"/>
          <p:cNvPicPr preferRelativeResize="0"/>
          <p:nvPr/>
        </p:nvPicPr>
        <p:blipFill rotWithShape="1">
          <a:blip r:embed="rId3">
            <a:alphaModFix/>
          </a:blip>
          <a:srcRect b="0" l="0" r="0" t="0"/>
          <a:stretch/>
        </p:blipFill>
        <p:spPr>
          <a:xfrm>
            <a:off x="2942997" y="1233181"/>
            <a:ext cx="3514953" cy="473799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4"/>
              </a:buClr>
              <a:buSzPts val="4400"/>
              <a:buFont typeface="Calibri"/>
              <a:buNone/>
            </a:pPr>
            <a:r>
              <a:rPr b="1" lang="en-US">
                <a:solidFill>
                  <a:schemeClr val="accent4"/>
                </a:solidFill>
              </a:rPr>
              <a:t>Interrupt</a:t>
            </a:r>
            <a:endParaRPr/>
          </a:p>
        </p:txBody>
      </p:sp>
      <p:sp>
        <p:nvSpPr>
          <p:cNvPr id="113" name="Google Shape;113;p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80000"/>
              </a:lnSpc>
              <a:spcBef>
                <a:spcPts val="0"/>
              </a:spcBef>
              <a:spcAft>
                <a:spcPts val="0"/>
              </a:spcAft>
              <a:buClr>
                <a:schemeClr val="dk1"/>
              </a:buClr>
              <a:buSzPct val="100000"/>
              <a:buFont typeface="Noto Sans Symbols"/>
              <a:buChar char="⮚"/>
            </a:pPr>
            <a:r>
              <a:rPr lang="en-US" sz="2800"/>
              <a:t>Interrupt is a process where a normal program execution to be interrupted by some external signal or by a special instruction in the program. </a:t>
            </a:r>
            <a:endParaRPr/>
          </a:p>
          <a:p>
            <a:pPr indent="-64135" lvl="0" marL="228600" rtl="0" algn="l">
              <a:lnSpc>
                <a:spcPct val="80000"/>
              </a:lnSpc>
              <a:spcBef>
                <a:spcPts val="1000"/>
              </a:spcBef>
              <a:spcAft>
                <a:spcPts val="0"/>
              </a:spcAft>
              <a:buClr>
                <a:schemeClr val="dk1"/>
              </a:buClr>
              <a:buSzPct val="100000"/>
              <a:buFont typeface="Noto Sans Symbols"/>
              <a:buNone/>
            </a:pPr>
            <a:r>
              <a:t/>
            </a:r>
            <a:endParaRPr sz="2800"/>
          </a:p>
          <a:p>
            <a:pPr indent="-228600" lvl="0" marL="228600" rtl="0" algn="l">
              <a:lnSpc>
                <a:spcPct val="80000"/>
              </a:lnSpc>
              <a:spcBef>
                <a:spcPts val="1000"/>
              </a:spcBef>
              <a:spcAft>
                <a:spcPts val="0"/>
              </a:spcAft>
              <a:buClr>
                <a:schemeClr val="dk1"/>
              </a:buClr>
              <a:buSzPct val="100000"/>
              <a:buFont typeface="Noto Sans Symbols"/>
              <a:buChar char="⮚"/>
            </a:pPr>
            <a:r>
              <a:rPr lang="en-US" sz="2800"/>
              <a:t>Microprocessor pay attention to the interrupt stopping the current execution.</a:t>
            </a:r>
            <a:endParaRPr/>
          </a:p>
          <a:p>
            <a:pPr indent="-169862" lvl="1" marL="685800" rtl="0" algn="l">
              <a:lnSpc>
                <a:spcPct val="80000"/>
              </a:lnSpc>
              <a:spcBef>
                <a:spcPts val="500"/>
              </a:spcBef>
              <a:spcAft>
                <a:spcPts val="0"/>
              </a:spcAft>
              <a:buClr>
                <a:schemeClr val="dk1"/>
              </a:buClr>
              <a:buSzPct val="100000"/>
              <a:buFont typeface="Noto Sans Symbols"/>
              <a:buNone/>
            </a:pPr>
            <a:r>
              <a:t/>
            </a:r>
            <a:endParaRPr sz="1000">
              <a:solidFill>
                <a:schemeClr val="dk1"/>
              </a:solidFill>
            </a:endParaRPr>
          </a:p>
          <a:p>
            <a:pPr indent="-228600" lvl="0" marL="228600" rtl="0" algn="l">
              <a:lnSpc>
                <a:spcPct val="90000"/>
              </a:lnSpc>
              <a:spcBef>
                <a:spcPts val="1000"/>
              </a:spcBef>
              <a:spcAft>
                <a:spcPts val="0"/>
              </a:spcAft>
              <a:buClr>
                <a:schemeClr val="accent4"/>
              </a:buClr>
              <a:buSzPct val="100000"/>
              <a:buFont typeface="Noto Sans Symbols"/>
              <a:buChar char="⮚"/>
            </a:pPr>
            <a:r>
              <a:rPr b="1" lang="en-US" sz="2400">
                <a:solidFill>
                  <a:schemeClr val="accent4"/>
                </a:solidFill>
              </a:rPr>
              <a:t>What happens when MP is interrupted ?</a:t>
            </a:r>
            <a:endParaRPr/>
          </a:p>
          <a:p>
            <a:pPr indent="-228600" lvl="1" marL="685800" rtl="0" algn="l">
              <a:lnSpc>
                <a:spcPct val="90000"/>
              </a:lnSpc>
              <a:spcBef>
                <a:spcPts val="500"/>
              </a:spcBef>
              <a:spcAft>
                <a:spcPts val="0"/>
              </a:spcAft>
              <a:buClr>
                <a:schemeClr val="dk1"/>
              </a:buClr>
              <a:buSzPct val="100000"/>
              <a:buChar char="•"/>
            </a:pPr>
            <a:r>
              <a:rPr lang="en-US" sz="2200">
                <a:solidFill>
                  <a:schemeClr val="dk1"/>
                </a:solidFill>
              </a:rPr>
              <a:t>When the Microprocessor receives an interrupt signal, it suspends the currently executing program and jumps to an </a:t>
            </a:r>
            <a:r>
              <a:rPr b="1" lang="en-US" sz="2200">
                <a:solidFill>
                  <a:schemeClr val="dk1"/>
                </a:solidFill>
              </a:rPr>
              <a:t>Interrupt Service Routine </a:t>
            </a:r>
            <a:r>
              <a:rPr lang="en-US" sz="2200">
                <a:solidFill>
                  <a:schemeClr val="dk1"/>
                </a:solidFill>
              </a:rPr>
              <a:t>(ISR) to respond to the incoming interrupt.</a:t>
            </a:r>
            <a:endParaRPr/>
          </a:p>
          <a:p>
            <a:pPr indent="-228600" lvl="1" marL="685800" rtl="0" algn="l">
              <a:lnSpc>
                <a:spcPct val="90000"/>
              </a:lnSpc>
              <a:spcBef>
                <a:spcPts val="500"/>
              </a:spcBef>
              <a:spcAft>
                <a:spcPts val="0"/>
              </a:spcAft>
              <a:buClr>
                <a:schemeClr val="dk1"/>
              </a:buClr>
              <a:buSzPct val="100000"/>
              <a:buChar char="•"/>
            </a:pPr>
            <a:r>
              <a:rPr lang="en-US" sz="2200">
                <a:solidFill>
                  <a:schemeClr val="dk1"/>
                </a:solidFill>
              </a:rPr>
              <a:t>Each interrupt will have its own ISR.</a:t>
            </a:r>
            <a:endParaRPr/>
          </a:p>
          <a:p>
            <a:pPr indent="-228600" lvl="1" marL="685800" rtl="0" algn="just">
              <a:lnSpc>
                <a:spcPct val="90000"/>
              </a:lnSpc>
              <a:spcBef>
                <a:spcPts val="500"/>
              </a:spcBef>
              <a:spcAft>
                <a:spcPts val="0"/>
              </a:spcAft>
              <a:buClr>
                <a:schemeClr val="dk1"/>
              </a:buClr>
              <a:buSzPct val="100000"/>
              <a:buChar char="•"/>
            </a:pPr>
            <a:r>
              <a:rPr lang="en-US" sz="2200">
                <a:solidFill>
                  <a:schemeClr val="dk1"/>
                </a:solidFill>
              </a:rPr>
              <a:t>After finishing the second program/interrupt, automatically return to the first program and start execution from where it was left</a:t>
            </a:r>
            <a:endParaRPr/>
          </a:p>
          <a:p>
            <a:pPr indent="-169862" lvl="0" marL="228600" rtl="0" algn="l">
              <a:lnSpc>
                <a:spcPct val="80000"/>
              </a:lnSpc>
              <a:spcBef>
                <a:spcPts val="1000"/>
              </a:spcBef>
              <a:spcAft>
                <a:spcPts val="0"/>
              </a:spcAft>
              <a:buClr>
                <a:schemeClr val="dk1"/>
              </a:buClr>
              <a:buSzPct val="100000"/>
              <a:buNone/>
            </a:pPr>
            <a:r>
              <a:t/>
            </a:r>
            <a:endParaRPr sz="1000"/>
          </a:p>
          <a:p>
            <a:pPr indent="-64135" lvl="0" marL="228600" rtl="0" algn="l">
              <a:lnSpc>
                <a:spcPct val="80000"/>
              </a:lnSpc>
              <a:spcBef>
                <a:spcPts val="1000"/>
              </a:spcBef>
              <a:spcAft>
                <a:spcPts val="0"/>
              </a:spcAft>
              <a:buClr>
                <a:schemeClr val="dk1"/>
              </a:buClr>
              <a:buSzPct val="100000"/>
              <a:buNone/>
            </a:pPr>
            <a:r>
              <a:t/>
            </a:r>
            <a:endParaRPr sz="2800"/>
          </a:p>
        </p:txBody>
      </p:sp>
      <p:sp>
        <p:nvSpPr>
          <p:cNvPr id="114" name="Google Shape;114;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5" name="Google Shape;115;p3"/>
          <p:cNvSpPr txBox="1"/>
          <p:nvPr/>
        </p:nvSpPr>
        <p:spPr>
          <a:xfrm>
            <a:off x="1676400" y="6356351"/>
            <a:ext cx="6172200" cy="3657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Calibri"/>
                <a:ea typeface="Calibri"/>
                <a:cs typeface="Calibri"/>
                <a:sym typeface="Calibri"/>
              </a:rPr>
              <a:t>CSE – 341 : Microprocessors </a:t>
            </a:r>
            <a:endParaRPr/>
          </a:p>
          <a:p>
            <a:pPr indent="0" lvl="0" marL="0" marR="0" rtl="0" algn="ctr">
              <a:spcBef>
                <a:spcPts val="0"/>
              </a:spcBef>
              <a:spcAft>
                <a:spcPts val="0"/>
              </a:spcAft>
              <a:buNone/>
            </a:pPr>
            <a:r>
              <a:rPr b="0" i="0" lang="en-US" sz="1400" u="none" cap="none" strike="noStrike">
                <a:solidFill>
                  <a:schemeClr val="dk1"/>
                </a:solidFill>
                <a:latin typeface="Calibri"/>
                <a:ea typeface="Calibri"/>
                <a:cs typeface="Calibri"/>
                <a:sym typeface="Calibri"/>
              </a:rPr>
              <a:t>    BRAC University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accent4"/>
              </a:buClr>
              <a:buSzPct val="100000"/>
              <a:buFont typeface="Calibri"/>
              <a:buNone/>
            </a:pPr>
            <a:r>
              <a:rPr b="1" lang="en-US">
                <a:solidFill>
                  <a:schemeClr val="accent4"/>
                </a:solidFill>
              </a:rPr>
              <a:t>8259A</a:t>
            </a:r>
            <a:br>
              <a:rPr b="1" lang="en-US">
                <a:solidFill>
                  <a:schemeClr val="accent4"/>
                </a:solidFill>
              </a:rPr>
            </a:br>
            <a:r>
              <a:rPr b="1" lang="en-US">
                <a:solidFill>
                  <a:schemeClr val="accent4"/>
                </a:solidFill>
              </a:rPr>
              <a:t>Programmable Interrupt Controller (PIC)</a:t>
            </a:r>
            <a:endParaRPr/>
          </a:p>
        </p:txBody>
      </p:sp>
      <p:pic>
        <p:nvPicPr>
          <p:cNvPr id="408" name="Google Shape;408;p30"/>
          <p:cNvPicPr preferRelativeResize="0"/>
          <p:nvPr>
            <p:ph idx="1" type="body"/>
          </p:nvPr>
        </p:nvPicPr>
        <p:blipFill rotWithShape="1">
          <a:blip r:embed="rId3">
            <a:alphaModFix/>
          </a:blip>
          <a:srcRect b="0" l="0" r="0" t="0"/>
          <a:stretch/>
        </p:blipFill>
        <p:spPr>
          <a:xfrm>
            <a:off x="628650" y="1913385"/>
            <a:ext cx="7886700" cy="4175818"/>
          </a:xfrm>
          <a:prstGeom prst="rect">
            <a:avLst/>
          </a:prstGeom>
          <a:noFill/>
          <a:ln>
            <a:noFill/>
          </a:ln>
        </p:spPr>
      </p:pic>
      <p:sp>
        <p:nvSpPr>
          <p:cNvPr id="409" name="Google Shape;409;p3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CSE – 341 : Microprocessors </a:t>
            </a:r>
            <a:endParaRPr/>
          </a:p>
          <a:p>
            <a:pPr indent="0" lvl="0" marL="0" rtl="0" algn="ctr">
              <a:spcBef>
                <a:spcPts val="0"/>
              </a:spcBef>
              <a:spcAft>
                <a:spcPts val="0"/>
              </a:spcAft>
              <a:buNone/>
            </a:pPr>
            <a:r>
              <a:rPr lang="en-US"/>
              <a:t>    BRAC University</a:t>
            </a:r>
            <a:endParaRPr/>
          </a:p>
        </p:txBody>
      </p:sp>
      <p:sp>
        <p:nvSpPr>
          <p:cNvPr id="410" name="Google Shape;410;p3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1"/>
          <p:cNvSpPr txBox="1"/>
          <p:nvPr>
            <p:ph type="title"/>
          </p:nvPr>
        </p:nvSpPr>
        <p:spPr>
          <a:xfrm>
            <a:off x="628650" y="365127"/>
            <a:ext cx="7886700" cy="10064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4"/>
              </a:buClr>
              <a:buSzPts val="4400"/>
              <a:buFont typeface="Calibri"/>
              <a:buNone/>
            </a:pPr>
            <a:r>
              <a:rPr lang="en-US">
                <a:solidFill>
                  <a:schemeClr val="accent4"/>
                </a:solidFill>
              </a:rPr>
              <a:t>How 8086 INTR input works</a:t>
            </a:r>
            <a:endParaRPr>
              <a:solidFill>
                <a:schemeClr val="accent4"/>
              </a:solidFill>
            </a:endParaRPr>
          </a:p>
        </p:txBody>
      </p:sp>
      <p:sp>
        <p:nvSpPr>
          <p:cNvPr id="416" name="Google Shape;416;p31"/>
          <p:cNvSpPr txBox="1"/>
          <p:nvPr>
            <p:ph idx="1" type="body"/>
          </p:nvPr>
        </p:nvSpPr>
        <p:spPr>
          <a:xfrm>
            <a:off x="266700" y="1620097"/>
            <a:ext cx="8610600" cy="513461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000"/>
              <a:buNone/>
            </a:pPr>
            <a:r>
              <a:rPr lang="en-US" sz="2000">
                <a:latin typeface="Calibri"/>
                <a:ea typeface="Calibri"/>
                <a:cs typeface="Calibri"/>
                <a:sym typeface="Calibri"/>
              </a:rPr>
              <a:t>If the 8086 Interrupt flag is set and the INTR input receives a high signal, the 8086 will:</a:t>
            </a:r>
            <a:endParaRPr/>
          </a:p>
          <a:p>
            <a:pPr indent="-457200" lvl="0" marL="457200" rtl="0" algn="just">
              <a:lnSpc>
                <a:spcPct val="90000"/>
              </a:lnSpc>
              <a:spcBef>
                <a:spcPts val="1000"/>
              </a:spcBef>
              <a:spcAft>
                <a:spcPts val="0"/>
              </a:spcAft>
              <a:buClr>
                <a:schemeClr val="dk1"/>
              </a:buClr>
              <a:buSzPts val="2000"/>
              <a:buFont typeface="Calibri"/>
              <a:buAutoNum type="arabicPeriod"/>
            </a:pPr>
            <a:r>
              <a:rPr lang="en-US" sz="2000">
                <a:latin typeface="Calibri"/>
                <a:ea typeface="Calibri"/>
                <a:cs typeface="Calibri"/>
                <a:sym typeface="Calibri"/>
              </a:rPr>
              <a:t>Send out two interrupt acknowledgement pulses on its INTA pin to the INTA pin of 8259 PIC. The INTA pulses tell the 8259A to send the desired interrupt type to the 8086 on the data bus.</a:t>
            </a:r>
            <a:endParaRPr/>
          </a:p>
          <a:p>
            <a:pPr indent="-457200" lvl="0" marL="457200" rtl="0" algn="just">
              <a:lnSpc>
                <a:spcPct val="90000"/>
              </a:lnSpc>
              <a:spcBef>
                <a:spcPts val="1000"/>
              </a:spcBef>
              <a:spcAft>
                <a:spcPts val="0"/>
              </a:spcAft>
              <a:buClr>
                <a:schemeClr val="dk1"/>
              </a:buClr>
              <a:buSzPts val="2000"/>
              <a:buFont typeface="Calibri"/>
              <a:buAutoNum type="arabicPeriod"/>
            </a:pPr>
            <a:r>
              <a:rPr lang="en-US" sz="2000">
                <a:latin typeface="Calibri"/>
                <a:ea typeface="Calibri"/>
                <a:cs typeface="Calibri"/>
                <a:sym typeface="Calibri"/>
              </a:rPr>
              <a:t>Multiply the interrupt type it receives from the 8259A by 4 to produce an address in the Interrupt Vector Table. INT60 means 60 X 4  = 240h</a:t>
            </a:r>
            <a:endParaRPr/>
          </a:p>
          <a:p>
            <a:pPr indent="-457200" lvl="0" marL="457200" rtl="0" algn="just">
              <a:lnSpc>
                <a:spcPct val="90000"/>
              </a:lnSpc>
              <a:spcBef>
                <a:spcPts val="1000"/>
              </a:spcBef>
              <a:spcAft>
                <a:spcPts val="0"/>
              </a:spcAft>
              <a:buClr>
                <a:schemeClr val="dk1"/>
              </a:buClr>
              <a:buSzPts val="2000"/>
              <a:buFont typeface="Calibri"/>
              <a:buAutoNum type="arabicPeriod"/>
            </a:pPr>
            <a:r>
              <a:rPr lang="en-US" sz="2000">
                <a:latin typeface="Calibri"/>
                <a:ea typeface="Calibri"/>
                <a:cs typeface="Calibri"/>
                <a:sym typeface="Calibri"/>
              </a:rPr>
              <a:t>Push the flags on the stack</a:t>
            </a:r>
            <a:endParaRPr/>
          </a:p>
          <a:p>
            <a:pPr indent="-457200" lvl="0" marL="457200" rtl="0" algn="just">
              <a:lnSpc>
                <a:spcPct val="90000"/>
              </a:lnSpc>
              <a:spcBef>
                <a:spcPts val="1000"/>
              </a:spcBef>
              <a:spcAft>
                <a:spcPts val="0"/>
              </a:spcAft>
              <a:buClr>
                <a:schemeClr val="dk1"/>
              </a:buClr>
              <a:buSzPts val="2000"/>
              <a:buFont typeface="Calibri"/>
              <a:buAutoNum type="arabicPeriod"/>
            </a:pPr>
            <a:r>
              <a:rPr lang="en-US" sz="2000">
                <a:latin typeface="Calibri"/>
                <a:ea typeface="Calibri"/>
                <a:cs typeface="Calibri"/>
                <a:sym typeface="Calibri"/>
              </a:rPr>
              <a:t>Clear IF and TF</a:t>
            </a:r>
            <a:endParaRPr/>
          </a:p>
          <a:p>
            <a:pPr indent="-457200" lvl="0" marL="457200" rtl="0" algn="just">
              <a:lnSpc>
                <a:spcPct val="90000"/>
              </a:lnSpc>
              <a:spcBef>
                <a:spcPts val="1000"/>
              </a:spcBef>
              <a:spcAft>
                <a:spcPts val="0"/>
              </a:spcAft>
              <a:buClr>
                <a:schemeClr val="dk1"/>
              </a:buClr>
              <a:buSzPts val="2000"/>
              <a:buFont typeface="Calibri"/>
              <a:buAutoNum type="arabicPeriod"/>
            </a:pPr>
            <a:r>
              <a:rPr lang="en-US" sz="2000">
                <a:latin typeface="Calibri"/>
                <a:ea typeface="Calibri"/>
                <a:cs typeface="Calibri"/>
                <a:sym typeface="Calibri"/>
              </a:rPr>
              <a:t>Push the return address on the stack.</a:t>
            </a:r>
            <a:endParaRPr/>
          </a:p>
          <a:p>
            <a:pPr indent="-457200" lvl="0" marL="457200" rtl="0" algn="just">
              <a:lnSpc>
                <a:spcPct val="90000"/>
              </a:lnSpc>
              <a:spcBef>
                <a:spcPts val="1000"/>
              </a:spcBef>
              <a:spcAft>
                <a:spcPts val="0"/>
              </a:spcAft>
              <a:buClr>
                <a:schemeClr val="dk1"/>
              </a:buClr>
              <a:buSzPts val="2000"/>
              <a:buFont typeface="Calibri"/>
              <a:buAutoNum type="arabicPeriod"/>
            </a:pPr>
            <a:r>
              <a:rPr lang="en-US" sz="2000">
                <a:latin typeface="Calibri"/>
                <a:ea typeface="Calibri"/>
                <a:cs typeface="Calibri"/>
                <a:sym typeface="Calibri"/>
              </a:rPr>
              <a:t>Get the starting address for the interrupt procedure from the IVT and load thar address in CS and IP.</a:t>
            </a:r>
            <a:endParaRPr/>
          </a:p>
          <a:p>
            <a:pPr indent="-457200" lvl="0" marL="457200" rtl="0" algn="just">
              <a:lnSpc>
                <a:spcPct val="90000"/>
              </a:lnSpc>
              <a:spcBef>
                <a:spcPts val="1000"/>
              </a:spcBef>
              <a:spcAft>
                <a:spcPts val="0"/>
              </a:spcAft>
              <a:buClr>
                <a:schemeClr val="dk1"/>
              </a:buClr>
              <a:buSzPts val="2000"/>
              <a:buFont typeface="Calibri"/>
              <a:buAutoNum type="arabicPeriod"/>
            </a:pPr>
            <a:r>
              <a:rPr lang="en-US" sz="2000">
                <a:latin typeface="Calibri"/>
                <a:ea typeface="Calibri"/>
                <a:cs typeface="Calibri"/>
                <a:sym typeface="Calibri"/>
              </a:rPr>
              <a:t>Execute the interrupt service procedure.</a:t>
            </a:r>
            <a:endParaRPr/>
          </a:p>
        </p:txBody>
      </p:sp>
      <p:sp>
        <p:nvSpPr>
          <p:cNvPr id="417" name="Google Shape;417;p3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CSE – 341 : Microprocessors </a:t>
            </a:r>
            <a:endParaRPr/>
          </a:p>
          <a:p>
            <a:pPr indent="0" lvl="0" marL="0" rtl="0" algn="ctr">
              <a:spcBef>
                <a:spcPts val="0"/>
              </a:spcBef>
              <a:spcAft>
                <a:spcPts val="0"/>
              </a:spcAft>
              <a:buNone/>
            </a:pPr>
            <a:r>
              <a:rPr lang="en-US"/>
              <a:t>    BRAC University</a:t>
            </a:r>
            <a:endParaRPr/>
          </a:p>
        </p:txBody>
      </p:sp>
      <p:sp>
        <p:nvSpPr>
          <p:cNvPr id="418" name="Google Shape;418;p3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4"/>
              </a:buClr>
              <a:buSzPts val="4400"/>
              <a:buFont typeface="Calibri"/>
              <a:buNone/>
            </a:pPr>
            <a:r>
              <a:rPr b="1" lang="en-US">
                <a:solidFill>
                  <a:schemeClr val="accent4"/>
                </a:solidFill>
              </a:rPr>
              <a:t>8259A Internal Block Diagram</a:t>
            </a:r>
            <a:endParaRPr/>
          </a:p>
        </p:txBody>
      </p:sp>
      <p:pic>
        <p:nvPicPr>
          <p:cNvPr id="424" name="Google Shape;424;p32"/>
          <p:cNvPicPr preferRelativeResize="0"/>
          <p:nvPr>
            <p:ph idx="1" type="body"/>
          </p:nvPr>
        </p:nvPicPr>
        <p:blipFill rotWithShape="1">
          <a:blip r:embed="rId3">
            <a:alphaModFix/>
          </a:blip>
          <a:srcRect b="0" l="0" r="0" t="0"/>
          <a:stretch/>
        </p:blipFill>
        <p:spPr>
          <a:xfrm>
            <a:off x="628650" y="1524000"/>
            <a:ext cx="7886700" cy="4565203"/>
          </a:xfrm>
          <a:prstGeom prst="rect">
            <a:avLst/>
          </a:prstGeom>
          <a:noFill/>
          <a:ln>
            <a:noFill/>
          </a:ln>
        </p:spPr>
      </p:pic>
      <p:sp>
        <p:nvSpPr>
          <p:cNvPr id="425" name="Google Shape;425;p3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CSE – 341 : Microprocessors </a:t>
            </a:r>
            <a:endParaRPr/>
          </a:p>
          <a:p>
            <a:pPr indent="0" lvl="0" marL="0" rtl="0" algn="ctr">
              <a:spcBef>
                <a:spcPts val="0"/>
              </a:spcBef>
              <a:spcAft>
                <a:spcPts val="0"/>
              </a:spcAft>
              <a:buNone/>
            </a:pPr>
            <a:r>
              <a:rPr lang="en-US"/>
              <a:t>    BRAC University</a:t>
            </a:r>
            <a:endParaRPr/>
          </a:p>
        </p:txBody>
      </p:sp>
      <p:sp>
        <p:nvSpPr>
          <p:cNvPr id="426" name="Google Shape;426;p3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3"/>
          <p:cNvSpPr txBox="1"/>
          <p:nvPr>
            <p:ph type="title"/>
          </p:nvPr>
        </p:nvSpPr>
        <p:spPr>
          <a:xfrm>
            <a:off x="628650" y="365127"/>
            <a:ext cx="7886700" cy="473074"/>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accent4"/>
              </a:buClr>
              <a:buSzPct val="100000"/>
              <a:buFont typeface="Calibri"/>
              <a:buNone/>
            </a:pPr>
            <a:r>
              <a:rPr b="1" lang="en-US">
                <a:solidFill>
                  <a:schemeClr val="accent4"/>
                </a:solidFill>
              </a:rPr>
              <a:t>Connection with 8086</a:t>
            </a:r>
            <a:endParaRPr/>
          </a:p>
        </p:txBody>
      </p:sp>
      <p:pic>
        <p:nvPicPr>
          <p:cNvPr id="432" name="Google Shape;432;p33"/>
          <p:cNvPicPr preferRelativeResize="0"/>
          <p:nvPr>
            <p:ph idx="1" type="body"/>
          </p:nvPr>
        </p:nvPicPr>
        <p:blipFill rotWithShape="1">
          <a:blip r:embed="rId3">
            <a:alphaModFix/>
          </a:blip>
          <a:srcRect b="0" l="0" r="0" t="0"/>
          <a:stretch/>
        </p:blipFill>
        <p:spPr>
          <a:xfrm>
            <a:off x="1828800" y="3429000"/>
            <a:ext cx="6153150" cy="2724545"/>
          </a:xfrm>
          <a:prstGeom prst="rect">
            <a:avLst/>
          </a:prstGeom>
          <a:noFill/>
          <a:ln>
            <a:noFill/>
          </a:ln>
        </p:spPr>
      </p:pic>
      <p:sp>
        <p:nvSpPr>
          <p:cNvPr id="433" name="Google Shape;433;p3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CSE – 341 : Microprocessors </a:t>
            </a:r>
            <a:endParaRPr/>
          </a:p>
          <a:p>
            <a:pPr indent="0" lvl="0" marL="0" rtl="0" algn="ctr">
              <a:spcBef>
                <a:spcPts val="0"/>
              </a:spcBef>
              <a:spcAft>
                <a:spcPts val="0"/>
              </a:spcAft>
              <a:buNone/>
            </a:pPr>
            <a:r>
              <a:rPr lang="en-US"/>
              <a:t>    BRAC University</a:t>
            </a:r>
            <a:endParaRPr/>
          </a:p>
        </p:txBody>
      </p:sp>
      <p:sp>
        <p:nvSpPr>
          <p:cNvPr id="434" name="Google Shape;434;p3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35" name="Google Shape;435;p33"/>
          <p:cNvPicPr preferRelativeResize="0"/>
          <p:nvPr/>
        </p:nvPicPr>
        <p:blipFill rotWithShape="1">
          <a:blip r:embed="rId4">
            <a:alphaModFix/>
          </a:blip>
          <a:srcRect b="0" l="0" r="0" t="0"/>
          <a:stretch/>
        </p:blipFill>
        <p:spPr>
          <a:xfrm rot="-5400000">
            <a:off x="4754540" y="683037"/>
            <a:ext cx="1940301" cy="2914981"/>
          </a:xfrm>
          <a:prstGeom prst="rect">
            <a:avLst/>
          </a:prstGeom>
          <a:noFill/>
          <a:ln>
            <a:noFill/>
          </a:ln>
        </p:spPr>
      </p:pic>
      <p:cxnSp>
        <p:nvCxnSpPr>
          <p:cNvPr id="436" name="Google Shape;436;p33"/>
          <p:cNvCxnSpPr/>
          <p:nvPr/>
        </p:nvCxnSpPr>
        <p:spPr>
          <a:xfrm rot="10800000">
            <a:off x="6781800" y="3110678"/>
            <a:ext cx="0" cy="318322"/>
          </a:xfrm>
          <a:prstGeom prst="straightConnector1">
            <a:avLst/>
          </a:prstGeom>
          <a:noFill/>
          <a:ln cap="flat" cmpd="sng" w="9525">
            <a:solidFill>
              <a:schemeClr val="dk1"/>
            </a:solidFill>
            <a:prstDash val="solid"/>
            <a:miter lim="800000"/>
            <a:headEnd len="sm" w="sm" type="none"/>
            <a:tailEnd len="med" w="med" type="triangle"/>
          </a:ln>
        </p:spPr>
      </p:cxnSp>
      <p:cxnSp>
        <p:nvCxnSpPr>
          <p:cNvPr id="437" name="Google Shape;437;p33"/>
          <p:cNvCxnSpPr/>
          <p:nvPr/>
        </p:nvCxnSpPr>
        <p:spPr>
          <a:xfrm flipH="1">
            <a:off x="4905300" y="1422597"/>
            <a:ext cx="2105100" cy="1905000"/>
          </a:xfrm>
          <a:prstGeom prst="bentConnector2">
            <a:avLst/>
          </a:prstGeom>
          <a:noFill/>
          <a:ln cap="flat" cmpd="sng" w="19050">
            <a:solidFill>
              <a:schemeClr val="dk1"/>
            </a:solidFill>
            <a:prstDash val="solid"/>
            <a:miter lim="800000"/>
            <a:headEnd len="sm" w="sm" type="none"/>
            <a:tailEnd len="med" w="med" type="triangle"/>
          </a:ln>
        </p:spPr>
      </p:cxnSp>
      <p:cxnSp>
        <p:nvCxnSpPr>
          <p:cNvPr id="438" name="Google Shape;438;p33"/>
          <p:cNvCxnSpPr/>
          <p:nvPr/>
        </p:nvCxnSpPr>
        <p:spPr>
          <a:xfrm rot="10800000">
            <a:off x="7010400" y="1422596"/>
            <a:ext cx="0" cy="101404"/>
          </a:xfrm>
          <a:prstGeom prst="straightConnector1">
            <a:avLst/>
          </a:prstGeom>
          <a:noFill/>
          <a:ln cap="flat" cmpd="sng" w="9525">
            <a:solidFill>
              <a:schemeClr val="accent1"/>
            </a:solidFill>
            <a:prstDash val="solid"/>
            <a:miter lim="800000"/>
            <a:headEnd len="sm" w="sm" type="none"/>
            <a:tailEnd len="sm" w="sm" type="none"/>
          </a:ln>
        </p:spPr>
      </p:cxnSp>
      <p:sp>
        <p:nvSpPr>
          <p:cNvPr id="439" name="Google Shape;439;p33"/>
          <p:cNvSpPr txBox="1"/>
          <p:nvPr/>
        </p:nvSpPr>
        <p:spPr>
          <a:xfrm>
            <a:off x="7362538" y="1981200"/>
            <a:ext cx="91563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8086</a:t>
            </a:r>
            <a:endParaRPr/>
          </a:p>
        </p:txBody>
      </p:sp>
      <p:sp>
        <p:nvSpPr>
          <p:cNvPr id="440" name="Google Shape;440;p33"/>
          <p:cNvSpPr txBox="1"/>
          <p:nvPr/>
        </p:nvSpPr>
        <p:spPr>
          <a:xfrm>
            <a:off x="7362538" y="5724800"/>
            <a:ext cx="91563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8259</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4"/>
          <p:cNvSpPr txBox="1"/>
          <p:nvPr>
            <p:ph type="title"/>
          </p:nvPr>
        </p:nvSpPr>
        <p:spPr>
          <a:xfrm>
            <a:off x="628650" y="365127"/>
            <a:ext cx="7886700" cy="7016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4"/>
              </a:buClr>
              <a:buSzPts val="4400"/>
              <a:buFont typeface="Calibri"/>
              <a:buNone/>
            </a:pPr>
            <a:r>
              <a:rPr lang="en-US">
                <a:solidFill>
                  <a:schemeClr val="accent4"/>
                </a:solidFill>
              </a:rPr>
              <a:t>Registers</a:t>
            </a:r>
            <a:endParaRPr/>
          </a:p>
        </p:txBody>
      </p:sp>
      <p:sp>
        <p:nvSpPr>
          <p:cNvPr id="446" name="Google Shape;446;p3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CSE – 341 : Microprocessors </a:t>
            </a:r>
            <a:endParaRPr/>
          </a:p>
          <a:p>
            <a:pPr indent="0" lvl="0" marL="0" rtl="0" algn="ctr">
              <a:spcBef>
                <a:spcPts val="0"/>
              </a:spcBef>
              <a:spcAft>
                <a:spcPts val="0"/>
              </a:spcAft>
              <a:buNone/>
            </a:pPr>
            <a:r>
              <a:rPr lang="en-US"/>
              <a:t>    BRAC University</a:t>
            </a:r>
            <a:endParaRPr/>
          </a:p>
        </p:txBody>
      </p:sp>
      <p:sp>
        <p:nvSpPr>
          <p:cNvPr id="447" name="Google Shape;447;p3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8" name="Google Shape;448;p34"/>
          <p:cNvSpPr txBox="1"/>
          <p:nvPr>
            <p:ph idx="1" type="body"/>
          </p:nvPr>
        </p:nvSpPr>
        <p:spPr>
          <a:xfrm>
            <a:off x="628650" y="1066801"/>
            <a:ext cx="7886700" cy="511016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IRR:</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ISR:</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IMR:</a:t>
            </a:r>
            <a:endParaRPr/>
          </a:p>
          <a:p>
            <a:pPr indent="0" lvl="0" marL="0" rtl="0" algn="l">
              <a:lnSpc>
                <a:spcPct val="90000"/>
              </a:lnSpc>
              <a:spcBef>
                <a:spcPts val="1000"/>
              </a:spcBef>
              <a:spcAft>
                <a:spcPts val="0"/>
              </a:spcAft>
              <a:buClr>
                <a:schemeClr val="dk1"/>
              </a:buClr>
              <a:buSzPts val="2800"/>
              <a:buNone/>
            </a:pPr>
            <a:r>
              <a:rPr lang="en-US"/>
              <a:t>     </a:t>
            </a:r>
            <a:endParaRPr/>
          </a:p>
        </p:txBody>
      </p:sp>
      <p:graphicFrame>
        <p:nvGraphicFramePr>
          <p:cNvPr id="449" name="Google Shape;449;p34"/>
          <p:cNvGraphicFramePr/>
          <p:nvPr/>
        </p:nvGraphicFramePr>
        <p:xfrm>
          <a:off x="1524000" y="1740766"/>
          <a:ext cx="3000000" cy="3000000"/>
        </p:xfrm>
        <a:graphic>
          <a:graphicData uri="http://schemas.openxmlformats.org/drawingml/2006/table">
            <a:tbl>
              <a:tblPr bandRow="1" firstRow="1">
                <a:noFill/>
                <a:tableStyleId>{F9D717D5-4E91-47F2-BE94-CD79423B5C74}</a:tableStyleId>
              </a:tblPr>
              <a:tblGrid>
                <a:gridCol w="762000"/>
                <a:gridCol w="762000"/>
                <a:gridCol w="762000"/>
                <a:gridCol w="762000"/>
                <a:gridCol w="762000"/>
                <a:gridCol w="762000"/>
                <a:gridCol w="762000"/>
                <a:gridCol w="762000"/>
              </a:tblGrid>
              <a:tr h="384250">
                <a:tc>
                  <a:txBody>
                    <a:bodyPr/>
                    <a:lstStyle/>
                    <a:p>
                      <a:pPr indent="0" lvl="0" marL="0" marR="0" rtl="0" algn="ctr">
                        <a:spcBef>
                          <a:spcPts val="0"/>
                        </a:spcBef>
                        <a:spcAft>
                          <a:spcPts val="0"/>
                        </a:spcAft>
                        <a:buNone/>
                      </a:pPr>
                      <a:r>
                        <a:rPr lang="en-US" sz="1800" u="none" cap="none" strike="noStrike"/>
                        <a:t>0</a:t>
                      </a:r>
                      <a:endParaRPr/>
                    </a:p>
                  </a:txBody>
                  <a:tcPr marT="45725" marB="45725" marR="91450" marL="91450"/>
                </a:tc>
                <a:tc>
                  <a:txBody>
                    <a:bodyPr/>
                    <a:lstStyle/>
                    <a:p>
                      <a:pPr indent="0" lvl="0" marL="0" marR="0" rtl="0" algn="ctr">
                        <a:spcBef>
                          <a:spcPts val="0"/>
                        </a:spcBef>
                        <a:spcAft>
                          <a:spcPts val="0"/>
                        </a:spcAft>
                        <a:buNone/>
                      </a:pPr>
                      <a:r>
                        <a:rPr lang="en-US" sz="1800"/>
                        <a:t>0</a:t>
                      </a:r>
                      <a:endParaRPr/>
                    </a:p>
                  </a:txBody>
                  <a:tcPr marT="45725" marB="45725" marR="91450" marL="91450"/>
                </a:tc>
                <a:tc>
                  <a:txBody>
                    <a:bodyPr/>
                    <a:lstStyle/>
                    <a:p>
                      <a:pPr indent="0" lvl="0" marL="0" marR="0" rtl="0" algn="ctr">
                        <a:spcBef>
                          <a:spcPts val="0"/>
                        </a:spcBef>
                        <a:spcAft>
                          <a:spcPts val="0"/>
                        </a:spcAft>
                        <a:buNone/>
                      </a:pPr>
                      <a:r>
                        <a:rPr lang="en-US" sz="1800"/>
                        <a:t>0</a:t>
                      </a:r>
                      <a:endParaRPr/>
                    </a:p>
                  </a:txBody>
                  <a:tcPr marT="45725" marB="45725" marR="91450" marL="91450"/>
                </a:tc>
                <a:tc>
                  <a:txBody>
                    <a:bodyPr/>
                    <a:lstStyle/>
                    <a:p>
                      <a:pPr indent="0" lvl="0" marL="0" marR="0" rtl="0" algn="ctr">
                        <a:spcBef>
                          <a:spcPts val="0"/>
                        </a:spcBef>
                        <a:spcAft>
                          <a:spcPts val="0"/>
                        </a:spcAft>
                        <a:buNone/>
                      </a:pPr>
                      <a:r>
                        <a:rPr lang="en-US" sz="1800"/>
                        <a:t>0</a:t>
                      </a:r>
                      <a:endParaRPr/>
                    </a:p>
                  </a:txBody>
                  <a:tcPr marT="45725" marB="45725" marR="91450" marL="91450"/>
                </a:tc>
                <a:tc>
                  <a:txBody>
                    <a:bodyPr/>
                    <a:lstStyle/>
                    <a:p>
                      <a:pPr indent="0" lvl="0" marL="0" marR="0" rtl="0" algn="ctr">
                        <a:spcBef>
                          <a:spcPts val="0"/>
                        </a:spcBef>
                        <a:spcAft>
                          <a:spcPts val="0"/>
                        </a:spcAft>
                        <a:buNone/>
                      </a:pPr>
                      <a:r>
                        <a:rPr lang="en-US" sz="1800"/>
                        <a:t>0</a:t>
                      </a:r>
                      <a:endParaRPr/>
                    </a:p>
                  </a:txBody>
                  <a:tcPr marT="45725" marB="45725" marR="91450" marL="91450"/>
                </a:tc>
                <a:tc>
                  <a:txBody>
                    <a:bodyPr/>
                    <a:lstStyle/>
                    <a:p>
                      <a:pPr indent="0" lvl="0" marL="0" marR="0" rtl="0" algn="ctr">
                        <a:spcBef>
                          <a:spcPts val="0"/>
                        </a:spcBef>
                        <a:spcAft>
                          <a:spcPts val="0"/>
                        </a:spcAft>
                        <a:buNone/>
                      </a:pPr>
                      <a:r>
                        <a:rPr lang="en-US" sz="1800"/>
                        <a:t>0</a:t>
                      </a:r>
                      <a:endParaRPr/>
                    </a:p>
                  </a:txBody>
                  <a:tcPr marT="45725" marB="45725" marR="91450" marL="91450"/>
                </a:tc>
                <a:tc>
                  <a:txBody>
                    <a:bodyPr/>
                    <a:lstStyle/>
                    <a:p>
                      <a:pPr indent="0" lvl="0" marL="0" marR="0" rtl="0" algn="ctr">
                        <a:spcBef>
                          <a:spcPts val="0"/>
                        </a:spcBef>
                        <a:spcAft>
                          <a:spcPts val="0"/>
                        </a:spcAft>
                        <a:buNone/>
                      </a:pPr>
                      <a:r>
                        <a:rPr lang="en-US" sz="1800"/>
                        <a:t>0</a:t>
                      </a:r>
                      <a:endParaRPr/>
                    </a:p>
                  </a:txBody>
                  <a:tcPr marT="45725" marB="45725" marR="91450" marL="91450"/>
                </a:tc>
                <a:tc>
                  <a:txBody>
                    <a:bodyPr/>
                    <a:lstStyle/>
                    <a:p>
                      <a:pPr indent="0" lvl="0" marL="0" marR="0" rtl="0" algn="ctr">
                        <a:spcBef>
                          <a:spcPts val="0"/>
                        </a:spcBef>
                        <a:spcAft>
                          <a:spcPts val="0"/>
                        </a:spcAft>
                        <a:buNone/>
                      </a:pPr>
                      <a:r>
                        <a:rPr lang="en-US" sz="1800"/>
                        <a:t>0</a:t>
                      </a:r>
                      <a:endParaRPr/>
                    </a:p>
                  </a:txBody>
                  <a:tcPr marT="45725" marB="45725" marR="91450" marL="91450"/>
                </a:tc>
              </a:tr>
            </a:tbl>
          </a:graphicData>
        </a:graphic>
      </p:graphicFrame>
      <p:sp>
        <p:nvSpPr>
          <p:cNvPr id="450" name="Google Shape;450;p34"/>
          <p:cNvSpPr txBox="1"/>
          <p:nvPr/>
        </p:nvSpPr>
        <p:spPr>
          <a:xfrm>
            <a:off x="1752600" y="2438400"/>
            <a:ext cx="4844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IR7</a:t>
            </a:r>
            <a:endParaRPr/>
          </a:p>
        </p:txBody>
      </p:sp>
      <p:sp>
        <p:nvSpPr>
          <p:cNvPr id="451" name="Google Shape;451;p34"/>
          <p:cNvSpPr txBox="1"/>
          <p:nvPr/>
        </p:nvSpPr>
        <p:spPr>
          <a:xfrm>
            <a:off x="2362200" y="2438400"/>
            <a:ext cx="4844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IR6</a:t>
            </a:r>
            <a:endParaRPr/>
          </a:p>
        </p:txBody>
      </p:sp>
      <p:sp>
        <p:nvSpPr>
          <p:cNvPr id="452" name="Google Shape;452;p34"/>
          <p:cNvSpPr txBox="1"/>
          <p:nvPr/>
        </p:nvSpPr>
        <p:spPr>
          <a:xfrm>
            <a:off x="3118764" y="2438400"/>
            <a:ext cx="4844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IR5</a:t>
            </a:r>
            <a:endParaRPr/>
          </a:p>
        </p:txBody>
      </p:sp>
      <p:sp>
        <p:nvSpPr>
          <p:cNvPr id="453" name="Google Shape;453;p34"/>
          <p:cNvSpPr txBox="1"/>
          <p:nvPr/>
        </p:nvSpPr>
        <p:spPr>
          <a:xfrm>
            <a:off x="3917493" y="2438400"/>
            <a:ext cx="4844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IR4</a:t>
            </a:r>
            <a:endParaRPr/>
          </a:p>
        </p:txBody>
      </p:sp>
      <p:sp>
        <p:nvSpPr>
          <p:cNvPr id="454" name="Google Shape;454;p34"/>
          <p:cNvSpPr txBox="1"/>
          <p:nvPr/>
        </p:nvSpPr>
        <p:spPr>
          <a:xfrm>
            <a:off x="4716222" y="2438400"/>
            <a:ext cx="4844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IR3</a:t>
            </a:r>
            <a:endParaRPr/>
          </a:p>
        </p:txBody>
      </p:sp>
      <p:sp>
        <p:nvSpPr>
          <p:cNvPr id="455" name="Google Shape;455;p34"/>
          <p:cNvSpPr txBox="1"/>
          <p:nvPr/>
        </p:nvSpPr>
        <p:spPr>
          <a:xfrm>
            <a:off x="5493688" y="2438400"/>
            <a:ext cx="4844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IR2</a:t>
            </a:r>
            <a:endParaRPr/>
          </a:p>
        </p:txBody>
      </p:sp>
      <p:sp>
        <p:nvSpPr>
          <p:cNvPr id="456" name="Google Shape;456;p34"/>
          <p:cNvSpPr txBox="1"/>
          <p:nvPr/>
        </p:nvSpPr>
        <p:spPr>
          <a:xfrm>
            <a:off x="6271154" y="2438400"/>
            <a:ext cx="4844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IR1</a:t>
            </a:r>
            <a:endParaRPr/>
          </a:p>
        </p:txBody>
      </p:sp>
      <p:sp>
        <p:nvSpPr>
          <p:cNvPr id="457" name="Google Shape;457;p34"/>
          <p:cNvSpPr txBox="1"/>
          <p:nvPr/>
        </p:nvSpPr>
        <p:spPr>
          <a:xfrm>
            <a:off x="6994814" y="2438400"/>
            <a:ext cx="4844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IR0</a:t>
            </a:r>
            <a:endParaRPr/>
          </a:p>
        </p:txBody>
      </p:sp>
      <p:graphicFrame>
        <p:nvGraphicFramePr>
          <p:cNvPr id="458" name="Google Shape;458;p34"/>
          <p:cNvGraphicFramePr/>
          <p:nvPr/>
        </p:nvGraphicFramePr>
        <p:xfrm>
          <a:off x="1524000" y="3239961"/>
          <a:ext cx="3000000" cy="3000000"/>
        </p:xfrm>
        <a:graphic>
          <a:graphicData uri="http://schemas.openxmlformats.org/drawingml/2006/table">
            <a:tbl>
              <a:tblPr bandRow="1" firstRow="1">
                <a:noFill/>
                <a:tableStyleId>{F9D717D5-4E91-47F2-BE94-CD79423B5C74}</a:tableStyleId>
              </a:tblPr>
              <a:tblGrid>
                <a:gridCol w="762000"/>
                <a:gridCol w="762000"/>
                <a:gridCol w="762000"/>
                <a:gridCol w="762000"/>
                <a:gridCol w="762000"/>
                <a:gridCol w="762000"/>
                <a:gridCol w="762000"/>
                <a:gridCol w="762000"/>
              </a:tblGrid>
              <a:tr h="370850">
                <a:tc>
                  <a:txBody>
                    <a:bodyPr/>
                    <a:lstStyle/>
                    <a:p>
                      <a:pPr indent="0" lvl="0" marL="0" marR="0" rtl="0" algn="ctr">
                        <a:spcBef>
                          <a:spcPts val="0"/>
                        </a:spcBef>
                        <a:spcAft>
                          <a:spcPts val="0"/>
                        </a:spcAft>
                        <a:buNone/>
                      </a:pPr>
                      <a:r>
                        <a:rPr lang="en-US" sz="1800" u="none" cap="none" strike="noStrike"/>
                        <a:t>0</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0</a:t>
                      </a:r>
                      <a:endParaRPr/>
                    </a:p>
                  </a:txBody>
                  <a:tcPr marT="45725" marB="45725" marR="91450" marL="91450"/>
                </a:tc>
                <a:tc>
                  <a:txBody>
                    <a:bodyPr/>
                    <a:lstStyle/>
                    <a:p>
                      <a:pPr indent="0" lvl="0" marL="0" marR="0" rtl="0" algn="ctr">
                        <a:spcBef>
                          <a:spcPts val="0"/>
                        </a:spcBef>
                        <a:spcAft>
                          <a:spcPts val="0"/>
                        </a:spcAft>
                        <a:buNone/>
                      </a:pPr>
                      <a:r>
                        <a:rPr lang="en-US" sz="1800"/>
                        <a:t>0</a:t>
                      </a:r>
                      <a:endParaRPr/>
                    </a:p>
                  </a:txBody>
                  <a:tcPr marT="45725" marB="45725" marR="91450" marL="91450"/>
                </a:tc>
                <a:tc>
                  <a:txBody>
                    <a:bodyPr/>
                    <a:lstStyle/>
                    <a:p>
                      <a:pPr indent="0" lvl="0" marL="0" marR="0" rtl="0" algn="ctr">
                        <a:spcBef>
                          <a:spcPts val="0"/>
                        </a:spcBef>
                        <a:spcAft>
                          <a:spcPts val="0"/>
                        </a:spcAft>
                        <a:buNone/>
                      </a:pPr>
                      <a:r>
                        <a:rPr lang="en-US" sz="1800"/>
                        <a:t>0</a:t>
                      </a:r>
                      <a:endParaRPr/>
                    </a:p>
                  </a:txBody>
                  <a:tcPr marT="45725" marB="45725" marR="91450" marL="91450"/>
                </a:tc>
                <a:tc>
                  <a:txBody>
                    <a:bodyPr/>
                    <a:lstStyle/>
                    <a:p>
                      <a:pPr indent="0" lvl="0" marL="0" marR="0" rtl="0" algn="ctr">
                        <a:spcBef>
                          <a:spcPts val="0"/>
                        </a:spcBef>
                        <a:spcAft>
                          <a:spcPts val="0"/>
                        </a:spcAft>
                        <a:buNone/>
                      </a:pPr>
                      <a:r>
                        <a:rPr lang="en-US" sz="1800"/>
                        <a:t>0</a:t>
                      </a:r>
                      <a:endParaRPr/>
                    </a:p>
                  </a:txBody>
                  <a:tcPr marT="45725" marB="45725" marR="91450" marL="91450"/>
                </a:tc>
                <a:tc>
                  <a:txBody>
                    <a:bodyPr/>
                    <a:lstStyle/>
                    <a:p>
                      <a:pPr indent="0" lvl="0" marL="0" marR="0" rtl="0" algn="ctr">
                        <a:spcBef>
                          <a:spcPts val="0"/>
                        </a:spcBef>
                        <a:spcAft>
                          <a:spcPts val="0"/>
                        </a:spcAft>
                        <a:buNone/>
                      </a:pPr>
                      <a:r>
                        <a:rPr lang="en-US" sz="1800"/>
                        <a:t>0</a:t>
                      </a:r>
                      <a:endParaRPr/>
                    </a:p>
                  </a:txBody>
                  <a:tcPr marT="45725" marB="45725" marR="91450" marL="91450"/>
                </a:tc>
                <a:tc>
                  <a:txBody>
                    <a:bodyPr/>
                    <a:lstStyle/>
                    <a:p>
                      <a:pPr indent="0" lvl="0" marL="0" marR="0" rtl="0" algn="ctr">
                        <a:spcBef>
                          <a:spcPts val="0"/>
                        </a:spcBef>
                        <a:spcAft>
                          <a:spcPts val="0"/>
                        </a:spcAft>
                        <a:buNone/>
                      </a:pPr>
                      <a:r>
                        <a:rPr lang="en-US" sz="1800"/>
                        <a:t>0</a:t>
                      </a:r>
                      <a:endParaRPr/>
                    </a:p>
                  </a:txBody>
                  <a:tcPr marT="45725" marB="45725" marR="91450" marL="91450"/>
                </a:tc>
                <a:tc>
                  <a:txBody>
                    <a:bodyPr/>
                    <a:lstStyle/>
                    <a:p>
                      <a:pPr indent="0" lvl="0" marL="0" marR="0" rtl="0" algn="ctr">
                        <a:spcBef>
                          <a:spcPts val="0"/>
                        </a:spcBef>
                        <a:spcAft>
                          <a:spcPts val="0"/>
                        </a:spcAft>
                        <a:buNone/>
                      </a:pPr>
                      <a:r>
                        <a:rPr lang="en-US" sz="1800"/>
                        <a:t>0</a:t>
                      </a:r>
                      <a:endParaRPr/>
                    </a:p>
                  </a:txBody>
                  <a:tcPr marT="45725" marB="45725" marR="91450" marL="91450"/>
                </a:tc>
              </a:tr>
            </a:tbl>
          </a:graphicData>
        </a:graphic>
      </p:graphicFrame>
      <p:sp>
        <p:nvSpPr>
          <p:cNvPr id="459" name="Google Shape;459;p34"/>
          <p:cNvSpPr txBox="1"/>
          <p:nvPr/>
        </p:nvSpPr>
        <p:spPr>
          <a:xfrm>
            <a:off x="1752600" y="3873037"/>
            <a:ext cx="5902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ISR7</a:t>
            </a:r>
            <a:endParaRPr/>
          </a:p>
        </p:txBody>
      </p:sp>
      <p:sp>
        <p:nvSpPr>
          <p:cNvPr id="460" name="Google Shape;460;p34"/>
          <p:cNvSpPr txBox="1"/>
          <p:nvPr/>
        </p:nvSpPr>
        <p:spPr>
          <a:xfrm>
            <a:off x="2362200" y="3873037"/>
            <a:ext cx="5902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ISR6</a:t>
            </a:r>
            <a:endParaRPr/>
          </a:p>
        </p:txBody>
      </p:sp>
      <p:sp>
        <p:nvSpPr>
          <p:cNvPr id="461" name="Google Shape;461;p34"/>
          <p:cNvSpPr txBox="1"/>
          <p:nvPr/>
        </p:nvSpPr>
        <p:spPr>
          <a:xfrm>
            <a:off x="3118764" y="3858364"/>
            <a:ext cx="5902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ISR5</a:t>
            </a:r>
            <a:endParaRPr/>
          </a:p>
        </p:txBody>
      </p:sp>
      <p:sp>
        <p:nvSpPr>
          <p:cNvPr id="462" name="Google Shape;462;p34"/>
          <p:cNvSpPr txBox="1"/>
          <p:nvPr/>
        </p:nvSpPr>
        <p:spPr>
          <a:xfrm>
            <a:off x="3966465" y="3873037"/>
            <a:ext cx="5902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ISR4</a:t>
            </a:r>
            <a:endParaRPr/>
          </a:p>
        </p:txBody>
      </p:sp>
      <p:sp>
        <p:nvSpPr>
          <p:cNvPr id="463" name="Google Shape;463;p34"/>
          <p:cNvSpPr txBox="1"/>
          <p:nvPr/>
        </p:nvSpPr>
        <p:spPr>
          <a:xfrm>
            <a:off x="4716222" y="3858364"/>
            <a:ext cx="5902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ISR3</a:t>
            </a:r>
            <a:endParaRPr/>
          </a:p>
        </p:txBody>
      </p:sp>
      <p:sp>
        <p:nvSpPr>
          <p:cNvPr id="464" name="Google Shape;464;p34"/>
          <p:cNvSpPr txBox="1"/>
          <p:nvPr/>
        </p:nvSpPr>
        <p:spPr>
          <a:xfrm>
            <a:off x="5486280" y="3873037"/>
            <a:ext cx="5902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ISR2</a:t>
            </a:r>
            <a:endParaRPr/>
          </a:p>
        </p:txBody>
      </p:sp>
      <p:sp>
        <p:nvSpPr>
          <p:cNvPr id="465" name="Google Shape;465;p34"/>
          <p:cNvSpPr txBox="1"/>
          <p:nvPr/>
        </p:nvSpPr>
        <p:spPr>
          <a:xfrm>
            <a:off x="6277600" y="3873037"/>
            <a:ext cx="5902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ISR1</a:t>
            </a:r>
            <a:endParaRPr/>
          </a:p>
        </p:txBody>
      </p:sp>
      <p:sp>
        <p:nvSpPr>
          <p:cNvPr id="466" name="Google Shape;466;p34"/>
          <p:cNvSpPr txBox="1"/>
          <p:nvPr/>
        </p:nvSpPr>
        <p:spPr>
          <a:xfrm>
            <a:off x="7002222" y="3858364"/>
            <a:ext cx="5902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ISR0</a:t>
            </a:r>
            <a:endParaRPr/>
          </a:p>
        </p:txBody>
      </p:sp>
      <p:graphicFrame>
        <p:nvGraphicFramePr>
          <p:cNvPr id="467" name="Google Shape;467;p34"/>
          <p:cNvGraphicFramePr/>
          <p:nvPr/>
        </p:nvGraphicFramePr>
        <p:xfrm>
          <a:off x="1524000" y="4723218"/>
          <a:ext cx="3000000" cy="3000000"/>
        </p:xfrm>
        <a:graphic>
          <a:graphicData uri="http://schemas.openxmlformats.org/drawingml/2006/table">
            <a:tbl>
              <a:tblPr bandRow="1" firstRow="1">
                <a:noFill/>
                <a:tableStyleId>{F9D717D5-4E91-47F2-BE94-CD79423B5C74}</a:tableStyleId>
              </a:tblPr>
              <a:tblGrid>
                <a:gridCol w="762000"/>
                <a:gridCol w="762000"/>
                <a:gridCol w="762000"/>
                <a:gridCol w="762000"/>
                <a:gridCol w="762000"/>
                <a:gridCol w="762000"/>
                <a:gridCol w="762000"/>
                <a:gridCol w="762000"/>
              </a:tblGrid>
              <a:tr h="370850">
                <a:tc>
                  <a:txBody>
                    <a:bodyPr/>
                    <a:lstStyle/>
                    <a:p>
                      <a:pPr indent="0" lvl="0" marL="0" marR="0" rtl="0" algn="ctr">
                        <a:spcBef>
                          <a:spcPts val="0"/>
                        </a:spcBef>
                        <a:spcAft>
                          <a:spcPts val="0"/>
                        </a:spcAft>
                        <a:buNone/>
                      </a:pPr>
                      <a:r>
                        <a:rPr lang="en-US" sz="1800" u="none" cap="none" strike="noStrike"/>
                        <a:t>0</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0</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0</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0</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0</a:t>
                      </a:r>
                      <a:endParaRPr/>
                    </a:p>
                  </a:txBody>
                  <a:tcPr marT="45725" marB="45725" marR="91450" marL="91450"/>
                </a:tc>
                <a:tc>
                  <a:txBody>
                    <a:bodyPr/>
                    <a:lstStyle/>
                    <a:p>
                      <a:pPr indent="0" lvl="0" marL="0" marR="0" rtl="0" algn="ctr">
                        <a:spcBef>
                          <a:spcPts val="0"/>
                        </a:spcBef>
                        <a:spcAft>
                          <a:spcPts val="0"/>
                        </a:spcAft>
                        <a:buNone/>
                      </a:pPr>
                      <a:r>
                        <a:rPr lang="en-US" sz="1800"/>
                        <a:t>0</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0</a:t>
                      </a:r>
                      <a:endParaRPr/>
                    </a:p>
                  </a:txBody>
                  <a:tcPr marT="45725" marB="45725" marR="91450" marL="91450"/>
                </a:tc>
                <a:tc>
                  <a:txBody>
                    <a:bodyPr/>
                    <a:lstStyle/>
                    <a:p>
                      <a:pPr indent="0" lvl="0" marL="0" marR="0" rtl="0" algn="ctr">
                        <a:spcBef>
                          <a:spcPts val="0"/>
                        </a:spcBef>
                        <a:spcAft>
                          <a:spcPts val="0"/>
                        </a:spcAft>
                        <a:buNone/>
                      </a:pPr>
                      <a:r>
                        <a:rPr lang="en-US" sz="1800"/>
                        <a:t>0</a:t>
                      </a:r>
                      <a:endParaRPr/>
                    </a:p>
                  </a:txBody>
                  <a:tcPr marT="45725" marB="45725" marR="91450" marL="91450"/>
                </a:tc>
              </a:tr>
            </a:tbl>
          </a:graphicData>
        </a:graphic>
      </p:graphicFrame>
      <p:sp>
        <p:nvSpPr>
          <p:cNvPr id="468" name="Google Shape;468;p34"/>
          <p:cNvSpPr txBox="1"/>
          <p:nvPr/>
        </p:nvSpPr>
        <p:spPr>
          <a:xfrm>
            <a:off x="1727651" y="5220248"/>
            <a:ext cx="4844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IR7</a:t>
            </a:r>
            <a:endParaRPr/>
          </a:p>
        </p:txBody>
      </p:sp>
      <p:sp>
        <p:nvSpPr>
          <p:cNvPr id="469" name="Google Shape;469;p34"/>
          <p:cNvSpPr txBox="1"/>
          <p:nvPr/>
        </p:nvSpPr>
        <p:spPr>
          <a:xfrm>
            <a:off x="2366241" y="5220248"/>
            <a:ext cx="4844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IR6</a:t>
            </a:r>
            <a:endParaRPr/>
          </a:p>
        </p:txBody>
      </p:sp>
      <p:sp>
        <p:nvSpPr>
          <p:cNvPr id="470" name="Google Shape;470;p34"/>
          <p:cNvSpPr txBox="1"/>
          <p:nvPr/>
        </p:nvSpPr>
        <p:spPr>
          <a:xfrm>
            <a:off x="3047838" y="5220248"/>
            <a:ext cx="4844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IR5</a:t>
            </a:r>
            <a:endParaRPr/>
          </a:p>
        </p:txBody>
      </p:sp>
      <p:sp>
        <p:nvSpPr>
          <p:cNvPr id="471" name="Google Shape;471;p34"/>
          <p:cNvSpPr txBox="1"/>
          <p:nvPr/>
        </p:nvSpPr>
        <p:spPr>
          <a:xfrm>
            <a:off x="3818908" y="5220248"/>
            <a:ext cx="4844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IR4</a:t>
            </a:r>
            <a:endParaRPr/>
          </a:p>
        </p:txBody>
      </p:sp>
      <p:sp>
        <p:nvSpPr>
          <p:cNvPr id="472" name="Google Shape;472;p34"/>
          <p:cNvSpPr txBox="1"/>
          <p:nvPr/>
        </p:nvSpPr>
        <p:spPr>
          <a:xfrm>
            <a:off x="4670536" y="5220248"/>
            <a:ext cx="4844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IR3</a:t>
            </a:r>
            <a:endParaRPr/>
          </a:p>
        </p:txBody>
      </p:sp>
      <p:sp>
        <p:nvSpPr>
          <p:cNvPr id="473" name="Google Shape;473;p34"/>
          <p:cNvSpPr txBox="1"/>
          <p:nvPr/>
        </p:nvSpPr>
        <p:spPr>
          <a:xfrm>
            <a:off x="5414567" y="5205575"/>
            <a:ext cx="4844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IR2</a:t>
            </a:r>
            <a:endParaRPr/>
          </a:p>
        </p:txBody>
      </p:sp>
      <p:sp>
        <p:nvSpPr>
          <p:cNvPr id="474" name="Google Shape;474;p34"/>
          <p:cNvSpPr txBox="1"/>
          <p:nvPr/>
        </p:nvSpPr>
        <p:spPr>
          <a:xfrm>
            <a:off x="6181609" y="5205575"/>
            <a:ext cx="4844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IR1</a:t>
            </a:r>
            <a:endParaRPr/>
          </a:p>
        </p:txBody>
      </p:sp>
      <p:sp>
        <p:nvSpPr>
          <p:cNvPr id="475" name="Google Shape;475;p34"/>
          <p:cNvSpPr txBox="1"/>
          <p:nvPr/>
        </p:nvSpPr>
        <p:spPr>
          <a:xfrm>
            <a:off x="6963226" y="5220248"/>
            <a:ext cx="4844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IR0</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3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solidFill>
                  <a:schemeClr val="dk1"/>
                </a:solidFill>
              </a:rPr>
              <a:t>The 8259A System Connections</a:t>
            </a:r>
            <a:endParaRPr>
              <a:solidFill>
                <a:schemeClr val="dk1"/>
              </a:solidFill>
            </a:endParaRPr>
          </a:p>
        </p:txBody>
      </p:sp>
      <p:sp>
        <p:nvSpPr>
          <p:cNvPr id="481" name="Google Shape;481;p35"/>
          <p:cNvSpPr txBox="1"/>
          <p:nvPr>
            <p:ph idx="1" type="body"/>
          </p:nvPr>
        </p:nvSpPr>
        <p:spPr>
          <a:xfrm>
            <a:off x="266700" y="1620097"/>
            <a:ext cx="8610600" cy="5134610"/>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000"/>
              <a:buChar char="•"/>
            </a:pPr>
            <a:r>
              <a:rPr lang="en-US" sz="2000">
                <a:solidFill>
                  <a:schemeClr val="dk1"/>
                </a:solidFill>
                <a:latin typeface="Calibri"/>
                <a:ea typeface="Calibri"/>
                <a:cs typeface="Calibri"/>
                <a:sym typeface="Calibri"/>
              </a:rPr>
              <a:t>The 8259A is used to increase the number of interrupts </a:t>
            </a:r>
            <a:endParaRPr/>
          </a:p>
          <a:p>
            <a:pPr indent="-228600" lvl="0" marL="228600" rtl="0" algn="just">
              <a:lnSpc>
                <a:spcPct val="90000"/>
              </a:lnSpc>
              <a:spcBef>
                <a:spcPts val="1000"/>
              </a:spcBef>
              <a:spcAft>
                <a:spcPts val="0"/>
              </a:spcAft>
              <a:buClr>
                <a:schemeClr val="dk1"/>
              </a:buClr>
              <a:buSzPts val="2000"/>
              <a:buChar char="•"/>
            </a:pPr>
            <a:r>
              <a:rPr lang="en-US" sz="2000">
                <a:solidFill>
                  <a:schemeClr val="dk1"/>
                </a:solidFill>
                <a:latin typeface="Calibri"/>
                <a:ea typeface="Calibri"/>
                <a:cs typeface="Calibri"/>
                <a:sym typeface="Calibri"/>
              </a:rPr>
              <a:t>The 8 bit data bus allows 8086 to send control words to the 8259A and read a status word from the 8259A and also allows to send interrupt types to the 8086</a:t>
            </a:r>
            <a:endParaRPr/>
          </a:p>
          <a:p>
            <a:pPr indent="-228600" lvl="0" marL="228600" rtl="0" algn="just">
              <a:lnSpc>
                <a:spcPct val="90000"/>
              </a:lnSpc>
              <a:spcBef>
                <a:spcPts val="1000"/>
              </a:spcBef>
              <a:spcAft>
                <a:spcPts val="0"/>
              </a:spcAft>
              <a:buClr>
                <a:schemeClr val="dk1"/>
              </a:buClr>
              <a:buSzPts val="2000"/>
              <a:buChar char="•"/>
            </a:pPr>
            <a:r>
              <a:rPr lang="en-US" sz="2000">
                <a:latin typeface="Calibri"/>
                <a:ea typeface="Calibri"/>
                <a:cs typeface="Calibri"/>
                <a:sym typeface="Calibri"/>
              </a:rPr>
              <a:t>The RD’ and WR’ inputs control the transfer</a:t>
            </a:r>
            <a:endParaRPr sz="2000">
              <a:solidFill>
                <a:schemeClr val="dk1"/>
              </a:solidFill>
              <a:latin typeface="Calibri"/>
              <a:ea typeface="Calibri"/>
              <a:cs typeface="Calibri"/>
              <a:sym typeface="Calibri"/>
            </a:endParaRPr>
          </a:p>
          <a:p>
            <a:pPr indent="-228600" lvl="0" marL="228600" rtl="0" algn="just">
              <a:lnSpc>
                <a:spcPct val="90000"/>
              </a:lnSpc>
              <a:spcBef>
                <a:spcPts val="1000"/>
              </a:spcBef>
              <a:spcAft>
                <a:spcPts val="0"/>
              </a:spcAft>
              <a:buClr>
                <a:schemeClr val="dk1"/>
              </a:buClr>
              <a:buSzPts val="2000"/>
              <a:buChar char="•"/>
            </a:pPr>
            <a:r>
              <a:rPr lang="en-US" sz="2000">
                <a:solidFill>
                  <a:schemeClr val="dk1"/>
                </a:solidFill>
                <a:latin typeface="Calibri"/>
                <a:ea typeface="Calibri"/>
                <a:cs typeface="Calibri"/>
                <a:sym typeface="Calibri"/>
              </a:rPr>
              <a:t>When an interrupt occurs corresponding bit becomes 1 in (IR0-IR7), it checks IRR to know which interrupt has occurred, it checks IMR to know which interrupts are masked and it checks ISR to know which interrupts are in service</a:t>
            </a:r>
            <a:endParaRPr/>
          </a:p>
          <a:p>
            <a:pPr indent="-228600" lvl="0" marL="228600" rtl="0" algn="just">
              <a:lnSpc>
                <a:spcPct val="90000"/>
              </a:lnSpc>
              <a:spcBef>
                <a:spcPts val="1000"/>
              </a:spcBef>
              <a:spcAft>
                <a:spcPts val="0"/>
              </a:spcAft>
              <a:buClr>
                <a:schemeClr val="dk1"/>
              </a:buClr>
              <a:buSzPts val="2000"/>
              <a:buChar char="•"/>
            </a:pPr>
            <a:r>
              <a:rPr lang="en-US" sz="2000">
                <a:solidFill>
                  <a:schemeClr val="dk1"/>
                </a:solidFill>
                <a:latin typeface="Calibri"/>
                <a:ea typeface="Calibri"/>
                <a:cs typeface="Calibri"/>
                <a:sym typeface="Calibri"/>
              </a:rPr>
              <a:t>If the interrupt occurs is in higher priority, not masked and its in higher priority than the interrupt which was in service then its validate and it will be send to the </a:t>
            </a:r>
            <a:r>
              <a:rPr lang="en-US" sz="2000">
                <a:latin typeface="Calibri"/>
                <a:ea typeface="Calibri"/>
                <a:cs typeface="Calibri"/>
                <a:sym typeface="Calibri"/>
              </a:rPr>
              <a:t>µ</a:t>
            </a:r>
            <a:r>
              <a:rPr lang="en-US" sz="2000">
                <a:solidFill>
                  <a:schemeClr val="dk1"/>
                </a:solidFill>
                <a:latin typeface="Calibri"/>
                <a:ea typeface="Calibri"/>
                <a:cs typeface="Calibri"/>
                <a:sym typeface="Calibri"/>
              </a:rPr>
              <a:t>p on INTR</a:t>
            </a:r>
            <a:endParaRPr/>
          </a:p>
          <a:p>
            <a:pPr indent="-101600" lvl="0" marL="228600" rtl="0" algn="just">
              <a:lnSpc>
                <a:spcPct val="90000"/>
              </a:lnSpc>
              <a:spcBef>
                <a:spcPts val="1000"/>
              </a:spcBef>
              <a:spcAft>
                <a:spcPts val="0"/>
              </a:spcAft>
              <a:buClr>
                <a:schemeClr val="dk1"/>
              </a:buClr>
              <a:buSzPts val="2000"/>
              <a:buNone/>
            </a:pPr>
            <a:r>
              <a:t/>
            </a:r>
            <a:endParaRPr sz="2000">
              <a:solidFill>
                <a:schemeClr val="dk1"/>
              </a:solidFill>
              <a:latin typeface="Calibri"/>
              <a:ea typeface="Calibri"/>
              <a:cs typeface="Calibri"/>
              <a:sym typeface="Calibri"/>
            </a:endParaRPr>
          </a:p>
        </p:txBody>
      </p:sp>
      <p:sp>
        <p:nvSpPr>
          <p:cNvPr id="482" name="Google Shape;482;p3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CSE – 341 : Microprocessors </a:t>
            </a:r>
            <a:endParaRPr/>
          </a:p>
          <a:p>
            <a:pPr indent="0" lvl="0" marL="0" rtl="0" algn="ctr">
              <a:spcBef>
                <a:spcPts val="0"/>
              </a:spcBef>
              <a:spcAft>
                <a:spcPts val="0"/>
              </a:spcAft>
              <a:buNone/>
            </a:pPr>
            <a:r>
              <a:rPr lang="en-US"/>
              <a:t>    BRAC University</a:t>
            </a:r>
            <a:endParaRPr/>
          </a:p>
        </p:txBody>
      </p:sp>
      <p:sp>
        <p:nvSpPr>
          <p:cNvPr id="483" name="Google Shape;483;p3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36"/>
          <p:cNvSpPr txBox="1"/>
          <p:nvPr>
            <p:ph type="title"/>
          </p:nvPr>
        </p:nvSpPr>
        <p:spPr>
          <a:xfrm>
            <a:off x="221441" y="228600"/>
            <a:ext cx="8724766" cy="533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The 8259A Priority Interrupt Controller</a:t>
            </a:r>
            <a:endParaRPr/>
          </a:p>
        </p:txBody>
      </p:sp>
      <p:sp>
        <p:nvSpPr>
          <p:cNvPr id="489" name="Google Shape;489;p36"/>
          <p:cNvSpPr txBox="1"/>
          <p:nvPr>
            <p:ph idx="1" type="body"/>
          </p:nvPr>
        </p:nvSpPr>
        <p:spPr>
          <a:xfrm>
            <a:off x="328449" y="1287802"/>
            <a:ext cx="8510751" cy="541779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Adds 8 vectored priority encoded interrupts to the microprocessor</a:t>
            </a:r>
            <a:endParaRPr/>
          </a:p>
          <a:p>
            <a:pPr indent="-228600" lvl="0" marL="228600" rtl="0" algn="l">
              <a:lnSpc>
                <a:spcPct val="90000"/>
              </a:lnSpc>
              <a:spcBef>
                <a:spcPts val="1000"/>
              </a:spcBef>
              <a:spcAft>
                <a:spcPts val="0"/>
              </a:spcAft>
              <a:buClr>
                <a:schemeClr val="dk1"/>
              </a:buClr>
              <a:buSzPct val="100000"/>
              <a:buChar char="•"/>
            </a:pPr>
            <a:r>
              <a:rPr lang="en-US"/>
              <a:t>Can be expanded without additional hardware to accept up to 64 IRQ (master and slave PIC’s)</a:t>
            </a:r>
            <a:endParaRPr/>
          </a:p>
          <a:p>
            <a:pPr indent="-228600" lvl="0" marL="228600" rtl="0" algn="l">
              <a:lnSpc>
                <a:spcPct val="90000"/>
              </a:lnSpc>
              <a:spcBef>
                <a:spcPts val="1000"/>
              </a:spcBef>
              <a:spcAft>
                <a:spcPts val="0"/>
              </a:spcAft>
              <a:buClr>
                <a:schemeClr val="dk1"/>
              </a:buClr>
              <a:buSzPct val="100000"/>
              <a:buChar char="•"/>
            </a:pPr>
            <a:r>
              <a:rPr lang="en-US"/>
              <a:t>D0-D7: Bidirectional data connections</a:t>
            </a:r>
            <a:endParaRPr/>
          </a:p>
          <a:p>
            <a:pPr indent="-228600" lvl="0" marL="228600" rtl="0" algn="l">
              <a:lnSpc>
                <a:spcPct val="90000"/>
              </a:lnSpc>
              <a:spcBef>
                <a:spcPts val="1000"/>
              </a:spcBef>
              <a:spcAft>
                <a:spcPts val="0"/>
              </a:spcAft>
              <a:buClr>
                <a:schemeClr val="dk1"/>
              </a:buClr>
              <a:buSzPct val="100000"/>
              <a:buChar char="•"/>
            </a:pPr>
            <a:r>
              <a:rPr lang="en-US"/>
              <a:t>IR0-IR7: Interrupt request inputs</a:t>
            </a:r>
            <a:endParaRPr/>
          </a:p>
          <a:p>
            <a:pPr indent="-228600" lvl="0" marL="228600" rtl="0" algn="l">
              <a:lnSpc>
                <a:spcPct val="90000"/>
              </a:lnSpc>
              <a:spcBef>
                <a:spcPts val="1000"/>
              </a:spcBef>
              <a:spcAft>
                <a:spcPts val="0"/>
              </a:spcAft>
              <a:buClr>
                <a:schemeClr val="dk1"/>
              </a:buClr>
              <a:buSzPct val="100000"/>
              <a:buChar char="•"/>
            </a:pPr>
            <a:r>
              <a:rPr lang="en-US"/>
              <a:t>WR΄: Write input strobe</a:t>
            </a:r>
            <a:endParaRPr/>
          </a:p>
          <a:p>
            <a:pPr indent="-228600" lvl="0" marL="228600" rtl="0" algn="l">
              <a:lnSpc>
                <a:spcPct val="90000"/>
              </a:lnSpc>
              <a:spcBef>
                <a:spcPts val="1000"/>
              </a:spcBef>
              <a:spcAft>
                <a:spcPts val="0"/>
              </a:spcAft>
              <a:buClr>
                <a:schemeClr val="dk1"/>
              </a:buClr>
              <a:buSzPct val="100000"/>
              <a:buChar char="•"/>
            </a:pPr>
            <a:r>
              <a:rPr lang="en-US"/>
              <a:t>RD΄: Read input connects to the IORC</a:t>
            </a:r>
            <a:endParaRPr/>
          </a:p>
          <a:p>
            <a:pPr indent="-228600" lvl="0" marL="228600" rtl="0" algn="l">
              <a:lnSpc>
                <a:spcPct val="90000"/>
              </a:lnSpc>
              <a:spcBef>
                <a:spcPts val="1000"/>
              </a:spcBef>
              <a:spcAft>
                <a:spcPts val="0"/>
              </a:spcAft>
              <a:buClr>
                <a:schemeClr val="dk1"/>
              </a:buClr>
              <a:buSzPct val="100000"/>
              <a:buChar char="•"/>
            </a:pPr>
            <a:r>
              <a:rPr lang="en-US"/>
              <a:t>INT: Output, connects to μP INTR pin</a:t>
            </a:r>
            <a:endParaRPr/>
          </a:p>
          <a:p>
            <a:pPr indent="-228600" lvl="0" marL="228600" rtl="0" algn="l">
              <a:lnSpc>
                <a:spcPct val="90000"/>
              </a:lnSpc>
              <a:spcBef>
                <a:spcPts val="1000"/>
              </a:spcBef>
              <a:spcAft>
                <a:spcPts val="0"/>
              </a:spcAft>
              <a:buClr>
                <a:schemeClr val="dk1"/>
              </a:buClr>
              <a:buSzPct val="100000"/>
              <a:buChar char="•"/>
            </a:pPr>
            <a:r>
              <a:rPr lang="en-US"/>
              <a:t>INTA΄: Input, connects to μP INTA΄ pin</a:t>
            </a:r>
            <a:endParaRPr/>
          </a:p>
          <a:p>
            <a:pPr indent="-228600" lvl="0" marL="228600" rtl="0" algn="l">
              <a:lnSpc>
                <a:spcPct val="90000"/>
              </a:lnSpc>
              <a:spcBef>
                <a:spcPts val="1000"/>
              </a:spcBef>
              <a:spcAft>
                <a:spcPts val="0"/>
              </a:spcAft>
              <a:buClr>
                <a:schemeClr val="dk1"/>
              </a:buClr>
              <a:buSzPct val="100000"/>
              <a:buChar char="•"/>
            </a:pPr>
            <a:r>
              <a:rPr lang="en-US"/>
              <a:t>A0: Command word select</a:t>
            </a:r>
            <a:endParaRPr/>
          </a:p>
          <a:p>
            <a:pPr indent="-228600" lvl="0" marL="228600" rtl="0" algn="l">
              <a:lnSpc>
                <a:spcPct val="90000"/>
              </a:lnSpc>
              <a:spcBef>
                <a:spcPts val="1000"/>
              </a:spcBef>
              <a:spcAft>
                <a:spcPts val="0"/>
              </a:spcAft>
              <a:buClr>
                <a:schemeClr val="dk1"/>
              </a:buClr>
              <a:buSzPct val="100000"/>
              <a:buChar char="•"/>
            </a:pPr>
            <a:r>
              <a:rPr lang="en-US"/>
              <a:t>CS΄: Chip select input</a:t>
            </a:r>
            <a:endParaRPr/>
          </a:p>
          <a:p>
            <a:pPr indent="-228600" lvl="0" marL="228600" rtl="0" algn="l">
              <a:lnSpc>
                <a:spcPct val="90000"/>
              </a:lnSpc>
              <a:spcBef>
                <a:spcPts val="1000"/>
              </a:spcBef>
              <a:spcAft>
                <a:spcPts val="0"/>
              </a:spcAft>
              <a:buClr>
                <a:schemeClr val="dk1"/>
              </a:buClr>
              <a:buSzPct val="100000"/>
              <a:buChar char="•"/>
            </a:pPr>
            <a:r>
              <a:rPr lang="en-US"/>
              <a:t>SP/EN΄: Slave program/enable buffer pin</a:t>
            </a:r>
            <a:endParaRPr/>
          </a:p>
          <a:p>
            <a:pPr indent="-228600" lvl="0" marL="228600" rtl="0" algn="l">
              <a:lnSpc>
                <a:spcPct val="90000"/>
              </a:lnSpc>
              <a:spcBef>
                <a:spcPts val="1000"/>
              </a:spcBef>
              <a:spcAft>
                <a:spcPts val="0"/>
              </a:spcAft>
              <a:buClr>
                <a:schemeClr val="dk1"/>
              </a:buClr>
              <a:buSzPct val="100000"/>
              <a:buChar char="•"/>
            </a:pPr>
            <a:r>
              <a:rPr lang="en-US"/>
              <a:t>CAS0-CAS2: Outputs from master to slave for cascading multiple 8259A chips</a:t>
            </a:r>
            <a:endParaRPr/>
          </a:p>
        </p:txBody>
      </p:sp>
      <p:graphicFrame>
        <p:nvGraphicFramePr>
          <p:cNvPr id="490" name="Google Shape;490;p36"/>
          <p:cNvGraphicFramePr/>
          <p:nvPr/>
        </p:nvGraphicFramePr>
        <p:xfrm>
          <a:off x="5486400" y="2295525"/>
          <a:ext cx="2917825" cy="2965450"/>
        </p:xfrm>
        <a:graphic>
          <a:graphicData uri="http://schemas.openxmlformats.org/presentationml/2006/ole">
            <mc:AlternateContent>
              <mc:Choice Requires="v">
                <p:oleObj r:id="rId4" imgH="2965450" imgW="2917825" progId="Visio.Drawing.11" spid="_x0000_s1">
                  <p:embed/>
                </p:oleObj>
              </mc:Choice>
              <mc:Fallback>
                <p:oleObj r:id="rId5" imgH="2965450" imgW="2917825" progId="Visio.Drawing.11">
                  <p:embed/>
                  <p:pic>
                    <p:nvPicPr>
                      <p:cNvPr id="490" name="Google Shape;490;p36"/>
                      <p:cNvPicPr preferRelativeResize="0"/>
                      <p:nvPr/>
                    </p:nvPicPr>
                    <p:blipFill rotWithShape="1">
                      <a:blip r:embed="rId6">
                        <a:alphaModFix/>
                      </a:blip>
                      <a:srcRect b="0" l="0" r="0" t="0"/>
                      <a:stretch/>
                    </p:blipFill>
                    <p:spPr>
                      <a:xfrm>
                        <a:off x="5486400" y="2295525"/>
                        <a:ext cx="2917825" cy="2965450"/>
                      </a:xfrm>
                      <a:prstGeom prst="rect">
                        <a:avLst/>
                      </a:prstGeom>
                      <a:noFill/>
                      <a:ln>
                        <a:noFill/>
                      </a:ln>
                    </p:spPr>
                  </p:pic>
                </p:oleObj>
              </mc:Fallback>
            </mc:AlternateContent>
          </a:graphicData>
        </a:graphic>
      </p:graphicFrame>
      <p:sp>
        <p:nvSpPr>
          <p:cNvPr id="491" name="Google Shape;491;p3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93">
                <a:solidFill>
                  <a:srgbClr val="FF3300"/>
                </a:solidFill>
                <a:latin typeface="Times New Roman"/>
                <a:ea typeface="Times New Roman"/>
                <a:cs typeface="Times New Roman"/>
                <a:sym typeface="Times New Roman"/>
              </a:rPr>
              <a:t>‹#›</a:t>
            </a:fld>
            <a:endParaRPr sz="1293">
              <a:solidFill>
                <a:srgbClr val="FF3300"/>
              </a:solidFill>
              <a:latin typeface="Times New Roman"/>
              <a:ea typeface="Times New Roman"/>
              <a:cs typeface="Times New Roman"/>
              <a:sym typeface="Times New Roman"/>
            </a:endParaRPr>
          </a:p>
        </p:txBody>
      </p:sp>
      <p:sp>
        <p:nvSpPr>
          <p:cNvPr id="492" name="Google Shape;492;p36"/>
          <p:cNvSpPr txBox="1"/>
          <p:nvPr/>
        </p:nvSpPr>
        <p:spPr>
          <a:xfrm>
            <a:off x="1676400" y="6416040"/>
            <a:ext cx="6172200" cy="3657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a:solidFill>
                  <a:schemeClr val="dk1"/>
                </a:solidFill>
                <a:latin typeface="Calibri"/>
                <a:ea typeface="Calibri"/>
                <a:cs typeface="Calibri"/>
                <a:sym typeface="Calibri"/>
              </a:rPr>
              <a:t>CSE – 341 : Microprocessors </a:t>
            </a:r>
            <a:endParaRPr/>
          </a:p>
          <a:p>
            <a:pPr indent="0" lvl="0" marL="0" marR="0" rtl="0" algn="ctr">
              <a:spcBef>
                <a:spcPts val="0"/>
              </a:spcBef>
              <a:spcAft>
                <a:spcPts val="0"/>
              </a:spcAft>
              <a:buNone/>
            </a:pPr>
            <a:r>
              <a:rPr b="0" lang="en-US" sz="1400">
                <a:solidFill>
                  <a:schemeClr val="dk1"/>
                </a:solidFill>
                <a:latin typeface="Calibri"/>
                <a:ea typeface="Calibri"/>
                <a:cs typeface="Calibri"/>
                <a:sym typeface="Calibri"/>
              </a:rPr>
              <a:t>    BRAC University</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37"/>
          <p:cNvSpPr txBox="1"/>
          <p:nvPr>
            <p:ph type="title"/>
          </p:nvPr>
        </p:nvSpPr>
        <p:spPr>
          <a:xfrm>
            <a:off x="628650" y="365127"/>
            <a:ext cx="7886700" cy="549274"/>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accent4"/>
              </a:buClr>
              <a:buSzPct val="100000"/>
              <a:buFont typeface="Calibri"/>
              <a:buNone/>
            </a:pPr>
            <a:r>
              <a:rPr b="1" lang="en-US">
                <a:solidFill>
                  <a:schemeClr val="accent4"/>
                </a:solidFill>
              </a:rPr>
              <a:t>Cascading with other 8259</a:t>
            </a:r>
            <a:endParaRPr/>
          </a:p>
        </p:txBody>
      </p:sp>
      <p:pic>
        <p:nvPicPr>
          <p:cNvPr id="498" name="Google Shape;498;p37"/>
          <p:cNvPicPr preferRelativeResize="0"/>
          <p:nvPr>
            <p:ph idx="1" type="body"/>
          </p:nvPr>
        </p:nvPicPr>
        <p:blipFill rotWithShape="1">
          <a:blip r:embed="rId3">
            <a:alphaModFix/>
          </a:blip>
          <a:srcRect b="0" l="0" r="0" t="0"/>
          <a:stretch/>
        </p:blipFill>
        <p:spPr>
          <a:xfrm>
            <a:off x="628650" y="1752600"/>
            <a:ext cx="4095750" cy="4175818"/>
          </a:xfrm>
          <a:prstGeom prst="rect">
            <a:avLst/>
          </a:prstGeom>
          <a:noFill/>
          <a:ln>
            <a:noFill/>
          </a:ln>
        </p:spPr>
      </p:pic>
      <p:sp>
        <p:nvSpPr>
          <p:cNvPr id="499" name="Google Shape;499;p3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CSE – 341 : Microprocessors </a:t>
            </a:r>
            <a:endParaRPr/>
          </a:p>
          <a:p>
            <a:pPr indent="0" lvl="0" marL="0" rtl="0" algn="ctr">
              <a:spcBef>
                <a:spcPts val="0"/>
              </a:spcBef>
              <a:spcAft>
                <a:spcPts val="0"/>
              </a:spcAft>
              <a:buNone/>
            </a:pPr>
            <a:r>
              <a:rPr lang="en-US"/>
              <a:t>    BRAC University</a:t>
            </a:r>
            <a:endParaRPr/>
          </a:p>
        </p:txBody>
      </p:sp>
      <p:sp>
        <p:nvSpPr>
          <p:cNvPr id="500" name="Google Shape;500;p3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01" name="Google Shape;501;p37"/>
          <p:cNvPicPr preferRelativeResize="0"/>
          <p:nvPr/>
        </p:nvPicPr>
        <p:blipFill rotWithShape="1">
          <a:blip r:embed="rId4">
            <a:alphaModFix/>
          </a:blip>
          <a:srcRect b="0" l="0" r="0" t="0"/>
          <a:stretch/>
        </p:blipFill>
        <p:spPr>
          <a:xfrm>
            <a:off x="4881140" y="1066801"/>
            <a:ext cx="1233910" cy="1447800"/>
          </a:xfrm>
          <a:prstGeom prst="rect">
            <a:avLst/>
          </a:prstGeom>
          <a:noFill/>
          <a:ln>
            <a:noFill/>
          </a:ln>
        </p:spPr>
      </p:pic>
      <p:pic>
        <p:nvPicPr>
          <p:cNvPr id="502" name="Google Shape;502;p37"/>
          <p:cNvPicPr preferRelativeResize="0"/>
          <p:nvPr/>
        </p:nvPicPr>
        <p:blipFill rotWithShape="1">
          <a:blip r:embed="rId4">
            <a:alphaModFix/>
          </a:blip>
          <a:srcRect b="0" l="0" r="0" t="0"/>
          <a:stretch/>
        </p:blipFill>
        <p:spPr>
          <a:xfrm>
            <a:off x="7086600" y="1068822"/>
            <a:ext cx="1233910" cy="1447800"/>
          </a:xfrm>
          <a:prstGeom prst="rect">
            <a:avLst/>
          </a:prstGeom>
          <a:noFill/>
          <a:ln>
            <a:noFill/>
          </a:ln>
        </p:spPr>
      </p:pic>
      <p:pic>
        <p:nvPicPr>
          <p:cNvPr id="503" name="Google Shape;503;p37"/>
          <p:cNvPicPr preferRelativeResize="0"/>
          <p:nvPr/>
        </p:nvPicPr>
        <p:blipFill rotWithShape="1">
          <a:blip r:embed="rId4">
            <a:alphaModFix/>
          </a:blip>
          <a:srcRect b="0" l="0" r="0" t="0"/>
          <a:stretch/>
        </p:blipFill>
        <p:spPr>
          <a:xfrm>
            <a:off x="4881140" y="4480618"/>
            <a:ext cx="1233910" cy="1447800"/>
          </a:xfrm>
          <a:prstGeom prst="rect">
            <a:avLst/>
          </a:prstGeom>
          <a:noFill/>
          <a:ln>
            <a:noFill/>
          </a:ln>
        </p:spPr>
      </p:pic>
      <p:pic>
        <p:nvPicPr>
          <p:cNvPr id="504" name="Google Shape;504;p37"/>
          <p:cNvPicPr preferRelativeResize="0"/>
          <p:nvPr/>
        </p:nvPicPr>
        <p:blipFill rotWithShape="1">
          <a:blip r:embed="rId4">
            <a:alphaModFix/>
          </a:blip>
          <a:srcRect b="0" l="0" r="0" t="0"/>
          <a:stretch/>
        </p:blipFill>
        <p:spPr>
          <a:xfrm>
            <a:off x="7281440" y="4480618"/>
            <a:ext cx="1233910" cy="1447800"/>
          </a:xfrm>
          <a:prstGeom prst="rect">
            <a:avLst/>
          </a:prstGeom>
          <a:noFill/>
          <a:ln>
            <a:noFill/>
          </a:ln>
        </p:spPr>
      </p:pic>
      <p:cxnSp>
        <p:nvCxnSpPr>
          <p:cNvPr id="505" name="Google Shape;505;p37"/>
          <p:cNvCxnSpPr/>
          <p:nvPr/>
        </p:nvCxnSpPr>
        <p:spPr>
          <a:xfrm rot="5400000">
            <a:off x="4404301" y="2377502"/>
            <a:ext cx="1630800" cy="1295400"/>
          </a:xfrm>
          <a:prstGeom prst="bentConnector3">
            <a:avLst>
              <a:gd fmla="val 99271" name="adj1"/>
            </a:avLst>
          </a:prstGeom>
          <a:noFill/>
          <a:ln cap="flat" cmpd="sng" w="19050">
            <a:solidFill>
              <a:schemeClr val="dk1"/>
            </a:solidFill>
            <a:prstDash val="solid"/>
            <a:miter lim="800000"/>
            <a:headEnd len="sm" w="sm" type="none"/>
            <a:tailEnd len="med" w="med" type="triangle"/>
          </a:ln>
        </p:spPr>
      </p:cxnSp>
      <p:cxnSp>
        <p:nvCxnSpPr>
          <p:cNvPr id="506" name="Google Shape;506;p37"/>
          <p:cNvCxnSpPr/>
          <p:nvPr/>
        </p:nvCxnSpPr>
        <p:spPr>
          <a:xfrm flipH="1">
            <a:off x="4572000" y="2209800"/>
            <a:ext cx="3505200" cy="1905000"/>
          </a:xfrm>
          <a:prstGeom prst="bentConnector3">
            <a:avLst>
              <a:gd fmla="val 50000" name="adj1"/>
            </a:avLst>
          </a:prstGeom>
          <a:noFill/>
          <a:ln cap="flat" cmpd="sng" w="19050">
            <a:solidFill>
              <a:schemeClr val="dk1"/>
            </a:solidFill>
            <a:prstDash val="solid"/>
            <a:miter lim="800000"/>
            <a:headEnd len="sm" w="sm" type="none"/>
            <a:tailEnd len="med" w="med" type="triangle"/>
          </a:ln>
        </p:spPr>
      </p:cxnSp>
      <p:cxnSp>
        <p:nvCxnSpPr>
          <p:cNvPr id="507" name="Google Shape;507;p37"/>
          <p:cNvCxnSpPr/>
          <p:nvPr/>
        </p:nvCxnSpPr>
        <p:spPr>
          <a:xfrm flipH="1" rot="5400000">
            <a:off x="4533901" y="4305300"/>
            <a:ext cx="1371600" cy="1295400"/>
          </a:xfrm>
          <a:prstGeom prst="bentConnector3">
            <a:avLst>
              <a:gd fmla="val 99495" name="adj1"/>
            </a:avLst>
          </a:prstGeom>
          <a:noFill/>
          <a:ln cap="flat" cmpd="sng" w="19050">
            <a:solidFill>
              <a:schemeClr val="dk1"/>
            </a:solidFill>
            <a:prstDash val="solid"/>
            <a:miter lim="800000"/>
            <a:headEnd len="sm" w="sm" type="none"/>
            <a:tailEnd len="med" w="med" type="triangle"/>
          </a:ln>
        </p:spPr>
      </p:cxnSp>
      <p:cxnSp>
        <p:nvCxnSpPr>
          <p:cNvPr id="508" name="Google Shape;508;p37"/>
          <p:cNvCxnSpPr/>
          <p:nvPr/>
        </p:nvCxnSpPr>
        <p:spPr>
          <a:xfrm rot="10800000">
            <a:off x="4572011" y="3655500"/>
            <a:ext cx="3748500" cy="1983300"/>
          </a:xfrm>
          <a:prstGeom prst="bentConnector3">
            <a:avLst>
              <a:gd fmla="val 50000" name="adj1"/>
            </a:avLst>
          </a:prstGeom>
          <a:noFill/>
          <a:ln cap="flat" cmpd="sng" w="19050">
            <a:solidFill>
              <a:schemeClr val="dk1"/>
            </a:solidFill>
            <a:prstDash val="solid"/>
            <a:miter lim="800000"/>
            <a:headEnd len="sm" w="sm" type="none"/>
            <a:tailEnd len="med" w="med" type="triangl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3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CSE – 341 : Microprocessors </a:t>
            </a:r>
            <a:endParaRPr/>
          </a:p>
          <a:p>
            <a:pPr indent="0" lvl="0" marL="0" rtl="0" algn="ctr">
              <a:spcBef>
                <a:spcPts val="0"/>
              </a:spcBef>
              <a:spcAft>
                <a:spcPts val="0"/>
              </a:spcAft>
              <a:buNone/>
            </a:pPr>
            <a:r>
              <a:rPr lang="en-US"/>
              <a:t>    BRAC University</a:t>
            </a:r>
            <a:endParaRPr/>
          </a:p>
        </p:txBody>
      </p:sp>
      <p:sp>
        <p:nvSpPr>
          <p:cNvPr id="514" name="Google Shape;514;p3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515" name="Google Shape;515;p38"/>
          <p:cNvGraphicFramePr/>
          <p:nvPr/>
        </p:nvGraphicFramePr>
        <p:xfrm>
          <a:off x="2362200" y="1756410"/>
          <a:ext cx="3000000" cy="3000000"/>
        </p:xfrm>
        <a:graphic>
          <a:graphicData uri="http://schemas.openxmlformats.org/drawingml/2006/table">
            <a:tbl>
              <a:tblPr bandRow="1" firstRow="1">
                <a:noFill/>
                <a:tableStyleId>{F9D717D5-4E91-47F2-BE94-CD79423B5C74}</a:tableStyleId>
              </a:tblPr>
              <a:tblGrid>
                <a:gridCol w="1008550"/>
                <a:gridCol w="1116875"/>
                <a:gridCol w="966100"/>
                <a:gridCol w="1328050"/>
              </a:tblGrid>
              <a:tr h="378450">
                <a:tc>
                  <a:txBody>
                    <a:bodyPr/>
                    <a:lstStyle/>
                    <a:p>
                      <a:pPr indent="0" lvl="0" marL="0" marR="0" rtl="0" algn="ctr">
                        <a:spcBef>
                          <a:spcPts val="0"/>
                        </a:spcBef>
                        <a:spcAft>
                          <a:spcPts val="0"/>
                        </a:spcAft>
                        <a:buNone/>
                      </a:pPr>
                      <a:r>
                        <a:rPr lang="en-US" sz="1800" u="none" cap="none" strike="noStrike"/>
                        <a:t>CAS2</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CAS1</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CAS0</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PIC</a:t>
                      </a:r>
                      <a:endParaRPr/>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0</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0</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0</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PIC1</a:t>
                      </a:r>
                      <a:endParaRPr/>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0</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0</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1</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PIC2</a:t>
                      </a:r>
                      <a:endParaRPr/>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0</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1</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0</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PIC3</a:t>
                      </a:r>
                      <a:endParaRPr/>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0</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1</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1</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PIC4</a:t>
                      </a:r>
                      <a:endParaRPr/>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1</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0</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0</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PIC5</a:t>
                      </a:r>
                      <a:endParaRPr/>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1</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0</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1</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PIC6</a:t>
                      </a:r>
                      <a:endParaRPr/>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1</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1</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0</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PIC7</a:t>
                      </a:r>
                      <a:endParaRPr/>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1 </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1</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1</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PIC8</a:t>
                      </a:r>
                      <a:endParaRPr/>
                    </a:p>
                  </a:txBody>
                  <a:tcPr marT="45725" marB="45725" marR="91450" marL="91450"/>
                </a:tc>
              </a:tr>
            </a:tbl>
          </a:graphicData>
        </a:graphic>
      </p:graphicFrame>
      <p:sp>
        <p:nvSpPr>
          <p:cNvPr id="516" name="Google Shape;516;p38"/>
          <p:cNvSpPr txBox="1"/>
          <p:nvPr>
            <p:ph type="title"/>
          </p:nvPr>
        </p:nvSpPr>
        <p:spPr>
          <a:xfrm>
            <a:off x="628650" y="365127"/>
            <a:ext cx="7886700" cy="549274"/>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accent4"/>
              </a:buClr>
              <a:buSzPct val="100000"/>
              <a:buFont typeface="Calibri"/>
              <a:buNone/>
            </a:pPr>
            <a:r>
              <a:rPr b="1" lang="en-US">
                <a:solidFill>
                  <a:schemeClr val="accent4"/>
                </a:solidFill>
              </a:rPr>
              <a:t>Cascading with other 8259</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3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Connecting a single 8259A controller</a:t>
            </a:r>
            <a:endParaRPr/>
          </a:p>
        </p:txBody>
      </p:sp>
      <p:graphicFrame>
        <p:nvGraphicFramePr>
          <p:cNvPr id="522" name="Google Shape;522;p39"/>
          <p:cNvGraphicFramePr/>
          <p:nvPr/>
        </p:nvGraphicFramePr>
        <p:xfrm>
          <a:off x="2592388" y="1825625"/>
          <a:ext cx="3957637" cy="4351338"/>
        </p:xfrm>
        <a:graphic>
          <a:graphicData uri="http://schemas.openxmlformats.org/presentationml/2006/ole">
            <mc:AlternateContent>
              <mc:Choice Requires="v">
                <p:oleObj r:id="rId4" imgH="4351338" imgW="3957637" progId="Visio.Drawing.11" spid="_x0000_s1">
                  <p:embed/>
                </p:oleObj>
              </mc:Choice>
              <mc:Fallback>
                <p:oleObj r:id="rId5" imgH="4351338" imgW="3957637" progId="Visio.Drawing.11">
                  <p:embed/>
                  <p:pic>
                    <p:nvPicPr>
                      <p:cNvPr id="522" name="Google Shape;522;p39"/>
                      <p:cNvPicPr preferRelativeResize="0"/>
                      <p:nvPr/>
                    </p:nvPicPr>
                    <p:blipFill rotWithShape="1">
                      <a:blip r:embed="rId6">
                        <a:alphaModFix/>
                      </a:blip>
                      <a:srcRect b="0" l="0" r="0" t="0"/>
                      <a:stretch/>
                    </p:blipFill>
                    <p:spPr>
                      <a:xfrm>
                        <a:off x="2592388" y="1825625"/>
                        <a:ext cx="3957637" cy="4351338"/>
                      </a:xfrm>
                      <a:prstGeom prst="rect">
                        <a:avLst/>
                      </a:prstGeom>
                      <a:noFill/>
                      <a:ln>
                        <a:noFill/>
                      </a:ln>
                    </p:spPr>
                  </p:pic>
                </p:oleObj>
              </mc:Fallback>
            </mc:AlternateContent>
          </a:graphicData>
        </a:graphic>
      </p:graphicFrame>
      <p:sp>
        <p:nvSpPr>
          <p:cNvPr id="523" name="Google Shape;523;p3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93">
                <a:solidFill>
                  <a:srgbClr val="FF3300"/>
                </a:solidFill>
                <a:latin typeface="Times New Roman"/>
                <a:ea typeface="Times New Roman"/>
                <a:cs typeface="Times New Roman"/>
                <a:sym typeface="Times New Roman"/>
              </a:rPr>
              <a:t>‹#›</a:t>
            </a:fld>
            <a:endParaRPr sz="1293">
              <a:solidFill>
                <a:srgbClr val="FF3300"/>
              </a:solidFill>
              <a:latin typeface="Times New Roman"/>
              <a:ea typeface="Times New Roman"/>
              <a:cs typeface="Times New Roman"/>
              <a:sym typeface="Times New Roman"/>
            </a:endParaRPr>
          </a:p>
        </p:txBody>
      </p:sp>
      <p:sp>
        <p:nvSpPr>
          <p:cNvPr id="524" name="Google Shape;524;p39"/>
          <p:cNvSpPr txBox="1"/>
          <p:nvPr/>
        </p:nvSpPr>
        <p:spPr>
          <a:xfrm>
            <a:off x="1676400" y="6416040"/>
            <a:ext cx="6172200" cy="3657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a:solidFill>
                  <a:schemeClr val="dk1"/>
                </a:solidFill>
                <a:latin typeface="Calibri"/>
                <a:ea typeface="Calibri"/>
                <a:cs typeface="Calibri"/>
                <a:sym typeface="Calibri"/>
              </a:rPr>
              <a:t>CSE – 341 : Microprocessors </a:t>
            </a:r>
            <a:endParaRPr/>
          </a:p>
          <a:p>
            <a:pPr indent="0" lvl="0" marL="0" marR="0" rtl="0" algn="ctr">
              <a:spcBef>
                <a:spcPts val="0"/>
              </a:spcBef>
              <a:spcAft>
                <a:spcPts val="0"/>
              </a:spcAft>
              <a:buNone/>
            </a:pPr>
            <a:r>
              <a:rPr b="0" lang="en-US" sz="1400">
                <a:solidFill>
                  <a:schemeClr val="dk1"/>
                </a:solidFill>
                <a:latin typeface="Calibri"/>
                <a:ea typeface="Calibri"/>
                <a:cs typeface="Calibri"/>
                <a:sym typeface="Calibri"/>
              </a:rPr>
              <a:t>    BRAC University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4"/>
              </a:buClr>
              <a:buSzPts val="4400"/>
              <a:buFont typeface="Calibri"/>
              <a:buNone/>
            </a:pPr>
            <a:r>
              <a:rPr b="1" lang="en-US">
                <a:solidFill>
                  <a:schemeClr val="accent4"/>
                </a:solidFill>
              </a:rPr>
              <a:t>Interrupt</a:t>
            </a:r>
            <a:endParaRPr/>
          </a:p>
        </p:txBody>
      </p:sp>
      <p:sp>
        <p:nvSpPr>
          <p:cNvPr id="121" name="Google Shape;121;p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Char char="•"/>
            </a:pPr>
            <a:r>
              <a:rPr lang="en-US"/>
              <a:t>The processor can be interrupted in the following ways: </a:t>
            </a:r>
            <a:endParaRPr/>
          </a:p>
          <a:p>
            <a:pPr indent="0" lvl="1" marL="457200" rtl="0" algn="l">
              <a:lnSpc>
                <a:spcPct val="80000"/>
              </a:lnSpc>
              <a:spcBef>
                <a:spcPts val="500"/>
              </a:spcBef>
              <a:spcAft>
                <a:spcPts val="0"/>
              </a:spcAft>
              <a:buClr>
                <a:schemeClr val="dk1"/>
              </a:buClr>
              <a:buSzPts val="2400"/>
              <a:buNone/>
            </a:pPr>
            <a:r>
              <a:rPr lang="en-US"/>
              <a:t>i ) by an external signal generated by a peripheral, such as Keyboard, Mouse, Printer, etc.</a:t>
            </a:r>
            <a:endParaRPr/>
          </a:p>
          <a:p>
            <a:pPr indent="0" lvl="1" marL="457200" rtl="0" algn="l">
              <a:lnSpc>
                <a:spcPct val="80000"/>
              </a:lnSpc>
              <a:spcBef>
                <a:spcPts val="500"/>
              </a:spcBef>
              <a:spcAft>
                <a:spcPts val="0"/>
              </a:spcAft>
              <a:buClr>
                <a:schemeClr val="dk1"/>
              </a:buClr>
              <a:buSzPts val="2400"/>
              <a:buNone/>
            </a:pPr>
            <a:r>
              <a:t/>
            </a:r>
            <a:endParaRPr/>
          </a:p>
          <a:p>
            <a:pPr indent="0" lvl="1" marL="457200" rtl="0" algn="l">
              <a:lnSpc>
                <a:spcPct val="80000"/>
              </a:lnSpc>
              <a:spcBef>
                <a:spcPts val="500"/>
              </a:spcBef>
              <a:spcAft>
                <a:spcPts val="0"/>
              </a:spcAft>
              <a:buClr>
                <a:schemeClr val="dk1"/>
              </a:buClr>
              <a:buSzPts val="2400"/>
              <a:buNone/>
            </a:pPr>
            <a:r>
              <a:rPr lang="en-US"/>
              <a:t>ii) by an internal signal generated by a special instruction in the program, </a:t>
            </a:r>
            <a:endParaRPr/>
          </a:p>
          <a:p>
            <a:pPr indent="0" lvl="1" marL="457200" rtl="0" algn="l">
              <a:lnSpc>
                <a:spcPct val="80000"/>
              </a:lnSpc>
              <a:spcBef>
                <a:spcPts val="500"/>
              </a:spcBef>
              <a:spcAft>
                <a:spcPts val="0"/>
              </a:spcAft>
              <a:buClr>
                <a:schemeClr val="dk1"/>
              </a:buClr>
              <a:buSzPts val="2400"/>
              <a:buNone/>
            </a:pPr>
            <a:r>
              <a:t/>
            </a:r>
            <a:endParaRPr/>
          </a:p>
          <a:p>
            <a:pPr indent="0" lvl="1" marL="457200" rtl="0" algn="l">
              <a:lnSpc>
                <a:spcPct val="80000"/>
              </a:lnSpc>
              <a:spcBef>
                <a:spcPts val="500"/>
              </a:spcBef>
              <a:spcAft>
                <a:spcPts val="0"/>
              </a:spcAft>
              <a:buClr>
                <a:schemeClr val="dk1"/>
              </a:buClr>
              <a:buSzPts val="2400"/>
              <a:buNone/>
            </a:pPr>
            <a:r>
              <a:rPr lang="en-US"/>
              <a:t>iii) by an internal signal generated due to an exceptional condition which occurs while executing an instruction.</a:t>
            </a:r>
            <a:endParaRPr/>
          </a:p>
          <a:p>
            <a:pPr indent="-50800" lvl="0" marL="228600" rtl="0" algn="l">
              <a:lnSpc>
                <a:spcPct val="80000"/>
              </a:lnSpc>
              <a:spcBef>
                <a:spcPts val="1000"/>
              </a:spcBef>
              <a:spcAft>
                <a:spcPts val="0"/>
              </a:spcAft>
              <a:buClr>
                <a:schemeClr val="dk1"/>
              </a:buClr>
              <a:buSzPts val="2800"/>
              <a:buNone/>
            </a:pPr>
            <a:r>
              <a:t/>
            </a:r>
            <a:endParaRPr sz="2800"/>
          </a:p>
        </p:txBody>
      </p:sp>
      <p:sp>
        <p:nvSpPr>
          <p:cNvPr id="122" name="Google Shape;122;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3" name="Google Shape;123;p4"/>
          <p:cNvSpPr txBox="1"/>
          <p:nvPr/>
        </p:nvSpPr>
        <p:spPr>
          <a:xfrm>
            <a:off x="1676400" y="6356351"/>
            <a:ext cx="6172200" cy="3657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Calibri"/>
                <a:ea typeface="Calibri"/>
                <a:cs typeface="Calibri"/>
                <a:sym typeface="Calibri"/>
              </a:rPr>
              <a:t>CSE – 341 : Microprocessors </a:t>
            </a:r>
            <a:endParaRPr/>
          </a:p>
          <a:p>
            <a:pPr indent="0" lvl="0" marL="0" marR="0" rtl="0" algn="ctr">
              <a:spcBef>
                <a:spcPts val="0"/>
              </a:spcBef>
              <a:spcAft>
                <a:spcPts val="0"/>
              </a:spcAft>
              <a:buNone/>
            </a:pPr>
            <a:r>
              <a:rPr b="0" i="0" lang="en-US" sz="1400" u="none" cap="none" strike="noStrike">
                <a:solidFill>
                  <a:schemeClr val="dk1"/>
                </a:solidFill>
                <a:latin typeface="Calibri"/>
                <a:ea typeface="Calibri"/>
                <a:cs typeface="Calibri"/>
                <a:sym typeface="Calibri"/>
              </a:rPr>
              <a:t>    BRAC University</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40"/>
          <p:cNvSpPr txBox="1"/>
          <p:nvPr>
            <p:ph type="title"/>
          </p:nvPr>
        </p:nvSpPr>
        <p:spPr>
          <a:xfrm>
            <a:off x="2133600" y="2697480"/>
            <a:ext cx="5483352" cy="990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solidFill>
                  <a:schemeClr val="dk1"/>
                </a:solidFill>
              </a:rPr>
              <a:t>Thank You !!</a:t>
            </a:r>
            <a:endParaRPr/>
          </a:p>
        </p:txBody>
      </p:sp>
      <p:sp>
        <p:nvSpPr>
          <p:cNvPr id="530" name="Google Shape;530;p4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31" name="Google Shape;531;p4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41"/>
          <p:cNvSpPr/>
          <p:nvPr/>
        </p:nvSpPr>
        <p:spPr>
          <a:xfrm>
            <a:off x="685800" y="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600"/>
              <a:buFont typeface="Times New Roman"/>
              <a:buNone/>
            </a:pPr>
            <a:r>
              <a:rPr lang="en-US" sz="3600">
                <a:solidFill>
                  <a:schemeClr val="dk1"/>
                </a:solidFill>
                <a:latin typeface="Times New Roman"/>
                <a:ea typeface="Times New Roman"/>
                <a:cs typeface="Times New Roman"/>
                <a:sym typeface="Times New Roman"/>
              </a:rPr>
              <a:t>The programmable peripheral Interface</a:t>
            </a:r>
            <a:endParaRPr/>
          </a:p>
        </p:txBody>
      </p:sp>
      <p:sp>
        <p:nvSpPr>
          <p:cNvPr id="537" name="Google Shape;537;p41"/>
          <p:cNvSpPr txBox="1"/>
          <p:nvPr/>
        </p:nvSpPr>
        <p:spPr>
          <a:xfrm>
            <a:off x="457200" y="1295400"/>
            <a:ext cx="8153400" cy="118745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The 82C55 </a:t>
            </a:r>
            <a:r>
              <a:rPr b="1" lang="en-US" sz="2400">
                <a:solidFill>
                  <a:schemeClr val="dk1"/>
                </a:solidFill>
                <a:latin typeface="Times New Roman"/>
                <a:ea typeface="Times New Roman"/>
                <a:cs typeface="Times New Roman"/>
                <a:sym typeface="Times New Roman"/>
              </a:rPr>
              <a:t>programmable peripheral interface (PPI) </a:t>
            </a:r>
            <a:r>
              <a:rPr lang="en-US" sz="2400">
                <a:solidFill>
                  <a:schemeClr val="dk1"/>
                </a:solidFill>
                <a:latin typeface="Times New Roman"/>
                <a:ea typeface="Times New Roman"/>
                <a:cs typeface="Times New Roman"/>
                <a:sym typeface="Times New Roman"/>
              </a:rPr>
              <a:t>is a very popular low-cost interfacing component that is used found in many applications.</a:t>
            </a:r>
            <a:endParaRPr/>
          </a:p>
        </p:txBody>
      </p:sp>
      <p:sp>
        <p:nvSpPr>
          <p:cNvPr id="538" name="Google Shape;538;p41"/>
          <p:cNvSpPr txBox="1"/>
          <p:nvPr/>
        </p:nvSpPr>
        <p:spPr>
          <a:xfrm>
            <a:off x="457200" y="2622550"/>
            <a:ext cx="8153400" cy="82232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Applications range from 7-segment display, stepper motor connection, counters to key pad management.</a:t>
            </a:r>
            <a:endParaRPr/>
          </a:p>
        </p:txBody>
      </p:sp>
      <p:sp>
        <p:nvSpPr>
          <p:cNvPr id="539" name="Google Shape;539;p41"/>
          <p:cNvSpPr txBox="1"/>
          <p:nvPr/>
        </p:nvSpPr>
        <p:spPr>
          <a:xfrm>
            <a:off x="457200" y="3521075"/>
            <a:ext cx="8153400" cy="118745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This device is still in use today in P4 Computers and is used to interface and detect key presses on modern keyboards, parallel printers and other interfacing chipsets.</a:t>
            </a:r>
            <a:endParaRPr/>
          </a:p>
        </p:txBody>
      </p:sp>
      <p:sp>
        <p:nvSpPr>
          <p:cNvPr id="540" name="Google Shape;540;p41"/>
          <p:cNvSpPr txBox="1"/>
          <p:nvPr/>
        </p:nvSpPr>
        <p:spPr>
          <a:xfrm>
            <a:off x="457200" y="4832350"/>
            <a:ext cx="8153400" cy="118745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For those of you who are doing computer interfacing course you will be extensively using this device to interface various devices with the PC.</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2"/>
          <p:cNvSpPr txBox="1"/>
          <p:nvPr>
            <p:ph type="title"/>
          </p:nvPr>
        </p:nvSpPr>
        <p:spPr>
          <a:xfrm>
            <a:off x="457200" y="457200"/>
            <a:ext cx="7467600" cy="1143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3600"/>
              <a:t>82C55 Programmable Peripheral Interface</a:t>
            </a:r>
            <a:br>
              <a:rPr lang="en-US" sz="3600"/>
            </a:br>
            <a:endParaRPr sz="3600"/>
          </a:p>
        </p:txBody>
      </p:sp>
      <p:pic>
        <p:nvPicPr>
          <p:cNvPr id="546" name="Google Shape;546;p42"/>
          <p:cNvPicPr preferRelativeResize="0"/>
          <p:nvPr/>
        </p:nvPicPr>
        <p:blipFill rotWithShape="1">
          <a:blip r:embed="rId3">
            <a:alphaModFix/>
          </a:blip>
          <a:srcRect b="0" l="0" r="0" t="0"/>
          <a:stretch/>
        </p:blipFill>
        <p:spPr>
          <a:xfrm>
            <a:off x="533400" y="1600200"/>
            <a:ext cx="7543800" cy="43434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pic>
        <p:nvPicPr>
          <p:cNvPr id="551" name="Google Shape;551;p43"/>
          <p:cNvPicPr preferRelativeResize="0"/>
          <p:nvPr/>
        </p:nvPicPr>
        <p:blipFill rotWithShape="1">
          <a:blip r:embed="rId3">
            <a:alphaModFix/>
          </a:blip>
          <a:srcRect b="0" l="0" r="0" t="0"/>
          <a:stretch/>
        </p:blipFill>
        <p:spPr>
          <a:xfrm>
            <a:off x="1423988" y="1009650"/>
            <a:ext cx="6296025" cy="48577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descr="Large confetti" id="557" name="Google Shape;557;p44"/>
          <p:cNvSpPr txBox="1"/>
          <p:nvPr>
            <p:ph type="title"/>
          </p:nvPr>
        </p:nvSpPr>
        <p:spPr>
          <a:xfrm>
            <a:off x="914400" y="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82C55 Features</a:t>
            </a:r>
            <a:endParaRPr/>
          </a:p>
        </p:txBody>
      </p:sp>
      <p:sp>
        <p:nvSpPr>
          <p:cNvPr id="558" name="Google Shape;558;p44"/>
          <p:cNvSpPr txBox="1"/>
          <p:nvPr>
            <p:ph idx="1" type="body"/>
          </p:nvPr>
        </p:nvSpPr>
        <p:spPr>
          <a:xfrm>
            <a:off x="609600" y="1219200"/>
            <a:ext cx="7772400" cy="5257800"/>
          </a:xfrm>
          <a:prstGeom prst="rect">
            <a:avLst/>
          </a:prstGeom>
          <a:blipFill rotWithShape="1">
            <a:blip r:embed="rId3">
              <a:alphaModFix/>
            </a:blip>
            <a:stretch>
              <a:fillRect b="0" l="-1175" r="-548" t="-2896"/>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4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82C55 port selection table</a:t>
            </a:r>
            <a:endParaRPr/>
          </a:p>
        </p:txBody>
      </p:sp>
      <p:graphicFrame>
        <p:nvGraphicFramePr>
          <p:cNvPr id="564" name="Google Shape;564;p45"/>
          <p:cNvGraphicFramePr/>
          <p:nvPr/>
        </p:nvGraphicFramePr>
        <p:xfrm>
          <a:off x="1447800" y="1690689"/>
          <a:ext cx="3000000" cy="3000000"/>
        </p:xfrm>
        <a:graphic>
          <a:graphicData uri="http://schemas.openxmlformats.org/drawingml/2006/table">
            <a:tbl>
              <a:tblPr>
                <a:noFill/>
                <a:tableStyleId>{F99A3476-68F6-46FF-9577-8C56CCADDFA8}</a:tableStyleId>
              </a:tblPr>
              <a:tblGrid>
                <a:gridCol w="1173475"/>
                <a:gridCol w="1173475"/>
                <a:gridCol w="1173475"/>
                <a:gridCol w="1203950"/>
                <a:gridCol w="1143000"/>
              </a:tblGrid>
              <a:tr h="228600">
                <a:tc>
                  <a:txBody>
                    <a:bodyPr/>
                    <a:lstStyle/>
                    <a:p>
                      <a:pPr indent="0" lvl="0" marL="0" marR="0" rtl="0" algn="ctr">
                        <a:spcBef>
                          <a:spcPts val="0"/>
                        </a:spcBef>
                        <a:spcAft>
                          <a:spcPts val="0"/>
                        </a:spcAft>
                        <a:buNone/>
                      </a:pPr>
                      <a:r>
                        <a:rPr b="1" lang="en-US" sz="1800" u="none" cap="none" strike="noStrike">
                          <a:solidFill>
                            <a:srgbClr val="000000"/>
                          </a:solidFill>
                        </a:rPr>
                        <a:t>CS’</a:t>
                      </a:r>
                      <a:endParaRPr/>
                    </a:p>
                  </a:txBody>
                  <a:tcPr marT="76200" marB="76200" marR="76200" marL="762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DEDED"/>
                      </a:solidFill>
                      <a:prstDash val="solid"/>
                      <a:round/>
                      <a:headEnd len="sm" w="sm" type="none"/>
                      <a:tailEnd len="sm" w="sm" type="none"/>
                    </a:lnB>
                    <a:solidFill>
                      <a:srgbClr val="4CB96B"/>
                    </a:solidFill>
                  </a:tcPr>
                </a:tc>
                <a:tc>
                  <a:txBody>
                    <a:bodyPr/>
                    <a:lstStyle/>
                    <a:p>
                      <a:pPr indent="0" lvl="0" marL="0" marR="0" rtl="0" algn="ctr">
                        <a:spcBef>
                          <a:spcPts val="0"/>
                        </a:spcBef>
                        <a:spcAft>
                          <a:spcPts val="0"/>
                        </a:spcAft>
                        <a:buNone/>
                      </a:pPr>
                      <a:r>
                        <a:rPr b="1" lang="en-US" sz="1800" u="none" cap="none" strike="noStrike">
                          <a:solidFill>
                            <a:srgbClr val="000000"/>
                          </a:solidFill>
                        </a:rPr>
                        <a:t>A1</a:t>
                      </a:r>
                      <a:endParaRPr/>
                    </a:p>
                  </a:txBody>
                  <a:tcPr marT="76200" marB="76200" marR="76200" marL="762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DEDED"/>
                      </a:solidFill>
                      <a:prstDash val="solid"/>
                      <a:round/>
                      <a:headEnd len="sm" w="sm" type="none"/>
                      <a:tailEnd len="sm" w="sm" type="none"/>
                    </a:lnB>
                    <a:solidFill>
                      <a:srgbClr val="4CB96B"/>
                    </a:solidFill>
                  </a:tcPr>
                </a:tc>
                <a:tc>
                  <a:txBody>
                    <a:bodyPr/>
                    <a:lstStyle/>
                    <a:p>
                      <a:pPr indent="0" lvl="0" marL="0" marR="0" rtl="0" algn="ctr">
                        <a:spcBef>
                          <a:spcPts val="0"/>
                        </a:spcBef>
                        <a:spcAft>
                          <a:spcPts val="0"/>
                        </a:spcAft>
                        <a:buNone/>
                      </a:pPr>
                      <a:r>
                        <a:rPr b="1" lang="en-US" sz="1800" u="none" cap="none" strike="noStrike">
                          <a:solidFill>
                            <a:srgbClr val="000000"/>
                          </a:solidFill>
                        </a:rPr>
                        <a:t>A0</a:t>
                      </a:r>
                      <a:endParaRPr/>
                    </a:p>
                  </a:txBody>
                  <a:tcPr marT="76200" marB="76200" marR="76200" marL="762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DEDED"/>
                      </a:solidFill>
                      <a:prstDash val="solid"/>
                      <a:round/>
                      <a:headEnd len="sm" w="sm" type="none"/>
                      <a:tailEnd len="sm" w="sm" type="none"/>
                    </a:lnB>
                    <a:solidFill>
                      <a:srgbClr val="4CB96B"/>
                    </a:solidFill>
                  </a:tcPr>
                </a:tc>
                <a:tc>
                  <a:txBody>
                    <a:bodyPr/>
                    <a:lstStyle/>
                    <a:p>
                      <a:pPr indent="0" lvl="0" marL="0" marR="0" rtl="0" algn="ctr">
                        <a:spcBef>
                          <a:spcPts val="0"/>
                        </a:spcBef>
                        <a:spcAft>
                          <a:spcPts val="0"/>
                        </a:spcAft>
                        <a:buNone/>
                      </a:pPr>
                      <a:r>
                        <a:rPr b="1" lang="en-US" sz="1800" u="none" cap="none" strike="noStrike">
                          <a:solidFill>
                            <a:srgbClr val="000000"/>
                          </a:solidFill>
                        </a:rPr>
                        <a:t>SELECTION</a:t>
                      </a:r>
                      <a:endParaRPr/>
                    </a:p>
                  </a:txBody>
                  <a:tcPr marT="76200" marB="76200" marR="76200" marL="762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DEDED"/>
                      </a:solidFill>
                      <a:prstDash val="solid"/>
                      <a:round/>
                      <a:headEnd len="sm" w="sm" type="none"/>
                      <a:tailEnd len="sm" w="sm" type="none"/>
                    </a:lnB>
                    <a:solidFill>
                      <a:srgbClr val="4CB96B"/>
                    </a:solidFill>
                  </a:tcPr>
                </a:tc>
                <a:tc>
                  <a:txBody>
                    <a:bodyPr/>
                    <a:lstStyle/>
                    <a:p>
                      <a:pPr indent="0" lvl="0" marL="0" marR="0" rtl="0" algn="ctr">
                        <a:spcBef>
                          <a:spcPts val="0"/>
                        </a:spcBef>
                        <a:spcAft>
                          <a:spcPts val="0"/>
                        </a:spcAft>
                        <a:buNone/>
                      </a:pPr>
                      <a:r>
                        <a:rPr b="1" lang="en-US" sz="1800" u="none" cap="none" strike="noStrike">
                          <a:solidFill>
                            <a:srgbClr val="000000"/>
                          </a:solidFill>
                        </a:rPr>
                        <a:t>ADDRESS</a:t>
                      </a:r>
                      <a:endParaRPr/>
                    </a:p>
                  </a:txBody>
                  <a:tcPr marT="76200" marB="76200" marR="76200" marL="762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DEDED"/>
                      </a:solidFill>
                      <a:prstDash val="solid"/>
                      <a:round/>
                      <a:headEnd len="sm" w="sm" type="none"/>
                      <a:tailEnd len="sm" w="sm" type="none"/>
                    </a:lnB>
                    <a:solidFill>
                      <a:srgbClr val="4CB96B"/>
                    </a:solidFill>
                  </a:tcPr>
                </a:tc>
              </a:tr>
              <a:tr h="228600">
                <a:tc>
                  <a:txBody>
                    <a:bodyPr/>
                    <a:lstStyle/>
                    <a:p>
                      <a:pPr indent="0" lvl="0" marL="0" marR="0" rtl="0" algn="ctr">
                        <a:spcBef>
                          <a:spcPts val="0"/>
                        </a:spcBef>
                        <a:spcAft>
                          <a:spcPts val="0"/>
                        </a:spcAft>
                        <a:buNone/>
                      </a:pPr>
                      <a:r>
                        <a:rPr b="0" lang="en-US" sz="1800" u="none" cap="none" strike="noStrike"/>
                        <a:t>0</a:t>
                      </a:r>
                      <a:endParaRPr/>
                    </a:p>
                  </a:txBody>
                  <a:tcPr marT="66675" marB="66675" marR="133350" marL="133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lang="en-US" sz="1800" u="none" cap="none" strike="noStrike"/>
                        <a:t>0</a:t>
                      </a:r>
                      <a:endParaRPr/>
                    </a:p>
                  </a:txBody>
                  <a:tcPr marT="66675" marB="66675" marR="133350" marL="133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lang="en-US" sz="1800" u="none" cap="none" strike="noStrike"/>
                        <a:t>0</a:t>
                      </a:r>
                      <a:endParaRPr/>
                    </a:p>
                  </a:txBody>
                  <a:tcPr marT="66675" marB="66675" marR="133350" marL="133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lang="en-US" sz="1800" u="none" cap="none" strike="noStrike"/>
                        <a:t>PORT A</a:t>
                      </a:r>
                      <a:endParaRPr/>
                    </a:p>
                  </a:txBody>
                  <a:tcPr marT="66675" marB="66675" marR="133350" marL="133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lang="en-US" sz="1800" u="none" cap="none" strike="noStrike"/>
                        <a:t>80 H</a:t>
                      </a:r>
                      <a:endParaRPr/>
                    </a:p>
                  </a:txBody>
                  <a:tcPr marT="66675" marB="66675" marR="133350" marL="133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solidFill>
                      <a:srgbClr val="FFFFFF"/>
                    </a:solidFill>
                  </a:tcPr>
                </a:tc>
              </a:tr>
              <a:tr h="228600">
                <a:tc>
                  <a:txBody>
                    <a:bodyPr/>
                    <a:lstStyle/>
                    <a:p>
                      <a:pPr indent="0" lvl="0" marL="0" marR="0" rtl="0" algn="ctr">
                        <a:spcBef>
                          <a:spcPts val="0"/>
                        </a:spcBef>
                        <a:spcAft>
                          <a:spcPts val="0"/>
                        </a:spcAft>
                        <a:buNone/>
                      </a:pPr>
                      <a:r>
                        <a:rPr b="0" lang="en-US" sz="1800" u="none" cap="none" strike="noStrike"/>
                        <a:t>0</a:t>
                      </a:r>
                      <a:endParaRPr/>
                    </a:p>
                  </a:txBody>
                  <a:tcPr marT="66675" marB="66675" marR="133350" marL="133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lang="en-US" sz="1800" u="none" cap="none" strike="noStrike"/>
                        <a:t>0</a:t>
                      </a:r>
                      <a:endParaRPr/>
                    </a:p>
                  </a:txBody>
                  <a:tcPr marT="66675" marB="66675" marR="133350" marL="133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lang="en-US" sz="1800" u="none" cap="none" strike="noStrike"/>
                        <a:t>1</a:t>
                      </a:r>
                      <a:endParaRPr/>
                    </a:p>
                  </a:txBody>
                  <a:tcPr marT="66675" marB="66675" marR="133350" marL="133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lang="en-US" sz="1800" u="none" cap="none" strike="noStrike"/>
                        <a:t>PORT B</a:t>
                      </a:r>
                      <a:endParaRPr/>
                    </a:p>
                  </a:txBody>
                  <a:tcPr marT="66675" marB="66675" marR="133350" marL="133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lang="en-US" sz="1800" u="none" cap="none" strike="noStrike"/>
                        <a:t>81 H</a:t>
                      </a:r>
                      <a:endParaRPr/>
                    </a:p>
                  </a:txBody>
                  <a:tcPr marT="66675" marB="66675" marR="133350" marL="133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solidFill>
                      <a:srgbClr val="FFFFFF"/>
                    </a:solidFill>
                  </a:tcPr>
                </a:tc>
              </a:tr>
              <a:tr h="228600">
                <a:tc>
                  <a:txBody>
                    <a:bodyPr/>
                    <a:lstStyle/>
                    <a:p>
                      <a:pPr indent="0" lvl="0" marL="0" marR="0" rtl="0" algn="ctr">
                        <a:spcBef>
                          <a:spcPts val="0"/>
                        </a:spcBef>
                        <a:spcAft>
                          <a:spcPts val="0"/>
                        </a:spcAft>
                        <a:buNone/>
                      </a:pPr>
                      <a:r>
                        <a:rPr b="0" lang="en-US" sz="1800" u="none" cap="none" strike="noStrike"/>
                        <a:t>0</a:t>
                      </a:r>
                      <a:endParaRPr/>
                    </a:p>
                  </a:txBody>
                  <a:tcPr marT="66675" marB="66675" marR="133350" marL="133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lang="en-US" sz="1800" u="none" cap="none" strike="noStrike"/>
                        <a:t>1</a:t>
                      </a:r>
                      <a:endParaRPr/>
                    </a:p>
                  </a:txBody>
                  <a:tcPr marT="66675" marB="66675" marR="133350" marL="133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lang="en-US" sz="1800" u="none" cap="none" strike="noStrike"/>
                        <a:t>0</a:t>
                      </a:r>
                      <a:endParaRPr/>
                    </a:p>
                  </a:txBody>
                  <a:tcPr marT="66675" marB="66675" marR="133350" marL="133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lang="en-US" sz="1800" u="none" cap="none" strike="noStrike"/>
                        <a:t>PORT C</a:t>
                      </a:r>
                      <a:endParaRPr/>
                    </a:p>
                  </a:txBody>
                  <a:tcPr marT="66675" marB="66675" marR="133350" marL="133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lang="en-US" sz="1800" u="none" cap="none" strike="noStrike"/>
                        <a:t>82 H</a:t>
                      </a:r>
                      <a:endParaRPr/>
                    </a:p>
                  </a:txBody>
                  <a:tcPr marT="66675" marB="66675" marR="133350" marL="133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solidFill>
                      <a:srgbClr val="FFFFFF"/>
                    </a:solidFill>
                  </a:tcPr>
                </a:tc>
              </a:tr>
              <a:tr h="228600">
                <a:tc>
                  <a:txBody>
                    <a:bodyPr/>
                    <a:lstStyle/>
                    <a:p>
                      <a:pPr indent="0" lvl="0" marL="0" marR="0" rtl="0" algn="ctr">
                        <a:spcBef>
                          <a:spcPts val="0"/>
                        </a:spcBef>
                        <a:spcAft>
                          <a:spcPts val="0"/>
                        </a:spcAft>
                        <a:buNone/>
                      </a:pPr>
                      <a:r>
                        <a:rPr b="0" lang="en-US" sz="1800" u="none" cap="none" strike="noStrike"/>
                        <a:t>0</a:t>
                      </a:r>
                      <a:endParaRPr/>
                    </a:p>
                  </a:txBody>
                  <a:tcPr marT="66675" marB="66675" marR="133350" marL="133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lang="en-US" sz="1800" u="none" cap="none" strike="noStrike"/>
                        <a:t>1</a:t>
                      </a:r>
                      <a:endParaRPr/>
                    </a:p>
                  </a:txBody>
                  <a:tcPr marT="66675" marB="66675" marR="133350" marL="133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lang="en-US" sz="1800" u="none" cap="none" strike="noStrike"/>
                        <a:t>1</a:t>
                      </a:r>
                      <a:endParaRPr/>
                    </a:p>
                  </a:txBody>
                  <a:tcPr marT="66675" marB="66675" marR="133350" marL="133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lang="en-US" sz="1800" u="none" cap="none" strike="noStrike"/>
                        <a:t>Control Register</a:t>
                      </a:r>
                      <a:endParaRPr/>
                    </a:p>
                  </a:txBody>
                  <a:tcPr marT="66675" marB="66675" marR="133350" marL="133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lang="en-US" sz="1800" u="none" cap="none" strike="noStrike"/>
                        <a:t>83 H</a:t>
                      </a:r>
                      <a:endParaRPr/>
                    </a:p>
                  </a:txBody>
                  <a:tcPr marT="66675" marB="66675" marR="133350" marL="133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solidFill>
                      <a:srgbClr val="FFFFFF"/>
                    </a:solidFill>
                  </a:tcPr>
                </a:tc>
              </a:tr>
              <a:tr h="228600">
                <a:tc>
                  <a:txBody>
                    <a:bodyPr/>
                    <a:lstStyle/>
                    <a:p>
                      <a:pPr indent="0" lvl="0" marL="0" marR="0" rtl="0" algn="ctr">
                        <a:spcBef>
                          <a:spcPts val="0"/>
                        </a:spcBef>
                        <a:spcAft>
                          <a:spcPts val="0"/>
                        </a:spcAft>
                        <a:buNone/>
                      </a:pPr>
                      <a:r>
                        <a:rPr b="0" lang="en-US" sz="1800" u="none" cap="none" strike="noStrike"/>
                        <a:t>1</a:t>
                      </a:r>
                      <a:endParaRPr/>
                    </a:p>
                  </a:txBody>
                  <a:tcPr marT="66675" marB="66675" marR="133350" marL="133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lang="en-US" sz="1800" u="none" cap="none" strike="noStrike"/>
                        <a:t>X</a:t>
                      </a:r>
                      <a:endParaRPr/>
                    </a:p>
                  </a:txBody>
                  <a:tcPr marT="66675" marB="66675" marR="133350" marL="133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lang="en-US" sz="1800" u="none" cap="none" strike="noStrike"/>
                        <a:t>X</a:t>
                      </a:r>
                      <a:endParaRPr/>
                    </a:p>
                  </a:txBody>
                  <a:tcPr marT="66675" marB="66675" marR="133350" marL="133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lang="en-US" sz="1800" u="none" cap="none" strike="noStrike"/>
                        <a:t>No Seletion</a:t>
                      </a:r>
                      <a:endParaRPr/>
                    </a:p>
                  </a:txBody>
                  <a:tcPr marT="66675" marB="66675" marR="133350" marL="133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lang="en-US" sz="1800" u="none" cap="none" strike="noStrike"/>
                        <a:t>X</a:t>
                      </a:r>
                      <a:endParaRPr/>
                    </a:p>
                  </a:txBody>
                  <a:tcPr marT="66675" marB="66675" marR="133350" marL="133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
        <p:nvSpPr>
          <p:cNvPr id="565" name="Google Shape;565;p4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66" name="Google Shape;566;p45"/>
          <p:cNvSpPr txBox="1"/>
          <p:nvPr/>
        </p:nvSpPr>
        <p:spPr>
          <a:xfrm>
            <a:off x="762000" y="5257800"/>
            <a:ext cx="6019800" cy="7848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CS pin is used to select the device for reading or writing.</a:t>
            </a:r>
            <a:endParaRPr/>
          </a:p>
          <a:p>
            <a:pPr indent="0" lvl="0" marL="0" marR="0" rtl="0" algn="just">
              <a:spcBef>
                <a:spcPts val="900"/>
              </a:spcBef>
              <a:spcAft>
                <a:spcPts val="0"/>
              </a:spcAft>
              <a:buNone/>
            </a:pPr>
            <a:r>
              <a:rPr lang="en-US" sz="1800">
                <a:solidFill>
                  <a:schemeClr val="dk1"/>
                </a:solidFill>
                <a:latin typeface="Calibri"/>
                <a:ea typeface="Calibri"/>
                <a:cs typeface="Calibri"/>
                <a:sym typeface="Calibri"/>
              </a:rPr>
              <a:t>A0 and A1 select the specific port with 82C55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pic>
        <p:nvPicPr>
          <p:cNvPr id="571" name="Google Shape;571;p46"/>
          <p:cNvPicPr preferRelativeResize="0"/>
          <p:nvPr/>
        </p:nvPicPr>
        <p:blipFill rotWithShape="1">
          <a:blip r:embed="rId3">
            <a:alphaModFix/>
          </a:blip>
          <a:srcRect b="21875" l="14062" r="15625" t="25000"/>
          <a:stretch/>
        </p:blipFill>
        <p:spPr>
          <a:xfrm>
            <a:off x="152400" y="504825"/>
            <a:ext cx="8839200" cy="50101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4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82C55 operation modes</a:t>
            </a:r>
            <a:endParaRPr/>
          </a:p>
        </p:txBody>
      </p:sp>
      <p:sp>
        <p:nvSpPr>
          <p:cNvPr id="577" name="Google Shape;577;p4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There are 2 modes in 8255 microprocessor:</a:t>
            </a:r>
            <a:endParaRPr/>
          </a:p>
          <a:p>
            <a:pPr indent="-228600" lvl="0" marL="228600" rtl="0" algn="l">
              <a:lnSpc>
                <a:spcPct val="90000"/>
              </a:lnSpc>
              <a:spcBef>
                <a:spcPts val="1000"/>
              </a:spcBef>
              <a:spcAft>
                <a:spcPts val="0"/>
              </a:spcAft>
              <a:buClr>
                <a:schemeClr val="dk1"/>
              </a:buClr>
              <a:buSzPts val="2800"/>
              <a:buChar char="•"/>
            </a:pPr>
            <a:r>
              <a:rPr b="1" lang="en-US"/>
              <a:t>Bit set reset (BSR) mode –</a:t>
            </a:r>
            <a:r>
              <a:rPr lang="en-US"/>
              <a:t> This mode is used to set or reset the bits of port C only, and selected when the most significant bit (D7) in the control register is 0. Control Register is as follows:</a:t>
            </a:r>
            <a:endParaRPr/>
          </a:p>
          <a:p>
            <a:pPr indent="-50800" lvl="0" marL="228600" rtl="0" algn="l">
              <a:lnSpc>
                <a:spcPct val="90000"/>
              </a:lnSpc>
              <a:spcBef>
                <a:spcPts val="1000"/>
              </a:spcBef>
              <a:spcAft>
                <a:spcPts val="0"/>
              </a:spcAft>
              <a:buClr>
                <a:schemeClr val="dk1"/>
              </a:buClr>
              <a:buSzPts val="2800"/>
              <a:buNone/>
            </a:pPr>
            <a:r>
              <a:t/>
            </a:r>
            <a:endParaRPr/>
          </a:p>
        </p:txBody>
      </p:sp>
      <p:sp>
        <p:nvSpPr>
          <p:cNvPr id="578" name="Google Shape;578;p4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CSE-4503: Microprocessors and Assembly Language    Islamic University of Technology (IUT)</a:t>
            </a:r>
            <a:endParaRPr/>
          </a:p>
        </p:txBody>
      </p:sp>
      <p:sp>
        <p:nvSpPr>
          <p:cNvPr id="579" name="Google Shape;579;p4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80" name="Google Shape;580;p47"/>
          <p:cNvPicPr preferRelativeResize="0"/>
          <p:nvPr/>
        </p:nvPicPr>
        <p:blipFill rotWithShape="1">
          <a:blip r:embed="rId3">
            <a:alphaModFix/>
          </a:blip>
          <a:srcRect b="0" l="0" r="0" t="0"/>
          <a:stretch/>
        </p:blipFill>
        <p:spPr>
          <a:xfrm>
            <a:off x="2133600" y="4001294"/>
            <a:ext cx="4639740" cy="134765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4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82C55 operation modes(Contd.)</a:t>
            </a:r>
            <a:endParaRPr/>
          </a:p>
        </p:txBody>
      </p:sp>
      <p:sp>
        <p:nvSpPr>
          <p:cNvPr id="586" name="Google Shape;586;p4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Input/output mode (I/O) –</a:t>
            </a:r>
            <a:r>
              <a:rPr lang="en-US"/>
              <a:t> This mode is selected when the most significant bit (D7) in the control register is 1.</a:t>
            </a:r>
            <a:endParaRPr/>
          </a:p>
          <a:p>
            <a:pPr indent="-228600" lvl="1" marL="685800" rtl="0" algn="l">
              <a:lnSpc>
                <a:spcPct val="90000"/>
              </a:lnSpc>
              <a:spcBef>
                <a:spcPts val="500"/>
              </a:spcBef>
              <a:spcAft>
                <a:spcPts val="0"/>
              </a:spcAft>
              <a:buClr>
                <a:schemeClr val="dk1"/>
              </a:buClr>
              <a:buSzPts val="2400"/>
              <a:buChar char="•"/>
            </a:pPr>
            <a:r>
              <a:rPr b="1" lang="en-US"/>
              <a:t>Mode 0 – Simple or basic I/O mode</a:t>
            </a:r>
            <a:endParaRPr/>
          </a:p>
          <a:p>
            <a:pPr indent="-228600" lvl="1" marL="685800" rtl="0" algn="l">
              <a:lnSpc>
                <a:spcPct val="90000"/>
              </a:lnSpc>
              <a:spcBef>
                <a:spcPts val="500"/>
              </a:spcBef>
              <a:spcAft>
                <a:spcPts val="0"/>
              </a:spcAft>
              <a:buClr>
                <a:schemeClr val="dk1"/>
              </a:buClr>
              <a:buSzPts val="2400"/>
              <a:buChar char="•"/>
            </a:pPr>
            <a:r>
              <a:rPr b="1" lang="en-US"/>
              <a:t>Mode 1 – Handshake or strobbed I/O</a:t>
            </a:r>
            <a:endParaRPr/>
          </a:p>
          <a:p>
            <a:pPr indent="-228600" lvl="1" marL="685800" rtl="0" algn="l">
              <a:lnSpc>
                <a:spcPct val="90000"/>
              </a:lnSpc>
              <a:spcBef>
                <a:spcPts val="500"/>
              </a:spcBef>
              <a:spcAft>
                <a:spcPts val="0"/>
              </a:spcAft>
              <a:buClr>
                <a:schemeClr val="dk1"/>
              </a:buClr>
              <a:buSzPts val="2400"/>
              <a:buChar char="•"/>
            </a:pPr>
            <a:r>
              <a:rPr b="1" lang="en-US"/>
              <a:t>Mode 2 – Bidirectional I/O</a:t>
            </a:r>
            <a:endParaRPr/>
          </a:p>
        </p:txBody>
      </p:sp>
      <p:sp>
        <p:nvSpPr>
          <p:cNvPr id="587" name="Google Shape;587;p4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CSE-4503: Microprocessors and Assembly Language    Islamic University of Technology (IUT)</a:t>
            </a:r>
            <a:endParaRPr/>
          </a:p>
        </p:txBody>
      </p:sp>
      <p:sp>
        <p:nvSpPr>
          <p:cNvPr id="588" name="Google Shape;588;p4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4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82C55 operation modes(Contd.)</a:t>
            </a:r>
            <a:endParaRPr/>
          </a:p>
        </p:txBody>
      </p:sp>
      <p:sp>
        <p:nvSpPr>
          <p:cNvPr id="594" name="Google Shape;594;p4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b="1" lang="en-US"/>
              <a:t>Mode 0 –</a:t>
            </a:r>
            <a:r>
              <a:rPr lang="en-US"/>
              <a:t>In this mode all the three ports (port A, B, C) can work as simple input function or simple output function. </a:t>
            </a:r>
            <a:endParaRPr/>
          </a:p>
          <a:p>
            <a:pPr indent="-228600" lvl="0" marL="228600" rtl="0" algn="l">
              <a:lnSpc>
                <a:spcPct val="90000"/>
              </a:lnSpc>
              <a:spcBef>
                <a:spcPts val="1000"/>
              </a:spcBef>
              <a:spcAft>
                <a:spcPts val="0"/>
              </a:spcAft>
              <a:buClr>
                <a:schemeClr val="dk1"/>
              </a:buClr>
              <a:buSzPct val="100000"/>
              <a:buChar char="•"/>
            </a:pPr>
            <a:r>
              <a:rPr b="1" lang="en-US"/>
              <a:t>Mode 1 –</a:t>
            </a:r>
            <a:r>
              <a:rPr lang="en-US"/>
              <a:t> Handshake I/O mode or strobbed I/O mode. In this mode either port A or port B can work as simple input port or simple output port, and port C bits are used for handshake signals before actual data transmission.</a:t>
            </a:r>
            <a:endParaRPr/>
          </a:p>
          <a:p>
            <a:pPr indent="-228600" lvl="1" marL="685800" rtl="0" algn="l">
              <a:lnSpc>
                <a:spcPct val="90000"/>
              </a:lnSpc>
              <a:spcBef>
                <a:spcPts val="500"/>
              </a:spcBef>
              <a:spcAft>
                <a:spcPts val="0"/>
              </a:spcAft>
              <a:buClr>
                <a:schemeClr val="dk1"/>
              </a:buClr>
              <a:buSzPct val="100000"/>
              <a:buChar char="•"/>
            </a:pPr>
            <a:r>
              <a:rPr lang="en-US"/>
              <a:t>Example: A CPU wants to transfer data to a printer. In this case since speed of processor is very fast as compared to relatively slow printer, so before actual data transfer it will send handshake signals to the printer for synchronization of the speed of the CPU and the peripherals.</a:t>
            </a:r>
            <a:endParaRPr/>
          </a:p>
          <a:p>
            <a:pPr indent="-228600" lvl="0" marL="228600" rtl="0" algn="l">
              <a:lnSpc>
                <a:spcPct val="90000"/>
              </a:lnSpc>
              <a:spcBef>
                <a:spcPts val="1000"/>
              </a:spcBef>
              <a:spcAft>
                <a:spcPts val="0"/>
              </a:spcAft>
              <a:buClr>
                <a:schemeClr val="dk1"/>
              </a:buClr>
              <a:buSzPct val="100000"/>
              <a:buChar char="•"/>
            </a:pPr>
            <a:r>
              <a:rPr b="1" lang="en-US"/>
              <a:t>Mode 2: </a:t>
            </a:r>
            <a:r>
              <a:rPr lang="en-US"/>
              <a:t>Bi-directional data bus mode. In this mode only port A works, and port B can work either in mode 0 or mode 1. 6 bits port C are used as handshake signals. It also has interrupt handling capacity.</a:t>
            </a:r>
            <a:endParaRPr/>
          </a:p>
          <a:p>
            <a:pPr indent="0" lvl="0" marL="0" rtl="0" algn="l">
              <a:lnSpc>
                <a:spcPct val="90000"/>
              </a:lnSpc>
              <a:spcBef>
                <a:spcPts val="1000"/>
              </a:spcBef>
              <a:spcAft>
                <a:spcPts val="0"/>
              </a:spcAft>
              <a:buClr>
                <a:schemeClr val="dk1"/>
              </a:buClr>
              <a:buSzPct val="100000"/>
              <a:buNone/>
            </a:pPr>
            <a:r>
              <a:t/>
            </a:r>
            <a:endParaRPr/>
          </a:p>
          <a:p>
            <a:pPr indent="-77470" lvl="0" marL="228600" rtl="0" algn="l">
              <a:lnSpc>
                <a:spcPct val="90000"/>
              </a:lnSpc>
              <a:spcBef>
                <a:spcPts val="1000"/>
              </a:spcBef>
              <a:spcAft>
                <a:spcPts val="0"/>
              </a:spcAft>
              <a:buClr>
                <a:schemeClr val="dk1"/>
              </a:buClr>
              <a:buSzPct val="100000"/>
              <a:buNone/>
            </a:pPr>
            <a:r>
              <a:t/>
            </a:r>
            <a:endParaRPr/>
          </a:p>
        </p:txBody>
      </p:sp>
      <p:sp>
        <p:nvSpPr>
          <p:cNvPr id="595" name="Google Shape;595;p4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CSE-4503: Microprocessors and Assembly Language    Islamic University of Technology (IUT)</a:t>
            </a:r>
            <a:endParaRPr/>
          </a:p>
        </p:txBody>
      </p:sp>
      <p:sp>
        <p:nvSpPr>
          <p:cNvPr id="596" name="Google Shape;596;p4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txBox="1"/>
          <p:nvPr>
            <p:ph type="title"/>
          </p:nvPr>
        </p:nvSpPr>
        <p:spPr>
          <a:xfrm>
            <a:off x="628650" y="636192"/>
            <a:ext cx="7886700" cy="7088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4"/>
              </a:buClr>
              <a:buSzPts val="4400"/>
              <a:buFont typeface="Calibri"/>
              <a:buNone/>
            </a:pPr>
            <a:r>
              <a:rPr b="1" lang="en-US">
                <a:solidFill>
                  <a:schemeClr val="accent4"/>
                </a:solidFill>
              </a:rPr>
              <a:t>Classification of Interrupts</a:t>
            </a:r>
            <a:endParaRPr/>
          </a:p>
        </p:txBody>
      </p:sp>
      <p:sp>
        <p:nvSpPr>
          <p:cNvPr id="129" name="Google Shape;129;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0" name="Google Shape;130;p5"/>
          <p:cNvSpPr txBox="1"/>
          <p:nvPr/>
        </p:nvSpPr>
        <p:spPr>
          <a:xfrm>
            <a:off x="1676400" y="6356351"/>
            <a:ext cx="6172200" cy="3657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Calibri"/>
                <a:ea typeface="Calibri"/>
                <a:cs typeface="Calibri"/>
                <a:sym typeface="Calibri"/>
              </a:rPr>
              <a:t>CSE – 341 : Microprocessors </a:t>
            </a:r>
            <a:endParaRPr/>
          </a:p>
          <a:p>
            <a:pPr indent="0" lvl="0" marL="0" marR="0" rtl="0" algn="ctr">
              <a:spcBef>
                <a:spcPts val="0"/>
              </a:spcBef>
              <a:spcAft>
                <a:spcPts val="0"/>
              </a:spcAft>
              <a:buNone/>
            </a:pPr>
            <a:r>
              <a:rPr b="0" i="0" lang="en-US" sz="1400" u="none" cap="none" strike="noStrike">
                <a:solidFill>
                  <a:schemeClr val="dk1"/>
                </a:solidFill>
                <a:latin typeface="Calibri"/>
                <a:ea typeface="Calibri"/>
                <a:cs typeface="Calibri"/>
                <a:sym typeface="Calibri"/>
              </a:rPr>
              <a:t>    BRAC University</a:t>
            </a:r>
            <a:endParaRPr/>
          </a:p>
        </p:txBody>
      </p:sp>
      <p:pic>
        <p:nvPicPr>
          <p:cNvPr id="131" name="Google Shape;131;p5"/>
          <p:cNvPicPr preferRelativeResize="0"/>
          <p:nvPr/>
        </p:nvPicPr>
        <p:blipFill rotWithShape="1">
          <a:blip r:embed="rId3">
            <a:alphaModFix/>
          </a:blip>
          <a:srcRect b="0" l="0" r="0" t="0"/>
          <a:stretch/>
        </p:blipFill>
        <p:spPr>
          <a:xfrm>
            <a:off x="598833" y="1676400"/>
            <a:ext cx="7788333" cy="41910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50"/>
          <p:cNvSpPr txBox="1"/>
          <p:nvPr/>
        </p:nvSpPr>
        <p:spPr>
          <a:xfrm>
            <a:off x="533400" y="609600"/>
            <a:ext cx="80772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3200"/>
              <a:buFont typeface="Times New Roman"/>
              <a:buNone/>
            </a:pPr>
            <a:r>
              <a:rPr lang="en-US" sz="3200">
                <a:solidFill>
                  <a:schemeClr val="dk1"/>
                </a:solidFill>
                <a:latin typeface="Times New Roman"/>
                <a:ea typeface="Times New Roman"/>
                <a:cs typeface="Times New Roman"/>
                <a:sym typeface="Times New Roman"/>
              </a:rPr>
              <a:t>Programming 8255</a:t>
            </a:r>
            <a:endParaRPr/>
          </a:p>
        </p:txBody>
      </p:sp>
      <p:sp>
        <p:nvSpPr>
          <p:cNvPr id="602" name="Google Shape;602;p50"/>
          <p:cNvSpPr txBox="1"/>
          <p:nvPr/>
        </p:nvSpPr>
        <p:spPr>
          <a:xfrm>
            <a:off x="533400" y="1371600"/>
            <a:ext cx="6819900" cy="396875"/>
          </a:xfrm>
          <a:prstGeom prst="rect">
            <a:avLst/>
          </a:prstGeom>
          <a:noFill/>
          <a:ln>
            <a:noFill/>
          </a:ln>
        </p:spPr>
        <p:txBody>
          <a:bodyPr anchorCtr="0" anchor="t" bIns="45700" lIns="91425" spcFirstLastPara="1" rIns="91425" wrap="square" tIns="45700">
            <a:spAutoFit/>
          </a:bodyPr>
          <a:lstStyle/>
          <a:p>
            <a:pPr indent="-127000" lvl="0" marL="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 8255 has three operation modes:  </a:t>
            </a:r>
            <a:r>
              <a:rPr i="1" lang="en-US" sz="2000">
                <a:solidFill>
                  <a:schemeClr val="dk1"/>
                </a:solidFill>
                <a:latin typeface="Times New Roman"/>
                <a:ea typeface="Times New Roman"/>
                <a:cs typeface="Times New Roman"/>
                <a:sym typeface="Times New Roman"/>
              </a:rPr>
              <a:t>mode 0, mode 1, and mode 2</a:t>
            </a:r>
            <a:endParaRPr sz="2000">
              <a:solidFill>
                <a:schemeClr val="dk1"/>
              </a:solidFill>
              <a:latin typeface="Times New Roman"/>
              <a:ea typeface="Times New Roman"/>
              <a:cs typeface="Times New Roman"/>
              <a:sym typeface="Times New Roman"/>
            </a:endParaRPr>
          </a:p>
        </p:txBody>
      </p:sp>
      <p:pic>
        <p:nvPicPr>
          <p:cNvPr descr="8086_IO2-3" id="603" name="Google Shape;603;p50"/>
          <p:cNvPicPr preferRelativeResize="0"/>
          <p:nvPr/>
        </p:nvPicPr>
        <p:blipFill rotWithShape="1">
          <a:blip r:embed="rId3">
            <a:alphaModFix/>
          </a:blip>
          <a:srcRect b="0" l="0" r="0" t="0"/>
          <a:stretch/>
        </p:blipFill>
        <p:spPr>
          <a:xfrm>
            <a:off x="762000" y="1752600"/>
            <a:ext cx="7239000" cy="50196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5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- 82C55 Keyboard Interrupt Circuit</a:t>
            </a:r>
            <a:endParaRPr/>
          </a:p>
        </p:txBody>
      </p:sp>
      <p:graphicFrame>
        <p:nvGraphicFramePr>
          <p:cNvPr id="609" name="Google Shape;609;p51"/>
          <p:cNvGraphicFramePr/>
          <p:nvPr/>
        </p:nvGraphicFramePr>
        <p:xfrm>
          <a:off x="2482850" y="1825625"/>
          <a:ext cx="4178300" cy="4351338"/>
        </p:xfrm>
        <a:graphic>
          <a:graphicData uri="http://schemas.openxmlformats.org/presentationml/2006/ole">
            <mc:AlternateContent>
              <mc:Choice Requires="v">
                <p:oleObj r:id="rId4" imgH="4351338" imgW="4178300" progId="Visio.Drawing.11" spid="_x0000_s1">
                  <p:embed/>
                </p:oleObj>
              </mc:Choice>
              <mc:Fallback>
                <p:oleObj r:id="rId5" imgH="4351338" imgW="4178300" progId="Visio.Drawing.11">
                  <p:embed/>
                  <p:pic>
                    <p:nvPicPr>
                      <p:cNvPr id="609" name="Google Shape;609;p51"/>
                      <p:cNvPicPr preferRelativeResize="0"/>
                      <p:nvPr/>
                    </p:nvPicPr>
                    <p:blipFill rotWithShape="1">
                      <a:blip r:embed="rId6">
                        <a:alphaModFix/>
                      </a:blip>
                      <a:srcRect b="0" l="0" r="0" t="0"/>
                      <a:stretch/>
                    </p:blipFill>
                    <p:spPr>
                      <a:xfrm>
                        <a:off x="2482850" y="1825625"/>
                        <a:ext cx="4178300" cy="4351338"/>
                      </a:xfrm>
                      <a:prstGeom prst="rect">
                        <a:avLst/>
                      </a:prstGeom>
                      <a:noFill/>
                      <a:ln>
                        <a:noFill/>
                      </a:ln>
                    </p:spPr>
                  </p:pic>
                </p:oleObj>
              </mc:Fallback>
            </mc:AlternateContent>
          </a:graphicData>
        </a:graphic>
      </p:graphicFrame>
      <p:sp>
        <p:nvSpPr>
          <p:cNvPr id="610" name="Google Shape;610;p5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93">
                <a:solidFill>
                  <a:srgbClr val="FF3300"/>
                </a:solidFill>
                <a:latin typeface="Times New Roman"/>
                <a:ea typeface="Times New Roman"/>
                <a:cs typeface="Times New Roman"/>
                <a:sym typeface="Times New Roman"/>
              </a:rPr>
              <a:t>‹#›</a:t>
            </a:fld>
            <a:endParaRPr sz="1293">
              <a:solidFill>
                <a:srgbClr val="FF3300"/>
              </a:solidFill>
              <a:latin typeface="Times New Roman"/>
              <a:ea typeface="Times New Roman"/>
              <a:cs typeface="Times New Roman"/>
              <a:sym typeface="Times New Roman"/>
            </a:endParaRPr>
          </a:p>
        </p:txBody>
      </p:sp>
      <p:sp>
        <p:nvSpPr>
          <p:cNvPr id="611" name="Google Shape;611;p51"/>
          <p:cNvSpPr txBox="1"/>
          <p:nvPr/>
        </p:nvSpPr>
        <p:spPr>
          <a:xfrm>
            <a:off x="1676400" y="6416040"/>
            <a:ext cx="6172200" cy="3657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a:solidFill>
                  <a:schemeClr val="dk1"/>
                </a:solidFill>
                <a:latin typeface="Calibri"/>
                <a:ea typeface="Calibri"/>
                <a:cs typeface="Calibri"/>
                <a:sym typeface="Calibri"/>
              </a:rPr>
              <a:t>CSE – 341 : Microprocessors </a:t>
            </a:r>
            <a:endParaRPr/>
          </a:p>
          <a:p>
            <a:pPr indent="0" lvl="0" marL="0" marR="0" rtl="0" algn="ctr">
              <a:spcBef>
                <a:spcPts val="0"/>
              </a:spcBef>
              <a:spcAft>
                <a:spcPts val="0"/>
              </a:spcAft>
              <a:buNone/>
            </a:pPr>
            <a:r>
              <a:rPr b="0" lang="en-US" sz="1400">
                <a:solidFill>
                  <a:schemeClr val="dk1"/>
                </a:solidFill>
                <a:latin typeface="Calibri"/>
                <a:ea typeface="Calibri"/>
                <a:cs typeface="Calibri"/>
                <a:sym typeface="Calibri"/>
              </a:rPr>
              <a:t>    BRAC University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4"/>
              </a:buClr>
              <a:buSzPts val="4400"/>
              <a:buFont typeface="Calibri"/>
              <a:buNone/>
            </a:pPr>
            <a:r>
              <a:rPr b="1" lang="en-US">
                <a:solidFill>
                  <a:schemeClr val="accent4"/>
                </a:solidFill>
              </a:rPr>
              <a:t>Hardware Interrupt</a:t>
            </a:r>
            <a:endParaRPr/>
          </a:p>
        </p:txBody>
      </p:sp>
      <p:sp>
        <p:nvSpPr>
          <p:cNvPr id="137" name="Google Shape;137;p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accent4"/>
              </a:buClr>
              <a:buSzPts val="2800"/>
              <a:buNone/>
            </a:pPr>
            <a:r>
              <a:rPr lang="en-US">
                <a:solidFill>
                  <a:schemeClr val="accent4"/>
                </a:solidFill>
              </a:rPr>
              <a:t>Hardware Interrupts: </a:t>
            </a:r>
            <a:endParaRPr/>
          </a:p>
          <a:p>
            <a:pPr indent="-228600" lvl="0" marL="228600" rtl="0" algn="l">
              <a:lnSpc>
                <a:spcPct val="80000"/>
              </a:lnSpc>
              <a:spcBef>
                <a:spcPts val="1000"/>
              </a:spcBef>
              <a:spcAft>
                <a:spcPts val="0"/>
              </a:spcAft>
              <a:buClr>
                <a:schemeClr val="dk1"/>
              </a:buClr>
              <a:buSzPts val="2400"/>
              <a:buChar char="•"/>
            </a:pPr>
            <a:r>
              <a:rPr lang="en-US" sz="2400"/>
              <a:t>The interrupts initiated by external hardware by sending an appropriate signal to the interrupt pin of the processor is called hardware interrupt. </a:t>
            </a:r>
            <a:endParaRPr/>
          </a:p>
          <a:p>
            <a:pPr indent="-228600" lvl="0" marL="228600" rtl="0" algn="l">
              <a:lnSpc>
                <a:spcPct val="80000"/>
              </a:lnSpc>
              <a:spcBef>
                <a:spcPts val="1000"/>
              </a:spcBef>
              <a:spcAft>
                <a:spcPts val="0"/>
              </a:spcAft>
              <a:buClr>
                <a:schemeClr val="dk1"/>
              </a:buClr>
              <a:buSzPts val="2400"/>
              <a:buChar char="•"/>
            </a:pPr>
            <a:r>
              <a:rPr lang="en-US" sz="2400"/>
              <a:t>The 8086 processor has two interrupt pins INTR (18) and NMI (17). </a:t>
            </a:r>
            <a:endParaRPr/>
          </a:p>
          <a:p>
            <a:pPr indent="-228600" lvl="0" marL="228600" rtl="0" algn="l">
              <a:lnSpc>
                <a:spcPct val="80000"/>
              </a:lnSpc>
              <a:spcBef>
                <a:spcPts val="1000"/>
              </a:spcBef>
              <a:spcAft>
                <a:spcPts val="0"/>
              </a:spcAft>
              <a:buClr>
                <a:schemeClr val="dk1"/>
              </a:buClr>
              <a:buSzPts val="2400"/>
              <a:buChar char="•"/>
            </a:pPr>
            <a:r>
              <a:rPr lang="en-US" sz="2400"/>
              <a:t>The interrupts initiated by applying appropriate signal to these pins are called hardware interrupts of 8086.</a:t>
            </a:r>
            <a:endParaRPr/>
          </a:p>
          <a:p>
            <a:pPr indent="-228600" lvl="0" marL="228600" rtl="0" algn="l">
              <a:lnSpc>
                <a:spcPct val="80000"/>
              </a:lnSpc>
              <a:spcBef>
                <a:spcPts val="1000"/>
              </a:spcBef>
              <a:spcAft>
                <a:spcPts val="0"/>
              </a:spcAft>
              <a:buClr>
                <a:schemeClr val="dk1"/>
              </a:buClr>
              <a:buSzPts val="2400"/>
              <a:buChar char="•"/>
            </a:pPr>
            <a:r>
              <a:rPr lang="en-US" sz="2400"/>
              <a:t>Hardware Interrupts Used to handle external hardware peripherals such as key boards , mouse , hard disks , floppy disks , DVD drivers, printers, mouse, DVD drivers, floppy disks, key boards etc.</a:t>
            </a:r>
            <a:endParaRPr/>
          </a:p>
        </p:txBody>
      </p:sp>
      <p:sp>
        <p:nvSpPr>
          <p:cNvPr id="138" name="Google Shape;138;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9" name="Google Shape;139;p6"/>
          <p:cNvSpPr txBox="1"/>
          <p:nvPr/>
        </p:nvSpPr>
        <p:spPr>
          <a:xfrm>
            <a:off x="1676400" y="6356351"/>
            <a:ext cx="6172200" cy="3657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Calibri"/>
                <a:ea typeface="Calibri"/>
                <a:cs typeface="Calibri"/>
                <a:sym typeface="Calibri"/>
              </a:rPr>
              <a:t>CSE – 341 : Microprocessors </a:t>
            </a:r>
            <a:endParaRPr/>
          </a:p>
          <a:p>
            <a:pPr indent="0" lvl="0" marL="0" marR="0" rtl="0" algn="ctr">
              <a:spcBef>
                <a:spcPts val="0"/>
              </a:spcBef>
              <a:spcAft>
                <a:spcPts val="0"/>
              </a:spcAft>
              <a:buNone/>
            </a:pPr>
            <a:r>
              <a:rPr b="0" i="0" lang="en-US" sz="1400" u="none" cap="none" strike="noStrike">
                <a:solidFill>
                  <a:schemeClr val="dk1"/>
                </a:solidFill>
                <a:latin typeface="Calibri"/>
                <a:ea typeface="Calibri"/>
                <a:cs typeface="Calibri"/>
                <a:sym typeface="Calibri"/>
              </a:rPr>
              <a:t>    BRAC University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4"/>
              </a:buClr>
              <a:buSzPts val="4400"/>
              <a:buFont typeface="Calibri"/>
              <a:buNone/>
            </a:pPr>
            <a:r>
              <a:rPr b="1" lang="en-US">
                <a:solidFill>
                  <a:schemeClr val="accent4"/>
                </a:solidFill>
              </a:rPr>
              <a:t>Maskable and Non-Maskable</a:t>
            </a:r>
            <a:endParaRPr/>
          </a:p>
        </p:txBody>
      </p:sp>
      <p:sp>
        <p:nvSpPr>
          <p:cNvPr id="145" name="Google Shape;145;p7"/>
          <p:cNvSpPr txBox="1"/>
          <p:nvPr>
            <p:ph idx="1" type="body"/>
          </p:nvPr>
        </p:nvSpPr>
        <p:spPr>
          <a:xfrm>
            <a:off x="628650" y="1600200"/>
            <a:ext cx="7886700" cy="4576763"/>
          </a:xfrm>
          <a:prstGeom prst="rect">
            <a:avLst/>
          </a:prstGeom>
          <a:noFill/>
          <a:ln>
            <a:noFill/>
          </a:ln>
        </p:spPr>
        <p:txBody>
          <a:bodyPr anchorCtr="0" anchor="t" bIns="45700" lIns="91425" spcFirstLastPara="1" rIns="91425" wrap="square" tIns="45700">
            <a:normAutofit lnSpcReduction="10000"/>
          </a:bodyPr>
          <a:lstStyle/>
          <a:p>
            <a:pPr indent="-342900" lvl="2" marL="454025" rtl="0" algn="just">
              <a:lnSpc>
                <a:spcPct val="80000"/>
              </a:lnSpc>
              <a:spcBef>
                <a:spcPts val="0"/>
              </a:spcBef>
              <a:spcAft>
                <a:spcPts val="0"/>
              </a:spcAft>
              <a:buClr>
                <a:schemeClr val="dk1"/>
              </a:buClr>
              <a:buSzPts val="2400"/>
              <a:buFont typeface="Noto Sans Symbols"/>
              <a:buChar char="⮚"/>
            </a:pPr>
            <a:r>
              <a:rPr lang="en-US" sz="2400">
                <a:latin typeface="Calibri"/>
                <a:ea typeface="Calibri"/>
                <a:cs typeface="Calibri"/>
                <a:sym typeface="Calibri"/>
              </a:rPr>
              <a:t>The processor has the facility for accepting or rejecting hardware interrupts. </a:t>
            </a:r>
            <a:endParaRPr sz="2400" u="sng"/>
          </a:p>
          <a:p>
            <a:pPr indent="-228600" lvl="2" marL="568325" rtl="0" algn="just">
              <a:lnSpc>
                <a:spcPct val="80000"/>
              </a:lnSpc>
              <a:spcBef>
                <a:spcPts val="500"/>
              </a:spcBef>
              <a:spcAft>
                <a:spcPts val="0"/>
              </a:spcAft>
              <a:buClr>
                <a:schemeClr val="accent4"/>
              </a:buClr>
              <a:buSzPts val="2400"/>
              <a:buChar char="•"/>
            </a:pPr>
            <a:r>
              <a:rPr b="1" lang="en-US" sz="2400" u="sng">
                <a:solidFill>
                  <a:schemeClr val="accent4"/>
                </a:solidFill>
              </a:rPr>
              <a:t>Maskable Interrupts</a:t>
            </a:r>
            <a:r>
              <a:rPr b="1" lang="en-US" sz="2400">
                <a:solidFill>
                  <a:schemeClr val="accent4"/>
                </a:solidFill>
              </a:rPr>
              <a:t> </a:t>
            </a:r>
            <a:r>
              <a:rPr lang="en-US" sz="2400"/>
              <a:t>(Can be delayed or Rejected)</a:t>
            </a:r>
            <a:r>
              <a:rPr lang="en-US" sz="2400">
                <a:latin typeface="Calibri"/>
                <a:ea typeface="Calibri"/>
                <a:cs typeface="Calibri"/>
                <a:sym typeface="Calibri"/>
              </a:rPr>
              <a:t> The interrupts whose request can be either accepted or rejected or delayed by the processor are called maskable interrupts. </a:t>
            </a:r>
            <a:endParaRPr/>
          </a:p>
          <a:p>
            <a:pPr indent="-228600" lvl="2" marL="568325" rtl="0" algn="just">
              <a:lnSpc>
                <a:spcPct val="80000"/>
              </a:lnSpc>
              <a:spcBef>
                <a:spcPts val="500"/>
              </a:spcBef>
              <a:spcAft>
                <a:spcPts val="0"/>
              </a:spcAft>
              <a:buClr>
                <a:schemeClr val="dk1"/>
              </a:buClr>
              <a:buSzPts val="2400"/>
              <a:buChar char="•"/>
            </a:pPr>
            <a:r>
              <a:rPr lang="en-US" sz="2400">
                <a:latin typeface="Calibri"/>
                <a:ea typeface="Calibri"/>
                <a:cs typeface="Calibri"/>
                <a:sym typeface="Calibri"/>
              </a:rPr>
              <a:t>Example:  </a:t>
            </a:r>
            <a:r>
              <a:rPr lang="en-US" sz="2400"/>
              <a:t>User-defined interrupts. In 8086 processor all the hardware interrupts initiated through INTR pin are maskable by clearing interrupt flag (IF). </a:t>
            </a:r>
            <a:endParaRPr/>
          </a:p>
          <a:p>
            <a:pPr indent="-76200" lvl="2" marL="1143000" rtl="0" algn="just">
              <a:lnSpc>
                <a:spcPct val="80000"/>
              </a:lnSpc>
              <a:spcBef>
                <a:spcPts val="500"/>
              </a:spcBef>
              <a:spcAft>
                <a:spcPts val="0"/>
              </a:spcAft>
              <a:buClr>
                <a:schemeClr val="dk1"/>
              </a:buClr>
              <a:buSzPts val="2400"/>
              <a:buNone/>
            </a:pPr>
            <a:r>
              <a:t/>
            </a:r>
            <a:endParaRPr sz="2400" u="sng"/>
          </a:p>
          <a:p>
            <a:pPr indent="-228600" lvl="2" marL="568325" rtl="0" algn="just">
              <a:lnSpc>
                <a:spcPct val="80000"/>
              </a:lnSpc>
              <a:spcBef>
                <a:spcPts val="500"/>
              </a:spcBef>
              <a:spcAft>
                <a:spcPts val="0"/>
              </a:spcAft>
              <a:buClr>
                <a:schemeClr val="accent4"/>
              </a:buClr>
              <a:buSzPts val="2400"/>
              <a:buChar char="•"/>
            </a:pPr>
            <a:r>
              <a:rPr b="1" lang="en-US" sz="2400" u="sng">
                <a:solidFill>
                  <a:schemeClr val="accent4"/>
                </a:solidFill>
              </a:rPr>
              <a:t>Non-Maskable Interrupts</a:t>
            </a:r>
            <a:r>
              <a:rPr b="1" lang="en-US" sz="2400">
                <a:solidFill>
                  <a:schemeClr val="accent4"/>
                </a:solidFill>
              </a:rPr>
              <a:t> </a:t>
            </a:r>
            <a:r>
              <a:rPr lang="en-US" sz="2400"/>
              <a:t>(Can not be delayed or Rejected) The interrupts whose request has to be definitely accepted (or cannot be rejected) by the processor are called non-maskable interrupts. </a:t>
            </a:r>
            <a:endParaRPr/>
          </a:p>
          <a:p>
            <a:pPr indent="-228600" lvl="2" marL="568325" rtl="0" algn="just">
              <a:lnSpc>
                <a:spcPct val="80000"/>
              </a:lnSpc>
              <a:spcBef>
                <a:spcPts val="500"/>
              </a:spcBef>
              <a:spcAft>
                <a:spcPts val="0"/>
              </a:spcAft>
              <a:buClr>
                <a:schemeClr val="dk1"/>
              </a:buClr>
              <a:buSzPts val="2400"/>
              <a:buChar char="•"/>
            </a:pPr>
            <a:r>
              <a:rPr lang="en-US" sz="2400"/>
              <a:t>Example: The interrupt initiated through NMI pin and all software interrupts are non-maskable.</a:t>
            </a:r>
            <a:endParaRPr/>
          </a:p>
          <a:p>
            <a:pPr indent="-76200" lvl="2" marL="568325" rtl="0" algn="l">
              <a:lnSpc>
                <a:spcPct val="80000"/>
              </a:lnSpc>
              <a:spcBef>
                <a:spcPts val="500"/>
              </a:spcBef>
              <a:spcAft>
                <a:spcPts val="0"/>
              </a:spcAft>
              <a:buClr>
                <a:schemeClr val="dk1"/>
              </a:buClr>
              <a:buSzPts val="2400"/>
              <a:buNone/>
            </a:pPr>
            <a:r>
              <a:t/>
            </a:r>
            <a:endParaRPr sz="2400"/>
          </a:p>
          <a:p>
            <a:pPr indent="-76200" lvl="0" marL="228600" rtl="0" algn="l">
              <a:lnSpc>
                <a:spcPct val="80000"/>
              </a:lnSpc>
              <a:spcBef>
                <a:spcPts val="1000"/>
              </a:spcBef>
              <a:spcAft>
                <a:spcPts val="0"/>
              </a:spcAft>
              <a:buClr>
                <a:schemeClr val="dk1"/>
              </a:buClr>
              <a:buSzPts val="2400"/>
              <a:buNone/>
            </a:pPr>
            <a:r>
              <a:t/>
            </a:r>
            <a:endParaRPr sz="2400"/>
          </a:p>
          <a:p>
            <a:pPr indent="-76200" lvl="0" marL="228600" rtl="0" algn="l">
              <a:lnSpc>
                <a:spcPct val="80000"/>
              </a:lnSpc>
              <a:spcBef>
                <a:spcPts val="1000"/>
              </a:spcBef>
              <a:spcAft>
                <a:spcPts val="0"/>
              </a:spcAft>
              <a:buClr>
                <a:schemeClr val="dk1"/>
              </a:buClr>
              <a:buSzPts val="2400"/>
              <a:buNone/>
            </a:pPr>
            <a:r>
              <a:t/>
            </a:r>
            <a:endParaRPr sz="2400"/>
          </a:p>
        </p:txBody>
      </p:sp>
      <p:sp>
        <p:nvSpPr>
          <p:cNvPr id="146" name="Google Shape;146;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7" name="Google Shape;147;p7"/>
          <p:cNvSpPr txBox="1"/>
          <p:nvPr/>
        </p:nvSpPr>
        <p:spPr>
          <a:xfrm>
            <a:off x="1676400" y="6416040"/>
            <a:ext cx="6172200" cy="3657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Calibri"/>
                <a:ea typeface="Calibri"/>
                <a:cs typeface="Calibri"/>
                <a:sym typeface="Calibri"/>
              </a:rPr>
              <a:t>CSE – 341 : Microprocessors </a:t>
            </a:r>
            <a:endParaRPr/>
          </a:p>
          <a:p>
            <a:pPr indent="0" lvl="0" marL="0" marR="0" rtl="0" algn="ctr">
              <a:spcBef>
                <a:spcPts val="0"/>
              </a:spcBef>
              <a:spcAft>
                <a:spcPts val="0"/>
              </a:spcAft>
              <a:buNone/>
            </a:pPr>
            <a:r>
              <a:rPr b="0" i="0" lang="en-US" sz="1400" u="none" cap="none" strike="noStrike">
                <a:solidFill>
                  <a:schemeClr val="dk1"/>
                </a:solidFill>
                <a:latin typeface="Calibri"/>
                <a:ea typeface="Calibri"/>
                <a:cs typeface="Calibri"/>
                <a:sym typeface="Calibri"/>
              </a:rPr>
              <a:t>    BRAC University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4"/>
              </a:buClr>
              <a:buSzPts val="4400"/>
              <a:buFont typeface="Calibri"/>
              <a:buNone/>
            </a:pPr>
            <a:r>
              <a:rPr b="1" lang="en-US">
                <a:solidFill>
                  <a:schemeClr val="accent4"/>
                </a:solidFill>
              </a:rPr>
              <a:t>Examples</a:t>
            </a:r>
            <a:endParaRPr/>
          </a:p>
        </p:txBody>
      </p:sp>
      <p:sp>
        <p:nvSpPr>
          <p:cNvPr id="153" name="Google Shape;153;p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342900" lvl="2" marL="454025" rtl="0" algn="just">
              <a:lnSpc>
                <a:spcPct val="80000"/>
              </a:lnSpc>
              <a:spcBef>
                <a:spcPts val="0"/>
              </a:spcBef>
              <a:spcAft>
                <a:spcPts val="0"/>
              </a:spcAft>
              <a:buClr>
                <a:srgbClr val="3B3835"/>
              </a:buClr>
              <a:buSzPts val="2400"/>
              <a:buFont typeface="Noto Sans Symbols"/>
              <a:buChar char="⮚"/>
            </a:pPr>
            <a:r>
              <a:rPr b="0" i="0" lang="en-US" sz="2400">
                <a:solidFill>
                  <a:srgbClr val="3B3835"/>
                </a:solidFill>
              </a:rPr>
              <a:t>Non-Maskable Interrupts </a:t>
            </a:r>
            <a:endParaRPr/>
          </a:p>
          <a:p>
            <a:pPr indent="-342900" lvl="3" marL="911225" rtl="0" algn="just">
              <a:lnSpc>
                <a:spcPct val="80000"/>
              </a:lnSpc>
              <a:spcBef>
                <a:spcPts val="500"/>
              </a:spcBef>
              <a:spcAft>
                <a:spcPts val="0"/>
              </a:spcAft>
              <a:buClr>
                <a:srgbClr val="3B3835"/>
              </a:buClr>
              <a:buSzPts val="2400"/>
              <a:buChar char="•"/>
            </a:pPr>
            <a:r>
              <a:rPr b="0" i="0" lang="en-US" sz="2400">
                <a:solidFill>
                  <a:srgbClr val="3B3835"/>
                </a:solidFill>
              </a:rPr>
              <a:t>Used during power failure </a:t>
            </a:r>
            <a:endParaRPr/>
          </a:p>
          <a:p>
            <a:pPr indent="-342900" lvl="3" marL="911225" rtl="0" algn="just">
              <a:lnSpc>
                <a:spcPct val="80000"/>
              </a:lnSpc>
              <a:spcBef>
                <a:spcPts val="500"/>
              </a:spcBef>
              <a:spcAft>
                <a:spcPts val="0"/>
              </a:spcAft>
              <a:buClr>
                <a:srgbClr val="3B3835"/>
              </a:buClr>
              <a:buSzPts val="2400"/>
              <a:buChar char="•"/>
            </a:pPr>
            <a:r>
              <a:rPr b="0" i="0" lang="en-US" sz="2400">
                <a:solidFill>
                  <a:srgbClr val="3B3835"/>
                </a:solidFill>
              </a:rPr>
              <a:t>Used during critical response time </a:t>
            </a:r>
            <a:endParaRPr/>
          </a:p>
          <a:p>
            <a:pPr indent="-342900" lvl="3" marL="911225" rtl="0" algn="just">
              <a:lnSpc>
                <a:spcPct val="80000"/>
              </a:lnSpc>
              <a:spcBef>
                <a:spcPts val="500"/>
              </a:spcBef>
              <a:spcAft>
                <a:spcPts val="0"/>
              </a:spcAft>
              <a:buClr>
                <a:srgbClr val="3B3835"/>
              </a:buClr>
              <a:buSzPts val="2400"/>
              <a:buChar char="•"/>
            </a:pPr>
            <a:r>
              <a:rPr b="0" i="0" lang="en-US" sz="2400">
                <a:solidFill>
                  <a:srgbClr val="3B3835"/>
                </a:solidFill>
              </a:rPr>
              <a:t>Used during non-recoverable hardware errors </a:t>
            </a:r>
            <a:endParaRPr/>
          </a:p>
          <a:p>
            <a:pPr indent="-342900" lvl="3" marL="911225" rtl="0" algn="just">
              <a:lnSpc>
                <a:spcPct val="80000"/>
              </a:lnSpc>
              <a:spcBef>
                <a:spcPts val="500"/>
              </a:spcBef>
              <a:spcAft>
                <a:spcPts val="0"/>
              </a:spcAft>
              <a:buClr>
                <a:srgbClr val="3B3835"/>
              </a:buClr>
              <a:buSzPts val="2400"/>
              <a:buChar char="•"/>
            </a:pPr>
            <a:r>
              <a:rPr b="0" i="0" lang="en-US" sz="2400">
                <a:solidFill>
                  <a:srgbClr val="3B3835"/>
                </a:solidFill>
              </a:rPr>
              <a:t>Used during memory parity errors</a:t>
            </a:r>
            <a:endParaRPr sz="2400"/>
          </a:p>
          <a:p>
            <a:pPr indent="-76200" lvl="0" marL="228600" rtl="0" algn="l">
              <a:lnSpc>
                <a:spcPct val="80000"/>
              </a:lnSpc>
              <a:spcBef>
                <a:spcPts val="1000"/>
              </a:spcBef>
              <a:spcAft>
                <a:spcPts val="0"/>
              </a:spcAft>
              <a:buClr>
                <a:schemeClr val="dk1"/>
              </a:buClr>
              <a:buSzPts val="2400"/>
              <a:buNone/>
            </a:pPr>
            <a:r>
              <a:t/>
            </a:r>
            <a:endParaRPr sz="2400"/>
          </a:p>
          <a:p>
            <a:pPr indent="-228600" lvl="0" marL="228600" rtl="0" algn="l">
              <a:lnSpc>
                <a:spcPct val="80000"/>
              </a:lnSpc>
              <a:spcBef>
                <a:spcPts val="1000"/>
              </a:spcBef>
              <a:spcAft>
                <a:spcPts val="0"/>
              </a:spcAft>
              <a:buClr>
                <a:schemeClr val="dk1"/>
              </a:buClr>
              <a:buSzPts val="2400"/>
              <a:buFont typeface="Noto Sans Symbols"/>
              <a:buChar char="⮚"/>
            </a:pPr>
            <a:r>
              <a:rPr lang="en-US" sz="2400"/>
              <a:t> Maskable Interrupts</a:t>
            </a:r>
            <a:endParaRPr/>
          </a:p>
          <a:p>
            <a:pPr indent="-152400" lvl="1" marL="685800" rtl="0" algn="l">
              <a:lnSpc>
                <a:spcPct val="80000"/>
              </a:lnSpc>
              <a:spcBef>
                <a:spcPts val="500"/>
              </a:spcBef>
              <a:spcAft>
                <a:spcPts val="0"/>
              </a:spcAft>
              <a:buClr>
                <a:schemeClr val="dk1"/>
              </a:buClr>
              <a:buSzPts val="2400"/>
              <a:buChar char="•"/>
            </a:pPr>
            <a:r>
              <a:rPr lang="en-US"/>
              <a:t>   Interrupt from mouse, keyboard or other peripherals</a:t>
            </a:r>
            <a:endParaRPr/>
          </a:p>
        </p:txBody>
      </p:sp>
      <p:sp>
        <p:nvSpPr>
          <p:cNvPr id="154" name="Google Shape;154;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5" name="Google Shape;155;p8"/>
          <p:cNvSpPr txBox="1"/>
          <p:nvPr/>
        </p:nvSpPr>
        <p:spPr>
          <a:xfrm>
            <a:off x="1676400" y="6416040"/>
            <a:ext cx="6172200" cy="3657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Calibri"/>
                <a:ea typeface="Calibri"/>
                <a:cs typeface="Calibri"/>
                <a:sym typeface="Calibri"/>
              </a:rPr>
              <a:t>CSE – 341 : Microprocessors </a:t>
            </a:r>
            <a:endParaRPr/>
          </a:p>
          <a:p>
            <a:pPr indent="0" lvl="0" marL="0" marR="0" rtl="0" algn="ctr">
              <a:spcBef>
                <a:spcPts val="0"/>
              </a:spcBef>
              <a:spcAft>
                <a:spcPts val="0"/>
              </a:spcAft>
              <a:buNone/>
            </a:pPr>
            <a:r>
              <a:rPr b="0" i="0" lang="en-US" sz="1400" u="none" cap="none" strike="noStrike">
                <a:solidFill>
                  <a:schemeClr val="dk1"/>
                </a:solidFill>
                <a:latin typeface="Calibri"/>
                <a:ea typeface="Calibri"/>
                <a:cs typeface="Calibri"/>
                <a:sym typeface="Calibri"/>
              </a:rPr>
              <a:t>    BRAC University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4"/>
              </a:buClr>
              <a:buSzPts val="4400"/>
              <a:buFont typeface="Calibri"/>
              <a:buNone/>
            </a:pPr>
            <a:r>
              <a:rPr b="1" i="0" lang="en-US" sz="4400">
                <a:solidFill>
                  <a:schemeClr val="accent4"/>
                </a:solidFill>
              </a:rPr>
              <a:t>Software Interrupts</a:t>
            </a:r>
            <a:endParaRPr b="1">
              <a:solidFill>
                <a:schemeClr val="accent4"/>
              </a:solidFill>
            </a:endParaRPr>
          </a:p>
        </p:txBody>
      </p:sp>
      <p:sp>
        <p:nvSpPr>
          <p:cNvPr id="161" name="Google Shape;161;p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B3835"/>
              </a:buClr>
              <a:buSzPts val="2400"/>
              <a:buChar char="•"/>
            </a:pPr>
            <a:r>
              <a:rPr b="0" i="0" lang="en-US" sz="2400">
                <a:solidFill>
                  <a:srgbClr val="3B3835"/>
                </a:solidFill>
              </a:rPr>
              <a:t>The software interrupts are program instructions. </a:t>
            </a:r>
            <a:endParaRPr/>
          </a:p>
          <a:p>
            <a:pPr indent="-228600" lvl="0" marL="228600" rtl="0" algn="l">
              <a:lnSpc>
                <a:spcPct val="90000"/>
              </a:lnSpc>
              <a:spcBef>
                <a:spcPts val="1000"/>
              </a:spcBef>
              <a:spcAft>
                <a:spcPts val="0"/>
              </a:spcAft>
              <a:buClr>
                <a:srgbClr val="3B3835"/>
              </a:buClr>
              <a:buSzPts val="2400"/>
              <a:buChar char="•"/>
            </a:pPr>
            <a:r>
              <a:rPr b="0" i="0" lang="en-US" sz="2400">
                <a:solidFill>
                  <a:srgbClr val="3B3835"/>
                </a:solidFill>
              </a:rPr>
              <a:t>These instructions are inserted at desired locations in a program. </a:t>
            </a:r>
            <a:endParaRPr/>
          </a:p>
          <a:p>
            <a:pPr indent="-228600" lvl="0" marL="228600" rtl="0" algn="l">
              <a:lnSpc>
                <a:spcPct val="90000"/>
              </a:lnSpc>
              <a:spcBef>
                <a:spcPts val="1000"/>
              </a:spcBef>
              <a:spcAft>
                <a:spcPts val="0"/>
              </a:spcAft>
              <a:buClr>
                <a:srgbClr val="3B3835"/>
              </a:buClr>
              <a:buSzPts val="2400"/>
              <a:buChar char="•"/>
            </a:pPr>
            <a:r>
              <a:rPr b="0" i="0" lang="en-US" sz="2400">
                <a:solidFill>
                  <a:srgbClr val="3B3835"/>
                </a:solidFill>
              </a:rPr>
              <a:t>While running a program, if software interrupt instruction is encountered then the processor initiates an interrupt. </a:t>
            </a:r>
            <a:endParaRPr/>
          </a:p>
          <a:p>
            <a:pPr indent="-228600" lvl="0" marL="228600" rtl="0" algn="l">
              <a:lnSpc>
                <a:spcPct val="90000"/>
              </a:lnSpc>
              <a:spcBef>
                <a:spcPts val="1000"/>
              </a:spcBef>
              <a:spcAft>
                <a:spcPts val="0"/>
              </a:spcAft>
              <a:buClr>
                <a:srgbClr val="3B3835"/>
              </a:buClr>
              <a:buSzPts val="2400"/>
              <a:buChar char="•"/>
            </a:pPr>
            <a:r>
              <a:rPr b="0" i="0" lang="en-US" sz="2400">
                <a:solidFill>
                  <a:srgbClr val="3B3835"/>
                </a:solidFill>
              </a:rPr>
              <a:t>The 8086 processor has 256 types (00 to FF) or (00 to 255) of software interrupts. The software interrupt instruction is INT n, where n is the type number in the range 0 to 255.</a:t>
            </a:r>
            <a:endParaRPr/>
          </a:p>
        </p:txBody>
      </p:sp>
      <p:sp>
        <p:nvSpPr>
          <p:cNvPr id="162" name="Google Shape;162;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3" name="Google Shape;163;p9"/>
          <p:cNvSpPr txBox="1"/>
          <p:nvPr/>
        </p:nvSpPr>
        <p:spPr>
          <a:xfrm>
            <a:off x="1676400" y="6356351"/>
            <a:ext cx="6172200" cy="3657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Calibri"/>
                <a:ea typeface="Calibri"/>
                <a:cs typeface="Calibri"/>
                <a:sym typeface="Calibri"/>
              </a:rPr>
              <a:t>CSE – 341 : Microprocessors </a:t>
            </a:r>
            <a:endParaRPr/>
          </a:p>
          <a:p>
            <a:pPr indent="0" lvl="0" marL="0" marR="0" rtl="0" algn="ctr">
              <a:spcBef>
                <a:spcPts val="0"/>
              </a:spcBef>
              <a:spcAft>
                <a:spcPts val="0"/>
              </a:spcAft>
              <a:buNone/>
            </a:pPr>
            <a:r>
              <a:rPr b="0" i="0" lang="en-US" sz="1400" u="none" cap="none" strike="noStrike">
                <a:solidFill>
                  <a:schemeClr val="dk1"/>
                </a:solidFill>
                <a:latin typeface="Calibri"/>
                <a:ea typeface="Calibri"/>
                <a:cs typeface="Calibri"/>
                <a:sym typeface="Calibri"/>
              </a:rPr>
              <a:t>    BRAC University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Rupam</dc:creator>
</cp:coreProperties>
</file>