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38" roundtripDataSignature="AMtx7mhWQoSmGTl7+Vx6K5a6Qtlg/iGp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F47A29-0D43-441E-A781-AFFB011449D7}">
  <a:tblStyle styleId="{F1F47A29-0D43-441E-A781-AFFB011449D7}"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16" Type="http://schemas.openxmlformats.org/officeDocument/2006/relationships/slide" Target="slides/slide9.xml"/><Relationship Id="rId38" Type="http://customschemas.google.com/relationships/presentationmetadata" Target="meta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5: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t/>
            </a:r>
            <a:endParaRPr/>
          </a:p>
        </p:txBody>
      </p:sp>
      <p:sp>
        <p:nvSpPr>
          <p:cNvPr id="129" name="Google Shape;129;p65: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1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1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6: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1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7: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1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8: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1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6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6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p1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6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6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6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6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5: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2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6: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21" name="Google Shape;321;p2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p26:notes"/>
          <p:cNvSpPr txBox="1"/>
          <p:nvPr>
            <p:ph idx="1" type="body"/>
          </p:nvPr>
        </p:nvSpPr>
        <p:spPr>
          <a:xfrm>
            <a:off x="1316038" y="3198813"/>
            <a:ext cx="7234237" cy="3032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7: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30" name="Google Shape;330;p2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27:notes"/>
          <p:cNvSpPr txBox="1"/>
          <p:nvPr>
            <p:ph idx="1" type="body"/>
          </p:nvPr>
        </p:nvSpPr>
        <p:spPr>
          <a:xfrm>
            <a:off x="1316038" y="3198813"/>
            <a:ext cx="7234237" cy="3032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8: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40" name="Google Shape;340;p2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1" name="Google Shape;341;p28:notes"/>
          <p:cNvSpPr txBox="1"/>
          <p:nvPr>
            <p:ph idx="1" type="body"/>
          </p:nvPr>
        </p:nvSpPr>
        <p:spPr>
          <a:xfrm>
            <a:off x="1316038" y="3198813"/>
            <a:ext cx="7234237" cy="3032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9: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53" name="Google Shape;353;p2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4" name="Google Shape;354;p29:notes"/>
          <p:cNvSpPr txBox="1"/>
          <p:nvPr>
            <p:ph idx="1" type="body"/>
          </p:nvPr>
        </p:nvSpPr>
        <p:spPr>
          <a:xfrm>
            <a:off x="1316038" y="3198813"/>
            <a:ext cx="7234237" cy="3032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2: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p2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6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6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7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7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7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7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7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7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6: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p4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type="title">
  <p:cSld name="TITLE">
    <p:spTree>
      <p:nvGrpSpPr>
        <p:cNvPr id="18" name="Shape 18"/>
        <p:cNvGrpSpPr/>
        <p:nvPr/>
      </p:nvGrpSpPr>
      <p:grpSpPr>
        <a:xfrm>
          <a:off x="0" y="0"/>
          <a:ext cx="0" cy="0"/>
          <a:chOff x="0" y="0"/>
          <a:chExt cx="0" cy="0"/>
        </a:xfrm>
      </p:grpSpPr>
      <p:sp>
        <p:nvSpPr>
          <p:cNvPr id="19" name="Google Shape;19;p73"/>
          <p:cNvSpPr txBox="1"/>
          <p:nvPr>
            <p:ph type="ctrTitle"/>
          </p:nvPr>
        </p:nvSpPr>
        <p:spPr>
          <a:xfrm>
            <a:off x="1219200" y="3886200"/>
            <a:ext cx="6858000" cy="990600"/>
          </a:xfrm>
          <a:prstGeom prst="rect">
            <a:avLst/>
          </a:prstGeom>
          <a:noFill/>
          <a:ln>
            <a:noFill/>
          </a:ln>
        </p:spPr>
        <p:txBody>
          <a:bodyPr anchorCtr="0" anchor="t" bIns="0" lIns="0" spcFirstLastPara="1" rIns="0" wrap="square" tIns="0">
            <a:spAutoFit/>
          </a:bodyPr>
          <a:lstStyle>
            <a:lvl1pPr lvl="0" algn="r">
              <a:lnSpc>
                <a:spcPct val="100000"/>
              </a:lnSpc>
              <a:spcBef>
                <a:spcPts val="0"/>
              </a:spcBef>
              <a:spcAft>
                <a:spcPts val="0"/>
              </a:spcAft>
              <a:buSzPts val="1400"/>
              <a:buNone/>
              <a:defRPr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3"/>
          <p:cNvSpPr txBox="1"/>
          <p:nvPr>
            <p:ph idx="1" type="subTitle"/>
          </p:nvPr>
        </p:nvSpPr>
        <p:spPr>
          <a:xfrm>
            <a:off x="1219200" y="5124450"/>
            <a:ext cx="6858000" cy="533400"/>
          </a:xfrm>
          <a:prstGeom prst="rect">
            <a:avLst/>
          </a:prstGeom>
          <a:noFill/>
          <a:ln>
            <a:noFill/>
          </a:ln>
        </p:spPr>
        <p:txBody>
          <a:bodyPr anchorCtr="0" anchor="t" bIns="0" lIns="0" spcFirstLastPara="1" rIns="0" wrap="square" tIns="0">
            <a:spAutoFit/>
          </a:bodyPr>
          <a:lstStyle>
            <a:lvl1pPr lvl="0" algn="r">
              <a:lnSpc>
                <a:spcPct val="100000"/>
              </a:lnSpc>
              <a:spcBef>
                <a:spcPts val="0"/>
              </a:spcBef>
              <a:spcAft>
                <a:spcPts val="0"/>
              </a:spcAft>
              <a:buSzPts val="1400"/>
              <a:buNone/>
              <a:defRPr sz="2000">
                <a:solidFill>
                  <a:schemeClr val="lt2"/>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73"/>
          <p:cNvSpPr txBox="1"/>
          <p:nvPr>
            <p:ph idx="10" type="dt"/>
          </p:nvPr>
        </p:nvSpPr>
        <p:spPr>
          <a:xfrm>
            <a:off x="6400800" y="6355080"/>
            <a:ext cx="2286000"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3"/>
          <p:cNvSpPr txBox="1"/>
          <p:nvPr>
            <p:ph idx="12" type="sldNum"/>
          </p:nvPr>
        </p:nvSpPr>
        <p:spPr>
          <a:xfrm>
            <a:off x="1216152" y="6355080"/>
            <a:ext cx="1219200" cy="365760"/>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SzPts val="1400"/>
              <a:buNone/>
              <a:defRPr/>
            </a:lvl1pPr>
            <a:lvl2pPr indent="0" lvl="1" marL="25400" marR="0" algn="l">
              <a:lnSpc>
                <a:spcPct val="100000"/>
              </a:lnSpc>
              <a:spcBef>
                <a:spcPts val="0"/>
              </a:spcBef>
              <a:spcAft>
                <a:spcPts val="0"/>
              </a:spcAft>
              <a:buSzPts val="1400"/>
              <a:buNone/>
              <a:defRPr/>
            </a:lvl2pPr>
            <a:lvl3pPr indent="0" lvl="2" marL="25400" marR="0" algn="l">
              <a:lnSpc>
                <a:spcPct val="100000"/>
              </a:lnSpc>
              <a:spcBef>
                <a:spcPts val="0"/>
              </a:spcBef>
              <a:spcAft>
                <a:spcPts val="0"/>
              </a:spcAft>
              <a:buSzPts val="1400"/>
              <a:buNone/>
              <a:defRPr/>
            </a:lvl3pPr>
            <a:lvl4pPr indent="0" lvl="3" marL="25400" marR="0" algn="l">
              <a:lnSpc>
                <a:spcPct val="100000"/>
              </a:lnSpc>
              <a:spcBef>
                <a:spcPts val="0"/>
              </a:spcBef>
              <a:spcAft>
                <a:spcPts val="0"/>
              </a:spcAft>
              <a:buSzPts val="1400"/>
              <a:buNone/>
              <a:defRPr/>
            </a:lvl4pPr>
            <a:lvl5pPr indent="0" lvl="4" marL="25400" marR="0" algn="l">
              <a:lnSpc>
                <a:spcPct val="100000"/>
              </a:lnSpc>
              <a:spcBef>
                <a:spcPts val="0"/>
              </a:spcBef>
              <a:spcAft>
                <a:spcPts val="0"/>
              </a:spcAft>
              <a:buSzPts val="1400"/>
              <a:buNone/>
              <a:defRPr/>
            </a:lvl5pPr>
            <a:lvl6pPr indent="0" lvl="5" marL="25400" marR="0" algn="l">
              <a:lnSpc>
                <a:spcPct val="100000"/>
              </a:lnSpc>
              <a:spcBef>
                <a:spcPts val="0"/>
              </a:spcBef>
              <a:spcAft>
                <a:spcPts val="0"/>
              </a:spcAft>
              <a:buSzPts val="1400"/>
              <a:buNone/>
              <a:defRPr/>
            </a:lvl6pPr>
            <a:lvl7pPr indent="0" lvl="6" marL="25400" marR="0" algn="l">
              <a:lnSpc>
                <a:spcPct val="100000"/>
              </a:lnSpc>
              <a:spcBef>
                <a:spcPts val="0"/>
              </a:spcBef>
              <a:spcAft>
                <a:spcPts val="0"/>
              </a:spcAft>
              <a:buSzPts val="1400"/>
              <a:buNone/>
              <a:defRPr/>
            </a:lvl7pPr>
            <a:lvl8pPr indent="0" lvl="7" marL="25400" marR="0" algn="l">
              <a:lnSpc>
                <a:spcPct val="100000"/>
              </a:lnSpc>
              <a:spcBef>
                <a:spcPts val="0"/>
              </a:spcBef>
              <a:spcAft>
                <a:spcPts val="0"/>
              </a:spcAft>
              <a:buSzPts val="1400"/>
              <a:buNone/>
              <a:defRPr/>
            </a:lvl8pPr>
            <a:lvl9pPr indent="0" lvl="8" marL="25400" marR="0" algn="l">
              <a:lnSpc>
                <a:spcPct val="100000"/>
              </a:lnSpc>
              <a:spcBef>
                <a:spcPts val="0"/>
              </a:spcBef>
              <a:spcAft>
                <a:spcPts val="0"/>
              </a:spcAft>
              <a:buSzPts val="1400"/>
              <a:buNone/>
              <a:defRPr/>
            </a:lvl9pPr>
          </a:lstStyle>
          <a:p>
            <a:pPr indent="0" lvl="0" marL="25400" rtl="0" algn="l">
              <a:spcBef>
                <a:spcPts val="0"/>
              </a:spcBef>
              <a:spcAft>
                <a:spcPts val="0"/>
              </a:spcAft>
              <a:buNone/>
            </a:pPr>
            <a:fld id="{00000000-1234-1234-1234-123412341234}" type="slidenum">
              <a:rPr lang="en-US"/>
              <a:t>‹#›</a:t>
            </a:fld>
            <a:endParaRPr/>
          </a:p>
        </p:txBody>
      </p:sp>
      <p:sp>
        <p:nvSpPr>
          <p:cNvPr id="23" name="Google Shape;23;p73"/>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 name="Google Shape;24;p73"/>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 name="Google Shape;25;p73"/>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 name="Google Shape;26;p73"/>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58"/>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1" name="Google Shape;81;p58"/>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2" name="Google Shape;82;p58"/>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3" name="Google Shape;83;p5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59"/>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8" name="Google Shape;88;p59"/>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89" name="Google Shape;89;p59"/>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0" name="Google Shape;90;p59"/>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91" name="Google Shape;91;p59"/>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2" name="Google Shape;92;p5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5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5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60"/>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7" name="Google Shape;97;p6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6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6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0" name="Shape 100"/>
        <p:cNvGrpSpPr/>
        <p:nvPr/>
      </p:nvGrpSpPr>
      <p:grpSpPr>
        <a:xfrm>
          <a:off x="0" y="0"/>
          <a:ext cx="0" cy="0"/>
          <a:chOff x="0" y="0"/>
          <a:chExt cx="0" cy="0"/>
        </a:xfrm>
      </p:grpSpPr>
      <p:sp>
        <p:nvSpPr>
          <p:cNvPr id="101" name="Google Shape;101;p6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2" name="Google Shape;102;p61"/>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03" name="Google Shape;103;p61"/>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04" name="Google Shape;104;p6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6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6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7" name="Shape 107"/>
        <p:cNvGrpSpPr/>
        <p:nvPr/>
      </p:nvGrpSpPr>
      <p:grpSpPr>
        <a:xfrm>
          <a:off x="0" y="0"/>
          <a:ext cx="0" cy="0"/>
          <a:chOff x="0" y="0"/>
          <a:chExt cx="0" cy="0"/>
        </a:xfrm>
      </p:grpSpPr>
      <p:sp>
        <p:nvSpPr>
          <p:cNvPr id="108" name="Google Shape;108;p6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9" name="Google Shape;109;p62"/>
          <p:cNvSpPr/>
          <p:nvPr>
            <p:ph idx="2" type="pic"/>
          </p:nvPr>
        </p:nvSpPr>
        <p:spPr>
          <a:xfrm>
            <a:off x="3887391" y="987426"/>
            <a:ext cx="4629150" cy="4873625"/>
          </a:xfrm>
          <a:prstGeom prst="rect">
            <a:avLst/>
          </a:prstGeom>
          <a:noFill/>
          <a:ln>
            <a:noFill/>
          </a:ln>
        </p:spPr>
      </p:sp>
      <p:sp>
        <p:nvSpPr>
          <p:cNvPr id="110" name="Google Shape;110;p62"/>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11" name="Google Shape;111;p6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6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6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4" name="Shape 114"/>
        <p:cNvGrpSpPr/>
        <p:nvPr/>
      </p:nvGrpSpPr>
      <p:grpSpPr>
        <a:xfrm>
          <a:off x="0" y="0"/>
          <a:ext cx="0" cy="0"/>
          <a:chOff x="0" y="0"/>
          <a:chExt cx="0" cy="0"/>
        </a:xfrm>
      </p:grpSpPr>
      <p:sp>
        <p:nvSpPr>
          <p:cNvPr id="115" name="Google Shape;115;p6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6" name="Google Shape;116;p63"/>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7" name="Google Shape;117;p6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6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6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0" name="Shape 120"/>
        <p:cNvGrpSpPr/>
        <p:nvPr/>
      </p:nvGrpSpPr>
      <p:grpSpPr>
        <a:xfrm>
          <a:off x="0" y="0"/>
          <a:ext cx="0" cy="0"/>
          <a:chOff x="0" y="0"/>
          <a:chExt cx="0" cy="0"/>
        </a:xfrm>
      </p:grpSpPr>
      <p:sp>
        <p:nvSpPr>
          <p:cNvPr id="121" name="Google Shape;121;p64"/>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2" name="Google Shape;122;p64"/>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3" name="Google Shape;123;p6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6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6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8"/>
          <p:cNvSpPr txBox="1"/>
          <p:nvPr>
            <p:ph type="title"/>
          </p:nvPr>
        </p:nvSpPr>
        <p:spPr>
          <a:xfrm>
            <a:off x="535940" y="577341"/>
            <a:ext cx="4313555" cy="5137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8"/>
          <p:cNvSpPr txBox="1"/>
          <p:nvPr>
            <p:ph idx="1" type="body"/>
          </p:nvPr>
        </p:nvSpPr>
        <p:spPr>
          <a:xfrm>
            <a:off x="694055" y="1239977"/>
            <a:ext cx="7755889" cy="475107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2500">
                <a:solidFill>
                  <a:schemeClr val="dk1"/>
                </a:solidFill>
                <a:latin typeface="Trebuchet MS"/>
                <a:ea typeface="Trebuchet MS"/>
                <a:cs typeface="Trebuchet MS"/>
                <a:sym typeface="Trebuchet MS"/>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48"/>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8"/>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8"/>
          <p:cNvSpPr txBox="1"/>
          <p:nvPr>
            <p:ph idx="12" type="sldNum"/>
          </p:nvPr>
        </p:nvSpPr>
        <p:spPr>
          <a:xfrm>
            <a:off x="678687" y="6396152"/>
            <a:ext cx="231140" cy="23240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1pPr>
            <a:lvl2pPr indent="0" lvl="1"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2pPr>
            <a:lvl3pPr indent="0" lvl="2"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3pPr>
            <a:lvl4pPr indent="0" lvl="3"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4pPr>
            <a:lvl5pPr indent="0" lvl="4"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5pPr>
            <a:lvl6pPr indent="0" lvl="5"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6pPr>
            <a:lvl7pPr indent="0" lvl="6"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7pPr>
            <a:lvl8pPr indent="0" lvl="7"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8pPr>
            <a:lvl9pPr indent="0" lvl="8"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49"/>
          <p:cNvSpPr txBox="1"/>
          <p:nvPr>
            <p:ph type="title"/>
          </p:nvPr>
        </p:nvSpPr>
        <p:spPr>
          <a:xfrm>
            <a:off x="535940" y="577341"/>
            <a:ext cx="4313555" cy="5137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9"/>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49"/>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p49"/>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9"/>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9"/>
          <p:cNvSpPr txBox="1"/>
          <p:nvPr>
            <p:ph idx="12" type="sldNum"/>
          </p:nvPr>
        </p:nvSpPr>
        <p:spPr>
          <a:xfrm>
            <a:off x="678687" y="6396152"/>
            <a:ext cx="231140" cy="23240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1pPr>
            <a:lvl2pPr indent="0" lvl="1"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2pPr>
            <a:lvl3pPr indent="0" lvl="2"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3pPr>
            <a:lvl4pPr indent="0" lvl="3"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4pPr>
            <a:lvl5pPr indent="0" lvl="4"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5pPr>
            <a:lvl6pPr indent="0" lvl="5"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6pPr>
            <a:lvl7pPr indent="0" lvl="6"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7pPr>
            <a:lvl8pPr indent="0" lvl="7"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8pPr>
            <a:lvl9pPr indent="0" lvl="8"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0" name="Shape 40"/>
        <p:cNvGrpSpPr/>
        <p:nvPr/>
      </p:nvGrpSpPr>
      <p:grpSpPr>
        <a:xfrm>
          <a:off x="0" y="0"/>
          <a:ext cx="0" cy="0"/>
          <a:chOff x="0" y="0"/>
          <a:chExt cx="0" cy="0"/>
        </a:xfrm>
      </p:grpSpPr>
      <p:sp>
        <p:nvSpPr>
          <p:cNvPr id="41" name="Google Shape;41;p50"/>
          <p:cNvSpPr txBox="1"/>
          <p:nvPr>
            <p:ph type="title"/>
          </p:nvPr>
        </p:nvSpPr>
        <p:spPr>
          <a:xfrm>
            <a:off x="535940" y="577341"/>
            <a:ext cx="4313555" cy="5137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0"/>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0"/>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0"/>
          <p:cNvSpPr txBox="1"/>
          <p:nvPr>
            <p:ph idx="12" type="sldNum"/>
          </p:nvPr>
        </p:nvSpPr>
        <p:spPr>
          <a:xfrm>
            <a:off x="678687" y="6396152"/>
            <a:ext cx="231140" cy="23240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1pPr>
            <a:lvl2pPr indent="0" lvl="1"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2pPr>
            <a:lvl3pPr indent="0" lvl="2"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3pPr>
            <a:lvl4pPr indent="0" lvl="3"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4pPr>
            <a:lvl5pPr indent="0" lvl="4"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5pPr>
            <a:lvl6pPr indent="0" lvl="5"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6pPr>
            <a:lvl7pPr indent="0" lvl="6"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7pPr>
            <a:lvl8pPr indent="0" lvl="7"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8pPr>
            <a:lvl9pPr indent="0" lvl="8"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5" name="Shape 45"/>
        <p:cNvGrpSpPr/>
        <p:nvPr/>
      </p:nvGrpSpPr>
      <p:grpSpPr>
        <a:xfrm>
          <a:off x="0" y="0"/>
          <a:ext cx="0" cy="0"/>
          <a:chOff x="0" y="0"/>
          <a:chExt cx="0" cy="0"/>
        </a:xfrm>
      </p:grpSpPr>
      <p:sp>
        <p:nvSpPr>
          <p:cNvPr id="46" name="Google Shape;46;p55"/>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5"/>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5"/>
          <p:cNvSpPr txBox="1"/>
          <p:nvPr>
            <p:ph idx="12" type="sldNum"/>
          </p:nvPr>
        </p:nvSpPr>
        <p:spPr>
          <a:xfrm>
            <a:off x="678687" y="6396152"/>
            <a:ext cx="231140" cy="232409"/>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1pPr>
            <a:lvl2pPr indent="0" lvl="1"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2pPr>
            <a:lvl3pPr indent="0" lvl="2"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3pPr>
            <a:lvl4pPr indent="0" lvl="3"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4pPr>
            <a:lvl5pPr indent="0" lvl="4"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5pPr>
            <a:lvl6pPr indent="0" lvl="5"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6pPr>
            <a:lvl7pPr indent="0" lvl="6"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7pPr>
            <a:lvl8pPr indent="0" lvl="7"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8pPr>
            <a:lvl9pPr indent="0" lvl="8" marL="25400" marR="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p5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9" name="Google Shape;59;p5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0" name="Google Shape;60;p5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5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 name="Shape 67"/>
        <p:cNvGrpSpPr/>
        <p:nvPr/>
      </p:nvGrpSpPr>
      <p:grpSpPr>
        <a:xfrm>
          <a:off x="0" y="0"/>
          <a:ext cx="0" cy="0"/>
          <a:chOff x="0" y="0"/>
          <a:chExt cx="0" cy="0"/>
        </a:xfrm>
      </p:grpSpPr>
      <p:sp>
        <p:nvSpPr>
          <p:cNvPr id="68" name="Google Shape;68;p56"/>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9" name="Google Shape;69;p56"/>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70" name="Google Shape;70;p5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57"/>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5" name="Google Shape;75;p57"/>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76" name="Google Shape;76;p5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2" Type="http://schemas.openxmlformats.org/officeDocument/2006/relationships/theme" Target="../theme/theme1.xml"/><Relationship Id="rId9" Type="http://schemas.openxmlformats.org/officeDocument/2006/relationships/slideLayout" Target="../slideLayouts/slideLayout14.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7"/>
          <p:cNvSpPr/>
          <p:nvPr/>
        </p:nvSpPr>
        <p:spPr>
          <a:xfrm>
            <a:off x="457200" y="6353555"/>
            <a:ext cx="8229600" cy="0"/>
          </a:xfrm>
          <a:custGeom>
            <a:rect b="b" l="l" r="r" t="t"/>
            <a:pathLst>
              <a:path extrusionOk="0" h="120000" w="8229600">
                <a:moveTo>
                  <a:pt x="0" y="0"/>
                </a:moveTo>
                <a:lnTo>
                  <a:pt x="8229600" y="0"/>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47"/>
          <p:cNvSpPr/>
          <p:nvPr/>
        </p:nvSpPr>
        <p:spPr>
          <a:xfrm>
            <a:off x="457200" y="1143000"/>
            <a:ext cx="8229600" cy="0"/>
          </a:xfrm>
          <a:custGeom>
            <a:rect b="b" l="l" r="r" t="t"/>
            <a:pathLst>
              <a:path extrusionOk="0" h="120000" w="8229600">
                <a:moveTo>
                  <a:pt x="0" y="0"/>
                </a:moveTo>
                <a:lnTo>
                  <a:pt x="8229600" y="0"/>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47"/>
          <p:cNvSpPr/>
          <p:nvPr/>
        </p:nvSpPr>
        <p:spPr>
          <a:xfrm>
            <a:off x="454151" y="6432803"/>
            <a:ext cx="120650" cy="190500"/>
          </a:xfrm>
          <a:custGeom>
            <a:rect b="b" l="l" r="r" t="t"/>
            <a:pathLst>
              <a:path extrusionOk="0" h="190500" w="120650">
                <a:moveTo>
                  <a:pt x="0" y="0"/>
                </a:moveTo>
                <a:lnTo>
                  <a:pt x="0" y="190500"/>
                </a:lnTo>
                <a:lnTo>
                  <a:pt x="120396" y="95250"/>
                </a:lnTo>
                <a:lnTo>
                  <a:pt x="0" y="0"/>
                </a:lnTo>
                <a:close/>
              </a:path>
            </a:pathLst>
          </a:custGeom>
          <a:solidFill>
            <a:srgbClr val="9FB8C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47"/>
          <p:cNvSpPr txBox="1"/>
          <p:nvPr>
            <p:ph type="title"/>
          </p:nvPr>
        </p:nvSpPr>
        <p:spPr>
          <a:xfrm>
            <a:off x="535940" y="577341"/>
            <a:ext cx="4313555" cy="51371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47"/>
          <p:cNvSpPr txBox="1"/>
          <p:nvPr>
            <p:ph idx="1" type="body"/>
          </p:nvPr>
        </p:nvSpPr>
        <p:spPr>
          <a:xfrm>
            <a:off x="694055" y="1239977"/>
            <a:ext cx="7755889" cy="475107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2500" u="none" cap="none" strike="noStrike">
                <a:solidFill>
                  <a:schemeClr val="dk1"/>
                </a:solidFill>
                <a:latin typeface="Trebuchet MS"/>
                <a:ea typeface="Trebuchet MS"/>
                <a:cs typeface="Trebuchet MS"/>
                <a:sym typeface="Trebuchet MS"/>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5" name="Google Shape;15;p47"/>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4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7" name="Google Shape;17;p47"/>
          <p:cNvSpPr txBox="1"/>
          <p:nvPr>
            <p:ph idx="12" type="sldNum"/>
          </p:nvPr>
        </p:nvSpPr>
        <p:spPr>
          <a:xfrm>
            <a:off x="678687" y="6396152"/>
            <a:ext cx="231140" cy="232409"/>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1pPr>
            <a:lvl2pPr indent="0" lvl="1" marL="25400" marR="0" rtl="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2pPr>
            <a:lvl3pPr indent="0" lvl="2" marL="25400" marR="0" rtl="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3pPr>
            <a:lvl4pPr indent="0" lvl="3" marL="25400" marR="0" rtl="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4pPr>
            <a:lvl5pPr indent="0" lvl="4" marL="25400" marR="0" rtl="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5pPr>
            <a:lvl6pPr indent="0" lvl="5" marL="25400" marR="0" rtl="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6pPr>
            <a:lvl7pPr indent="0" lvl="6" marL="25400" marR="0" rtl="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7pPr>
            <a:lvl8pPr indent="0" lvl="7" marL="25400" marR="0" rtl="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8pPr>
            <a:lvl9pPr indent="0" lvl="8" marL="25400" marR="0" rtl="0" algn="l">
              <a:lnSpc>
                <a:spcPct val="100000"/>
              </a:lnSpc>
              <a:spcBef>
                <a:spcPts val="0"/>
              </a:spcBef>
              <a:spcAft>
                <a:spcPts val="0"/>
              </a:spcAft>
              <a:buClr>
                <a:srgbClr val="000000"/>
              </a:buClr>
              <a:buSzPts val="1400"/>
              <a:buFont typeface="Arial"/>
              <a:buNone/>
              <a:defRPr b="0" i="0" sz="1400" u="none" cap="none" strike="noStrike">
                <a:solidFill>
                  <a:srgbClr val="464652"/>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sp>
        <p:nvSpPr>
          <p:cNvPr id="52" name="Google Shape;52;p5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9pPr>
          </a:lstStyle>
          <a:p/>
        </p:txBody>
      </p:sp>
      <p:sp>
        <p:nvSpPr>
          <p:cNvPr id="53" name="Google Shape;53;p5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 name="Google Shape;54;p5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5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6" name="Google Shape;56;p5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5"/>
          <p:cNvSpPr txBox="1"/>
          <p:nvPr/>
        </p:nvSpPr>
        <p:spPr>
          <a:xfrm>
            <a:off x="0" y="1312434"/>
            <a:ext cx="9144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4400" u="none" cap="none" strike="noStrike">
                <a:solidFill>
                  <a:srgbClr val="000000"/>
                </a:solidFill>
                <a:latin typeface="Arial"/>
                <a:ea typeface="Arial"/>
                <a:cs typeface="Arial"/>
                <a:sym typeface="Arial"/>
              </a:rPr>
              <a:t>Basic I/O System Design</a:t>
            </a:r>
            <a:endParaRPr b="0" i="0" sz="4400" u="none" cap="none" strike="noStrike">
              <a:solidFill>
                <a:srgbClr val="000000"/>
              </a:solidFill>
              <a:latin typeface="Arial"/>
              <a:ea typeface="Arial"/>
              <a:cs typeface="Arial"/>
              <a:sym typeface="Arial"/>
            </a:endParaRPr>
          </a:p>
        </p:txBody>
      </p:sp>
      <p:sp>
        <p:nvSpPr>
          <p:cNvPr id="132" name="Google Shape;132;p65"/>
          <p:cNvSpPr txBox="1"/>
          <p:nvPr/>
        </p:nvSpPr>
        <p:spPr>
          <a:xfrm>
            <a:off x="1295400" y="5133082"/>
            <a:ext cx="6858000" cy="6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1216"/>
              <a:buFont typeface="Noto Sans Symbols"/>
              <a:buNone/>
            </a:pPr>
            <a:r>
              <a:rPr b="1" i="0" lang="en-US" sz="1600" u="none" cap="none" strike="noStrike">
                <a:solidFill>
                  <a:schemeClr val="dk1"/>
                </a:solidFill>
                <a:latin typeface="Arial"/>
                <a:ea typeface="Arial"/>
                <a:cs typeface="Arial"/>
                <a:sym typeface="Arial"/>
              </a:rPr>
              <a:t>Course ID:</a:t>
            </a:r>
            <a:r>
              <a:rPr b="0" i="0" lang="en-US" sz="1600" u="none" cap="none" strike="noStrike">
                <a:solidFill>
                  <a:schemeClr val="dk1"/>
                </a:solidFill>
                <a:latin typeface="Arial"/>
                <a:ea typeface="Arial"/>
                <a:cs typeface="Arial"/>
                <a:sym typeface="Arial"/>
              </a:rPr>
              <a:t> CSE - 341</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accent1"/>
              </a:buClr>
              <a:buSzPts val="1216"/>
              <a:buFont typeface="Noto Sans Symbols"/>
              <a:buNone/>
            </a:pPr>
            <a:r>
              <a:rPr b="1" i="0" lang="en-US" sz="1600" u="none" cap="none" strike="noStrike">
                <a:solidFill>
                  <a:schemeClr val="dk1"/>
                </a:solidFill>
                <a:latin typeface="Arial"/>
                <a:ea typeface="Arial"/>
                <a:cs typeface="Arial"/>
                <a:sym typeface="Arial"/>
              </a:rPr>
              <a:t>Course Title:</a:t>
            </a:r>
            <a:r>
              <a:rPr b="0" i="0" lang="en-US" sz="1600" u="none" cap="none" strike="noStrike">
                <a:solidFill>
                  <a:schemeClr val="dk1"/>
                </a:solidFill>
                <a:latin typeface="Arial"/>
                <a:ea typeface="Arial"/>
                <a:cs typeface="Arial"/>
                <a:sym typeface="Arial"/>
              </a:rPr>
              <a:t> Microprocessors</a:t>
            </a:r>
            <a:endParaRPr b="0" i="0" sz="1600" u="none" cap="none" strike="noStrike">
              <a:solidFill>
                <a:schemeClr val="dk1"/>
              </a:solidFill>
              <a:latin typeface="Arial"/>
              <a:ea typeface="Arial"/>
              <a:cs typeface="Arial"/>
              <a:sym typeface="Arial"/>
            </a:endParaRPr>
          </a:p>
        </p:txBody>
      </p:sp>
      <p:sp>
        <p:nvSpPr>
          <p:cNvPr id="133" name="Google Shape;133;p65"/>
          <p:cNvSpPr txBox="1"/>
          <p:nvPr/>
        </p:nvSpPr>
        <p:spPr>
          <a:xfrm>
            <a:off x="1018309" y="3560618"/>
            <a:ext cx="6858000" cy="121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br>
              <a:rPr b="0" i="0" lang="en-US" sz="1600" u="none" cap="none" strike="noStrike">
                <a:solidFill>
                  <a:schemeClr val="dk1"/>
                </a:solidFill>
                <a:latin typeface="Arial"/>
                <a:ea typeface="Arial"/>
                <a:cs typeface="Arial"/>
                <a:sym typeface="Arial"/>
              </a:rPr>
            </a:b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Department of Computer Science &amp; Engineering</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BRAC University.</a:t>
            </a:r>
            <a:endParaRPr b="0" i="0" sz="1600" u="none" cap="none" strike="noStrike">
              <a:solidFill>
                <a:schemeClr val="dk1"/>
              </a:solidFill>
              <a:latin typeface="Arial"/>
              <a:ea typeface="Arial"/>
              <a:cs typeface="Arial"/>
              <a:sym typeface="Arial"/>
            </a:endParaRPr>
          </a:p>
        </p:txBody>
      </p:sp>
      <p:pic>
        <p:nvPicPr>
          <p:cNvPr descr="BRAC University Jobs 2020- Jobs in BRAC University- careerz360.com" id="134" name="Google Shape;134;p65"/>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1"/>
          <p:cNvSpPr txBox="1"/>
          <p:nvPr>
            <p:ph type="title"/>
          </p:nvPr>
        </p:nvSpPr>
        <p:spPr>
          <a:xfrm>
            <a:off x="535940" y="475335"/>
            <a:ext cx="4313555"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I/O Address Mapping</a:t>
            </a:r>
            <a:endParaRPr/>
          </a:p>
        </p:txBody>
      </p:sp>
      <p:sp>
        <p:nvSpPr>
          <p:cNvPr id="223" name="Google Shape;223;p11"/>
          <p:cNvSpPr txBox="1"/>
          <p:nvPr/>
        </p:nvSpPr>
        <p:spPr>
          <a:xfrm>
            <a:off x="535940" y="989050"/>
            <a:ext cx="7922259" cy="4246788"/>
          </a:xfrm>
          <a:prstGeom prst="rect">
            <a:avLst/>
          </a:prstGeom>
          <a:noFill/>
          <a:ln>
            <a:noFill/>
          </a:ln>
        </p:spPr>
        <p:txBody>
          <a:bodyPr anchorCtr="0" anchor="t" bIns="0" lIns="0" spcFirstLastPara="1" rIns="0" wrap="square" tIns="183500">
            <a:spAutoFit/>
          </a:bodyPr>
          <a:lstStyle/>
          <a:p>
            <a:pPr indent="0" lvl="0" marL="1270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Georgia"/>
                <a:ea typeface="Georgia"/>
                <a:cs typeface="Georgia"/>
                <a:sym typeface="Georgia"/>
              </a:rPr>
              <a:t> </a:t>
            </a:r>
            <a:r>
              <a:rPr b="1" i="0" lang="en-US" sz="2400" u="none" cap="none" strike="noStrike">
                <a:solidFill>
                  <a:schemeClr val="dk1"/>
                </a:solidFill>
                <a:latin typeface="Georgia"/>
                <a:ea typeface="Georgia"/>
                <a:cs typeface="Georgia"/>
                <a:sym typeface="Georgia"/>
              </a:rPr>
              <a:t>Memory Mapped I/O     </a:t>
            </a:r>
            <a:endParaRPr/>
          </a:p>
          <a:p>
            <a:pPr indent="0" lvl="0" marL="12700" marR="0" rtl="0" algn="l">
              <a:lnSpc>
                <a:spcPct val="100000"/>
              </a:lnSpc>
              <a:spcBef>
                <a:spcPts val="0"/>
              </a:spcBef>
              <a:spcAft>
                <a:spcPts val="0"/>
              </a:spcAft>
              <a:buClr>
                <a:srgbClr val="000000"/>
              </a:buClr>
              <a:buSzPts val="2600"/>
              <a:buFont typeface="Arial"/>
              <a:buNone/>
            </a:pPr>
            <a:r>
              <a:t/>
            </a:r>
            <a:endParaRPr b="1" i="0" sz="26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       </a:t>
            </a:r>
            <a:r>
              <a:rPr b="1" i="0" lang="en-US" sz="2000" u="none" cap="none" strike="noStrike">
                <a:solidFill>
                  <a:schemeClr val="dk1"/>
                </a:solidFill>
                <a:latin typeface="Georgia"/>
                <a:ea typeface="Georgia"/>
                <a:cs typeface="Georgia"/>
                <a:sym typeface="Georgia"/>
              </a:rPr>
              <a:t>Advantages :</a:t>
            </a:r>
            <a:endParaRPr b="1" i="0" sz="2000" u="none" cap="none" strike="noStrike">
              <a:solidFill>
                <a:schemeClr val="dk1"/>
              </a:solidFill>
              <a:latin typeface="Georgia"/>
              <a:ea typeface="Georgia"/>
              <a:cs typeface="Georgia"/>
              <a:sym typeface="Georgia"/>
            </a:endParaRPr>
          </a:p>
          <a:p>
            <a:pPr indent="-342900" lvl="0" marL="949960" marR="0" rtl="0" algn="l">
              <a:lnSpc>
                <a:spcPct val="115192"/>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Less complication</a:t>
            </a:r>
            <a:endParaRPr/>
          </a:p>
          <a:p>
            <a:pPr indent="-342900" lvl="0" marL="949960" marR="0" rtl="0" algn="l">
              <a:lnSpc>
                <a:spcPct val="115192"/>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Less circuitry</a:t>
            </a:r>
            <a:endParaRPr/>
          </a:p>
          <a:p>
            <a:pPr indent="-342900" lvl="0" marL="949960" marR="0" rtl="0" algn="l">
              <a:lnSpc>
                <a:spcPct val="115192"/>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Same instructions such as MOV can be used for both memory and I/O</a:t>
            </a:r>
            <a:endParaRPr/>
          </a:p>
          <a:p>
            <a:pPr indent="-342900" lvl="0" marL="949960" marR="0" rtl="0" algn="l">
              <a:lnSpc>
                <a:spcPct val="115192"/>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Less decoding</a:t>
            </a:r>
            <a:endParaRPr/>
          </a:p>
          <a:p>
            <a:pPr indent="0" lvl="0" marL="607060" marR="0" rtl="0" algn="l">
              <a:lnSpc>
                <a:spcPct val="115192"/>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607060" marR="0" rtl="0" algn="l">
              <a:lnSpc>
                <a:spcPct val="115192"/>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a:t>
            </a:r>
            <a:endParaRPr/>
          </a:p>
          <a:p>
            <a:pPr indent="0" lvl="0" marL="607060" marR="0" rtl="0" algn="l">
              <a:lnSpc>
                <a:spcPct val="105769"/>
              </a:lnSpc>
              <a:spcBef>
                <a:spcPts val="0"/>
              </a:spcBef>
              <a:spcAft>
                <a:spcPts val="0"/>
              </a:spcAft>
              <a:buNone/>
            </a:pPr>
            <a:r>
              <a:t/>
            </a:r>
            <a:endParaRPr b="1" i="0" sz="1800" u="none" cap="none" strike="noStrike">
              <a:solidFill>
                <a:schemeClr val="dk1"/>
              </a:solidFill>
              <a:latin typeface="Trebuchet MS"/>
              <a:ea typeface="Trebuchet MS"/>
              <a:cs typeface="Trebuchet MS"/>
              <a:sym typeface="Trebuchet MS"/>
            </a:endParaRPr>
          </a:p>
          <a:p>
            <a:pPr indent="0" lvl="0" marL="607060" marR="0" rtl="0" algn="l">
              <a:lnSpc>
                <a:spcPct val="105769"/>
              </a:lnSpc>
              <a:spcBef>
                <a:spcPts val="0"/>
              </a:spcBef>
              <a:spcAft>
                <a:spcPts val="0"/>
              </a:spcAft>
              <a:buNone/>
            </a:pPr>
            <a:r>
              <a:rPr b="1" i="0" lang="en-US" sz="2000" u="none" cap="none" strike="noStrike">
                <a:solidFill>
                  <a:schemeClr val="dk1"/>
                </a:solidFill>
                <a:latin typeface="Georgia"/>
                <a:ea typeface="Georgia"/>
                <a:cs typeface="Georgia"/>
                <a:sym typeface="Georgia"/>
              </a:rPr>
              <a:t>Disadvantages :</a:t>
            </a:r>
            <a:endParaRPr b="0" i="0" sz="2000" u="none" cap="none" strike="noStrike">
              <a:solidFill>
                <a:schemeClr val="dk1"/>
              </a:solidFill>
              <a:latin typeface="Times New Roman"/>
              <a:ea typeface="Times New Roman"/>
              <a:cs typeface="Times New Roman"/>
              <a:sym typeface="Times New Roman"/>
            </a:endParaRPr>
          </a:p>
          <a:p>
            <a:pPr indent="-285750" lvl="0" marL="892810" marR="200660" rtl="0" algn="just">
              <a:lnSpc>
                <a:spcPct val="96153"/>
              </a:lnSpc>
              <a:spcBef>
                <a:spcPts val="54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A portion of the memory system is used as the I/O  Map</a:t>
            </a:r>
            <a:endParaRPr b="0" i="0" sz="1800" u="none" cap="none" strike="noStrike">
              <a:solidFill>
                <a:schemeClr val="dk1"/>
              </a:solidFill>
              <a:latin typeface="Times New Roman"/>
              <a:ea typeface="Times New Roman"/>
              <a:cs typeface="Times New Roman"/>
              <a:sym typeface="Times New Roman"/>
            </a:endParaRPr>
          </a:p>
        </p:txBody>
      </p:sp>
      <p:pic>
        <p:nvPicPr>
          <p:cNvPr descr="BRAC University Jobs 2020- Jobs in BRAC University- careerz360.com" id="224" name="Google Shape;224;p11"/>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2"/>
          <p:cNvSpPr txBox="1"/>
          <p:nvPr>
            <p:ph type="title"/>
          </p:nvPr>
        </p:nvSpPr>
        <p:spPr>
          <a:xfrm>
            <a:off x="535940" y="577341"/>
            <a:ext cx="4313555"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I/O Address Mapping</a:t>
            </a:r>
            <a:endParaRPr/>
          </a:p>
        </p:txBody>
      </p:sp>
      <p:sp>
        <p:nvSpPr>
          <p:cNvPr id="230" name="Google Shape;230;p12"/>
          <p:cNvSpPr txBox="1"/>
          <p:nvPr/>
        </p:nvSpPr>
        <p:spPr>
          <a:xfrm>
            <a:off x="535940" y="989050"/>
            <a:ext cx="3810000" cy="5499567"/>
          </a:xfrm>
          <a:prstGeom prst="rect">
            <a:avLst/>
          </a:prstGeom>
          <a:noFill/>
          <a:ln>
            <a:noFill/>
          </a:ln>
        </p:spPr>
        <p:txBody>
          <a:bodyPr anchorCtr="0" anchor="t" bIns="0" lIns="0" spcFirstLastPara="1" rIns="0" wrap="square" tIns="183500">
            <a:spAutoFit/>
          </a:bodyPr>
          <a:lstStyle/>
          <a:p>
            <a:pPr indent="0" lvl="0" marL="12700" marR="0" rtl="0" algn="l">
              <a:lnSpc>
                <a:spcPct val="100000"/>
              </a:lnSpc>
              <a:spcBef>
                <a:spcPts val="0"/>
              </a:spcBef>
              <a:spcAft>
                <a:spcPts val="0"/>
              </a:spcAft>
              <a:buClr>
                <a:srgbClr val="000000"/>
              </a:buClr>
              <a:buSzPts val="1950"/>
              <a:buFont typeface="Arial"/>
              <a:buNone/>
            </a:pPr>
            <a:r>
              <a:rPr b="0" i="0" lang="en-US" sz="1950" u="none" cap="none" strike="noStrike">
                <a:solidFill>
                  <a:srgbClr val="717BA2"/>
                </a:solidFill>
                <a:latin typeface="Arial"/>
                <a:ea typeface="Arial"/>
                <a:cs typeface="Arial"/>
                <a:sym typeface="Arial"/>
              </a:rPr>
              <a:t>	</a:t>
            </a:r>
            <a:r>
              <a:rPr b="0" i="0" lang="en-US" sz="2000" u="none" cap="none" strike="noStrike">
                <a:solidFill>
                  <a:schemeClr val="dk1"/>
                </a:solidFill>
                <a:latin typeface="Georgia"/>
                <a:ea typeface="Georgia"/>
                <a:cs typeface="Georgia"/>
                <a:sym typeface="Georgia"/>
              </a:rPr>
              <a:t>Isolated I/O</a:t>
            </a:r>
            <a:endParaRPr b="0" i="0" sz="2000" u="none" cap="none" strike="noStrike">
              <a:solidFill>
                <a:schemeClr val="dk1"/>
              </a:solidFill>
              <a:latin typeface="Georgia"/>
              <a:ea typeface="Georgia"/>
              <a:cs typeface="Georgia"/>
              <a:sym typeface="Georgia"/>
            </a:endParaRPr>
          </a:p>
          <a:p>
            <a:pPr indent="-285750" lvl="0" marL="572135" marR="439419" rtl="0" algn="l">
              <a:lnSpc>
                <a:spcPct val="80000"/>
              </a:lnSpc>
              <a:spcBef>
                <a:spcPts val="1970"/>
              </a:spcBef>
              <a:spcAft>
                <a:spcPts val="0"/>
              </a:spcAft>
              <a:buClr>
                <a:srgbClr val="000000"/>
              </a:buClr>
              <a:buSzPts val="1600"/>
              <a:buFont typeface="Noto Sans Symbols"/>
              <a:buChar char="▪"/>
            </a:pPr>
            <a:r>
              <a:rPr b="0" i="0" lang="en-US" sz="1600" u="none" cap="none" strike="noStrike">
                <a:solidFill>
                  <a:schemeClr val="dk1"/>
                </a:solidFill>
                <a:latin typeface="Times New Roman"/>
                <a:ea typeface="Times New Roman"/>
                <a:cs typeface="Times New Roman"/>
                <a:sym typeface="Times New Roman"/>
              </a:rPr>
              <a:t>Separate I/O address  space</a:t>
            </a:r>
            <a:endParaRPr/>
          </a:p>
          <a:p>
            <a:pPr indent="-285750" lvl="0" marL="572135" marR="439419" rtl="0" algn="l">
              <a:lnSpc>
                <a:spcPct val="80000"/>
              </a:lnSpc>
              <a:spcBef>
                <a:spcPts val="1970"/>
              </a:spcBef>
              <a:spcAft>
                <a:spcPts val="0"/>
              </a:spcAft>
              <a:buClr>
                <a:srgbClr val="000000"/>
              </a:buClr>
              <a:buSzPts val="1600"/>
              <a:buFont typeface="Noto Sans Symbols"/>
              <a:buChar char="▪"/>
            </a:pPr>
            <a:r>
              <a:rPr b="0" i="0" lang="en-US" sz="1600" u="none" cap="none" strike="noStrike">
                <a:solidFill>
                  <a:schemeClr val="dk1"/>
                </a:solidFill>
                <a:latin typeface="Times New Roman"/>
                <a:ea typeface="Times New Roman"/>
                <a:cs typeface="Times New Roman"/>
                <a:sym typeface="Times New Roman"/>
              </a:rPr>
              <a:t>Common data and address bus for peripherals, CPU and memory</a:t>
            </a:r>
            <a:r>
              <a:rPr b="0" i="0" lang="en-US" sz="1600" u="none" cap="none" strike="noStrike">
                <a:solidFill>
                  <a:srgbClr val="9FB8CD"/>
                </a:solidFill>
                <a:latin typeface="Times New Roman"/>
                <a:ea typeface="Times New Roman"/>
                <a:cs typeface="Times New Roman"/>
                <a:sym typeface="Times New Roman"/>
              </a:rPr>
              <a:t> </a:t>
            </a:r>
            <a:endParaRPr b="0" i="0" sz="1600" u="none" cap="none" strike="noStrike">
              <a:solidFill>
                <a:srgbClr val="9FB8CD"/>
              </a:solidFill>
              <a:latin typeface="Times New Roman"/>
              <a:ea typeface="Times New Roman"/>
              <a:cs typeface="Times New Roman"/>
              <a:sym typeface="Times New Roman"/>
            </a:endParaRPr>
          </a:p>
          <a:p>
            <a:pPr indent="-285750" lvl="0" marL="572135" marR="439419" rtl="0" algn="l">
              <a:lnSpc>
                <a:spcPct val="80000"/>
              </a:lnSpc>
              <a:spcBef>
                <a:spcPts val="1970"/>
              </a:spcBef>
              <a:spcAft>
                <a:spcPts val="0"/>
              </a:spcAft>
              <a:buClr>
                <a:srgbClr val="000000"/>
              </a:buClr>
              <a:buSzPts val="1600"/>
              <a:buFont typeface="Noto Sans Symbols"/>
              <a:buChar char="▪"/>
            </a:pPr>
            <a:r>
              <a:rPr b="0" i="0" lang="en-US" sz="1600" u="none" cap="none" strike="noStrike">
                <a:solidFill>
                  <a:schemeClr val="dk1"/>
                </a:solidFill>
                <a:latin typeface="Times New Roman"/>
                <a:ea typeface="Times New Roman"/>
                <a:cs typeface="Times New Roman"/>
                <a:sym typeface="Times New Roman"/>
              </a:rPr>
              <a:t>But separate or isolated control signals for I/O and memory.</a:t>
            </a:r>
            <a:endParaRPr/>
          </a:p>
          <a:p>
            <a:pPr indent="-285750" lvl="0" marL="572135" marR="439419" rtl="0" algn="l">
              <a:lnSpc>
                <a:spcPct val="80000"/>
              </a:lnSpc>
              <a:spcBef>
                <a:spcPts val="1970"/>
              </a:spcBef>
              <a:spcAft>
                <a:spcPts val="0"/>
              </a:spcAft>
              <a:buClr>
                <a:srgbClr val="000000"/>
              </a:buClr>
              <a:buSzPts val="1600"/>
              <a:buFont typeface="Noto Sans Symbols"/>
              <a:buChar char="▪"/>
            </a:pPr>
            <a:r>
              <a:rPr b="0" i="0" lang="en-US" sz="1600" u="none" cap="none" strike="noStrike">
                <a:solidFill>
                  <a:schemeClr val="dk1"/>
                </a:solidFill>
                <a:latin typeface="Times New Roman"/>
                <a:ea typeface="Times New Roman"/>
                <a:cs typeface="Times New Roman"/>
                <a:sym typeface="Times New Roman"/>
              </a:rPr>
              <a:t>IORC and (IOWC) signals are for I/O devices.</a:t>
            </a:r>
            <a:endParaRPr/>
          </a:p>
          <a:p>
            <a:pPr indent="-285750" lvl="0" marL="572135" marR="439419" rtl="0" algn="l">
              <a:lnSpc>
                <a:spcPct val="80000"/>
              </a:lnSpc>
              <a:spcBef>
                <a:spcPts val="1970"/>
              </a:spcBef>
              <a:spcAft>
                <a:spcPts val="0"/>
              </a:spcAft>
              <a:buClr>
                <a:srgbClr val="000000"/>
              </a:buClr>
              <a:buSzPts val="1600"/>
              <a:buFont typeface="Noto Sans Symbols"/>
              <a:buChar char="▪"/>
            </a:pPr>
            <a:r>
              <a:rPr b="0" i="0" lang="en-US" sz="1600" u="none" cap="none" strike="noStrike">
                <a:solidFill>
                  <a:schemeClr val="dk1"/>
                </a:solidFill>
                <a:latin typeface="Times New Roman"/>
                <a:ea typeface="Times New Roman"/>
                <a:cs typeface="Times New Roman"/>
                <a:sym typeface="Times New Roman"/>
              </a:rPr>
              <a:t>MEMR and MEMW signals are for memory</a:t>
            </a:r>
            <a:endParaRPr/>
          </a:p>
          <a:p>
            <a:pPr indent="-285750" lvl="0" marL="572135" marR="439419" rtl="0" algn="l">
              <a:lnSpc>
                <a:spcPct val="80000"/>
              </a:lnSpc>
              <a:spcBef>
                <a:spcPts val="1970"/>
              </a:spcBef>
              <a:spcAft>
                <a:spcPts val="0"/>
              </a:spcAft>
              <a:buClr>
                <a:srgbClr val="000000"/>
              </a:buClr>
              <a:buSzPts val="1600"/>
              <a:buFont typeface="Noto Sans Symbols"/>
              <a:buChar char="▪"/>
            </a:pPr>
            <a:r>
              <a:rPr b="0" i="0" lang="en-US" sz="1600" u="none" cap="none" strike="noStrike">
                <a:solidFill>
                  <a:schemeClr val="dk1"/>
                </a:solidFill>
                <a:latin typeface="Times New Roman"/>
                <a:ea typeface="Times New Roman"/>
                <a:cs typeface="Times New Roman"/>
                <a:sym typeface="Times New Roman"/>
              </a:rPr>
              <a:t>This is the most common  form of I/O transfer  technique used with Intel  processors and PC.</a:t>
            </a:r>
            <a:endParaRPr/>
          </a:p>
          <a:p>
            <a:pPr indent="-285750" lvl="0" marL="572135" marR="439419" rtl="0" algn="l">
              <a:lnSpc>
                <a:spcPct val="80000"/>
              </a:lnSpc>
              <a:spcBef>
                <a:spcPts val="1970"/>
              </a:spcBef>
              <a:spcAft>
                <a:spcPts val="0"/>
              </a:spcAft>
              <a:buClr>
                <a:srgbClr val="000000"/>
              </a:buClr>
              <a:buSzPts val="1600"/>
              <a:buFont typeface="Noto Sans Symbols"/>
              <a:buChar char="▪"/>
            </a:pPr>
            <a:r>
              <a:rPr b="0" i="0" lang="en-US" sz="1600" u="none" cap="none" strike="noStrike">
                <a:solidFill>
                  <a:schemeClr val="dk1"/>
                </a:solidFill>
                <a:latin typeface="Times New Roman"/>
                <a:ea typeface="Times New Roman"/>
                <a:cs typeface="Times New Roman"/>
                <a:sym typeface="Times New Roman"/>
              </a:rPr>
              <a:t>Pentium supports isolated  I/O of 64 KB address  space.</a:t>
            </a:r>
            <a:endParaRPr b="0" i="0" sz="1600" u="none" cap="none" strike="noStrike">
              <a:solidFill>
                <a:schemeClr val="dk1"/>
              </a:solidFill>
              <a:latin typeface="Times New Roman"/>
              <a:ea typeface="Times New Roman"/>
              <a:cs typeface="Times New Roman"/>
              <a:sym typeface="Times New Roman"/>
            </a:endParaRPr>
          </a:p>
          <a:p>
            <a:pPr indent="0" lvl="0" marL="286385" marR="439419" rtl="0" algn="l">
              <a:lnSpc>
                <a:spcPct val="80000"/>
              </a:lnSpc>
              <a:spcBef>
                <a:spcPts val="1970"/>
              </a:spcBef>
              <a:spcAft>
                <a:spcPts val="0"/>
              </a:spcAft>
              <a:buNone/>
            </a:pPr>
            <a:r>
              <a:rPr b="0" i="0" lang="en-US" sz="1600" u="none" cap="none" strike="noStrike">
                <a:solidFill>
                  <a:srgbClr val="9FB8CD"/>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sp>
        <p:nvSpPr>
          <p:cNvPr id="231" name="Google Shape;231;p12"/>
          <p:cNvSpPr/>
          <p:nvPr/>
        </p:nvSpPr>
        <p:spPr>
          <a:xfrm flipH="1" rot="10800000">
            <a:off x="1052945" y="3382413"/>
            <a:ext cx="578840" cy="45719"/>
          </a:xfrm>
          <a:custGeom>
            <a:rect b="b" l="l" r="r" t="t"/>
            <a:pathLst>
              <a:path extrusionOk="0" h="120000" w="762000">
                <a:moveTo>
                  <a:pt x="0" y="0"/>
                </a:moveTo>
                <a:lnTo>
                  <a:pt x="762000" y="0"/>
                </a:lnTo>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2" name="Google Shape;232;p12"/>
          <p:cNvSpPr/>
          <p:nvPr/>
        </p:nvSpPr>
        <p:spPr>
          <a:xfrm flipH="1" rot="10800000">
            <a:off x="1949761" y="3382414"/>
            <a:ext cx="682603" cy="45720"/>
          </a:xfrm>
          <a:custGeom>
            <a:rect b="b" l="l" r="r" t="t"/>
            <a:pathLst>
              <a:path extrusionOk="0" h="120000" w="762000">
                <a:moveTo>
                  <a:pt x="0" y="0"/>
                </a:moveTo>
                <a:lnTo>
                  <a:pt x="762000" y="0"/>
                </a:lnTo>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3" name="Google Shape;233;p12"/>
          <p:cNvSpPr txBox="1"/>
          <p:nvPr/>
        </p:nvSpPr>
        <p:spPr>
          <a:xfrm>
            <a:off x="7190509" y="1288141"/>
            <a:ext cx="1143000" cy="1671606"/>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1900">
            <a:spAutoFit/>
          </a:bodyPr>
          <a:lstStyle/>
          <a:p>
            <a:pPr indent="0" lvl="0" marL="92075" marR="81915" rtl="0" algn="l">
              <a:lnSpc>
                <a:spcPct val="100000"/>
              </a:lnSpc>
              <a:spcBef>
                <a:spcPts val="0"/>
              </a:spcBef>
              <a:spcAft>
                <a:spcPts val="0"/>
              </a:spcAft>
              <a:buClr>
                <a:srgbClr val="000000"/>
              </a:buClr>
              <a:buSzPts val="2850"/>
              <a:buFont typeface="Arial"/>
              <a:buNone/>
            </a:pPr>
            <a:r>
              <a:t/>
            </a:r>
            <a:endParaRPr b="0" i="0" sz="2850" u="none" cap="none" strike="noStrike">
              <a:solidFill>
                <a:schemeClr val="dk1"/>
              </a:solidFill>
              <a:latin typeface="Times New Roman"/>
              <a:ea typeface="Times New Roman"/>
              <a:cs typeface="Times New Roman"/>
              <a:sym typeface="Times New Roman"/>
            </a:endParaRPr>
          </a:p>
          <a:p>
            <a:pPr indent="0" lvl="0" marL="92075" marR="81915"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Memory  addressing  space</a:t>
            </a:r>
            <a:endParaRPr/>
          </a:p>
          <a:p>
            <a:pPr indent="0" lvl="0" marL="92075" marR="81915"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92075" marR="81915"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p:txBody>
      </p:sp>
      <p:sp>
        <p:nvSpPr>
          <p:cNvPr id="234" name="Google Shape;234;p12"/>
          <p:cNvSpPr txBox="1"/>
          <p:nvPr/>
        </p:nvSpPr>
        <p:spPr>
          <a:xfrm>
            <a:off x="6433821" y="1288141"/>
            <a:ext cx="756688" cy="29948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FFFFF</a:t>
            </a:r>
            <a:endParaRPr b="0" i="0" sz="1800" u="none" cap="none" strike="noStrike">
              <a:solidFill>
                <a:schemeClr val="dk1"/>
              </a:solidFill>
              <a:latin typeface="Trebuchet MS"/>
              <a:ea typeface="Trebuchet MS"/>
              <a:cs typeface="Trebuchet MS"/>
              <a:sym typeface="Trebuchet MS"/>
            </a:endParaRPr>
          </a:p>
        </p:txBody>
      </p:sp>
      <p:sp>
        <p:nvSpPr>
          <p:cNvPr id="235" name="Google Shape;235;p12"/>
          <p:cNvSpPr txBox="1"/>
          <p:nvPr/>
        </p:nvSpPr>
        <p:spPr>
          <a:xfrm>
            <a:off x="6470437" y="2814835"/>
            <a:ext cx="683455" cy="289823"/>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00000</a:t>
            </a:r>
            <a:endParaRPr b="0" i="0" sz="1800" u="none" cap="none" strike="noStrike">
              <a:solidFill>
                <a:schemeClr val="dk1"/>
              </a:solidFill>
              <a:latin typeface="Trebuchet MS"/>
              <a:ea typeface="Trebuchet MS"/>
              <a:cs typeface="Trebuchet MS"/>
              <a:sym typeface="Trebuchet MS"/>
            </a:endParaRPr>
          </a:p>
        </p:txBody>
      </p:sp>
      <p:sp>
        <p:nvSpPr>
          <p:cNvPr id="236" name="Google Shape;236;p12"/>
          <p:cNvSpPr txBox="1"/>
          <p:nvPr/>
        </p:nvSpPr>
        <p:spPr>
          <a:xfrm>
            <a:off x="7190509" y="3719854"/>
            <a:ext cx="1089151" cy="1762021"/>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38100">
            <a:spAutoFit/>
          </a:bodyPr>
          <a:lstStyle/>
          <a:p>
            <a:pPr indent="0" lvl="0" marL="92710" marR="3556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92710" marR="3556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92710" marR="3556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I/O  addressing  space</a:t>
            </a:r>
            <a:endParaRPr/>
          </a:p>
          <a:p>
            <a:pPr indent="0" lvl="0" marL="92710" marR="3556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92710" marR="3556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p:txBody>
      </p:sp>
      <p:sp>
        <p:nvSpPr>
          <p:cNvPr id="237" name="Google Shape;237;p12"/>
          <p:cNvSpPr txBox="1"/>
          <p:nvPr/>
        </p:nvSpPr>
        <p:spPr>
          <a:xfrm>
            <a:off x="6433821" y="3691813"/>
            <a:ext cx="688997" cy="289823"/>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FFFF</a:t>
            </a:r>
            <a:endParaRPr b="0" i="0" sz="1800" u="none" cap="none" strike="noStrike">
              <a:solidFill>
                <a:schemeClr val="dk1"/>
              </a:solidFill>
              <a:latin typeface="Trebuchet MS"/>
              <a:ea typeface="Trebuchet MS"/>
              <a:cs typeface="Trebuchet MS"/>
              <a:sym typeface="Trebuchet MS"/>
            </a:endParaRPr>
          </a:p>
        </p:txBody>
      </p:sp>
      <p:sp>
        <p:nvSpPr>
          <p:cNvPr id="238" name="Google Shape;238;p12"/>
          <p:cNvSpPr txBox="1"/>
          <p:nvPr/>
        </p:nvSpPr>
        <p:spPr>
          <a:xfrm>
            <a:off x="6433821" y="5192052"/>
            <a:ext cx="582625" cy="289823"/>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0000</a:t>
            </a:r>
            <a:endParaRPr b="0" i="0" sz="1800" u="none" cap="none" strike="noStrike">
              <a:solidFill>
                <a:schemeClr val="dk1"/>
              </a:solidFill>
              <a:latin typeface="Trebuchet MS"/>
              <a:ea typeface="Trebuchet MS"/>
              <a:cs typeface="Trebuchet MS"/>
              <a:sym typeface="Trebuchet MS"/>
            </a:endParaRPr>
          </a:p>
        </p:txBody>
      </p:sp>
      <p:sp>
        <p:nvSpPr>
          <p:cNvPr id="239" name="Google Shape;239;p12"/>
          <p:cNvSpPr/>
          <p:nvPr/>
        </p:nvSpPr>
        <p:spPr>
          <a:xfrm flipH="1" rot="10800000">
            <a:off x="1069124" y="4027354"/>
            <a:ext cx="704257" cy="45719"/>
          </a:xfrm>
          <a:custGeom>
            <a:rect b="b" l="l" r="r" t="t"/>
            <a:pathLst>
              <a:path extrusionOk="0" h="120000" w="762000">
                <a:moveTo>
                  <a:pt x="0" y="0"/>
                </a:moveTo>
                <a:lnTo>
                  <a:pt x="762000" y="0"/>
                </a:lnTo>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0" name="Google Shape;240;p12"/>
          <p:cNvSpPr/>
          <p:nvPr/>
        </p:nvSpPr>
        <p:spPr>
          <a:xfrm>
            <a:off x="2064327" y="4073072"/>
            <a:ext cx="775855" cy="45719"/>
          </a:xfrm>
          <a:custGeom>
            <a:rect b="b" l="l" r="r" t="t"/>
            <a:pathLst>
              <a:path extrusionOk="0" h="120000" w="762000">
                <a:moveTo>
                  <a:pt x="0" y="0"/>
                </a:moveTo>
                <a:lnTo>
                  <a:pt x="762000" y="0"/>
                </a:lnTo>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BRAC University Jobs 2020- Jobs in BRAC University- careerz360.com" id="241" name="Google Shape;241;p12"/>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4"/>
          <p:cNvSpPr txBox="1"/>
          <p:nvPr>
            <p:ph type="title"/>
          </p:nvPr>
        </p:nvSpPr>
        <p:spPr>
          <a:xfrm>
            <a:off x="535940" y="467629"/>
            <a:ext cx="4313555"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I/O Address Mapping</a:t>
            </a:r>
            <a:endParaRPr/>
          </a:p>
        </p:txBody>
      </p:sp>
      <p:sp>
        <p:nvSpPr>
          <p:cNvPr id="247" name="Google Shape;247;p14"/>
          <p:cNvSpPr txBox="1"/>
          <p:nvPr/>
        </p:nvSpPr>
        <p:spPr>
          <a:xfrm>
            <a:off x="535940" y="981344"/>
            <a:ext cx="7802245" cy="3571940"/>
          </a:xfrm>
          <a:prstGeom prst="rect">
            <a:avLst/>
          </a:prstGeom>
          <a:noFill/>
          <a:ln>
            <a:noFill/>
          </a:ln>
        </p:spPr>
        <p:txBody>
          <a:bodyPr anchorCtr="0" anchor="t" bIns="0" lIns="0" spcFirstLastPara="1" rIns="0" wrap="square" tIns="184150">
            <a:spAutoFit/>
          </a:bodyPr>
          <a:lstStyle/>
          <a:p>
            <a:pPr indent="0" lvl="0" marL="12700" marR="0" rtl="0" algn="l">
              <a:lnSpc>
                <a:spcPct val="100000"/>
              </a:lnSpc>
              <a:spcBef>
                <a:spcPts val="0"/>
              </a:spcBef>
              <a:spcAft>
                <a:spcPts val="0"/>
              </a:spcAft>
              <a:buNone/>
            </a:pPr>
            <a:r>
              <a:rPr b="1" i="0" lang="en-US" sz="2400" u="none" cap="none" strike="noStrike">
                <a:solidFill>
                  <a:schemeClr val="dk1"/>
                </a:solidFill>
                <a:latin typeface="Georgia"/>
                <a:ea typeface="Georgia"/>
                <a:cs typeface="Georgia"/>
                <a:sym typeface="Georgia"/>
              </a:rPr>
              <a:t>Isolated I/O</a:t>
            </a:r>
            <a:endParaRPr b="0" i="0" sz="2400" u="none" cap="none" strike="noStrike">
              <a:solidFill>
                <a:srgbClr val="9FB8CD"/>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9FB8CD"/>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2100"/>
              <a:buFont typeface="Arial"/>
              <a:buNone/>
            </a:pPr>
            <a:r>
              <a:rPr b="0" i="0" lang="en-US" sz="2100" u="none" cap="none" strike="noStrike">
                <a:solidFill>
                  <a:srgbClr val="9FB8CD"/>
                </a:solidFill>
                <a:latin typeface="Arial"/>
                <a:ea typeface="Arial"/>
                <a:cs typeface="Arial"/>
                <a:sym typeface="Arial"/>
              </a:rPr>
              <a:t>        </a:t>
            </a:r>
            <a:r>
              <a:rPr b="1" i="0" lang="en-US" sz="2000" u="none" cap="none" strike="noStrike">
                <a:solidFill>
                  <a:schemeClr val="dk1"/>
                </a:solidFill>
                <a:latin typeface="Georgia"/>
                <a:ea typeface="Georgia"/>
                <a:cs typeface="Georgia"/>
                <a:sym typeface="Georgia"/>
              </a:rPr>
              <a:t>Advantages:</a:t>
            </a:r>
            <a:endParaRPr b="0" i="0" sz="2000" u="none" cap="none" strike="noStrike">
              <a:solidFill>
                <a:schemeClr val="dk1"/>
              </a:solidFill>
              <a:latin typeface="Georgia"/>
              <a:ea typeface="Georgia"/>
              <a:cs typeface="Georgia"/>
              <a:sym typeface="Georgia"/>
            </a:endParaRPr>
          </a:p>
          <a:p>
            <a:pPr indent="-285750" lvl="0" marL="892810" marR="0" rtl="0" algn="l">
              <a:lnSpc>
                <a:spcPct val="118541"/>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In this system no memory is wasted for I/O mapping.</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Clr>
                <a:srgbClr val="000000"/>
              </a:buClr>
              <a:buSzPts val="2600"/>
              <a:buFont typeface="Arial"/>
              <a:buNone/>
            </a:pPr>
            <a:r>
              <a:t/>
            </a:r>
            <a:endParaRPr b="0" i="0" sz="2600" u="none" cap="none" strike="noStrike">
              <a:solidFill>
                <a:schemeClr val="dk1"/>
              </a:solidFill>
              <a:latin typeface="Times New Roman"/>
              <a:ea typeface="Times New Roman"/>
              <a:cs typeface="Times New Roman"/>
              <a:sym typeface="Times New Roman"/>
            </a:endParaRPr>
          </a:p>
          <a:p>
            <a:pPr indent="0" lvl="0" marL="286385" marR="0" rtl="0" algn="l">
              <a:lnSpc>
                <a:spcPct val="118750"/>
              </a:lnSpc>
              <a:spcBef>
                <a:spcPts val="0"/>
              </a:spcBef>
              <a:spcAft>
                <a:spcPts val="0"/>
              </a:spcAft>
              <a:buClr>
                <a:srgbClr val="000000"/>
              </a:buClr>
              <a:buSzPts val="2100"/>
              <a:buFont typeface="Arial"/>
              <a:buNone/>
            </a:pPr>
            <a:r>
              <a:rPr b="0" i="0" lang="en-US" sz="2100" u="none" cap="none" strike="noStrike">
                <a:solidFill>
                  <a:srgbClr val="9FB8CD"/>
                </a:solidFill>
                <a:latin typeface="Arial"/>
                <a:ea typeface="Arial"/>
                <a:cs typeface="Arial"/>
                <a:sym typeface="Arial"/>
              </a:rPr>
              <a:t>    </a:t>
            </a:r>
            <a:r>
              <a:rPr b="1" i="0" lang="en-US" sz="2000" u="none" cap="none" strike="noStrike">
                <a:solidFill>
                  <a:schemeClr val="dk1"/>
                </a:solidFill>
                <a:latin typeface="Georgia"/>
                <a:ea typeface="Georgia"/>
                <a:cs typeface="Georgia"/>
                <a:sym typeface="Georgia"/>
              </a:rPr>
              <a:t>Disadvantages</a:t>
            </a:r>
            <a:r>
              <a:rPr b="0" i="0" lang="en-US" sz="2000" u="none" cap="none" strike="noStrike">
                <a:solidFill>
                  <a:schemeClr val="dk1"/>
                </a:solidFill>
                <a:latin typeface="Georgia"/>
                <a:ea typeface="Georgia"/>
                <a:cs typeface="Georgia"/>
                <a:sym typeface="Georgia"/>
              </a:rPr>
              <a:t>:</a:t>
            </a:r>
            <a:endParaRPr b="0" i="0" sz="2000" u="none" cap="none" strike="noStrike">
              <a:solidFill>
                <a:schemeClr val="dk1"/>
              </a:solidFill>
              <a:latin typeface="Georgia"/>
              <a:ea typeface="Georgia"/>
              <a:cs typeface="Georgia"/>
              <a:sym typeface="Georgia"/>
            </a:endParaRPr>
          </a:p>
          <a:p>
            <a:pPr indent="-285750" lvl="0" marL="892810" marR="5080" rtl="0" algn="l">
              <a:lnSpc>
                <a:spcPct val="95833"/>
              </a:lnSpc>
              <a:spcBef>
                <a:spcPts val="515"/>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Separate signals are also needed to interact with the  I/O devices which separate it from normal memory  access instructions.</a:t>
            </a:r>
            <a:endParaRPr/>
          </a:p>
          <a:p>
            <a:pPr indent="-285750" lvl="0" marL="892810" marR="5080" rtl="0" algn="l">
              <a:lnSpc>
                <a:spcPct val="95833"/>
              </a:lnSpc>
              <a:spcBef>
                <a:spcPts val="515"/>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Instructions </a:t>
            </a:r>
            <a:r>
              <a:rPr b="1" i="0" lang="en-US" sz="1800" u="none" cap="none" strike="noStrike">
                <a:solidFill>
                  <a:schemeClr val="dk1"/>
                </a:solidFill>
                <a:latin typeface="Times New Roman"/>
                <a:ea typeface="Times New Roman"/>
                <a:cs typeface="Times New Roman"/>
                <a:sym typeface="Times New Roman"/>
              </a:rPr>
              <a:t>IN </a:t>
            </a:r>
            <a:r>
              <a:rPr b="0" i="0" lang="en-US" sz="1800" u="none" cap="none" strike="noStrike">
                <a:solidFill>
                  <a:schemeClr val="dk1"/>
                </a:solidFill>
                <a:latin typeface="Times New Roman"/>
                <a:ea typeface="Times New Roman"/>
                <a:cs typeface="Times New Roman"/>
                <a:sym typeface="Times New Roman"/>
              </a:rPr>
              <a:t>and </a:t>
            </a:r>
            <a:r>
              <a:rPr b="1" i="0" lang="en-US" sz="1800" u="none" cap="none" strike="noStrike">
                <a:solidFill>
                  <a:schemeClr val="dk1"/>
                </a:solidFill>
                <a:latin typeface="Times New Roman"/>
                <a:ea typeface="Times New Roman"/>
                <a:cs typeface="Times New Roman"/>
                <a:sym typeface="Times New Roman"/>
              </a:rPr>
              <a:t>OUT </a:t>
            </a:r>
            <a:r>
              <a:rPr b="0" i="0" lang="en-US" sz="1800" u="none" cap="none" strike="noStrike">
                <a:solidFill>
                  <a:schemeClr val="dk1"/>
                </a:solidFill>
                <a:latin typeface="Times New Roman"/>
                <a:ea typeface="Times New Roman"/>
                <a:cs typeface="Times New Roman"/>
                <a:sym typeface="Times New Roman"/>
              </a:rPr>
              <a:t>need to be used to  perform data transfer.</a:t>
            </a:r>
            <a:endParaRPr/>
          </a:p>
          <a:p>
            <a:pPr indent="0" lvl="0" marL="607060" marR="5080" rtl="0" algn="l">
              <a:lnSpc>
                <a:spcPct val="95833"/>
              </a:lnSpc>
              <a:spcBef>
                <a:spcPts val="515"/>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descr="BRAC University Jobs 2020- Jobs in BRAC University- careerz360.com" id="248" name="Google Shape;248;p14"/>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6"/>
          <p:cNvSpPr txBox="1"/>
          <p:nvPr>
            <p:ph type="title"/>
          </p:nvPr>
        </p:nvSpPr>
        <p:spPr>
          <a:xfrm>
            <a:off x="535940" y="577341"/>
            <a:ext cx="561848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Accessing I/O Devices in 8086</a:t>
            </a:r>
            <a:endParaRPr/>
          </a:p>
        </p:txBody>
      </p:sp>
      <p:sp>
        <p:nvSpPr>
          <p:cNvPr id="254" name="Google Shape;254;p16"/>
          <p:cNvSpPr txBox="1"/>
          <p:nvPr/>
        </p:nvSpPr>
        <p:spPr>
          <a:xfrm>
            <a:off x="535940" y="1327215"/>
            <a:ext cx="2863215" cy="319944"/>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Georgia"/>
                <a:ea typeface="Georgia"/>
                <a:cs typeface="Georgia"/>
                <a:sym typeface="Georgia"/>
              </a:rPr>
              <a:t>Addressing Space</a:t>
            </a:r>
            <a:endParaRPr b="1" i="0" sz="2000" u="none" cap="none" strike="noStrike">
              <a:solidFill>
                <a:schemeClr val="dk1"/>
              </a:solidFill>
              <a:latin typeface="Georgia"/>
              <a:ea typeface="Georgia"/>
              <a:cs typeface="Georgia"/>
              <a:sym typeface="Georgia"/>
            </a:endParaRPr>
          </a:p>
        </p:txBody>
      </p:sp>
      <p:graphicFrame>
        <p:nvGraphicFramePr>
          <p:cNvPr id="255" name="Google Shape;255;p16"/>
          <p:cNvGraphicFramePr/>
          <p:nvPr/>
        </p:nvGraphicFramePr>
        <p:xfrm>
          <a:off x="1199637" y="1909776"/>
          <a:ext cx="3000000" cy="3000000"/>
        </p:xfrm>
        <a:graphic>
          <a:graphicData uri="http://schemas.openxmlformats.org/drawingml/2006/table">
            <a:tbl>
              <a:tblPr bandRow="1" firstRow="1">
                <a:noFill/>
                <a:tableStyleId>{F1F47A29-0D43-441E-A781-AFFB011449D7}</a:tableStyleId>
              </a:tblPr>
              <a:tblGrid>
                <a:gridCol w="990600"/>
              </a:tblGrid>
              <a:tr h="2403200">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62000">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56" name="Google Shape;256;p16"/>
          <p:cNvSpPr txBox="1"/>
          <p:nvPr/>
        </p:nvSpPr>
        <p:spPr>
          <a:xfrm>
            <a:off x="581077" y="1812251"/>
            <a:ext cx="604520" cy="22826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FFFF</a:t>
            </a:r>
            <a:endParaRPr b="1" i="0" sz="1400" u="none" cap="none" strike="noStrike">
              <a:solidFill>
                <a:schemeClr val="dk1"/>
              </a:solidFill>
              <a:latin typeface="Times New Roman"/>
              <a:ea typeface="Times New Roman"/>
              <a:cs typeface="Times New Roman"/>
              <a:sym typeface="Times New Roman"/>
            </a:endParaRPr>
          </a:p>
        </p:txBody>
      </p:sp>
      <p:sp>
        <p:nvSpPr>
          <p:cNvPr id="257" name="Google Shape;257;p16"/>
          <p:cNvSpPr txBox="1"/>
          <p:nvPr/>
        </p:nvSpPr>
        <p:spPr>
          <a:xfrm>
            <a:off x="678687" y="5247557"/>
            <a:ext cx="783012" cy="22826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0000</a:t>
            </a:r>
            <a:endParaRPr b="1" i="0" sz="1400" u="none" cap="none" strike="noStrike">
              <a:solidFill>
                <a:schemeClr val="dk1"/>
              </a:solidFill>
              <a:latin typeface="Times New Roman"/>
              <a:ea typeface="Times New Roman"/>
              <a:cs typeface="Times New Roman"/>
              <a:sym typeface="Times New Roman"/>
            </a:endParaRPr>
          </a:p>
        </p:txBody>
      </p:sp>
      <p:sp>
        <p:nvSpPr>
          <p:cNvPr id="258" name="Google Shape;258;p16"/>
          <p:cNvSpPr txBox="1"/>
          <p:nvPr/>
        </p:nvSpPr>
        <p:spPr>
          <a:xfrm>
            <a:off x="678687" y="4219970"/>
            <a:ext cx="788728" cy="623248"/>
          </a:xfrm>
          <a:prstGeom prst="rect">
            <a:avLst/>
          </a:prstGeom>
          <a:noFill/>
          <a:ln>
            <a:noFill/>
          </a:ln>
        </p:spPr>
        <p:txBody>
          <a:bodyPr anchorCtr="0" anchor="t" bIns="0" lIns="0" spcFirstLastPara="1" rIns="0" wrap="square" tIns="12700">
            <a:spAutoFit/>
          </a:bodyPr>
          <a:lstStyle/>
          <a:p>
            <a:pPr indent="0" lvl="0" marL="3175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00FF</a:t>
            </a:r>
            <a:endParaRPr b="1" i="0" sz="14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144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00F8</a:t>
            </a:r>
            <a:endParaRPr b="1" i="0" sz="1400" u="none" cap="none" strike="noStrike">
              <a:solidFill>
                <a:schemeClr val="dk1"/>
              </a:solidFill>
              <a:latin typeface="Times New Roman"/>
              <a:ea typeface="Times New Roman"/>
              <a:cs typeface="Times New Roman"/>
              <a:sym typeface="Times New Roman"/>
            </a:endParaRPr>
          </a:p>
        </p:txBody>
      </p:sp>
      <p:sp>
        <p:nvSpPr>
          <p:cNvPr id="259" name="Google Shape;259;p16"/>
          <p:cNvSpPr/>
          <p:nvPr/>
        </p:nvSpPr>
        <p:spPr>
          <a:xfrm>
            <a:off x="2285618" y="4308380"/>
            <a:ext cx="228600" cy="1219200"/>
          </a:xfrm>
          <a:custGeom>
            <a:rect b="b" l="l" r="r" t="t"/>
            <a:pathLst>
              <a:path extrusionOk="0" h="1219200" w="228600">
                <a:moveTo>
                  <a:pt x="0" y="0"/>
                </a:moveTo>
                <a:lnTo>
                  <a:pt x="44487" y="7981"/>
                </a:lnTo>
                <a:lnTo>
                  <a:pt x="80819" y="29749"/>
                </a:lnTo>
                <a:lnTo>
                  <a:pt x="105316" y="62043"/>
                </a:lnTo>
                <a:lnTo>
                  <a:pt x="114300" y="101600"/>
                </a:lnTo>
                <a:lnTo>
                  <a:pt x="114300" y="508000"/>
                </a:lnTo>
                <a:lnTo>
                  <a:pt x="123283" y="547556"/>
                </a:lnTo>
                <a:lnTo>
                  <a:pt x="147780" y="579850"/>
                </a:lnTo>
                <a:lnTo>
                  <a:pt x="184112" y="601618"/>
                </a:lnTo>
                <a:lnTo>
                  <a:pt x="228600" y="609600"/>
                </a:lnTo>
                <a:lnTo>
                  <a:pt x="184112" y="617581"/>
                </a:lnTo>
                <a:lnTo>
                  <a:pt x="147780" y="639349"/>
                </a:lnTo>
                <a:lnTo>
                  <a:pt x="123283" y="671643"/>
                </a:lnTo>
                <a:lnTo>
                  <a:pt x="114300" y="711200"/>
                </a:lnTo>
                <a:lnTo>
                  <a:pt x="114300" y="1117600"/>
                </a:lnTo>
                <a:lnTo>
                  <a:pt x="105316" y="1157145"/>
                </a:lnTo>
                <a:lnTo>
                  <a:pt x="80819" y="1189440"/>
                </a:lnTo>
                <a:lnTo>
                  <a:pt x="44487" y="1211215"/>
                </a:lnTo>
                <a:lnTo>
                  <a:pt x="0" y="12192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0" name="Google Shape;260;p16"/>
          <p:cNvSpPr txBox="1"/>
          <p:nvPr/>
        </p:nvSpPr>
        <p:spPr>
          <a:xfrm>
            <a:off x="2609599" y="4588402"/>
            <a:ext cx="1228483" cy="6591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Accessed  directly by  instructions</a:t>
            </a:r>
            <a:endParaRPr b="1" i="0" sz="1400" u="none" cap="none" strike="noStrike">
              <a:solidFill>
                <a:schemeClr val="dk1"/>
              </a:solidFill>
              <a:latin typeface="Times New Roman"/>
              <a:ea typeface="Times New Roman"/>
              <a:cs typeface="Times New Roman"/>
              <a:sym typeface="Times New Roman"/>
            </a:endParaRPr>
          </a:p>
        </p:txBody>
      </p:sp>
      <p:sp>
        <p:nvSpPr>
          <p:cNvPr id="261" name="Google Shape;261;p16"/>
          <p:cNvSpPr/>
          <p:nvPr/>
        </p:nvSpPr>
        <p:spPr>
          <a:xfrm>
            <a:off x="3674648" y="2120777"/>
            <a:ext cx="228600" cy="3200400"/>
          </a:xfrm>
          <a:custGeom>
            <a:rect b="b" l="l" r="r" t="t"/>
            <a:pathLst>
              <a:path extrusionOk="0" h="3200400" w="228600">
                <a:moveTo>
                  <a:pt x="0" y="0"/>
                </a:moveTo>
                <a:lnTo>
                  <a:pt x="67501" y="31853"/>
                </a:lnTo>
                <a:lnTo>
                  <a:pt x="92244" y="67592"/>
                </a:lnTo>
                <a:lnTo>
                  <a:pt x="108472" y="112914"/>
                </a:lnTo>
                <a:lnTo>
                  <a:pt x="114300" y="165100"/>
                </a:lnTo>
                <a:lnTo>
                  <a:pt x="114300" y="1435100"/>
                </a:lnTo>
                <a:lnTo>
                  <a:pt x="120127" y="1487285"/>
                </a:lnTo>
                <a:lnTo>
                  <a:pt x="136355" y="1532607"/>
                </a:lnTo>
                <a:lnTo>
                  <a:pt x="161098" y="1568346"/>
                </a:lnTo>
                <a:lnTo>
                  <a:pt x="192475" y="1591783"/>
                </a:lnTo>
                <a:lnTo>
                  <a:pt x="228600" y="1600200"/>
                </a:lnTo>
                <a:lnTo>
                  <a:pt x="192475" y="1608616"/>
                </a:lnTo>
                <a:lnTo>
                  <a:pt x="161098" y="1632053"/>
                </a:lnTo>
                <a:lnTo>
                  <a:pt x="136355" y="1667792"/>
                </a:lnTo>
                <a:lnTo>
                  <a:pt x="120127" y="1713114"/>
                </a:lnTo>
                <a:lnTo>
                  <a:pt x="114300" y="1765300"/>
                </a:lnTo>
                <a:lnTo>
                  <a:pt x="114300" y="3035300"/>
                </a:lnTo>
                <a:lnTo>
                  <a:pt x="108472" y="3087490"/>
                </a:lnTo>
                <a:lnTo>
                  <a:pt x="92244" y="3132813"/>
                </a:lnTo>
                <a:lnTo>
                  <a:pt x="67501" y="3168550"/>
                </a:lnTo>
                <a:lnTo>
                  <a:pt x="36124" y="3191984"/>
                </a:lnTo>
                <a:lnTo>
                  <a:pt x="0" y="32004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2" name="Google Shape;262;p16"/>
          <p:cNvSpPr txBox="1"/>
          <p:nvPr/>
        </p:nvSpPr>
        <p:spPr>
          <a:xfrm>
            <a:off x="3954922" y="3070362"/>
            <a:ext cx="1001280" cy="443711"/>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Accessed  through  DX</a:t>
            </a:r>
            <a:endParaRPr b="1" i="0" sz="1400" u="none" cap="none" strike="noStrike">
              <a:solidFill>
                <a:schemeClr val="dk1"/>
              </a:solidFill>
              <a:latin typeface="Times New Roman"/>
              <a:ea typeface="Times New Roman"/>
              <a:cs typeface="Times New Roman"/>
              <a:sym typeface="Times New Roman"/>
            </a:endParaRPr>
          </a:p>
        </p:txBody>
      </p:sp>
      <p:sp>
        <p:nvSpPr>
          <p:cNvPr id="263" name="Google Shape;263;p16"/>
          <p:cNvSpPr txBox="1"/>
          <p:nvPr/>
        </p:nvSpPr>
        <p:spPr>
          <a:xfrm>
            <a:off x="5185028" y="1619953"/>
            <a:ext cx="3958972" cy="289823"/>
          </a:xfrm>
          <a:prstGeom prst="rect">
            <a:avLst/>
          </a:prstGeom>
          <a:noFill/>
          <a:ln>
            <a:noFill/>
          </a:ln>
        </p:spPr>
        <p:txBody>
          <a:bodyPr anchorCtr="0" anchor="t" bIns="0" lIns="0" spcFirstLastPara="1" rIns="0" wrap="square" tIns="12700">
            <a:spAutoFit/>
          </a:bodyPr>
          <a:lstStyle/>
          <a:p>
            <a:pPr indent="-297180" lvl="0" marL="309880" marR="0" rtl="0" algn="l">
              <a:lnSpc>
                <a:spcPct val="100000"/>
              </a:lnSpc>
              <a:spcBef>
                <a:spcPts val="0"/>
              </a:spcBef>
              <a:spcAft>
                <a:spcPts val="0"/>
              </a:spcAft>
              <a:buClr>
                <a:schemeClr val="dk1"/>
              </a:buClr>
              <a:buSzPts val="2000"/>
              <a:buFont typeface="Noto Sans Symbols"/>
              <a:buChar char="❑"/>
            </a:pPr>
            <a:r>
              <a:rPr b="1" i="0" lang="en-US" sz="1800" u="none" cap="none" strike="noStrike">
                <a:solidFill>
                  <a:schemeClr val="dk1"/>
                </a:solidFill>
                <a:latin typeface="Times New Roman"/>
                <a:ea typeface="Times New Roman"/>
                <a:cs typeface="Times New Roman"/>
                <a:sym typeface="Times New Roman"/>
              </a:rPr>
              <a:t>Accessing directly by instructions</a:t>
            </a:r>
            <a:endParaRPr b="1" i="0" sz="1800" u="none" cap="none" strike="noStrike">
              <a:solidFill>
                <a:schemeClr val="dk1"/>
              </a:solidFill>
              <a:latin typeface="Times New Roman"/>
              <a:ea typeface="Times New Roman"/>
              <a:cs typeface="Times New Roman"/>
              <a:sym typeface="Times New Roman"/>
            </a:endParaRPr>
          </a:p>
        </p:txBody>
      </p:sp>
      <p:graphicFrame>
        <p:nvGraphicFramePr>
          <p:cNvPr id="264" name="Google Shape;264;p16"/>
          <p:cNvGraphicFramePr/>
          <p:nvPr/>
        </p:nvGraphicFramePr>
        <p:xfrm>
          <a:off x="5486399" y="2022765"/>
          <a:ext cx="3000000" cy="3000000"/>
        </p:xfrm>
        <a:graphic>
          <a:graphicData uri="http://schemas.openxmlformats.org/drawingml/2006/table">
            <a:tbl>
              <a:tblPr bandRow="1" firstRow="1">
                <a:noFill/>
                <a:tableStyleId>{F1F47A29-0D43-441E-A781-AFFB011449D7}</a:tableStyleId>
              </a:tblPr>
              <a:tblGrid>
                <a:gridCol w="784525"/>
                <a:gridCol w="1000975"/>
                <a:gridCol w="611325"/>
              </a:tblGrid>
              <a:tr h="363050">
                <a:tc>
                  <a:txBody>
                    <a:bodyPr/>
                    <a:lstStyle/>
                    <a:p>
                      <a:pPr indent="0" lvl="0" marL="31750" marR="0" rtl="0" algn="l">
                        <a:lnSpc>
                          <a:spcPct val="1125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IN</a:t>
                      </a:r>
                      <a:endParaRPr sz="1800" u="none" cap="none" strike="noStrike">
                        <a:latin typeface="Times New Roman"/>
                        <a:ea typeface="Times New Roman"/>
                        <a:cs typeface="Times New Roman"/>
                        <a:sym typeface="Times New Roman"/>
                      </a:endParaRPr>
                    </a:p>
                  </a:txBody>
                  <a:tcPr marT="0" marB="0" marR="0" marL="0"/>
                </a:tc>
                <a:tc>
                  <a:txBody>
                    <a:bodyPr/>
                    <a:lstStyle/>
                    <a:p>
                      <a:pPr indent="0" lvl="0" marL="114935" marR="0" rtl="0" algn="l">
                        <a:lnSpc>
                          <a:spcPct val="1125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AL,</a:t>
                      </a:r>
                      <a:endParaRPr sz="1800" u="none" cap="none" strike="noStrike">
                        <a:latin typeface="Times New Roman"/>
                        <a:ea typeface="Times New Roman"/>
                        <a:cs typeface="Times New Roman"/>
                        <a:sym typeface="Times New Roman"/>
                      </a:endParaRPr>
                    </a:p>
                  </a:txBody>
                  <a:tcPr marT="0" marB="0" marR="0" marL="0"/>
                </a:tc>
                <a:tc>
                  <a:txBody>
                    <a:bodyPr/>
                    <a:lstStyle/>
                    <a:p>
                      <a:pPr indent="0" lvl="0" marL="26669" marR="0" rtl="0" algn="ctr">
                        <a:lnSpc>
                          <a:spcPct val="1125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80 H</a:t>
                      </a:r>
                      <a:endParaRPr sz="1800" u="none" cap="none" strike="noStrike">
                        <a:latin typeface="Times New Roman"/>
                        <a:ea typeface="Times New Roman"/>
                        <a:cs typeface="Times New Roman"/>
                        <a:sym typeface="Times New Roman"/>
                      </a:endParaRPr>
                    </a:p>
                  </a:txBody>
                  <a:tcPr marT="0" marB="0" marR="0" marL="0"/>
                </a:tc>
              </a:tr>
              <a:tr h="366250">
                <a:tc>
                  <a:txBody>
                    <a:bodyPr/>
                    <a:lstStyle/>
                    <a:p>
                      <a:pPr indent="0" lvl="0" marL="31750" marR="0" rtl="0" algn="l">
                        <a:lnSpc>
                          <a:spcPct val="114444"/>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IN</a:t>
                      </a:r>
                      <a:endParaRPr sz="1800" u="none" cap="none" strike="noStrike">
                        <a:latin typeface="Times New Roman"/>
                        <a:ea typeface="Times New Roman"/>
                        <a:cs typeface="Times New Roman"/>
                        <a:sym typeface="Times New Roman"/>
                      </a:endParaRPr>
                    </a:p>
                  </a:txBody>
                  <a:tcPr marT="0" marB="0" marR="0" marL="0"/>
                </a:tc>
                <a:tc>
                  <a:txBody>
                    <a:bodyPr/>
                    <a:lstStyle/>
                    <a:p>
                      <a:pPr indent="0" lvl="0" marL="114935" marR="0" rtl="0" algn="l">
                        <a:lnSpc>
                          <a:spcPct val="114444"/>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AX,</a:t>
                      </a:r>
                      <a:endParaRPr sz="1800" u="none" cap="none" strike="noStrike">
                        <a:latin typeface="Times New Roman"/>
                        <a:ea typeface="Times New Roman"/>
                        <a:cs typeface="Times New Roman"/>
                        <a:sym typeface="Times New Roman"/>
                      </a:endParaRPr>
                    </a:p>
                  </a:txBody>
                  <a:tcPr marT="0" marB="0" marR="0" marL="0"/>
                </a:tc>
                <a:tc>
                  <a:txBody>
                    <a:bodyPr/>
                    <a:lstStyle/>
                    <a:p>
                      <a:pPr indent="0" lvl="0" marL="12065" marR="0" rtl="0" algn="ctr">
                        <a:lnSpc>
                          <a:spcPct val="114444"/>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6 H</a:t>
                      </a:r>
                      <a:endParaRPr sz="1800" u="none" cap="none" strike="noStrike">
                        <a:latin typeface="Times New Roman"/>
                        <a:ea typeface="Times New Roman"/>
                        <a:cs typeface="Times New Roman"/>
                        <a:sym typeface="Times New Roman"/>
                      </a:endParaRPr>
                    </a:p>
                  </a:txBody>
                  <a:tcPr marT="0" marB="0" marR="0" marL="0"/>
                </a:tc>
              </a:tr>
              <a:tr h="366250">
                <a:tc>
                  <a:txBody>
                    <a:bodyPr/>
                    <a:lstStyle/>
                    <a:p>
                      <a:pPr indent="0" lvl="0" marL="31750" marR="0" rtl="0" algn="l">
                        <a:lnSpc>
                          <a:spcPct val="114444"/>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OUT</a:t>
                      </a:r>
                      <a:endParaRPr sz="1800" u="none" cap="none" strike="noStrike">
                        <a:latin typeface="Times New Roman"/>
                        <a:ea typeface="Times New Roman"/>
                        <a:cs typeface="Times New Roman"/>
                        <a:sym typeface="Times New Roman"/>
                      </a:endParaRPr>
                    </a:p>
                  </a:txBody>
                  <a:tcPr marT="0" marB="0" marR="0" marL="0"/>
                </a:tc>
                <a:tc>
                  <a:txBody>
                    <a:bodyPr/>
                    <a:lstStyle/>
                    <a:p>
                      <a:pPr indent="0" lvl="0" marL="138430" marR="0" rtl="0" algn="l">
                        <a:lnSpc>
                          <a:spcPct val="114444"/>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3C H,</a:t>
                      </a:r>
                      <a:endParaRPr sz="1800" u="none" cap="none" strike="noStrike">
                        <a:latin typeface="Times New Roman"/>
                        <a:ea typeface="Times New Roman"/>
                        <a:cs typeface="Times New Roman"/>
                        <a:sym typeface="Times New Roman"/>
                      </a:endParaRPr>
                    </a:p>
                  </a:txBody>
                  <a:tcPr marT="0" marB="0" marR="0" marL="0"/>
                </a:tc>
                <a:tc>
                  <a:txBody>
                    <a:bodyPr/>
                    <a:lstStyle/>
                    <a:p>
                      <a:pPr indent="0" lvl="0" marL="635" marR="0" rtl="0" algn="ctr">
                        <a:lnSpc>
                          <a:spcPct val="114444"/>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AL</a:t>
                      </a:r>
                      <a:endParaRPr sz="1800" u="none" cap="none" strike="noStrike">
                        <a:latin typeface="Times New Roman"/>
                        <a:ea typeface="Times New Roman"/>
                        <a:cs typeface="Times New Roman"/>
                        <a:sym typeface="Times New Roman"/>
                      </a:endParaRPr>
                    </a:p>
                  </a:txBody>
                  <a:tcPr marT="0" marB="0" marR="0" marL="0"/>
                </a:tc>
              </a:tr>
              <a:tr h="363050">
                <a:tc>
                  <a:txBody>
                    <a:bodyPr/>
                    <a:lstStyle/>
                    <a:p>
                      <a:pPr indent="0" lvl="0" marL="31750" marR="0" rtl="0" algn="l">
                        <a:lnSpc>
                          <a:spcPct val="1125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OUT</a:t>
                      </a:r>
                      <a:endParaRPr sz="1800" u="none" cap="none" strike="noStrike">
                        <a:latin typeface="Times New Roman"/>
                        <a:ea typeface="Times New Roman"/>
                        <a:cs typeface="Times New Roman"/>
                        <a:sym typeface="Times New Roman"/>
                      </a:endParaRPr>
                    </a:p>
                  </a:txBody>
                  <a:tcPr marT="0" marB="0" marR="0" marL="0"/>
                </a:tc>
                <a:tc>
                  <a:txBody>
                    <a:bodyPr/>
                    <a:lstStyle/>
                    <a:p>
                      <a:pPr indent="0" lvl="0" marL="137795" marR="0" rtl="0" algn="l">
                        <a:lnSpc>
                          <a:spcPct val="1125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A0 H,</a:t>
                      </a:r>
                      <a:endParaRPr sz="1800" u="none" cap="none" strike="noStrike">
                        <a:latin typeface="Times New Roman"/>
                        <a:ea typeface="Times New Roman"/>
                        <a:cs typeface="Times New Roman"/>
                        <a:sym typeface="Times New Roman"/>
                      </a:endParaRPr>
                    </a:p>
                  </a:txBody>
                  <a:tcPr marT="0" marB="0" marR="0" marL="0"/>
                </a:tc>
                <a:tc>
                  <a:txBody>
                    <a:bodyPr/>
                    <a:lstStyle/>
                    <a:p>
                      <a:pPr indent="0" lvl="0" marL="3810" marR="0" rtl="0" algn="ctr">
                        <a:lnSpc>
                          <a:spcPct val="1125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AX</a:t>
                      </a:r>
                      <a:endParaRPr sz="1800" u="none" cap="none" strike="noStrike">
                        <a:latin typeface="Times New Roman"/>
                        <a:ea typeface="Times New Roman"/>
                        <a:cs typeface="Times New Roman"/>
                        <a:sym typeface="Times New Roman"/>
                      </a:endParaRPr>
                    </a:p>
                  </a:txBody>
                  <a:tcPr marT="0" marB="0" marR="0" marL="0"/>
                </a:tc>
              </a:tr>
            </a:tbl>
          </a:graphicData>
        </a:graphic>
      </p:graphicFrame>
      <p:sp>
        <p:nvSpPr>
          <p:cNvPr id="265" name="Google Shape;265;p16"/>
          <p:cNvSpPr txBox="1"/>
          <p:nvPr/>
        </p:nvSpPr>
        <p:spPr>
          <a:xfrm>
            <a:off x="5184075" y="3711696"/>
            <a:ext cx="3001483" cy="289823"/>
          </a:xfrm>
          <a:prstGeom prst="rect">
            <a:avLst/>
          </a:prstGeom>
          <a:noFill/>
          <a:ln>
            <a:noFill/>
          </a:ln>
        </p:spPr>
        <p:txBody>
          <a:bodyPr anchorCtr="0" anchor="t" bIns="0" lIns="0" spcFirstLastPara="1" rIns="0" wrap="square" tIns="12700">
            <a:spAutoFit/>
          </a:bodyPr>
          <a:lstStyle/>
          <a:p>
            <a:pPr indent="-297180" lvl="0" marL="309880" marR="0" rtl="0" algn="l">
              <a:lnSpc>
                <a:spcPct val="100000"/>
              </a:lnSpc>
              <a:spcBef>
                <a:spcPts val="0"/>
              </a:spcBef>
              <a:spcAft>
                <a:spcPts val="0"/>
              </a:spcAft>
              <a:buClr>
                <a:schemeClr val="dk1"/>
              </a:buClr>
              <a:buSzPts val="2000"/>
              <a:buFont typeface="Noto Sans Symbols"/>
              <a:buChar char="❑"/>
            </a:pPr>
            <a:r>
              <a:rPr b="1" i="0" lang="en-US" sz="1800" u="none" cap="none" strike="noStrike">
                <a:solidFill>
                  <a:schemeClr val="dk1"/>
                </a:solidFill>
                <a:latin typeface="Times New Roman"/>
                <a:ea typeface="Times New Roman"/>
                <a:cs typeface="Times New Roman"/>
                <a:sym typeface="Times New Roman"/>
              </a:rPr>
              <a:t>Accessing through DX</a:t>
            </a:r>
            <a:endParaRPr b="1" i="0" sz="1800" u="none" cap="none" strike="noStrike">
              <a:solidFill>
                <a:schemeClr val="dk1"/>
              </a:solidFill>
              <a:latin typeface="Times New Roman"/>
              <a:ea typeface="Times New Roman"/>
              <a:cs typeface="Times New Roman"/>
              <a:sym typeface="Times New Roman"/>
            </a:endParaRPr>
          </a:p>
        </p:txBody>
      </p:sp>
      <p:sp>
        <p:nvSpPr>
          <p:cNvPr id="266" name="Google Shape;266;p16"/>
          <p:cNvSpPr txBox="1"/>
          <p:nvPr/>
        </p:nvSpPr>
        <p:spPr>
          <a:xfrm>
            <a:off x="5491352" y="4231894"/>
            <a:ext cx="2391883" cy="843821"/>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	AX,	DX</a:t>
            </a:r>
            <a:endParaRPr b="0" i="0" sz="18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OUT	DX,	AL</a:t>
            </a:r>
            <a:endParaRPr b="0" i="0" sz="18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OUT	DX,	AX</a:t>
            </a:r>
            <a:endParaRPr b="0" i="0" sz="1800" u="none" cap="none" strike="noStrike">
              <a:solidFill>
                <a:schemeClr val="dk1"/>
              </a:solidFill>
              <a:latin typeface="Times New Roman"/>
              <a:ea typeface="Times New Roman"/>
              <a:cs typeface="Times New Roman"/>
              <a:sym typeface="Times New Roman"/>
            </a:endParaRPr>
          </a:p>
        </p:txBody>
      </p:sp>
      <p:pic>
        <p:nvPicPr>
          <p:cNvPr descr="BRAC University Jobs 2020- Jobs in BRAC University- careerz360.com" id="267" name="Google Shape;267;p16"/>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7"/>
          <p:cNvSpPr txBox="1"/>
          <p:nvPr>
            <p:ph type="title"/>
          </p:nvPr>
        </p:nvSpPr>
        <p:spPr>
          <a:xfrm>
            <a:off x="535940" y="577341"/>
            <a:ext cx="601726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I/O Data Transfer Techniques</a:t>
            </a:r>
            <a:endParaRPr/>
          </a:p>
        </p:txBody>
      </p:sp>
      <p:sp>
        <p:nvSpPr>
          <p:cNvPr id="273" name="Google Shape;273;p17"/>
          <p:cNvSpPr txBox="1"/>
          <p:nvPr/>
        </p:nvSpPr>
        <p:spPr>
          <a:xfrm>
            <a:off x="678687" y="2116899"/>
            <a:ext cx="6753859" cy="2340369"/>
          </a:xfrm>
          <a:prstGeom prst="rect">
            <a:avLst/>
          </a:prstGeom>
          <a:noFill/>
          <a:ln>
            <a:noFill/>
          </a:ln>
        </p:spPr>
        <p:txBody>
          <a:bodyPr anchorCtr="0" anchor="t" bIns="0" lIns="0" spcFirstLastPara="1" rIns="0" wrap="square" tIns="46975">
            <a:spAutoFit/>
          </a:bodyPr>
          <a:lstStyle/>
          <a:p>
            <a:pPr indent="0" lvl="0" marL="0" marR="294640" rtl="0" algn="just">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Different ways of transfer of data between the CPU and the I/O devices, namely:</a:t>
            </a:r>
            <a:endParaRPr/>
          </a:p>
          <a:p>
            <a:pPr indent="0" lvl="0" marL="0" marR="294640" rtl="0" algn="just">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342900" lvl="0" marL="1224280" marR="0" rtl="0" algn="just">
              <a:lnSpc>
                <a:spcPct val="100000"/>
              </a:lnSpc>
              <a:spcBef>
                <a:spcPts val="405"/>
              </a:spcBef>
              <a:spcAft>
                <a:spcPts val="0"/>
              </a:spcAft>
              <a:buClr>
                <a:schemeClr val="dk1"/>
              </a:buClr>
              <a:buSzPts val="1650"/>
              <a:buFont typeface="Noto Sans Symbols"/>
              <a:buChar char="❑"/>
            </a:pPr>
            <a:r>
              <a:rPr b="1" i="0" lang="en-US" sz="1800" u="none" cap="none" strike="noStrike">
                <a:solidFill>
                  <a:schemeClr val="dk1"/>
                </a:solidFill>
                <a:latin typeface="Times New Roman"/>
                <a:ea typeface="Times New Roman"/>
                <a:cs typeface="Times New Roman"/>
                <a:sym typeface="Times New Roman"/>
              </a:rPr>
              <a:t>Programmed I/O</a:t>
            </a:r>
            <a:endParaRPr/>
          </a:p>
          <a:p>
            <a:pPr indent="-342900" lvl="0" marL="1224280" marR="0" rtl="0" algn="just">
              <a:lnSpc>
                <a:spcPct val="100000"/>
              </a:lnSpc>
              <a:spcBef>
                <a:spcPts val="395"/>
              </a:spcBef>
              <a:spcAft>
                <a:spcPts val="0"/>
              </a:spcAft>
              <a:buClr>
                <a:schemeClr val="dk1"/>
              </a:buClr>
              <a:buSzPts val="1650"/>
              <a:buFont typeface="Noto Sans Symbols"/>
              <a:buChar char="❑"/>
            </a:pPr>
            <a:r>
              <a:rPr b="1" i="0" lang="en-US" sz="1800" u="none" cap="none" strike="noStrike">
                <a:solidFill>
                  <a:schemeClr val="dk1"/>
                </a:solidFill>
                <a:latin typeface="Times New Roman"/>
                <a:ea typeface="Times New Roman"/>
                <a:cs typeface="Times New Roman"/>
                <a:sym typeface="Times New Roman"/>
              </a:rPr>
              <a:t>Interrupt-driven I/O</a:t>
            </a:r>
            <a:endParaRPr/>
          </a:p>
          <a:p>
            <a:pPr indent="-342900" lvl="0" marL="1224280" marR="0" rtl="0" algn="just">
              <a:lnSpc>
                <a:spcPct val="100000"/>
              </a:lnSpc>
              <a:spcBef>
                <a:spcPts val="400"/>
              </a:spcBef>
              <a:spcAft>
                <a:spcPts val="0"/>
              </a:spcAft>
              <a:buClr>
                <a:schemeClr val="dk1"/>
              </a:buClr>
              <a:buSzPts val="1650"/>
              <a:buFont typeface="Noto Sans Symbols"/>
              <a:buChar char="❑"/>
            </a:pPr>
            <a:r>
              <a:rPr b="1" i="0" lang="en-US" sz="1800" u="none" cap="none" strike="noStrike">
                <a:solidFill>
                  <a:schemeClr val="dk1"/>
                </a:solidFill>
                <a:latin typeface="Times New Roman"/>
                <a:ea typeface="Times New Roman"/>
                <a:cs typeface="Times New Roman"/>
                <a:sym typeface="Times New Roman"/>
              </a:rPr>
              <a:t>Direct memory access (DMA)</a:t>
            </a:r>
            <a:endParaRPr/>
          </a:p>
          <a:p>
            <a:pPr indent="0" lvl="0" marL="12700" marR="0" rtl="0" algn="l">
              <a:lnSpc>
                <a:spcPct val="100000"/>
              </a:lnSpc>
              <a:spcBef>
                <a:spcPts val="0"/>
              </a:spcBef>
              <a:spcAft>
                <a:spcPts val="0"/>
              </a:spcAft>
              <a:buClr>
                <a:srgbClr val="000000"/>
              </a:buClr>
              <a:buSzPts val="2100"/>
              <a:buFont typeface="Arial"/>
              <a:buNone/>
            </a:pPr>
            <a:r>
              <a:rPr b="0" i="0" lang="en-US" sz="2100" u="none" cap="none" strike="noStrike">
                <a:solidFill>
                  <a:srgbClr val="717BA2"/>
                </a:solidFill>
                <a:latin typeface="Arial"/>
                <a:ea typeface="Arial"/>
                <a:cs typeface="Arial"/>
                <a:sym typeface="Arial"/>
              </a:rPr>
              <a:t>	</a:t>
            </a:r>
            <a:endParaRPr b="0" i="0" sz="2100" u="none" cap="none" strike="noStrike">
              <a:solidFill>
                <a:srgbClr val="717BA2"/>
              </a:solidFill>
              <a:latin typeface="Arial"/>
              <a:ea typeface="Arial"/>
              <a:cs typeface="Arial"/>
              <a:sym typeface="Arial"/>
            </a:endParaRPr>
          </a:p>
        </p:txBody>
      </p:sp>
      <p:pic>
        <p:nvPicPr>
          <p:cNvPr descr="BRAC University Jobs 2020- Jobs in BRAC University- careerz360.com" id="274" name="Google Shape;274;p17"/>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8"/>
          <p:cNvSpPr txBox="1"/>
          <p:nvPr>
            <p:ph type="title"/>
          </p:nvPr>
        </p:nvSpPr>
        <p:spPr>
          <a:xfrm>
            <a:off x="535940" y="577341"/>
            <a:ext cx="338582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Programmed I/O</a:t>
            </a:r>
            <a:endParaRPr/>
          </a:p>
        </p:txBody>
      </p:sp>
      <p:sp>
        <p:nvSpPr>
          <p:cNvPr id="280" name="Google Shape;280;p18"/>
          <p:cNvSpPr txBox="1"/>
          <p:nvPr/>
        </p:nvSpPr>
        <p:spPr>
          <a:xfrm>
            <a:off x="535940" y="1164676"/>
            <a:ext cx="7412990" cy="5426486"/>
          </a:xfrm>
          <a:prstGeom prst="rect">
            <a:avLst/>
          </a:prstGeom>
          <a:noFill/>
          <a:ln>
            <a:noFill/>
          </a:ln>
        </p:spPr>
        <p:txBody>
          <a:bodyPr anchorCtr="0" anchor="t" bIns="0" lIns="0" spcFirstLastPara="1" rIns="0" wrap="square" tIns="47625">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Transfer of data between CPU and I/O using programmed I/O:</a:t>
            </a:r>
            <a:endParaRPr/>
          </a:p>
          <a:p>
            <a:pPr indent="0" lvl="0" marL="127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17BA2"/>
              </a:solidFill>
              <a:latin typeface="Times New Roman"/>
              <a:ea typeface="Times New Roman"/>
              <a:cs typeface="Times New Roman"/>
              <a:sym typeface="Times New Roman"/>
            </a:endParaRPr>
          </a:p>
          <a:p>
            <a:pPr indent="-457200" lvl="0" marL="46990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Invoke read / write command to peripheral</a:t>
            </a:r>
            <a:endParaRPr/>
          </a:p>
          <a:p>
            <a:pPr indent="-457200" lvl="0" marL="46990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Check ready status of I/O device</a:t>
            </a:r>
            <a:endParaRPr/>
          </a:p>
          <a:p>
            <a:pPr indent="-457200" lvl="0" marL="46990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If not ready, continue checking status until ready</a:t>
            </a:r>
            <a:endParaRPr/>
          </a:p>
          <a:p>
            <a:pPr indent="-457200" lvl="0" marL="46990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If ready, initiate operation</a:t>
            </a:r>
            <a:endParaRPr/>
          </a:p>
          <a:p>
            <a:pPr indent="-457200" lvl="0" marL="46990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Thus transfer of data takes place</a:t>
            </a:r>
            <a:endParaRPr/>
          </a:p>
          <a:p>
            <a:pPr indent="0" lvl="0" marL="12700" marR="0" rtl="0" algn="l">
              <a:lnSpc>
                <a:spcPct val="100000"/>
              </a:lnSpc>
              <a:spcBef>
                <a:spcPts val="280"/>
              </a:spcBef>
              <a:spcAft>
                <a:spcPts val="0"/>
              </a:spcAft>
              <a:buClr>
                <a:srgbClr val="000000"/>
              </a:buClr>
              <a:buSzPts val="2600"/>
              <a:buFont typeface="Arial"/>
              <a:buNone/>
            </a:pPr>
            <a:r>
              <a:t/>
            </a:r>
            <a:endParaRPr b="0" i="0" sz="2600" u="none" cap="none" strike="noStrike">
              <a:solidFill>
                <a:schemeClr val="dk1"/>
              </a:solidFill>
              <a:latin typeface="Trebuchet MS"/>
              <a:ea typeface="Trebuchet MS"/>
              <a:cs typeface="Trebuchet MS"/>
              <a:sym typeface="Trebuchet MS"/>
            </a:endParaRPr>
          </a:p>
          <a:p>
            <a:pPr indent="0" lvl="0" marL="12700" marR="0" rtl="0" algn="l">
              <a:lnSpc>
                <a:spcPct val="100000"/>
              </a:lnSpc>
              <a:spcBef>
                <a:spcPts val="280"/>
              </a:spcBef>
              <a:spcAft>
                <a:spcPts val="0"/>
              </a:spcAft>
              <a:buClr>
                <a:srgbClr val="000000"/>
              </a:buClr>
              <a:buSzPts val="2000"/>
              <a:buFont typeface="Arial"/>
              <a:buNone/>
            </a:pPr>
            <a:r>
              <a:rPr b="1" i="0" lang="en-US" sz="2000" u="none" cap="none" strike="noStrike">
                <a:solidFill>
                  <a:schemeClr val="dk1"/>
                </a:solidFill>
                <a:latin typeface="Georgia"/>
                <a:ea typeface="Georgia"/>
                <a:cs typeface="Georgia"/>
                <a:sym typeface="Georgia"/>
              </a:rPr>
              <a:t>Key points to remember:</a:t>
            </a:r>
            <a:endParaRPr/>
          </a:p>
          <a:p>
            <a:pPr indent="-457200" lvl="0" marL="469900" marR="0" rtl="0" algn="l">
              <a:lnSpc>
                <a:spcPct val="100000"/>
              </a:lnSpc>
              <a:spcBef>
                <a:spcPts val="28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CPU waits for I/O device to complete the operation if its not ready</a:t>
            </a:r>
            <a:endParaRPr b="0" i="0" sz="1800" u="none" cap="none" strike="noStrike">
              <a:solidFill>
                <a:schemeClr val="dk1"/>
              </a:solidFill>
              <a:latin typeface="Times New Roman"/>
              <a:ea typeface="Times New Roman"/>
              <a:cs typeface="Times New Roman"/>
              <a:sym typeface="Times New Roman"/>
            </a:endParaRPr>
          </a:p>
          <a:p>
            <a:pPr indent="-457200" lvl="0" marL="469900" marR="0" rtl="0" algn="l">
              <a:lnSpc>
                <a:spcPct val="100000"/>
              </a:lnSpc>
              <a:spcBef>
                <a:spcPts val="285"/>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Programmed I/O Wastes CPU time</a:t>
            </a:r>
            <a:endParaRPr/>
          </a:p>
          <a:p>
            <a:pPr indent="-457200" lvl="0" marL="469900" marR="0" rtl="0" algn="l">
              <a:lnSpc>
                <a:spcPct val="100000"/>
              </a:lnSpc>
              <a:spcBef>
                <a:spcPts val="285"/>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CPU performance is degraded</a:t>
            </a:r>
            <a:endParaRPr/>
          </a:p>
          <a:p>
            <a:pPr indent="-342900" lvl="0" marL="469900" marR="0" rtl="0" algn="l">
              <a:lnSpc>
                <a:spcPct val="100000"/>
              </a:lnSpc>
              <a:spcBef>
                <a:spcPts val="285"/>
              </a:spcBef>
              <a:spcAft>
                <a:spcPts val="0"/>
              </a:spcAft>
              <a:buClr>
                <a:srgbClr val="000000"/>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285"/>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12700" marR="0" rtl="0" algn="ctr">
              <a:lnSpc>
                <a:spcPct val="100000"/>
              </a:lnSpc>
              <a:spcBef>
                <a:spcPts val="285"/>
              </a:spcBef>
              <a:spcAft>
                <a:spcPts val="0"/>
              </a:spcAft>
              <a:buNone/>
            </a:pPr>
            <a:r>
              <a:rPr b="1" i="0" lang="en-US" sz="1600" u="none" cap="none" strike="noStrike">
                <a:solidFill>
                  <a:schemeClr val="dk1"/>
                </a:solidFill>
                <a:latin typeface="Times New Roman"/>
                <a:ea typeface="Times New Roman"/>
                <a:cs typeface="Times New Roman"/>
                <a:sym typeface="Times New Roman"/>
              </a:rPr>
              <a:t>Now to improve this situation to some extent, we will use Interrupt-Driven I/O</a:t>
            </a:r>
            <a:endParaRPr b="1"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Clr>
                <a:srgbClr val="000000"/>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1950"/>
              <a:buFont typeface="Arial"/>
              <a:buNone/>
            </a:pPr>
            <a:r>
              <a:rPr b="0" i="0" lang="en-US" sz="1950" u="none" cap="none" strike="noStrike">
                <a:solidFill>
                  <a:srgbClr val="717BA2"/>
                </a:solidFill>
                <a:latin typeface="Arial"/>
                <a:ea typeface="Arial"/>
                <a:cs typeface="Arial"/>
                <a:sym typeface="Arial"/>
              </a:rPr>
              <a:t>	</a:t>
            </a:r>
            <a:endParaRPr b="0" i="0" sz="2300" u="none" cap="none" strike="noStrike">
              <a:solidFill>
                <a:schemeClr val="dk1"/>
              </a:solidFill>
              <a:latin typeface="Trebuchet MS"/>
              <a:ea typeface="Trebuchet MS"/>
              <a:cs typeface="Trebuchet MS"/>
              <a:sym typeface="Trebuchet MS"/>
            </a:endParaRPr>
          </a:p>
        </p:txBody>
      </p:sp>
      <p:pic>
        <p:nvPicPr>
          <p:cNvPr descr="BRAC University Jobs 2020- Jobs in BRAC University- careerz360.com" id="281" name="Google Shape;281;p18"/>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66"/>
          <p:cNvSpPr txBox="1"/>
          <p:nvPr>
            <p:ph type="title"/>
          </p:nvPr>
        </p:nvSpPr>
        <p:spPr>
          <a:xfrm>
            <a:off x="425104" y="145473"/>
            <a:ext cx="4313555" cy="990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br>
              <a:rPr lang="en-US">
                <a:solidFill>
                  <a:schemeClr val="dk1"/>
                </a:solidFill>
                <a:latin typeface="Georgia"/>
                <a:ea typeface="Georgia"/>
                <a:cs typeface="Georgia"/>
                <a:sym typeface="Georgia"/>
              </a:rPr>
            </a:br>
            <a:r>
              <a:rPr lang="en-US">
                <a:solidFill>
                  <a:schemeClr val="dk1"/>
                </a:solidFill>
                <a:latin typeface="Georgia"/>
                <a:ea typeface="Georgia"/>
                <a:cs typeface="Georgia"/>
                <a:sym typeface="Georgia"/>
              </a:rPr>
              <a:t>Interrupt-driven I/O</a:t>
            </a:r>
            <a:br>
              <a:rPr lang="en-US">
                <a:solidFill>
                  <a:schemeClr val="dk1"/>
                </a:solidFill>
                <a:latin typeface="Georgia"/>
                <a:ea typeface="Georgia"/>
                <a:cs typeface="Georgia"/>
                <a:sym typeface="Georgia"/>
              </a:rPr>
            </a:br>
            <a:endParaRPr>
              <a:latin typeface="Georgia"/>
              <a:ea typeface="Georgia"/>
              <a:cs typeface="Georgia"/>
              <a:sym typeface="Georgia"/>
            </a:endParaRPr>
          </a:p>
        </p:txBody>
      </p:sp>
      <p:sp>
        <p:nvSpPr>
          <p:cNvPr id="287" name="Google Shape;287;p66"/>
          <p:cNvSpPr txBox="1"/>
          <p:nvPr>
            <p:ph idx="1" type="body"/>
          </p:nvPr>
        </p:nvSpPr>
        <p:spPr>
          <a:xfrm>
            <a:off x="425105" y="1239977"/>
            <a:ext cx="8275550" cy="5170646"/>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SzPts val="1400"/>
              <a:buNone/>
            </a:pPr>
            <a:r>
              <a:rPr lang="en-US" sz="1800">
                <a:solidFill>
                  <a:schemeClr val="dk1"/>
                </a:solidFill>
                <a:latin typeface="Times New Roman"/>
                <a:ea typeface="Times New Roman"/>
                <a:cs typeface="Times New Roman"/>
                <a:sym typeface="Times New Roman"/>
              </a:rPr>
              <a:t>Transfer of data between CPU and I/O using programmed I/O:</a:t>
            </a:r>
            <a:endParaRPr/>
          </a:p>
          <a:p>
            <a:pPr indent="0" lvl="0" marL="12700" rtl="0" algn="l">
              <a:lnSpc>
                <a:spcPct val="100000"/>
              </a:lnSpc>
              <a:spcBef>
                <a:spcPts val="0"/>
              </a:spcBef>
              <a:spcAft>
                <a:spcPts val="0"/>
              </a:spcAft>
              <a:buSzPts val="1400"/>
              <a:buNone/>
            </a:pPr>
            <a:r>
              <a:t/>
            </a:r>
            <a:endParaRPr sz="1800">
              <a:solidFill>
                <a:srgbClr val="717BA2"/>
              </a:solidFill>
              <a:latin typeface="Times New Roman"/>
              <a:ea typeface="Times New Roman"/>
              <a:cs typeface="Times New Roman"/>
              <a:sym typeface="Times New Roman"/>
            </a:endParaRPr>
          </a:p>
          <a:p>
            <a:pPr indent="-457200" lvl="0" marL="469900" rtl="0" algn="l">
              <a:lnSpc>
                <a:spcPct val="100000"/>
              </a:lnSpc>
              <a:spcBef>
                <a:spcPts val="0"/>
              </a:spcBef>
              <a:spcAft>
                <a:spcPts val="0"/>
              </a:spcAft>
              <a:buSzPts val="1400"/>
              <a:buFont typeface="Noto Sans Symbols"/>
              <a:buChar char="❑"/>
            </a:pPr>
            <a:r>
              <a:rPr lang="en-US" sz="1800">
                <a:latin typeface="Times New Roman"/>
                <a:ea typeface="Times New Roman"/>
                <a:cs typeface="Times New Roman"/>
                <a:sym typeface="Times New Roman"/>
              </a:rPr>
              <a:t>Invoke read / write command to peripheral</a:t>
            </a:r>
            <a:endParaRPr/>
          </a:p>
          <a:p>
            <a:pPr indent="-457200" lvl="0" marL="469900" rtl="0" algn="l">
              <a:lnSpc>
                <a:spcPct val="100000"/>
              </a:lnSpc>
              <a:spcBef>
                <a:spcPts val="0"/>
              </a:spcBef>
              <a:spcAft>
                <a:spcPts val="0"/>
              </a:spcAft>
              <a:buSzPts val="1400"/>
              <a:buFont typeface="Noto Sans Symbols"/>
              <a:buChar char="❑"/>
            </a:pPr>
            <a:r>
              <a:rPr lang="en-US" sz="1800">
                <a:latin typeface="Times New Roman"/>
                <a:ea typeface="Times New Roman"/>
                <a:cs typeface="Times New Roman"/>
                <a:sym typeface="Times New Roman"/>
              </a:rPr>
              <a:t>Now instead of waiting for I/O device, it continues it’s other tasks</a:t>
            </a:r>
            <a:endParaRPr/>
          </a:p>
          <a:p>
            <a:pPr indent="-457200" lvl="0" marL="469900" rtl="0" algn="l">
              <a:lnSpc>
                <a:spcPct val="100000"/>
              </a:lnSpc>
              <a:spcBef>
                <a:spcPts val="0"/>
              </a:spcBef>
              <a:spcAft>
                <a:spcPts val="0"/>
              </a:spcAft>
              <a:buSzPts val="1400"/>
              <a:buFont typeface="Noto Sans Symbols"/>
              <a:buChar char="❑"/>
            </a:pPr>
            <a:r>
              <a:rPr lang="en-US" sz="1800">
                <a:latin typeface="Times New Roman"/>
                <a:ea typeface="Times New Roman"/>
                <a:cs typeface="Times New Roman"/>
                <a:sym typeface="Times New Roman"/>
              </a:rPr>
              <a:t>I/O device when ready, gives an Interrupt signal to CPU signaling its ready for data transfer</a:t>
            </a:r>
            <a:endParaRPr sz="1800">
              <a:latin typeface="Times New Roman"/>
              <a:ea typeface="Times New Roman"/>
              <a:cs typeface="Times New Roman"/>
              <a:sym typeface="Times New Roman"/>
            </a:endParaRPr>
          </a:p>
          <a:p>
            <a:pPr indent="-457200" lvl="0" marL="469900" rtl="0" algn="l">
              <a:lnSpc>
                <a:spcPct val="100000"/>
              </a:lnSpc>
              <a:spcBef>
                <a:spcPts val="0"/>
              </a:spcBef>
              <a:spcAft>
                <a:spcPts val="0"/>
              </a:spcAft>
              <a:buSzPts val="1400"/>
              <a:buFont typeface="Noto Sans Symbols"/>
              <a:buChar char="❑"/>
            </a:pPr>
            <a:r>
              <a:rPr lang="en-US" sz="1800">
                <a:latin typeface="Times New Roman"/>
                <a:ea typeface="Times New Roman"/>
                <a:cs typeface="Times New Roman"/>
                <a:sym typeface="Times New Roman"/>
              </a:rPr>
              <a:t>Since I/O device is ready ready, operation is initiated.</a:t>
            </a:r>
            <a:endParaRPr sz="1800">
              <a:latin typeface="Times New Roman"/>
              <a:ea typeface="Times New Roman"/>
              <a:cs typeface="Times New Roman"/>
              <a:sym typeface="Times New Roman"/>
            </a:endParaRPr>
          </a:p>
          <a:p>
            <a:pPr indent="-457200" lvl="0" marL="469900" rtl="0" algn="l">
              <a:lnSpc>
                <a:spcPct val="100000"/>
              </a:lnSpc>
              <a:spcBef>
                <a:spcPts val="0"/>
              </a:spcBef>
              <a:spcAft>
                <a:spcPts val="0"/>
              </a:spcAft>
              <a:buSzPts val="1400"/>
              <a:buFont typeface="Noto Sans Symbols"/>
              <a:buChar char="❑"/>
            </a:pPr>
            <a:r>
              <a:rPr lang="en-US" sz="1800">
                <a:latin typeface="Times New Roman"/>
                <a:ea typeface="Times New Roman"/>
                <a:cs typeface="Times New Roman"/>
                <a:sym typeface="Times New Roman"/>
              </a:rPr>
              <a:t>Thus transfer of data takes place</a:t>
            </a:r>
            <a:endParaRPr/>
          </a:p>
          <a:p>
            <a:pPr indent="0" lvl="0" marL="12700" rtl="0" algn="l">
              <a:lnSpc>
                <a:spcPct val="100000"/>
              </a:lnSpc>
              <a:spcBef>
                <a:spcPts val="0"/>
              </a:spcBef>
              <a:spcAft>
                <a:spcPts val="0"/>
              </a:spcAft>
              <a:buSzPts val="1400"/>
              <a:buNone/>
            </a:pPr>
            <a:r>
              <a:t/>
            </a:r>
            <a:endParaRPr sz="1800">
              <a:latin typeface="Times New Roman"/>
              <a:ea typeface="Times New Roman"/>
              <a:cs typeface="Times New Roman"/>
              <a:sym typeface="Times New Roman"/>
            </a:endParaRPr>
          </a:p>
          <a:p>
            <a:pPr indent="0" lvl="0" marL="12700" rtl="0" algn="l">
              <a:lnSpc>
                <a:spcPct val="100000"/>
              </a:lnSpc>
              <a:spcBef>
                <a:spcPts val="0"/>
              </a:spcBef>
              <a:spcAft>
                <a:spcPts val="0"/>
              </a:spcAft>
              <a:buSzPts val="1400"/>
              <a:buNone/>
            </a:pPr>
            <a:r>
              <a:t/>
            </a:r>
            <a:endParaRPr sz="1800">
              <a:latin typeface="Times New Roman"/>
              <a:ea typeface="Times New Roman"/>
              <a:cs typeface="Times New Roman"/>
              <a:sym typeface="Times New Roman"/>
            </a:endParaRPr>
          </a:p>
          <a:p>
            <a:pPr indent="0" lvl="0" marL="12700" rtl="0" algn="l">
              <a:lnSpc>
                <a:spcPct val="100000"/>
              </a:lnSpc>
              <a:spcBef>
                <a:spcPts val="280"/>
              </a:spcBef>
              <a:spcAft>
                <a:spcPts val="0"/>
              </a:spcAft>
              <a:buSzPts val="1400"/>
              <a:buNone/>
            </a:pPr>
            <a:r>
              <a:rPr b="1" lang="en-US" sz="2000">
                <a:latin typeface="Georgia"/>
                <a:ea typeface="Georgia"/>
                <a:cs typeface="Georgia"/>
                <a:sym typeface="Georgia"/>
              </a:rPr>
              <a:t>Key points to remember:</a:t>
            </a:r>
            <a:endParaRPr/>
          </a:p>
          <a:p>
            <a:pPr indent="-457200" lvl="0" marL="469900" rtl="0" algn="l">
              <a:lnSpc>
                <a:spcPct val="100000"/>
              </a:lnSpc>
              <a:spcBef>
                <a:spcPts val="280"/>
              </a:spcBef>
              <a:spcAft>
                <a:spcPts val="0"/>
              </a:spcAft>
              <a:buSzPts val="1400"/>
              <a:buFont typeface="Noto Sans Symbols"/>
              <a:buChar char="▪"/>
            </a:pPr>
            <a:r>
              <a:rPr lang="en-US" sz="1800">
                <a:latin typeface="Times New Roman"/>
                <a:ea typeface="Times New Roman"/>
                <a:cs typeface="Times New Roman"/>
                <a:sym typeface="Times New Roman"/>
              </a:rPr>
              <a:t>CPU does not continuously wait for I/O device</a:t>
            </a:r>
            <a:endParaRPr sz="1800">
              <a:latin typeface="Times New Roman"/>
              <a:ea typeface="Times New Roman"/>
              <a:cs typeface="Times New Roman"/>
              <a:sym typeface="Times New Roman"/>
            </a:endParaRPr>
          </a:p>
          <a:p>
            <a:pPr indent="-457200" lvl="0" marL="469900" rtl="0" algn="l">
              <a:lnSpc>
                <a:spcPct val="100000"/>
              </a:lnSpc>
              <a:spcBef>
                <a:spcPts val="285"/>
              </a:spcBef>
              <a:spcAft>
                <a:spcPts val="0"/>
              </a:spcAft>
              <a:buSzPts val="1400"/>
              <a:buFont typeface="Noto Sans Symbols"/>
              <a:buChar char="▪"/>
            </a:pPr>
            <a:r>
              <a:rPr lang="en-US" sz="1800">
                <a:latin typeface="Times New Roman"/>
                <a:ea typeface="Times New Roman"/>
                <a:cs typeface="Times New Roman"/>
                <a:sym typeface="Times New Roman"/>
              </a:rPr>
              <a:t>I/O device itself alerts the CPU when it is ready</a:t>
            </a:r>
            <a:endParaRPr sz="1800">
              <a:latin typeface="Times New Roman"/>
              <a:ea typeface="Times New Roman"/>
              <a:cs typeface="Times New Roman"/>
              <a:sym typeface="Times New Roman"/>
            </a:endParaRPr>
          </a:p>
          <a:p>
            <a:pPr indent="-457200" lvl="0" marL="469900" rtl="0" algn="l">
              <a:lnSpc>
                <a:spcPct val="100000"/>
              </a:lnSpc>
              <a:spcBef>
                <a:spcPts val="285"/>
              </a:spcBef>
              <a:spcAft>
                <a:spcPts val="0"/>
              </a:spcAft>
              <a:buSzPts val="1400"/>
              <a:buFont typeface="Noto Sans Symbols"/>
              <a:buChar char="▪"/>
            </a:pPr>
            <a:r>
              <a:rPr lang="en-US" sz="1800">
                <a:latin typeface="Times New Roman"/>
                <a:ea typeface="Times New Roman"/>
                <a:cs typeface="Times New Roman"/>
                <a:sym typeface="Times New Roman"/>
              </a:rPr>
              <a:t>CPU performance is better than programmed I/O</a:t>
            </a:r>
            <a:endParaRPr sz="1800">
              <a:latin typeface="Times New Roman"/>
              <a:ea typeface="Times New Roman"/>
              <a:cs typeface="Times New Roman"/>
              <a:sym typeface="Times New Roman"/>
            </a:endParaRPr>
          </a:p>
          <a:p>
            <a:pPr indent="0" lvl="0" marL="12700" rtl="0" algn="l">
              <a:lnSpc>
                <a:spcPct val="100000"/>
              </a:lnSpc>
              <a:spcBef>
                <a:spcPts val="0"/>
              </a:spcBef>
              <a:spcAft>
                <a:spcPts val="0"/>
              </a:spcAft>
              <a:buSzPts val="1400"/>
              <a:buNone/>
            </a:pPr>
            <a:r>
              <a:t/>
            </a:r>
            <a:endParaRPr sz="1800">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1400"/>
              <a:buNone/>
            </a:pPr>
            <a:r>
              <a:t/>
            </a:r>
            <a:endParaRPr sz="1800">
              <a:latin typeface="Times New Roman"/>
              <a:ea typeface="Times New Roman"/>
              <a:cs typeface="Times New Roman"/>
              <a:sym typeface="Times New Roman"/>
            </a:endParaRPr>
          </a:p>
          <a:p>
            <a:pPr indent="-228600" lvl="0" marL="457200" rtl="0" algn="ctr">
              <a:lnSpc>
                <a:spcPct val="100000"/>
              </a:lnSpc>
              <a:spcBef>
                <a:spcPts val="0"/>
              </a:spcBef>
              <a:spcAft>
                <a:spcPts val="0"/>
              </a:spcAft>
              <a:buSzPts val="1400"/>
              <a:buNone/>
            </a:pPr>
            <a:r>
              <a:rPr b="1" lang="en-US" sz="1800">
                <a:latin typeface="Times New Roman"/>
                <a:ea typeface="Times New Roman"/>
                <a:cs typeface="Times New Roman"/>
                <a:sym typeface="Times New Roman"/>
              </a:rPr>
              <a:t>But there is still room for making CPU performance more efficient</a:t>
            </a:r>
            <a:endParaRPr b="1" sz="1800">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1400"/>
              <a:buNone/>
            </a:pPr>
            <a:r>
              <a:t/>
            </a:r>
            <a:endParaRPr sz="1800">
              <a:latin typeface="Times New Roman"/>
              <a:ea typeface="Times New Roman"/>
              <a:cs typeface="Times New Roman"/>
              <a:sym typeface="Times New Roman"/>
            </a:endParaRPr>
          </a:p>
        </p:txBody>
      </p:sp>
      <p:pic>
        <p:nvPicPr>
          <p:cNvPr descr="BRAC University Jobs 2020- Jobs in BRAC University- careerz360.com" id="288" name="Google Shape;288;p66"/>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9"/>
          <p:cNvSpPr txBox="1"/>
          <p:nvPr>
            <p:ph type="title"/>
          </p:nvPr>
        </p:nvSpPr>
        <p:spPr>
          <a:xfrm>
            <a:off x="535940" y="566997"/>
            <a:ext cx="5768340" cy="475120"/>
          </a:xfrm>
          <a:prstGeom prst="rect">
            <a:avLst/>
          </a:prstGeom>
          <a:noFill/>
          <a:ln>
            <a:noFill/>
          </a:ln>
        </p:spPr>
        <p:txBody>
          <a:bodyPr anchorCtr="0" anchor="t" bIns="0" lIns="0" spcFirstLastPara="1" rIns="0" wrap="square" tIns="13325">
            <a:spAutoFit/>
          </a:bodyPr>
          <a:lstStyle/>
          <a:p>
            <a:pPr indent="0" lvl="0" marL="12066" marR="232409" rtl="0" algn="l">
              <a:lnSpc>
                <a:spcPct val="100000"/>
              </a:lnSpc>
              <a:spcBef>
                <a:spcPts val="0"/>
              </a:spcBef>
              <a:spcAft>
                <a:spcPts val="0"/>
              </a:spcAft>
              <a:buSzPts val="1400"/>
              <a:buNone/>
            </a:pPr>
            <a:r>
              <a:rPr lang="en-US" sz="3000">
                <a:latin typeface="Georgia"/>
                <a:ea typeface="Georgia"/>
                <a:cs typeface="Georgia"/>
                <a:sym typeface="Georgia"/>
              </a:rPr>
              <a:t>Why do we require an alternate?</a:t>
            </a:r>
            <a:endParaRPr sz="3000">
              <a:latin typeface="Georgia"/>
              <a:ea typeface="Georgia"/>
              <a:cs typeface="Georgia"/>
              <a:sym typeface="Georgia"/>
            </a:endParaRPr>
          </a:p>
        </p:txBody>
      </p:sp>
      <p:sp>
        <p:nvSpPr>
          <p:cNvPr id="294" name="Google Shape;294;p19"/>
          <p:cNvSpPr txBox="1"/>
          <p:nvPr/>
        </p:nvSpPr>
        <p:spPr>
          <a:xfrm>
            <a:off x="535940" y="1423281"/>
            <a:ext cx="8040370" cy="4262049"/>
          </a:xfrm>
          <a:prstGeom prst="rect">
            <a:avLst/>
          </a:prstGeom>
          <a:noFill/>
          <a:ln>
            <a:noFill/>
          </a:ln>
        </p:spPr>
        <p:txBody>
          <a:bodyPr anchorCtr="0" anchor="t" bIns="0" lIns="0" spcFirstLastPara="1" rIns="0" wrap="square" tIns="12050">
            <a:spAutoFit/>
          </a:bodyPr>
          <a:lstStyle/>
          <a:p>
            <a:pPr indent="-342899" lvl="0" marL="469265" marR="232409" rtl="0" algn="l">
              <a:lnSpc>
                <a:spcPct val="10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285750" lvl="0" marL="297816" marR="232409" rtl="0" algn="l">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Interrupt driven and programmed I/O require active  CPU intervention.</a:t>
            </a:r>
            <a:endParaRPr/>
          </a:p>
          <a:p>
            <a:pPr indent="0" lvl="0" marL="12066" marR="232409" rtl="0" algn="l">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285750" lvl="2" marL="297816" marR="232409" rtl="0" algn="l">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Makes the CPU wait</a:t>
            </a:r>
            <a:endParaRPr/>
          </a:p>
          <a:p>
            <a:pPr indent="0" lvl="2" marL="12066" marR="232409" rtl="0" algn="l">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285750" lvl="2" marL="297816" marR="232409" rtl="0" algn="l">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Requires CPU’s attention during data transfer</a:t>
            </a:r>
            <a:endParaRPr/>
          </a:p>
          <a:p>
            <a:pPr indent="0" lvl="2" marL="12066" marR="232409" rtl="0" algn="l">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285750" lvl="5" marL="297816" marR="232409" rtl="0" algn="l">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CPU is tied up and processing time is being wasted</a:t>
            </a:r>
            <a:endParaRPr/>
          </a:p>
          <a:p>
            <a:pPr indent="0" lvl="5" marL="12066" marR="232409" rtl="0" algn="ctr">
              <a:lnSpc>
                <a:spcPct val="100000"/>
              </a:lnSpc>
              <a:spcBef>
                <a:spcPts val="0"/>
              </a:spcBef>
              <a:spcAft>
                <a:spcPts val="0"/>
              </a:spcAft>
              <a:buNone/>
            </a:pPr>
            <a:r>
              <a:t/>
            </a:r>
            <a:endParaRPr b="1" i="1" sz="1800" u="none" cap="none" strike="noStrike">
              <a:solidFill>
                <a:schemeClr val="dk1"/>
              </a:solidFill>
              <a:latin typeface="Times New Roman"/>
              <a:ea typeface="Times New Roman"/>
              <a:cs typeface="Times New Roman"/>
              <a:sym typeface="Times New Roman"/>
            </a:endParaRPr>
          </a:p>
          <a:p>
            <a:pPr indent="0" lvl="5" marL="12066" marR="232409" rtl="0" algn="ctr">
              <a:lnSpc>
                <a:spcPct val="100000"/>
              </a:lnSpc>
              <a:spcBef>
                <a:spcPts val="0"/>
              </a:spcBef>
              <a:spcAft>
                <a:spcPts val="0"/>
              </a:spcAft>
              <a:buNone/>
            </a:pPr>
            <a:r>
              <a:t/>
            </a:r>
            <a:endParaRPr b="1" i="1" sz="1800" u="none" cap="none" strike="noStrike">
              <a:solidFill>
                <a:schemeClr val="dk1"/>
              </a:solidFill>
              <a:latin typeface="Times New Roman"/>
              <a:ea typeface="Times New Roman"/>
              <a:cs typeface="Times New Roman"/>
              <a:sym typeface="Times New Roman"/>
            </a:endParaRPr>
          </a:p>
          <a:p>
            <a:pPr indent="0" lvl="5" marL="12066" marR="232409" rtl="0" algn="ctr">
              <a:lnSpc>
                <a:spcPct val="100000"/>
              </a:lnSpc>
              <a:spcBef>
                <a:spcPts val="0"/>
              </a:spcBef>
              <a:spcAft>
                <a:spcPts val="0"/>
              </a:spcAft>
              <a:buNone/>
            </a:pPr>
            <a:r>
              <a:t/>
            </a:r>
            <a:endParaRPr b="1" i="1" sz="1800" u="none" cap="none" strike="noStrike">
              <a:solidFill>
                <a:schemeClr val="dk1"/>
              </a:solidFill>
              <a:latin typeface="Times New Roman"/>
              <a:ea typeface="Times New Roman"/>
              <a:cs typeface="Times New Roman"/>
              <a:sym typeface="Times New Roman"/>
            </a:endParaRPr>
          </a:p>
          <a:p>
            <a:pPr indent="0" lvl="5" marL="12066" marR="232409" rtl="0" algn="ctr">
              <a:lnSpc>
                <a:spcPct val="100000"/>
              </a:lnSpc>
              <a:spcBef>
                <a:spcPts val="0"/>
              </a:spcBef>
              <a:spcAft>
                <a:spcPts val="0"/>
              </a:spcAft>
              <a:buNone/>
            </a:pPr>
            <a:r>
              <a:t/>
            </a:r>
            <a:endParaRPr b="1" i="1" sz="1800" u="none" cap="none" strike="noStrike">
              <a:solidFill>
                <a:schemeClr val="dk1"/>
              </a:solidFill>
              <a:latin typeface="Times New Roman"/>
              <a:ea typeface="Times New Roman"/>
              <a:cs typeface="Times New Roman"/>
              <a:sym typeface="Times New Roman"/>
            </a:endParaRPr>
          </a:p>
          <a:p>
            <a:pPr indent="0" lvl="5" marL="12066" marR="232409" rtl="0" algn="ctr">
              <a:lnSpc>
                <a:spcPct val="100000"/>
              </a:lnSpc>
              <a:spcBef>
                <a:spcPts val="0"/>
              </a:spcBef>
              <a:spcAft>
                <a:spcPts val="0"/>
              </a:spcAft>
              <a:buNone/>
            </a:pPr>
            <a:r>
              <a:rPr b="1" i="1" lang="en-US" sz="3200" u="none" cap="none" strike="noStrike">
                <a:solidFill>
                  <a:schemeClr val="dk1"/>
                </a:solidFill>
                <a:latin typeface="Georgia"/>
                <a:ea typeface="Georgia"/>
                <a:cs typeface="Georgia"/>
                <a:sym typeface="Georgia"/>
              </a:rPr>
              <a:t>DMA is the answer</a:t>
            </a:r>
            <a:endParaRPr b="0" i="0" sz="3200" u="none" cap="none" strike="noStrike">
              <a:solidFill>
                <a:schemeClr val="dk1"/>
              </a:solidFill>
              <a:latin typeface="Georgia"/>
              <a:ea typeface="Georgia"/>
              <a:cs typeface="Georgia"/>
              <a:sym typeface="Georgia"/>
            </a:endParaRPr>
          </a:p>
          <a:p>
            <a:pPr indent="0" lvl="0" marL="286385" marR="0" rtl="0" algn="l">
              <a:lnSpc>
                <a:spcPct val="100000"/>
              </a:lnSpc>
              <a:spcBef>
                <a:spcPts val="525"/>
              </a:spcBef>
              <a:spcAft>
                <a:spcPts val="0"/>
              </a:spcAft>
              <a:buClr>
                <a:srgbClr val="000000"/>
              </a:buClr>
              <a:buSzPts val="2400"/>
              <a:buFont typeface="Arial"/>
              <a:buNone/>
            </a:pPr>
            <a:r>
              <a:t/>
            </a:r>
            <a:endParaRPr b="0" i="0" sz="2400" u="none" cap="none" strike="noStrike">
              <a:solidFill>
                <a:schemeClr val="dk1"/>
              </a:solidFill>
              <a:latin typeface="Trebuchet MS"/>
              <a:ea typeface="Trebuchet MS"/>
              <a:cs typeface="Trebuchet MS"/>
              <a:sym typeface="Trebuchet MS"/>
            </a:endParaRPr>
          </a:p>
        </p:txBody>
      </p:sp>
      <p:pic>
        <p:nvPicPr>
          <p:cNvPr descr="BRAC University Jobs 2020- Jobs in BRAC University- careerz360.com" id="295" name="Google Shape;295;p19"/>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7"/>
          <p:cNvSpPr txBox="1"/>
          <p:nvPr>
            <p:ph type="title"/>
          </p:nvPr>
        </p:nvSpPr>
        <p:spPr>
          <a:xfrm>
            <a:off x="535940" y="415636"/>
            <a:ext cx="5601624" cy="564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Direct Memory Access (DMA)</a:t>
            </a:r>
            <a:endParaRPr/>
          </a:p>
        </p:txBody>
      </p:sp>
      <p:sp>
        <p:nvSpPr>
          <p:cNvPr id="301" name="Google Shape;301;p67"/>
          <p:cNvSpPr txBox="1"/>
          <p:nvPr>
            <p:ph idx="1" type="body"/>
          </p:nvPr>
        </p:nvSpPr>
        <p:spPr>
          <a:xfrm>
            <a:off x="535940" y="1170704"/>
            <a:ext cx="7755889" cy="5077287"/>
          </a:xfrm>
          <a:prstGeom prst="rect">
            <a:avLst/>
          </a:prstGeom>
          <a:noFill/>
          <a:ln>
            <a:noFill/>
          </a:ln>
        </p:spPr>
        <p:txBody>
          <a:bodyPr anchorCtr="0" anchor="t" bIns="0" lIns="0" spcFirstLastPara="1" rIns="0" wrap="square" tIns="0">
            <a:spAutoFit/>
          </a:bodyPr>
          <a:lstStyle/>
          <a:p>
            <a:pPr indent="-342900" lvl="0" marL="342900" rtl="0" algn="l">
              <a:lnSpc>
                <a:spcPct val="80000"/>
              </a:lnSpc>
              <a:spcBef>
                <a:spcPts val="400"/>
              </a:spcBef>
              <a:spcAft>
                <a:spcPts val="0"/>
              </a:spcAft>
              <a:buClr>
                <a:srgbClr val="E7E6E6"/>
              </a:buClr>
              <a:buSzPts val="1500"/>
              <a:buNone/>
            </a:pPr>
            <a:r>
              <a:t/>
            </a:r>
            <a:endParaRPr b="1" sz="1800">
              <a:solidFill>
                <a:srgbClr val="000000"/>
              </a:solidFill>
              <a:latin typeface="Times New Roman"/>
              <a:ea typeface="Times New Roman"/>
              <a:cs typeface="Times New Roman"/>
              <a:sym typeface="Times New Roman"/>
            </a:endParaRPr>
          </a:p>
          <a:p>
            <a:pPr indent="-342900" lvl="0" marL="342900" rtl="0" algn="l">
              <a:lnSpc>
                <a:spcPct val="80000"/>
              </a:lnSpc>
              <a:spcBef>
                <a:spcPts val="320"/>
              </a:spcBef>
              <a:spcAft>
                <a:spcPts val="0"/>
              </a:spcAft>
              <a:buClr>
                <a:srgbClr val="E7E6E6"/>
              </a:buClr>
              <a:buSzPts val="1200"/>
              <a:buNone/>
            </a:pPr>
            <a:r>
              <a:rPr b="1" lang="en-US" sz="1800">
                <a:solidFill>
                  <a:srgbClr val="000000"/>
                </a:solidFill>
                <a:latin typeface="Times New Roman"/>
                <a:ea typeface="Times New Roman"/>
                <a:cs typeface="Times New Roman"/>
                <a:sym typeface="Times New Roman"/>
              </a:rPr>
              <a:t>Direct Memory Access (DMA) </a:t>
            </a:r>
            <a:r>
              <a:rPr lang="en-US" sz="1800">
                <a:solidFill>
                  <a:srgbClr val="000000"/>
                </a:solidFill>
                <a:latin typeface="Times New Roman"/>
                <a:ea typeface="Times New Roman"/>
                <a:cs typeface="Times New Roman"/>
                <a:sym typeface="Times New Roman"/>
              </a:rPr>
              <a:t>is a process of data transfer between the memory </a:t>
            </a:r>
            <a:endParaRPr/>
          </a:p>
          <a:p>
            <a:pPr indent="-342900" lvl="0" marL="342900" rtl="0" algn="l">
              <a:lnSpc>
                <a:spcPct val="80000"/>
              </a:lnSpc>
              <a:spcBef>
                <a:spcPts val="320"/>
              </a:spcBef>
              <a:spcAft>
                <a:spcPts val="0"/>
              </a:spcAft>
              <a:buClr>
                <a:srgbClr val="E7E6E6"/>
              </a:buClr>
              <a:buSzPts val="1200"/>
              <a:buNone/>
            </a:pPr>
            <a:r>
              <a:rPr lang="en-US" sz="1800">
                <a:solidFill>
                  <a:srgbClr val="000000"/>
                </a:solidFill>
                <a:latin typeface="Times New Roman"/>
                <a:ea typeface="Times New Roman"/>
                <a:cs typeface="Times New Roman"/>
                <a:sym typeface="Times New Roman"/>
              </a:rPr>
              <a:t>and I/O devices. An external device takes</a:t>
            </a:r>
            <a:r>
              <a:rPr lang="en-US" sz="1800">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over the control of system bus from the </a:t>
            </a:r>
            <a:endParaRPr sz="1800">
              <a:solidFill>
                <a:srgbClr val="000000"/>
              </a:solidFill>
              <a:latin typeface="Times New Roman"/>
              <a:ea typeface="Times New Roman"/>
              <a:cs typeface="Times New Roman"/>
              <a:sym typeface="Times New Roman"/>
            </a:endParaRPr>
          </a:p>
          <a:p>
            <a:pPr indent="-342900" lvl="0" marL="342900" rtl="0" algn="l">
              <a:lnSpc>
                <a:spcPct val="80000"/>
              </a:lnSpc>
              <a:spcBef>
                <a:spcPts val="320"/>
              </a:spcBef>
              <a:spcAft>
                <a:spcPts val="0"/>
              </a:spcAft>
              <a:buClr>
                <a:srgbClr val="E7E6E6"/>
              </a:buClr>
              <a:buSzPts val="1200"/>
              <a:buNone/>
            </a:pPr>
            <a:r>
              <a:rPr lang="en-US" sz="1800">
                <a:solidFill>
                  <a:srgbClr val="000000"/>
                </a:solidFill>
                <a:latin typeface="Times New Roman"/>
                <a:ea typeface="Times New Roman"/>
                <a:cs typeface="Times New Roman"/>
                <a:sym typeface="Times New Roman"/>
              </a:rPr>
              <a:t>CPU and facilitates with the data transfer.</a:t>
            </a:r>
            <a:endParaRPr/>
          </a:p>
          <a:p>
            <a:pPr indent="-342900" lvl="0" marL="342900" rtl="0" algn="l">
              <a:lnSpc>
                <a:spcPct val="80000"/>
              </a:lnSpc>
              <a:spcBef>
                <a:spcPts val="320"/>
              </a:spcBef>
              <a:spcAft>
                <a:spcPts val="0"/>
              </a:spcAft>
              <a:buClr>
                <a:srgbClr val="E7E6E6"/>
              </a:buClr>
              <a:buSzPts val="1200"/>
              <a:buNone/>
            </a:pPr>
            <a:r>
              <a:t/>
            </a:r>
            <a:endParaRPr sz="1800">
              <a:latin typeface="Times New Roman"/>
              <a:ea typeface="Times New Roman"/>
              <a:cs typeface="Times New Roman"/>
              <a:sym typeface="Times New Roman"/>
            </a:endParaRPr>
          </a:p>
          <a:p>
            <a:pPr indent="-266700" lvl="0" marL="342900" rtl="0" algn="l">
              <a:lnSpc>
                <a:spcPct val="80000"/>
              </a:lnSpc>
              <a:spcBef>
                <a:spcPts val="320"/>
              </a:spcBef>
              <a:spcAft>
                <a:spcPts val="0"/>
              </a:spcAft>
              <a:buClr>
                <a:srgbClr val="E7E6E6"/>
              </a:buClr>
              <a:buSzPts val="1200"/>
              <a:buNone/>
            </a:pPr>
            <a:r>
              <a:t/>
            </a:r>
            <a:endParaRPr sz="1800">
              <a:solidFill>
                <a:srgbClr val="000000"/>
              </a:solidFill>
              <a:latin typeface="Times New Roman"/>
              <a:ea typeface="Times New Roman"/>
              <a:cs typeface="Times New Roman"/>
              <a:sym typeface="Times New Roman"/>
            </a:endParaRPr>
          </a:p>
          <a:p>
            <a:pPr indent="-342900" lvl="0" marL="342900" rtl="0" algn="l">
              <a:lnSpc>
                <a:spcPct val="80000"/>
              </a:lnSpc>
              <a:spcBef>
                <a:spcPts val="320"/>
              </a:spcBef>
              <a:spcAft>
                <a:spcPts val="0"/>
              </a:spcAft>
              <a:buClr>
                <a:srgbClr val="000000"/>
              </a:buClr>
              <a:buSzPts val="1200"/>
              <a:buFont typeface="Noto Sans Symbols"/>
              <a:buChar char="❑"/>
            </a:pPr>
            <a:r>
              <a:rPr lang="en-US" sz="1800">
                <a:solidFill>
                  <a:srgbClr val="000000"/>
                </a:solidFill>
                <a:latin typeface="Times New Roman"/>
                <a:ea typeface="Times New Roman"/>
                <a:cs typeface="Times New Roman"/>
                <a:sym typeface="Times New Roman"/>
              </a:rPr>
              <a:t>The basic idea of </a:t>
            </a:r>
            <a:r>
              <a:rPr b="1" lang="en-US" sz="1800">
                <a:solidFill>
                  <a:srgbClr val="000000"/>
                </a:solidFill>
                <a:latin typeface="Times New Roman"/>
                <a:ea typeface="Times New Roman"/>
                <a:cs typeface="Times New Roman"/>
                <a:sym typeface="Times New Roman"/>
              </a:rPr>
              <a:t>DMA </a:t>
            </a:r>
            <a:r>
              <a:rPr lang="en-US" sz="1800">
                <a:solidFill>
                  <a:srgbClr val="000000"/>
                </a:solidFill>
                <a:latin typeface="Times New Roman"/>
                <a:ea typeface="Times New Roman"/>
                <a:cs typeface="Times New Roman"/>
                <a:sym typeface="Times New Roman"/>
              </a:rPr>
              <a:t>is to transfer blocks of data</a:t>
            </a:r>
            <a:r>
              <a:rPr i="1" lang="en-US" sz="1800">
                <a:solidFill>
                  <a:srgbClr val="000000"/>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directly between memory and</a:t>
            </a:r>
            <a:r>
              <a:rPr lang="en-US" sz="1800">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peripherals. The data does not have to go through the microprocessor.</a:t>
            </a:r>
            <a:endParaRPr/>
          </a:p>
          <a:p>
            <a:pPr indent="0" lvl="0" marL="0" rtl="0" algn="l">
              <a:lnSpc>
                <a:spcPct val="80000"/>
              </a:lnSpc>
              <a:spcBef>
                <a:spcPts val="320"/>
              </a:spcBef>
              <a:spcAft>
                <a:spcPts val="0"/>
              </a:spcAft>
              <a:buClr>
                <a:schemeClr val="dk1"/>
              </a:buClr>
              <a:buSzPts val="1200"/>
              <a:buNone/>
            </a:pPr>
            <a:r>
              <a:t/>
            </a:r>
            <a:endParaRPr sz="1800">
              <a:solidFill>
                <a:srgbClr val="000000"/>
              </a:solidFill>
              <a:latin typeface="Times New Roman"/>
              <a:ea typeface="Times New Roman"/>
              <a:cs typeface="Times New Roman"/>
              <a:sym typeface="Times New Roman"/>
            </a:endParaRPr>
          </a:p>
          <a:p>
            <a:pPr indent="-342900" lvl="0" marL="342900" rtl="0" algn="l">
              <a:lnSpc>
                <a:spcPct val="80000"/>
              </a:lnSpc>
              <a:spcBef>
                <a:spcPts val="320"/>
              </a:spcBef>
              <a:spcAft>
                <a:spcPts val="0"/>
              </a:spcAft>
              <a:buClr>
                <a:schemeClr val="dk1"/>
              </a:buClr>
              <a:buSzPts val="1200"/>
              <a:buFont typeface="Noto Sans Symbols"/>
              <a:buChar char="❑"/>
            </a:pPr>
            <a:r>
              <a:rPr lang="en-US" sz="1800">
                <a:latin typeface="Times New Roman"/>
                <a:ea typeface="Times New Roman"/>
                <a:cs typeface="Times New Roman"/>
                <a:sym typeface="Times New Roman"/>
              </a:rPr>
              <a:t>DMA controller can perform this task, relieving the CPU from the burden of transferring data. </a:t>
            </a:r>
            <a:endParaRPr/>
          </a:p>
          <a:p>
            <a:pPr indent="0" lvl="0" marL="0" rtl="0" algn="l">
              <a:lnSpc>
                <a:spcPct val="80000"/>
              </a:lnSpc>
              <a:spcBef>
                <a:spcPts val="320"/>
              </a:spcBef>
              <a:spcAft>
                <a:spcPts val="0"/>
              </a:spcAft>
              <a:buClr>
                <a:schemeClr val="dk1"/>
              </a:buClr>
              <a:buSzPts val="1200"/>
              <a:buNone/>
            </a:pPr>
            <a:r>
              <a:t/>
            </a:r>
            <a:endParaRPr sz="1800">
              <a:latin typeface="Times New Roman"/>
              <a:ea typeface="Times New Roman"/>
              <a:cs typeface="Times New Roman"/>
              <a:sym typeface="Times New Roman"/>
            </a:endParaRPr>
          </a:p>
          <a:p>
            <a:pPr indent="-342900" lvl="0" marL="342900" rtl="0" algn="l">
              <a:lnSpc>
                <a:spcPct val="80000"/>
              </a:lnSpc>
              <a:spcBef>
                <a:spcPts val="320"/>
              </a:spcBef>
              <a:spcAft>
                <a:spcPts val="0"/>
              </a:spcAft>
              <a:buClr>
                <a:schemeClr val="dk1"/>
              </a:buClr>
              <a:buSzPts val="1200"/>
              <a:buFont typeface="Noto Sans Symbols"/>
              <a:buChar char="❑"/>
            </a:pPr>
            <a:r>
              <a:rPr lang="en-US" sz="1800">
                <a:latin typeface="Times New Roman"/>
                <a:ea typeface="Times New Roman"/>
                <a:cs typeface="Times New Roman"/>
                <a:sym typeface="Times New Roman"/>
              </a:rPr>
              <a:t>The CPU just issues the command for data transfer and shift its focus on actual data processing while the DMA handles the transfer of data</a:t>
            </a:r>
            <a:endParaRPr/>
          </a:p>
          <a:p>
            <a:pPr indent="0" lvl="0" marL="0" rtl="0" algn="l">
              <a:lnSpc>
                <a:spcPct val="80000"/>
              </a:lnSpc>
              <a:spcBef>
                <a:spcPts val="320"/>
              </a:spcBef>
              <a:spcAft>
                <a:spcPts val="0"/>
              </a:spcAft>
              <a:buClr>
                <a:schemeClr val="dk1"/>
              </a:buClr>
              <a:buSzPts val="1200"/>
              <a:buNone/>
            </a:pPr>
            <a:r>
              <a:t/>
            </a:r>
            <a:endParaRPr sz="1800">
              <a:solidFill>
                <a:srgbClr val="000000"/>
              </a:solidFill>
              <a:latin typeface="Times New Roman"/>
              <a:ea typeface="Times New Roman"/>
              <a:cs typeface="Times New Roman"/>
              <a:sym typeface="Times New Roman"/>
            </a:endParaRPr>
          </a:p>
          <a:p>
            <a:pPr indent="-342900" lvl="0" marL="342900" rtl="0" algn="l">
              <a:lnSpc>
                <a:spcPct val="80000"/>
              </a:lnSpc>
              <a:spcBef>
                <a:spcPts val="320"/>
              </a:spcBef>
              <a:spcAft>
                <a:spcPts val="0"/>
              </a:spcAft>
              <a:buClr>
                <a:srgbClr val="000000"/>
              </a:buClr>
              <a:buSzPts val="1200"/>
              <a:buFont typeface="Noto Sans Symbols"/>
              <a:buChar char="❑"/>
            </a:pPr>
            <a:r>
              <a:rPr lang="en-US" sz="1800">
                <a:solidFill>
                  <a:srgbClr val="000000"/>
                </a:solidFill>
                <a:latin typeface="Times New Roman"/>
                <a:ea typeface="Times New Roman"/>
                <a:cs typeface="Times New Roman"/>
                <a:sym typeface="Times New Roman"/>
              </a:rPr>
              <a:t>Can be used for </a:t>
            </a:r>
            <a:r>
              <a:rPr b="1" lang="en-US" sz="1800">
                <a:solidFill>
                  <a:srgbClr val="000000"/>
                </a:solidFill>
                <a:latin typeface="Times New Roman"/>
                <a:ea typeface="Times New Roman"/>
                <a:cs typeface="Times New Roman"/>
                <a:sym typeface="Times New Roman"/>
              </a:rPr>
              <a:t>high-speed data transfer</a:t>
            </a:r>
            <a:r>
              <a:rPr lang="en-US" sz="1800">
                <a:solidFill>
                  <a:srgbClr val="000000"/>
                </a:solidFill>
                <a:latin typeface="Times New Roman"/>
                <a:ea typeface="Times New Roman"/>
                <a:cs typeface="Times New Roman"/>
                <a:sym typeface="Times New Roman"/>
              </a:rPr>
              <a:t> between memory and peripherals such as HDD, magnetic tape etc. </a:t>
            </a:r>
            <a:endParaRPr/>
          </a:p>
          <a:p>
            <a:pPr indent="0" lvl="0" marL="0" rtl="0" algn="l">
              <a:lnSpc>
                <a:spcPct val="80000"/>
              </a:lnSpc>
              <a:spcBef>
                <a:spcPts val="320"/>
              </a:spcBef>
              <a:spcAft>
                <a:spcPts val="0"/>
              </a:spcAft>
              <a:buClr>
                <a:schemeClr val="dk1"/>
              </a:buClr>
              <a:buSzPts val="1200"/>
              <a:buNone/>
            </a:pPr>
            <a:r>
              <a:t/>
            </a:r>
            <a:endParaRPr sz="1800">
              <a:solidFill>
                <a:srgbClr val="000000"/>
              </a:solidFill>
              <a:latin typeface="Times New Roman"/>
              <a:ea typeface="Times New Roman"/>
              <a:cs typeface="Times New Roman"/>
              <a:sym typeface="Times New Roman"/>
            </a:endParaRPr>
          </a:p>
          <a:p>
            <a:pPr indent="-342900" lvl="0" marL="342900" rtl="0" algn="ctr">
              <a:lnSpc>
                <a:spcPct val="80000"/>
              </a:lnSpc>
              <a:spcBef>
                <a:spcPts val="320"/>
              </a:spcBef>
              <a:spcAft>
                <a:spcPts val="0"/>
              </a:spcAft>
              <a:buClr>
                <a:srgbClr val="E7E6E6"/>
              </a:buClr>
              <a:buSzPts val="1200"/>
              <a:buNone/>
            </a:pPr>
            <a:r>
              <a:rPr b="1" lang="en-US" sz="1800">
                <a:solidFill>
                  <a:srgbClr val="000000"/>
                </a:solidFill>
                <a:latin typeface="Times New Roman"/>
                <a:ea typeface="Times New Roman"/>
                <a:cs typeface="Times New Roman"/>
                <a:sym typeface="Times New Roman"/>
              </a:rPr>
              <a:t>Nowadays, DMA can transfer data as fast as 40-60 M byte per second. </a:t>
            </a:r>
            <a:endParaRPr b="1" sz="1800">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1400"/>
              <a:buNone/>
            </a:pPr>
            <a:r>
              <a:t/>
            </a:r>
            <a:endParaRPr sz="1800">
              <a:latin typeface="Times New Roman"/>
              <a:ea typeface="Times New Roman"/>
              <a:cs typeface="Times New Roman"/>
              <a:sym typeface="Times New Roman"/>
            </a:endParaRPr>
          </a:p>
        </p:txBody>
      </p:sp>
      <p:pic>
        <p:nvPicPr>
          <p:cNvPr descr="BRAC University Jobs 2020- Jobs in BRAC University- careerz360.com" id="302" name="Google Shape;302;p67"/>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68"/>
          <p:cNvSpPr txBox="1"/>
          <p:nvPr>
            <p:ph type="title"/>
          </p:nvPr>
        </p:nvSpPr>
        <p:spPr>
          <a:xfrm>
            <a:off x="535940" y="577341"/>
            <a:ext cx="4313555" cy="98488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solidFill>
                  <a:srgbClr val="000000"/>
                </a:solidFill>
                <a:latin typeface="Georgia"/>
                <a:ea typeface="Georgia"/>
                <a:cs typeface="Georgia"/>
                <a:sym typeface="Georgia"/>
              </a:rPr>
              <a:t>DMA Controller</a:t>
            </a:r>
            <a:br>
              <a:rPr lang="en-US"/>
            </a:br>
            <a:endParaRPr/>
          </a:p>
        </p:txBody>
      </p:sp>
      <p:sp>
        <p:nvSpPr>
          <p:cNvPr id="308" name="Google Shape;308;p68"/>
          <p:cNvSpPr txBox="1"/>
          <p:nvPr>
            <p:ph idx="1" type="body"/>
          </p:nvPr>
        </p:nvSpPr>
        <p:spPr>
          <a:xfrm>
            <a:off x="535940" y="1300248"/>
            <a:ext cx="4479405" cy="5154232"/>
          </a:xfrm>
          <a:prstGeom prst="rect">
            <a:avLst/>
          </a:prstGeom>
          <a:noFill/>
          <a:ln>
            <a:noFill/>
          </a:ln>
        </p:spPr>
        <p:txBody>
          <a:bodyPr anchorCtr="0" anchor="t" bIns="0" lIns="0" spcFirstLastPara="1" rIns="0" wrap="square" tIns="0">
            <a:spAutoFit/>
          </a:bodyPr>
          <a:lstStyle/>
          <a:p>
            <a:pPr indent="0" lvl="1" marL="685800" rtl="0" algn="l">
              <a:lnSpc>
                <a:spcPct val="100000"/>
              </a:lnSpc>
              <a:spcBef>
                <a:spcPts val="0"/>
              </a:spcBef>
              <a:spcAft>
                <a:spcPts val="0"/>
              </a:spcAft>
              <a:buSzPts val="1400"/>
              <a:buNone/>
            </a:pPr>
            <a:r>
              <a:t/>
            </a:r>
            <a:endParaRPr sz="1100">
              <a:solidFill>
                <a:srgbClr val="000000"/>
              </a:solidFill>
              <a:latin typeface="Times New Roman"/>
              <a:ea typeface="Times New Roman"/>
              <a:cs typeface="Times New Roman"/>
              <a:sym typeface="Times New Roman"/>
            </a:endParaRPr>
          </a:p>
          <a:p>
            <a:pPr indent="-342900" lvl="0" marL="342900" rtl="0" algn="just">
              <a:lnSpc>
                <a:spcPct val="80000"/>
              </a:lnSpc>
              <a:spcBef>
                <a:spcPts val="360"/>
              </a:spcBef>
              <a:spcAft>
                <a:spcPts val="0"/>
              </a:spcAft>
              <a:buClr>
                <a:schemeClr val="dk1"/>
              </a:buClr>
              <a:buSzPts val="1350"/>
              <a:buFont typeface="Noto Sans Symbols"/>
              <a:buChar char="❑"/>
            </a:pPr>
            <a:r>
              <a:rPr lang="en-US" sz="1800">
                <a:solidFill>
                  <a:srgbClr val="000000"/>
                </a:solidFill>
                <a:latin typeface="Times New Roman"/>
                <a:ea typeface="Times New Roman"/>
                <a:cs typeface="Times New Roman"/>
                <a:sym typeface="Times New Roman"/>
              </a:rPr>
              <a:t>A DMA controller is connected with several peripherals that may request DMA.</a:t>
            </a:r>
            <a:endParaRPr/>
          </a:p>
          <a:p>
            <a:pPr indent="0" lvl="0" marL="0" rtl="0" algn="just">
              <a:lnSpc>
                <a:spcPct val="80000"/>
              </a:lnSpc>
              <a:spcBef>
                <a:spcPts val="360"/>
              </a:spcBef>
              <a:spcAft>
                <a:spcPts val="0"/>
              </a:spcAft>
              <a:buClr>
                <a:schemeClr val="dk1"/>
              </a:buClr>
              <a:buSzPts val="1350"/>
              <a:buNone/>
            </a:pPr>
            <a:r>
              <a:t/>
            </a:r>
            <a:endParaRPr sz="1800">
              <a:solidFill>
                <a:srgbClr val="000000"/>
              </a:solidFill>
              <a:latin typeface="Times New Roman"/>
              <a:ea typeface="Times New Roman"/>
              <a:cs typeface="Times New Roman"/>
              <a:sym typeface="Times New Roman"/>
            </a:endParaRPr>
          </a:p>
          <a:p>
            <a:pPr indent="-342900" lvl="0" marL="342900" rtl="0" algn="just">
              <a:lnSpc>
                <a:spcPct val="80000"/>
              </a:lnSpc>
              <a:spcBef>
                <a:spcPts val="360"/>
              </a:spcBef>
              <a:spcAft>
                <a:spcPts val="0"/>
              </a:spcAft>
              <a:buClr>
                <a:schemeClr val="dk1"/>
              </a:buClr>
              <a:buSzPts val="1350"/>
              <a:buFont typeface="Noto Sans Symbols"/>
              <a:buChar char="❑"/>
            </a:pPr>
            <a:r>
              <a:rPr lang="en-US" sz="1800">
                <a:solidFill>
                  <a:srgbClr val="000000"/>
                </a:solidFill>
                <a:latin typeface="Times New Roman"/>
                <a:ea typeface="Times New Roman"/>
                <a:cs typeface="Times New Roman"/>
                <a:sym typeface="Times New Roman"/>
              </a:rPr>
              <a:t>The controller can decides the priority of the DMA requests, can communicate with the I/O devices and the CPU, and provides memory</a:t>
            </a:r>
            <a:r>
              <a:rPr lang="en-US" sz="1800">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addresses for data transfer.</a:t>
            </a:r>
            <a:endParaRPr/>
          </a:p>
          <a:p>
            <a:pPr indent="0" lvl="0" marL="0" rtl="0" algn="just">
              <a:lnSpc>
                <a:spcPct val="80000"/>
              </a:lnSpc>
              <a:spcBef>
                <a:spcPts val="360"/>
              </a:spcBef>
              <a:spcAft>
                <a:spcPts val="0"/>
              </a:spcAft>
              <a:buClr>
                <a:schemeClr val="dk1"/>
              </a:buClr>
              <a:buSzPts val="1350"/>
              <a:buNone/>
            </a:pPr>
            <a:r>
              <a:t/>
            </a:r>
            <a:endParaRPr sz="1800">
              <a:solidFill>
                <a:srgbClr val="000000"/>
              </a:solidFill>
              <a:latin typeface="Times New Roman"/>
              <a:ea typeface="Times New Roman"/>
              <a:cs typeface="Times New Roman"/>
              <a:sym typeface="Times New Roman"/>
            </a:endParaRPr>
          </a:p>
          <a:p>
            <a:pPr indent="-257175" lvl="0" marL="342900" rtl="0" algn="just">
              <a:lnSpc>
                <a:spcPct val="80000"/>
              </a:lnSpc>
              <a:spcBef>
                <a:spcPts val="360"/>
              </a:spcBef>
              <a:spcAft>
                <a:spcPts val="0"/>
              </a:spcAft>
              <a:buClr>
                <a:schemeClr val="dk1"/>
              </a:buClr>
              <a:buSzPts val="1350"/>
              <a:buFont typeface="Noto Sans Symbols"/>
              <a:buNone/>
            </a:pPr>
            <a:r>
              <a:t/>
            </a:r>
            <a:endParaRPr sz="1800">
              <a:solidFill>
                <a:srgbClr val="000000"/>
              </a:solidFill>
              <a:latin typeface="Times New Roman"/>
              <a:ea typeface="Times New Roman"/>
              <a:cs typeface="Times New Roman"/>
              <a:sym typeface="Times New Roman"/>
            </a:endParaRPr>
          </a:p>
          <a:p>
            <a:pPr indent="-342900" lvl="0" marL="342900" rtl="0" algn="just">
              <a:lnSpc>
                <a:spcPct val="80000"/>
              </a:lnSpc>
              <a:spcBef>
                <a:spcPts val="360"/>
              </a:spcBef>
              <a:spcAft>
                <a:spcPts val="0"/>
              </a:spcAft>
              <a:buClr>
                <a:schemeClr val="dk1"/>
              </a:buClr>
              <a:buSzPts val="1350"/>
              <a:buFont typeface="Noto Sans Symbols"/>
              <a:buChar char="❑"/>
            </a:pPr>
            <a:r>
              <a:rPr lang="en-US" sz="1800">
                <a:solidFill>
                  <a:srgbClr val="000000"/>
                </a:solidFill>
                <a:latin typeface="Times New Roman"/>
                <a:ea typeface="Times New Roman"/>
                <a:cs typeface="Times New Roman"/>
                <a:sym typeface="Times New Roman"/>
              </a:rPr>
              <a:t>For e.g. the Intel 8237 is a DMA controller</a:t>
            </a:r>
            <a:endParaRPr/>
          </a:p>
          <a:p>
            <a:pPr indent="-257175" lvl="0" marL="342900" rtl="0" algn="just">
              <a:lnSpc>
                <a:spcPct val="80000"/>
              </a:lnSpc>
              <a:spcBef>
                <a:spcPts val="360"/>
              </a:spcBef>
              <a:spcAft>
                <a:spcPts val="0"/>
              </a:spcAft>
              <a:buClr>
                <a:schemeClr val="dk1"/>
              </a:buClr>
              <a:buSzPts val="1350"/>
              <a:buFont typeface="Noto Sans Symbols"/>
              <a:buNone/>
            </a:pPr>
            <a:r>
              <a:t/>
            </a:r>
            <a:endParaRPr sz="1800">
              <a:solidFill>
                <a:srgbClr val="000000"/>
              </a:solidFill>
              <a:latin typeface="Times New Roman"/>
              <a:ea typeface="Times New Roman"/>
              <a:cs typeface="Times New Roman"/>
              <a:sym typeface="Times New Roman"/>
            </a:endParaRPr>
          </a:p>
          <a:p>
            <a:pPr indent="0" lvl="0" marL="0" rtl="0" algn="just">
              <a:lnSpc>
                <a:spcPct val="80000"/>
              </a:lnSpc>
              <a:spcBef>
                <a:spcPts val="360"/>
              </a:spcBef>
              <a:spcAft>
                <a:spcPts val="0"/>
              </a:spcAft>
              <a:buClr>
                <a:schemeClr val="dk1"/>
              </a:buClr>
              <a:buSzPts val="1350"/>
              <a:buNone/>
            </a:pPr>
            <a:r>
              <a:t/>
            </a:r>
            <a:endParaRPr sz="1800">
              <a:solidFill>
                <a:srgbClr val="000000"/>
              </a:solidFill>
              <a:latin typeface="Times New Roman"/>
              <a:ea typeface="Times New Roman"/>
              <a:cs typeface="Times New Roman"/>
              <a:sym typeface="Times New Roman"/>
            </a:endParaRPr>
          </a:p>
          <a:p>
            <a:pPr indent="-342900" lvl="0" marL="342900" rtl="0" algn="just">
              <a:lnSpc>
                <a:spcPct val="80000"/>
              </a:lnSpc>
              <a:spcBef>
                <a:spcPts val="360"/>
              </a:spcBef>
              <a:spcAft>
                <a:spcPts val="0"/>
              </a:spcAft>
              <a:buClr>
                <a:schemeClr val="dk1"/>
              </a:buClr>
              <a:buSzPts val="1350"/>
              <a:buFont typeface="Noto Sans Symbols"/>
              <a:buChar char="❑"/>
            </a:pPr>
            <a:r>
              <a:rPr lang="en-US" sz="1800">
                <a:solidFill>
                  <a:srgbClr val="000000"/>
                </a:solidFill>
                <a:latin typeface="Times New Roman"/>
                <a:ea typeface="Times New Roman"/>
                <a:cs typeface="Times New Roman"/>
                <a:sym typeface="Times New Roman"/>
              </a:rPr>
              <a:t>It is a 4-channel device. Each channel is dedicated to a specific</a:t>
            </a:r>
            <a:r>
              <a:rPr lang="en-US" sz="1800">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I/O device </a:t>
            </a:r>
            <a:endParaRPr sz="1800">
              <a:solidFill>
                <a:srgbClr val="000000"/>
              </a:solidFill>
              <a:latin typeface="Times New Roman"/>
              <a:ea typeface="Times New Roman"/>
              <a:cs typeface="Times New Roman"/>
              <a:sym typeface="Times New Roman"/>
            </a:endParaRPr>
          </a:p>
          <a:p>
            <a:pPr indent="0" lvl="0" marL="0" rtl="0" algn="just">
              <a:lnSpc>
                <a:spcPct val="80000"/>
              </a:lnSpc>
              <a:spcBef>
                <a:spcPts val="360"/>
              </a:spcBef>
              <a:spcAft>
                <a:spcPts val="0"/>
              </a:spcAft>
              <a:buClr>
                <a:schemeClr val="dk1"/>
              </a:buClr>
              <a:buSzPts val="1350"/>
              <a:buNone/>
            </a:pPr>
            <a:r>
              <a:t/>
            </a:r>
            <a:endParaRPr sz="1800">
              <a:solidFill>
                <a:srgbClr val="000000"/>
              </a:solidFill>
              <a:latin typeface="Times New Roman"/>
              <a:ea typeface="Times New Roman"/>
              <a:cs typeface="Times New Roman"/>
              <a:sym typeface="Times New Roman"/>
            </a:endParaRPr>
          </a:p>
          <a:p>
            <a:pPr indent="0" lvl="0" marL="0" rtl="0" algn="just">
              <a:lnSpc>
                <a:spcPct val="80000"/>
              </a:lnSpc>
              <a:spcBef>
                <a:spcPts val="360"/>
              </a:spcBef>
              <a:spcAft>
                <a:spcPts val="0"/>
              </a:spcAft>
              <a:buClr>
                <a:schemeClr val="dk1"/>
              </a:buClr>
              <a:buSzPts val="1350"/>
              <a:buNone/>
            </a:pPr>
            <a:r>
              <a:t/>
            </a:r>
            <a:endParaRPr sz="1800">
              <a:solidFill>
                <a:srgbClr val="000000"/>
              </a:solidFill>
              <a:latin typeface="Times New Roman"/>
              <a:ea typeface="Times New Roman"/>
              <a:cs typeface="Times New Roman"/>
              <a:sym typeface="Times New Roman"/>
            </a:endParaRPr>
          </a:p>
          <a:p>
            <a:pPr indent="-342900" lvl="0" marL="342900" rtl="0" algn="just">
              <a:lnSpc>
                <a:spcPct val="80000"/>
              </a:lnSpc>
              <a:spcBef>
                <a:spcPts val="360"/>
              </a:spcBef>
              <a:spcAft>
                <a:spcPts val="0"/>
              </a:spcAft>
              <a:buClr>
                <a:schemeClr val="dk1"/>
              </a:buClr>
              <a:buSzPts val="1350"/>
              <a:buFont typeface="Noto Sans Symbols"/>
              <a:buChar char="❑"/>
            </a:pPr>
            <a:r>
              <a:rPr lang="en-US" sz="1800">
                <a:solidFill>
                  <a:srgbClr val="000000"/>
                </a:solidFill>
                <a:latin typeface="Times New Roman"/>
                <a:ea typeface="Times New Roman"/>
                <a:cs typeface="Times New Roman"/>
                <a:sym typeface="Times New Roman"/>
              </a:rPr>
              <a:t>It is capable of addressing 64KB section of memory</a:t>
            </a:r>
            <a:endParaRPr sz="1800">
              <a:latin typeface="Times New Roman"/>
              <a:ea typeface="Times New Roman"/>
              <a:cs typeface="Times New Roman"/>
              <a:sym typeface="Times New Roman"/>
            </a:endParaRPr>
          </a:p>
          <a:p>
            <a:pPr indent="0" lvl="0" marL="0" rtl="0" algn="just">
              <a:lnSpc>
                <a:spcPct val="80000"/>
              </a:lnSpc>
              <a:spcBef>
                <a:spcPts val="360"/>
              </a:spcBef>
              <a:spcAft>
                <a:spcPts val="0"/>
              </a:spcAft>
              <a:buClr>
                <a:schemeClr val="dk1"/>
              </a:buClr>
              <a:buSzPts val="1350"/>
              <a:buNone/>
            </a:pPr>
            <a:r>
              <a:rPr lang="en-US"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p:txBody>
      </p:sp>
      <p:sp>
        <p:nvSpPr>
          <p:cNvPr id="309" name="Google Shape;309;p68"/>
          <p:cNvSpPr/>
          <p:nvPr/>
        </p:nvSpPr>
        <p:spPr>
          <a:xfrm>
            <a:off x="5223163" y="1577340"/>
            <a:ext cx="3754581" cy="408916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BRAC University Jobs 2020- Jobs in BRAC University- careerz360.com" id="310" name="Google Shape;310;p68"/>
          <p:cNvPicPr preferRelativeResize="0"/>
          <p:nvPr/>
        </p:nvPicPr>
        <p:blipFill rotWithShape="1">
          <a:blip r:embed="rId4">
            <a:alphaModFix/>
          </a:blip>
          <a:srcRect b="0" l="0" r="0" t="0"/>
          <a:stretch/>
        </p:blipFill>
        <p:spPr>
          <a:xfrm>
            <a:off x="8001000" y="145473"/>
            <a:ext cx="990600" cy="990600"/>
          </a:xfrm>
          <a:prstGeom prst="rect">
            <a:avLst/>
          </a:prstGeom>
          <a:noFill/>
          <a:ln>
            <a:noFill/>
          </a:ln>
        </p:spPr>
      </p:pic>
      <p:sp>
        <p:nvSpPr>
          <p:cNvPr id="311" name="Google Shape;311;p68"/>
          <p:cNvSpPr txBox="1"/>
          <p:nvPr/>
        </p:nvSpPr>
        <p:spPr>
          <a:xfrm>
            <a:off x="5865205" y="5909655"/>
            <a:ext cx="2470496" cy="198121"/>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1400"/>
              <a:buFont typeface="Arial"/>
              <a:buNone/>
            </a:pPr>
            <a:r>
              <a:rPr b="1" i="0" lang="en-US" sz="1200" u="none" cap="none" strike="noStrike">
                <a:solidFill>
                  <a:schemeClr val="dk1"/>
                </a:solidFill>
                <a:latin typeface="Georgia"/>
                <a:ea typeface="Georgia"/>
                <a:cs typeface="Georgia"/>
                <a:sym typeface="Georgia"/>
              </a:rPr>
              <a:t>Typical DMA Module Diagram</a:t>
            </a:r>
            <a:endParaRPr b="1" i="0" sz="1200" u="none" cap="none" strike="noStrike">
              <a:solidFill>
                <a:schemeClr val="dk1"/>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
          <p:cNvSpPr txBox="1"/>
          <p:nvPr>
            <p:ph type="title"/>
          </p:nvPr>
        </p:nvSpPr>
        <p:spPr>
          <a:xfrm>
            <a:off x="535940" y="577341"/>
            <a:ext cx="3524885"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latin typeface="Times New Roman"/>
                <a:ea typeface="Times New Roman"/>
                <a:cs typeface="Times New Roman"/>
                <a:sym typeface="Times New Roman"/>
              </a:rPr>
              <a:t>Basic I/O System</a:t>
            </a:r>
            <a:endParaRPr>
              <a:latin typeface="Times New Roman"/>
              <a:ea typeface="Times New Roman"/>
              <a:cs typeface="Times New Roman"/>
              <a:sym typeface="Times New Roman"/>
            </a:endParaRPr>
          </a:p>
        </p:txBody>
      </p:sp>
      <p:sp>
        <p:nvSpPr>
          <p:cNvPr id="140" name="Google Shape;140;p2"/>
          <p:cNvSpPr txBox="1"/>
          <p:nvPr/>
        </p:nvSpPr>
        <p:spPr>
          <a:xfrm>
            <a:off x="535940" y="1309555"/>
            <a:ext cx="8058150" cy="4519186"/>
          </a:xfrm>
          <a:prstGeom prst="rect">
            <a:avLst/>
          </a:prstGeom>
          <a:noFill/>
          <a:ln>
            <a:noFill/>
          </a:ln>
        </p:spPr>
        <p:txBody>
          <a:bodyPr anchorCtr="0" anchor="t" bIns="0" lIns="0" spcFirstLastPara="1" rIns="0" wrap="square" tIns="12700">
            <a:spAutoFit/>
          </a:bodyPr>
          <a:lstStyle/>
          <a:p>
            <a:pPr indent="-285750" lvl="0" marL="2984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A </a:t>
            </a:r>
            <a:r>
              <a:rPr b="1" i="0" lang="en-US" sz="1800" u="none" cap="none" strike="noStrike">
                <a:solidFill>
                  <a:schemeClr val="dk1"/>
                </a:solidFill>
                <a:latin typeface="Times New Roman"/>
                <a:ea typeface="Times New Roman"/>
                <a:cs typeface="Times New Roman"/>
                <a:sym typeface="Times New Roman"/>
              </a:rPr>
              <a:t>Microprocessor </a:t>
            </a:r>
            <a:r>
              <a:rPr b="0" i="0" lang="en-US" sz="1800" u="none" cap="none" strike="noStrike">
                <a:solidFill>
                  <a:schemeClr val="dk1"/>
                </a:solidFill>
                <a:latin typeface="Times New Roman"/>
                <a:ea typeface="Times New Roman"/>
                <a:cs typeface="Times New Roman"/>
                <a:sym typeface="Times New Roman"/>
              </a:rPr>
              <a:t>is a great tool for solving problem but is of little or no use if it can’t communicate with other devices.</a:t>
            </a:r>
            <a:endParaRPr/>
          </a:p>
          <a:p>
            <a:pPr indent="-171450" lvl="0" marL="298450" marR="0" rtl="0" algn="l">
              <a:lnSpc>
                <a:spcPct val="100000"/>
              </a:lnSpc>
              <a:spcBef>
                <a:spcPts val="0"/>
              </a:spcBef>
              <a:spcAft>
                <a:spcPts val="0"/>
              </a:spcAft>
              <a:buClr>
                <a:schemeClr val="accent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285750" lvl="0" marL="297816" marR="5080" rtl="0" algn="l">
              <a:lnSpc>
                <a:spcPct val="100000"/>
              </a:lnSpc>
              <a:spcBef>
                <a:spcPts val="60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Input-Output devices (or peripherals) </a:t>
            </a:r>
            <a:r>
              <a:rPr b="0" i="0" lang="en-US" sz="1800" u="none" cap="none" strike="noStrike">
                <a:solidFill>
                  <a:schemeClr val="dk1"/>
                </a:solidFill>
                <a:latin typeface="Times New Roman"/>
                <a:ea typeface="Times New Roman"/>
                <a:cs typeface="Times New Roman"/>
                <a:sym typeface="Times New Roman"/>
              </a:rPr>
              <a:t>such as Keyboards,  Mouse, LEDs etc. are essential components of the  microprocessor-based or microcontroller-based systems.</a:t>
            </a:r>
            <a:endParaRPr/>
          </a:p>
          <a:p>
            <a:pPr indent="0" lvl="0" marL="12066" marR="5080" rtl="0" algn="l">
              <a:lnSpc>
                <a:spcPct val="100000"/>
              </a:lnSpc>
              <a:spcBef>
                <a:spcPts val="60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285750" lvl="0" marL="298450" marR="0" rtl="0" algn="l">
              <a:lnSpc>
                <a:spcPct val="100000"/>
              </a:lnSpc>
              <a:spcBef>
                <a:spcPts val="605"/>
              </a:spcBef>
              <a:spcAft>
                <a:spcPts val="0"/>
              </a:spcAft>
              <a:buClr>
                <a:srgbClr val="000000"/>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Input Devices</a:t>
            </a:r>
            <a:endParaRPr b="0" i="0" sz="1800" u="none" cap="none" strike="noStrike">
              <a:solidFill>
                <a:schemeClr val="dk1"/>
              </a:solidFill>
              <a:latin typeface="Times New Roman"/>
              <a:ea typeface="Times New Roman"/>
              <a:cs typeface="Times New Roman"/>
              <a:sym typeface="Times New Roman"/>
            </a:endParaRPr>
          </a:p>
          <a:p>
            <a:pPr indent="-285750" lvl="0" marL="572135"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9FB8CD"/>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Receive data from peripheral (i.e., device)</a:t>
            </a:r>
            <a:endParaRPr b="0" i="0" sz="1800" u="none" cap="none" strike="noStrike">
              <a:solidFill>
                <a:schemeClr val="dk1"/>
              </a:solidFill>
              <a:latin typeface="Times New Roman"/>
              <a:ea typeface="Times New Roman"/>
              <a:cs typeface="Times New Roman"/>
              <a:sym typeface="Times New Roman"/>
            </a:endParaRPr>
          </a:p>
          <a:p>
            <a:pPr indent="-285750" lvl="0" marL="572135" marR="0" rtl="0" algn="l">
              <a:lnSpc>
                <a:spcPct val="100000"/>
              </a:lnSpc>
              <a:spcBef>
                <a:spcPts val="509"/>
              </a:spcBef>
              <a:spcAft>
                <a:spcPts val="0"/>
              </a:spcAft>
              <a:buClr>
                <a:srgbClr val="000000"/>
              </a:buClr>
              <a:buSzPts val="1800"/>
              <a:buFont typeface="Noto Sans Symbols"/>
              <a:buChar char="⮚"/>
            </a:pPr>
            <a:r>
              <a:rPr b="0" i="0" lang="en-US" sz="1800" u="none" cap="none" strike="noStrike">
                <a:solidFill>
                  <a:srgbClr val="9FB8CD"/>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Send data to processor</a:t>
            </a:r>
            <a:endParaRPr/>
          </a:p>
          <a:p>
            <a:pPr indent="0" lvl="0" marL="286385" marR="0" rtl="0" algn="l">
              <a:lnSpc>
                <a:spcPct val="100000"/>
              </a:lnSpc>
              <a:spcBef>
                <a:spcPts val="509"/>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285750" lvl="0" marL="298450" marR="0" rtl="0" algn="l">
              <a:lnSpc>
                <a:spcPct val="100000"/>
              </a:lnSpc>
              <a:spcBef>
                <a:spcPts val="600"/>
              </a:spcBef>
              <a:spcAft>
                <a:spcPts val="0"/>
              </a:spcAft>
              <a:buClr>
                <a:srgbClr val="000000"/>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Output Devices</a:t>
            </a:r>
            <a:endParaRPr b="0" i="0" sz="1800" u="none" cap="none" strike="noStrike">
              <a:solidFill>
                <a:schemeClr val="dk1"/>
              </a:solidFill>
              <a:latin typeface="Times New Roman"/>
              <a:ea typeface="Times New Roman"/>
              <a:cs typeface="Times New Roman"/>
              <a:sym typeface="Times New Roman"/>
            </a:endParaRPr>
          </a:p>
          <a:p>
            <a:pPr indent="-285750" lvl="0" marL="572135" marR="0" rtl="0" algn="l">
              <a:lnSpc>
                <a:spcPct val="100000"/>
              </a:lnSpc>
              <a:spcBef>
                <a:spcPts val="490"/>
              </a:spcBef>
              <a:spcAft>
                <a:spcPts val="0"/>
              </a:spcAft>
              <a:buClr>
                <a:srgbClr val="000000"/>
              </a:buClr>
              <a:buSzPts val="1800"/>
              <a:buFont typeface="Noto Sans Symbols"/>
              <a:buChar char="⮚"/>
            </a:pPr>
            <a:r>
              <a:rPr b="0" i="0" lang="en-US" sz="1800" u="none" cap="none" strike="noStrike">
                <a:solidFill>
                  <a:srgbClr val="9FB8CD"/>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Receive data from processor</a:t>
            </a:r>
            <a:endParaRPr b="0" i="0" sz="1800" u="none" cap="none" strike="noStrike">
              <a:solidFill>
                <a:schemeClr val="dk1"/>
              </a:solidFill>
              <a:latin typeface="Times New Roman"/>
              <a:ea typeface="Times New Roman"/>
              <a:cs typeface="Times New Roman"/>
              <a:sym typeface="Times New Roman"/>
            </a:endParaRPr>
          </a:p>
          <a:p>
            <a:pPr indent="-285750" lvl="0" marL="572135" marR="0" rtl="0" algn="l">
              <a:lnSpc>
                <a:spcPct val="100000"/>
              </a:lnSpc>
              <a:spcBef>
                <a:spcPts val="505"/>
              </a:spcBef>
              <a:spcAft>
                <a:spcPts val="0"/>
              </a:spcAft>
              <a:buClr>
                <a:srgbClr val="000000"/>
              </a:buClr>
              <a:buSzPts val="1800"/>
              <a:buFont typeface="Noto Sans Symbols"/>
              <a:buChar char="⮚"/>
            </a:pPr>
            <a:r>
              <a:rPr b="0" i="0" lang="en-US" sz="1800" u="none" cap="none" strike="noStrike">
                <a:solidFill>
                  <a:srgbClr val="9FB8CD"/>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Send data to peripheral (i.e., device)</a:t>
            </a:r>
            <a:endParaRPr b="0" i="0" sz="1800" u="none" cap="none" strike="noStrike">
              <a:solidFill>
                <a:schemeClr val="dk1"/>
              </a:solidFill>
              <a:latin typeface="Times New Roman"/>
              <a:ea typeface="Times New Roman"/>
              <a:cs typeface="Times New Roman"/>
              <a:sym typeface="Times New Roman"/>
            </a:endParaRPr>
          </a:p>
        </p:txBody>
      </p:sp>
      <p:pic>
        <p:nvPicPr>
          <p:cNvPr descr="BRAC University Jobs 2020- Jobs in BRAC University- careerz360.com" id="141" name="Google Shape;141;p2"/>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25"/>
          <p:cNvPicPr preferRelativeResize="0"/>
          <p:nvPr>
            <p:ph idx="1" type="body"/>
          </p:nvPr>
        </p:nvPicPr>
        <p:blipFill rotWithShape="1">
          <a:blip r:embed="rId3">
            <a:alphaModFix/>
          </a:blip>
          <a:srcRect b="0" l="0" r="0" t="0"/>
          <a:stretch/>
        </p:blipFill>
        <p:spPr>
          <a:xfrm>
            <a:off x="325582" y="1298308"/>
            <a:ext cx="8395855" cy="5260975"/>
          </a:xfrm>
          <a:prstGeom prst="rect">
            <a:avLst/>
          </a:prstGeom>
          <a:solidFill>
            <a:schemeClr val="accent1">
              <a:alpha val="36078"/>
            </a:schemeClr>
          </a:solidFill>
          <a:ln cap="flat" cmpd="sng" w="57150">
            <a:solidFill>
              <a:schemeClr val="dk1"/>
            </a:solidFill>
            <a:prstDash val="solid"/>
            <a:miter lim="800000"/>
            <a:headEnd len="sm" w="sm" type="none"/>
            <a:tailEnd len="sm" w="sm" type="none"/>
          </a:ln>
        </p:spPr>
      </p:pic>
      <p:pic>
        <p:nvPicPr>
          <p:cNvPr descr="BRAC University Jobs 2020- Jobs in BRAC University- careerz360.com" id="317" name="Google Shape;317;p25"/>
          <p:cNvPicPr preferRelativeResize="0"/>
          <p:nvPr/>
        </p:nvPicPr>
        <p:blipFill rotWithShape="1">
          <a:blip r:embed="rId4">
            <a:alphaModFix/>
          </a:blip>
          <a:srcRect b="0" l="0" r="0" t="0"/>
          <a:stretch/>
        </p:blipFill>
        <p:spPr>
          <a:xfrm>
            <a:off x="8001000" y="145473"/>
            <a:ext cx="990600" cy="990600"/>
          </a:xfrm>
          <a:prstGeom prst="rect">
            <a:avLst/>
          </a:prstGeom>
          <a:noFill/>
          <a:ln>
            <a:noFill/>
          </a:ln>
        </p:spPr>
      </p:pic>
      <p:sp>
        <p:nvSpPr>
          <p:cNvPr id="318" name="Google Shape;318;p25"/>
          <p:cNvSpPr txBox="1"/>
          <p:nvPr/>
        </p:nvSpPr>
        <p:spPr>
          <a:xfrm>
            <a:off x="325582" y="348405"/>
            <a:ext cx="7488382"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3200" u="none" cap="none" strike="noStrike">
                <a:solidFill>
                  <a:srgbClr val="000000"/>
                </a:solidFill>
                <a:latin typeface="Georgia"/>
                <a:ea typeface="Georgia"/>
                <a:cs typeface="Georgia"/>
                <a:sym typeface="Georgia"/>
              </a:rPr>
              <a:t>8237 DMA Controller </a:t>
            </a:r>
            <a:endParaRPr b="0" i="0" sz="3200" u="none" cap="none" strike="noStrike">
              <a:solidFill>
                <a:srgbClr val="000000"/>
              </a:solidFill>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6"/>
          <p:cNvSpPr txBox="1"/>
          <p:nvPr/>
        </p:nvSpPr>
        <p:spPr>
          <a:xfrm>
            <a:off x="325582" y="348405"/>
            <a:ext cx="7488382"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3200" u="none" cap="none" strike="noStrike">
                <a:solidFill>
                  <a:srgbClr val="000000"/>
                </a:solidFill>
                <a:latin typeface="Georgia"/>
                <a:ea typeface="Georgia"/>
                <a:cs typeface="Georgia"/>
                <a:sym typeface="Georgia"/>
              </a:rPr>
              <a:t>8237 DMA Controller </a:t>
            </a:r>
            <a:endParaRPr b="0" i="0" sz="3200" u="none" cap="none" strike="noStrike">
              <a:solidFill>
                <a:srgbClr val="000000"/>
              </a:solidFill>
              <a:latin typeface="Georgia"/>
              <a:ea typeface="Georgia"/>
              <a:cs typeface="Georgia"/>
              <a:sym typeface="Georgia"/>
            </a:endParaRPr>
          </a:p>
        </p:txBody>
      </p:sp>
      <p:sp>
        <p:nvSpPr>
          <p:cNvPr id="325" name="Google Shape;325;p26"/>
          <p:cNvSpPr txBox="1"/>
          <p:nvPr/>
        </p:nvSpPr>
        <p:spPr>
          <a:xfrm>
            <a:off x="325582" y="1136073"/>
            <a:ext cx="5486400" cy="51090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Georgia"/>
                <a:ea typeface="Georgia"/>
                <a:cs typeface="Georgia"/>
                <a:sym typeface="Georgia"/>
              </a:rPr>
              <a:t>Pin Description:</a:t>
            </a:r>
            <a:endParaRPr b="1" i="0" sz="1800" u="none" cap="none" strike="noStrike">
              <a:solidFill>
                <a:srgbClr val="000000"/>
              </a:solidFill>
              <a:latin typeface="Times New Roman"/>
              <a:ea typeface="Times New Roman"/>
              <a:cs typeface="Times New Roman"/>
              <a:sym typeface="Times New Roman"/>
            </a:endParaRPr>
          </a:p>
          <a:p>
            <a:pPr indent="-158750" lvl="0" marL="285750" marR="0" rtl="0" algn="l">
              <a:lnSpc>
                <a:spcPct val="100000"/>
              </a:lnSpc>
              <a:spcBef>
                <a:spcPts val="0"/>
              </a:spcBef>
              <a:spcAft>
                <a:spcPts val="0"/>
              </a:spcAft>
              <a:buClr>
                <a:srgbClr val="000000"/>
              </a:buClr>
              <a:buSzPts val="2000"/>
              <a:buFont typeface="Noto Sans Symbols"/>
              <a:buNone/>
            </a:pPr>
            <a:r>
              <a:t/>
            </a:r>
            <a:endParaRPr b="1"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n-US" sz="1800" u="none" cap="none" strike="noStrike">
                <a:solidFill>
                  <a:srgbClr val="000000"/>
                </a:solidFill>
                <a:latin typeface="Times New Roman"/>
                <a:ea typeface="Times New Roman"/>
                <a:cs typeface="Times New Roman"/>
                <a:sym typeface="Times New Roman"/>
              </a:rPr>
              <a:t>DREQ3 – DREQ0  (DMA channel request): </a:t>
            </a:r>
            <a:r>
              <a:rPr b="0" i="0" lang="en-US" sz="1800" u="none" cap="none" strike="noStrike">
                <a:solidFill>
                  <a:srgbClr val="000000"/>
                </a:solidFill>
                <a:latin typeface="Times New Roman"/>
                <a:ea typeface="Times New Roman"/>
                <a:cs typeface="Times New Roman"/>
                <a:sym typeface="Times New Roman"/>
              </a:rPr>
              <a:t>Used to request a DMA transfer from a particular DMA channel.</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158750" lvl="0" marL="285750" marR="0" rtl="0" algn="l">
              <a:lnSpc>
                <a:spcPct val="100000"/>
              </a:lnSpc>
              <a:spcBef>
                <a:spcPts val="0"/>
              </a:spcBef>
              <a:spcAft>
                <a:spcPts val="0"/>
              </a:spcAft>
              <a:buClr>
                <a:schemeClr val="dk1"/>
              </a:buClr>
              <a:buSzPts val="2000"/>
              <a:buFont typeface="Noto Sans Symbols"/>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n-US" sz="1800" u="none" cap="none" strike="noStrike">
                <a:solidFill>
                  <a:srgbClr val="000000"/>
                </a:solidFill>
                <a:latin typeface="Times New Roman"/>
                <a:ea typeface="Times New Roman"/>
                <a:cs typeface="Times New Roman"/>
                <a:sym typeface="Times New Roman"/>
              </a:rPr>
              <a:t>DACK3 – DACK0  (DMA channel acknowledge): </a:t>
            </a:r>
            <a:r>
              <a:rPr b="0" i="0" lang="en-US" sz="1800" u="none" cap="none" strike="noStrike">
                <a:solidFill>
                  <a:srgbClr val="000000"/>
                </a:solidFill>
                <a:latin typeface="Times New Roman"/>
                <a:ea typeface="Times New Roman"/>
                <a:cs typeface="Times New Roman"/>
                <a:sym typeface="Times New Roman"/>
              </a:rPr>
              <a:t>Acknowledges a channel DMA request from a device.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158750" lvl="0" marL="285750" marR="0" rtl="0" algn="l">
              <a:lnSpc>
                <a:spcPct val="100000"/>
              </a:lnSpc>
              <a:spcBef>
                <a:spcPts val="0"/>
              </a:spcBef>
              <a:spcAft>
                <a:spcPts val="0"/>
              </a:spcAft>
              <a:buClr>
                <a:schemeClr val="dk1"/>
              </a:buClr>
              <a:buSzPts val="2000"/>
              <a:buFont typeface="Noto Sans Symbols"/>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n-US" sz="1800" u="none" cap="none" strike="noStrike">
                <a:solidFill>
                  <a:srgbClr val="000000"/>
                </a:solidFill>
                <a:latin typeface="Times New Roman"/>
                <a:ea typeface="Times New Roman"/>
                <a:cs typeface="Times New Roman"/>
                <a:sym typeface="Times New Roman"/>
              </a:rPr>
              <a:t>HRQ (Hold request): </a:t>
            </a:r>
            <a:r>
              <a:rPr b="0" i="0" lang="en-US" sz="1800" u="none" cap="none" strike="noStrike">
                <a:solidFill>
                  <a:srgbClr val="000000"/>
                </a:solidFill>
                <a:latin typeface="Times New Roman"/>
                <a:ea typeface="Times New Roman"/>
                <a:cs typeface="Times New Roman"/>
                <a:sym typeface="Times New Roman"/>
              </a:rPr>
              <a:t>Requests control of the system bus to the CPU.</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158750" lvl="0" marL="285750" marR="0" rtl="0" algn="l">
              <a:lnSpc>
                <a:spcPct val="100000"/>
              </a:lnSpc>
              <a:spcBef>
                <a:spcPts val="0"/>
              </a:spcBef>
              <a:spcAft>
                <a:spcPts val="0"/>
              </a:spcAft>
              <a:buClr>
                <a:schemeClr val="dk1"/>
              </a:buClr>
              <a:buSzPts val="2000"/>
              <a:buFont typeface="Noto Sans Symbols"/>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n-US" sz="1800" u="none" cap="none" strike="noStrike">
                <a:solidFill>
                  <a:srgbClr val="000000"/>
                </a:solidFill>
                <a:latin typeface="Times New Roman"/>
                <a:ea typeface="Times New Roman"/>
                <a:cs typeface="Times New Roman"/>
                <a:sym typeface="Times New Roman"/>
              </a:rPr>
              <a:t>HLDA (Hold acknowledge):</a:t>
            </a:r>
            <a:r>
              <a:rPr b="0" i="0" lang="en-US" sz="1800" u="none" cap="none" strike="noStrike">
                <a:solidFill>
                  <a:srgbClr val="000000"/>
                </a:solidFill>
                <a:latin typeface="Times New Roman"/>
                <a:ea typeface="Times New Roman"/>
                <a:cs typeface="Times New Roman"/>
                <a:sym typeface="Times New Roman"/>
              </a:rPr>
              <a:t> Signals the 8237 that the microprocessor has acknowledged the hold request and relinquished control of the system bus.</a:t>
            </a:r>
            <a:endParaRPr b="0" i="0" sz="1800" u="none" cap="none" strike="noStrike">
              <a:solidFill>
                <a:srgbClr val="000000"/>
              </a:solidFill>
              <a:latin typeface="Times New Roman"/>
              <a:ea typeface="Times New Roman"/>
              <a:cs typeface="Times New Roman"/>
              <a:sym typeface="Times New Roman"/>
            </a:endParaRPr>
          </a:p>
        </p:txBody>
      </p:sp>
      <p:pic>
        <p:nvPicPr>
          <p:cNvPr descr="BRAC University Jobs 2020- Jobs in BRAC University- careerz360.com" id="326" name="Google Shape;326;p26"/>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pic>
        <p:nvPicPr>
          <p:cNvPr descr="Pin Diagram and Pin description of 8237 -DMA" id="327" name="Google Shape;327;p26"/>
          <p:cNvPicPr preferRelativeResize="0"/>
          <p:nvPr/>
        </p:nvPicPr>
        <p:blipFill rotWithShape="1">
          <a:blip r:embed="rId4">
            <a:alphaModFix/>
          </a:blip>
          <a:srcRect b="0" l="0" r="0" t="0"/>
          <a:stretch/>
        </p:blipFill>
        <p:spPr>
          <a:xfrm>
            <a:off x="5999018" y="1516614"/>
            <a:ext cx="2992582" cy="462496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7"/>
          <p:cNvSpPr txBox="1"/>
          <p:nvPr/>
        </p:nvSpPr>
        <p:spPr>
          <a:xfrm>
            <a:off x="325582" y="1274571"/>
            <a:ext cx="5715000" cy="51090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1" i="0" sz="2000" u="sng"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n-US" sz="1800" u="none" cap="none" strike="noStrike">
                <a:solidFill>
                  <a:srgbClr val="000000"/>
                </a:solidFill>
                <a:latin typeface="Times New Roman"/>
                <a:ea typeface="Times New Roman"/>
                <a:cs typeface="Times New Roman"/>
                <a:sym typeface="Times New Roman"/>
              </a:rPr>
              <a:t>AEN (Address enable): </a:t>
            </a:r>
            <a:r>
              <a:rPr b="0" i="0" lang="en-US" sz="1800" u="none" cap="none" strike="noStrike">
                <a:solidFill>
                  <a:srgbClr val="000000"/>
                </a:solidFill>
                <a:latin typeface="Times New Roman"/>
                <a:ea typeface="Times New Roman"/>
                <a:cs typeface="Times New Roman"/>
                <a:sym typeface="Times New Roman"/>
              </a:rPr>
              <a:t>Enables the DMA address latch connected to the 8237 (Use to take the control of the address bus from the microprocessor)</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n-US" sz="1800" u="none" cap="none" strike="noStrike">
                <a:solidFill>
                  <a:srgbClr val="000000"/>
                </a:solidFill>
                <a:latin typeface="Times New Roman"/>
                <a:ea typeface="Times New Roman"/>
                <a:cs typeface="Times New Roman"/>
                <a:sym typeface="Times New Roman"/>
              </a:rPr>
              <a:t>ADSTB (Address strobe): </a:t>
            </a:r>
            <a:r>
              <a:rPr b="0" i="0" lang="en-US" sz="1800" u="none" cap="none" strike="noStrike">
                <a:solidFill>
                  <a:srgbClr val="000000"/>
                </a:solidFill>
                <a:latin typeface="Times New Roman"/>
                <a:ea typeface="Times New Roman"/>
                <a:cs typeface="Times New Roman"/>
                <a:sym typeface="Times New Roman"/>
              </a:rPr>
              <a:t>It is used to latch the higher 8 bits of the address during DMA operation.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n-US" sz="1800" u="none" cap="none" strike="noStrike">
                <a:solidFill>
                  <a:srgbClr val="000000"/>
                </a:solidFill>
                <a:latin typeface="Times New Roman"/>
                <a:ea typeface="Times New Roman"/>
                <a:cs typeface="Times New Roman"/>
                <a:sym typeface="Times New Roman"/>
              </a:rPr>
              <a:t>EOP (End of process): </a:t>
            </a:r>
            <a:r>
              <a:rPr b="0" i="0" lang="en-US" sz="1800" u="none" cap="none" strike="noStrike">
                <a:solidFill>
                  <a:srgbClr val="000000"/>
                </a:solidFill>
                <a:latin typeface="Times New Roman"/>
                <a:ea typeface="Times New Roman"/>
                <a:cs typeface="Times New Roman"/>
                <a:sym typeface="Times New Roman"/>
              </a:rPr>
              <a:t>It is a bi directional pin that signals the end of the DMA process.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2000"/>
              <a:buFont typeface="Noto Sans Symbols"/>
              <a:buChar char="❑"/>
            </a:pPr>
            <a:r>
              <a:rPr b="1" i="0" lang="en-US" sz="1800" u="none" cap="none" strike="noStrike">
                <a:solidFill>
                  <a:srgbClr val="000000"/>
                </a:solidFill>
                <a:latin typeface="Times New Roman"/>
                <a:ea typeface="Times New Roman"/>
                <a:cs typeface="Times New Roman"/>
                <a:sym typeface="Times New Roman"/>
              </a:rPr>
              <a:t>IOR (I/O read): </a:t>
            </a:r>
            <a:r>
              <a:rPr b="0" i="0" lang="en-US" sz="1800" u="none" cap="none" strike="noStrike">
                <a:solidFill>
                  <a:srgbClr val="000000"/>
                </a:solidFill>
                <a:latin typeface="Times New Roman"/>
                <a:ea typeface="Times New Roman"/>
                <a:cs typeface="Times New Roman"/>
                <a:sym typeface="Times New Roman"/>
              </a:rPr>
              <a:t>A</a:t>
            </a:r>
            <a:r>
              <a:rPr b="1" i="0" lang="en-US" sz="1800" u="none" cap="none" strike="noStrike">
                <a:solidFill>
                  <a:srgbClr val="000000"/>
                </a:solidFill>
                <a:latin typeface="Times New Roman"/>
                <a:ea typeface="Times New Roman"/>
                <a:cs typeface="Times New Roman"/>
                <a:sym typeface="Times New Roman"/>
              </a:rPr>
              <a:t> </a:t>
            </a:r>
            <a:r>
              <a:rPr b="0" i="0" lang="en-US" sz="1800" u="none" cap="none" strike="noStrike">
                <a:solidFill>
                  <a:srgbClr val="000000"/>
                </a:solidFill>
                <a:latin typeface="Times New Roman"/>
                <a:ea typeface="Times New Roman"/>
                <a:cs typeface="Times New Roman"/>
                <a:sym typeface="Times New Roman"/>
              </a:rPr>
              <a:t>bi-directional pin which the CPU can use to read data from the internal registers of 8237 and can be used as an output to read data from a peripheral during a DMA write cycle.</a:t>
            </a:r>
            <a:endParaRPr b="0" i="0" sz="1800" u="none" cap="none" strike="noStrike">
              <a:solidFill>
                <a:srgbClr val="000000"/>
              </a:solidFill>
              <a:latin typeface="Times New Roman"/>
              <a:ea typeface="Times New Roman"/>
              <a:cs typeface="Times New Roman"/>
              <a:sym typeface="Times New Roman"/>
            </a:endParaRPr>
          </a:p>
        </p:txBody>
      </p:sp>
      <p:cxnSp>
        <p:nvCxnSpPr>
          <p:cNvPr id="334" name="Google Shape;334;p27"/>
          <p:cNvCxnSpPr/>
          <p:nvPr/>
        </p:nvCxnSpPr>
        <p:spPr>
          <a:xfrm>
            <a:off x="609599" y="5174673"/>
            <a:ext cx="533400" cy="0"/>
          </a:xfrm>
          <a:prstGeom prst="straightConnector1">
            <a:avLst/>
          </a:prstGeom>
          <a:noFill/>
          <a:ln cap="flat" cmpd="sng" w="9525">
            <a:solidFill>
              <a:schemeClr val="dk1"/>
            </a:solidFill>
            <a:prstDash val="solid"/>
            <a:round/>
            <a:headEnd len="sm" w="sm" type="none"/>
            <a:tailEnd len="sm" w="sm" type="none"/>
          </a:ln>
        </p:spPr>
      </p:cxnSp>
      <p:pic>
        <p:nvPicPr>
          <p:cNvPr descr="BRAC University Jobs 2020- Jobs in BRAC University- careerz360.com" id="335" name="Google Shape;335;p27"/>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
        <p:nvSpPr>
          <p:cNvPr id="336" name="Google Shape;336;p27"/>
          <p:cNvSpPr txBox="1"/>
          <p:nvPr/>
        </p:nvSpPr>
        <p:spPr>
          <a:xfrm>
            <a:off x="325582" y="551338"/>
            <a:ext cx="7488382"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3200" u="none" cap="none" strike="noStrike">
                <a:solidFill>
                  <a:srgbClr val="000000"/>
                </a:solidFill>
                <a:latin typeface="Georgia"/>
                <a:ea typeface="Georgia"/>
                <a:cs typeface="Georgia"/>
                <a:sym typeface="Georgia"/>
              </a:rPr>
              <a:t>8237 DMA Controller </a:t>
            </a:r>
            <a:endParaRPr b="0" i="0" sz="3200" u="none" cap="none" strike="noStrike">
              <a:solidFill>
                <a:srgbClr val="000000"/>
              </a:solidFill>
              <a:latin typeface="Georgia"/>
              <a:ea typeface="Georgia"/>
              <a:cs typeface="Georgia"/>
              <a:sym typeface="Georgia"/>
            </a:endParaRPr>
          </a:p>
        </p:txBody>
      </p:sp>
      <p:pic>
        <p:nvPicPr>
          <p:cNvPr descr="Pin Diagram and Pin description of 8237 -DMA" id="337" name="Google Shape;337;p27"/>
          <p:cNvPicPr preferRelativeResize="0"/>
          <p:nvPr/>
        </p:nvPicPr>
        <p:blipFill rotWithShape="1">
          <a:blip r:embed="rId4">
            <a:alphaModFix/>
          </a:blip>
          <a:srcRect b="0" l="0" r="0" t="0"/>
          <a:stretch/>
        </p:blipFill>
        <p:spPr>
          <a:xfrm>
            <a:off x="5999018" y="1516614"/>
            <a:ext cx="2992582" cy="462496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8"/>
          <p:cNvSpPr txBox="1"/>
          <p:nvPr/>
        </p:nvSpPr>
        <p:spPr>
          <a:xfrm>
            <a:off x="325582" y="800795"/>
            <a:ext cx="5502275" cy="566304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n-US" sz="1800" u="none" cap="none" strike="noStrike">
                <a:solidFill>
                  <a:srgbClr val="000000"/>
                </a:solidFill>
                <a:latin typeface="Times New Roman"/>
                <a:ea typeface="Times New Roman"/>
                <a:cs typeface="Times New Roman"/>
                <a:sym typeface="Times New Roman"/>
              </a:rPr>
              <a:t>IOW (I/O write</a:t>
            </a:r>
            <a:r>
              <a:rPr b="0" i="0" lang="en-US" sz="1800" u="none" cap="none" strike="noStrike">
                <a:solidFill>
                  <a:srgbClr val="000000"/>
                </a:solidFill>
                <a:latin typeface="Times New Roman"/>
                <a:ea typeface="Times New Roman"/>
                <a:cs typeface="Times New Roman"/>
                <a:sym typeface="Times New Roman"/>
              </a:rPr>
              <a:t> A</a:t>
            </a:r>
            <a:r>
              <a:rPr b="1" i="0" lang="en-US" sz="1800" u="none" cap="none" strike="noStrike">
                <a:solidFill>
                  <a:srgbClr val="000000"/>
                </a:solidFill>
                <a:latin typeface="Times New Roman"/>
                <a:ea typeface="Times New Roman"/>
                <a:cs typeface="Times New Roman"/>
                <a:sym typeface="Times New Roman"/>
              </a:rPr>
              <a:t> </a:t>
            </a:r>
            <a:r>
              <a:rPr b="0" i="0" lang="en-US" sz="1800" u="none" cap="none" strike="noStrike">
                <a:solidFill>
                  <a:srgbClr val="000000"/>
                </a:solidFill>
                <a:latin typeface="Times New Roman"/>
                <a:ea typeface="Times New Roman"/>
                <a:cs typeface="Times New Roman"/>
                <a:sym typeface="Times New Roman"/>
              </a:rPr>
              <a:t>bi-directional pin which the CPU can use to write data to the internal registers of 8237 and can be used as an output strobe to write data to a peripheral during a DMA read cycle.</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158750" lvl="0" marL="285750" marR="0" rtl="0" algn="l">
              <a:lnSpc>
                <a:spcPct val="100000"/>
              </a:lnSpc>
              <a:spcBef>
                <a:spcPts val="0"/>
              </a:spcBef>
              <a:spcAft>
                <a:spcPts val="0"/>
              </a:spcAft>
              <a:buClr>
                <a:schemeClr val="dk1"/>
              </a:buClr>
              <a:buSzPts val="2000"/>
              <a:buFont typeface="Noto Sans Symbols"/>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n-US" sz="1800" u="none" cap="none" strike="noStrike">
                <a:solidFill>
                  <a:srgbClr val="000000"/>
                </a:solidFill>
                <a:latin typeface="Times New Roman"/>
                <a:ea typeface="Times New Roman"/>
                <a:cs typeface="Times New Roman"/>
                <a:sym typeface="Times New Roman"/>
              </a:rPr>
              <a:t>MEMW (Memory write): </a:t>
            </a:r>
            <a:r>
              <a:rPr b="0" i="0" lang="en-US" sz="1800" u="none" cap="none" strike="noStrike">
                <a:solidFill>
                  <a:srgbClr val="000000"/>
                </a:solidFill>
                <a:latin typeface="Times New Roman"/>
                <a:ea typeface="Times New Roman"/>
                <a:cs typeface="Times New Roman"/>
                <a:sym typeface="Times New Roman"/>
              </a:rPr>
              <a:t>Used to write data to the selected memory during a DMA write cycle.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158750" lvl="0" marL="285750" marR="0" rtl="0" algn="l">
              <a:lnSpc>
                <a:spcPct val="100000"/>
              </a:lnSpc>
              <a:spcBef>
                <a:spcPts val="0"/>
              </a:spcBef>
              <a:spcAft>
                <a:spcPts val="0"/>
              </a:spcAft>
              <a:buClr>
                <a:schemeClr val="dk1"/>
              </a:buClr>
              <a:buSzPts val="2000"/>
              <a:buFont typeface="Noto Sans Symbols"/>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n-US" sz="1800" u="none" cap="none" strike="noStrike">
                <a:solidFill>
                  <a:srgbClr val="000000"/>
                </a:solidFill>
                <a:latin typeface="Times New Roman"/>
                <a:ea typeface="Times New Roman"/>
                <a:cs typeface="Times New Roman"/>
                <a:sym typeface="Times New Roman"/>
              </a:rPr>
              <a:t>MEMR (Memory read): </a:t>
            </a:r>
            <a:r>
              <a:rPr b="0" i="0" lang="en-US" sz="1800" u="none" cap="none" strike="noStrike">
                <a:solidFill>
                  <a:srgbClr val="000000"/>
                </a:solidFill>
                <a:latin typeface="Times New Roman"/>
                <a:ea typeface="Times New Roman"/>
                <a:cs typeface="Times New Roman"/>
                <a:sym typeface="Times New Roman"/>
              </a:rPr>
              <a:t>Used to read data from the selected memory during a DMA read cycle.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n-US" sz="1800" u="none" cap="none" strike="noStrike">
                <a:solidFill>
                  <a:srgbClr val="000000"/>
                </a:solidFill>
                <a:latin typeface="Times New Roman"/>
                <a:ea typeface="Times New Roman"/>
                <a:cs typeface="Times New Roman"/>
                <a:sym typeface="Times New Roman"/>
              </a:rPr>
              <a:t>A3 – A0:</a:t>
            </a:r>
            <a:r>
              <a:rPr b="0" i="0" lang="en-US" sz="1800" u="none" cap="none" strike="noStrike">
                <a:solidFill>
                  <a:srgbClr val="000000"/>
                </a:solidFill>
                <a:latin typeface="Times New Roman"/>
                <a:ea typeface="Times New Roman"/>
                <a:cs typeface="Times New Roman"/>
                <a:sym typeface="Times New Roman"/>
              </a:rPr>
              <a:t> They are bi directional pins. They can be used to select the internal registers of the 8237 by the CPU . Otherwise holds the lower nibble of the lower 8 bits of the memory address from where data is to be read / write during DMA operation.</a:t>
            </a:r>
            <a:endParaRPr b="0" i="0" sz="1400" u="none" cap="none" strike="noStrike">
              <a:solidFill>
                <a:srgbClr val="000000"/>
              </a:solidFill>
              <a:latin typeface="Arial"/>
              <a:ea typeface="Arial"/>
              <a:cs typeface="Arial"/>
              <a:sym typeface="Arial"/>
            </a:endParaRPr>
          </a:p>
        </p:txBody>
      </p:sp>
      <p:cxnSp>
        <p:nvCxnSpPr>
          <p:cNvPr id="344" name="Google Shape;344;p28"/>
          <p:cNvCxnSpPr/>
          <p:nvPr/>
        </p:nvCxnSpPr>
        <p:spPr>
          <a:xfrm>
            <a:off x="692728" y="3274915"/>
            <a:ext cx="762000" cy="0"/>
          </a:xfrm>
          <a:prstGeom prst="straightConnector1">
            <a:avLst/>
          </a:prstGeom>
          <a:noFill/>
          <a:ln cap="flat" cmpd="sng" w="9525">
            <a:solidFill>
              <a:schemeClr val="dk1"/>
            </a:solidFill>
            <a:prstDash val="solid"/>
            <a:round/>
            <a:headEnd len="sm" w="sm" type="none"/>
            <a:tailEnd len="sm" w="sm" type="none"/>
          </a:ln>
        </p:spPr>
      </p:cxnSp>
      <p:cxnSp>
        <p:nvCxnSpPr>
          <p:cNvPr id="345" name="Google Shape;345;p28"/>
          <p:cNvCxnSpPr/>
          <p:nvPr/>
        </p:nvCxnSpPr>
        <p:spPr>
          <a:xfrm>
            <a:off x="678873" y="2826328"/>
            <a:ext cx="762000" cy="0"/>
          </a:xfrm>
          <a:prstGeom prst="straightConnector1">
            <a:avLst/>
          </a:prstGeom>
          <a:noFill/>
          <a:ln cap="flat" cmpd="sng" w="9525">
            <a:solidFill>
              <a:schemeClr val="dk1"/>
            </a:solidFill>
            <a:prstDash val="solid"/>
            <a:round/>
            <a:headEnd len="sm" w="sm" type="none"/>
            <a:tailEnd len="sm" w="sm" type="none"/>
          </a:ln>
        </p:spPr>
      </p:cxnSp>
      <p:pic>
        <p:nvPicPr>
          <p:cNvPr descr="BRAC University Jobs 2020- Jobs in BRAC University- careerz360.com" id="346" name="Google Shape;346;p28"/>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cxnSp>
        <p:nvCxnSpPr>
          <p:cNvPr id="347" name="Google Shape;347;p28"/>
          <p:cNvCxnSpPr/>
          <p:nvPr/>
        </p:nvCxnSpPr>
        <p:spPr>
          <a:xfrm flipH="1" rot="10800000">
            <a:off x="678873" y="1157431"/>
            <a:ext cx="498764" cy="1"/>
          </a:xfrm>
          <a:prstGeom prst="straightConnector1">
            <a:avLst/>
          </a:prstGeom>
          <a:noFill/>
          <a:ln cap="flat" cmpd="sng" w="9525">
            <a:solidFill>
              <a:schemeClr val="dk1"/>
            </a:solidFill>
            <a:prstDash val="solid"/>
            <a:round/>
            <a:headEnd len="sm" w="sm" type="none"/>
            <a:tailEnd len="sm" w="sm" type="none"/>
          </a:ln>
        </p:spPr>
      </p:cxnSp>
      <p:sp>
        <p:nvSpPr>
          <p:cNvPr id="348" name="Google Shape;348;p28"/>
          <p:cNvSpPr txBox="1"/>
          <p:nvPr/>
        </p:nvSpPr>
        <p:spPr>
          <a:xfrm>
            <a:off x="325582" y="348405"/>
            <a:ext cx="7488382"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3200" u="none" cap="none" strike="noStrike">
                <a:solidFill>
                  <a:srgbClr val="000000"/>
                </a:solidFill>
                <a:latin typeface="Georgia"/>
                <a:ea typeface="Georgia"/>
                <a:cs typeface="Georgia"/>
                <a:sym typeface="Georgia"/>
              </a:rPr>
              <a:t>8237 DMA Controller </a:t>
            </a:r>
            <a:endParaRPr b="0" i="0" sz="3200" u="none" cap="none" strike="noStrike">
              <a:solidFill>
                <a:srgbClr val="000000"/>
              </a:solidFill>
              <a:latin typeface="Georgia"/>
              <a:ea typeface="Georgia"/>
              <a:cs typeface="Georgia"/>
              <a:sym typeface="Georgia"/>
            </a:endParaRPr>
          </a:p>
        </p:txBody>
      </p:sp>
      <p:pic>
        <p:nvPicPr>
          <p:cNvPr descr="Pin Diagram and Pin description of 8237 -DMA" id="349" name="Google Shape;349;p28"/>
          <p:cNvPicPr preferRelativeResize="0"/>
          <p:nvPr/>
        </p:nvPicPr>
        <p:blipFill rotWithShape="1">
          <a:blip r:embed="rId4">
            <a:alphaModFix/>
          </a:blip>
          <a:srcRect b="0" l="0" r="0" t="0"/>
          <a:stretch/>
        </p:blipFill>
        <p:spPr>
          <a:xfrm>
            <a:off x="5999018" y="1516614"/>
            <a:ext cx="2992582" cy="4624966"/>
          </a:xfrm>
          <a:prstGeom prst="rect">
            <a:avLst/>
          </a:prstGeom>
          <a:noFill/>
          <a:ln>
            <a:noFill/>
          </a:ln>
        </p:spPr>
      </p:pic>
      <p:cxnSp>
        <p:nvCxnSpPr>
          <p:cNvPr id="350" name="Google Shape;350;p28"/>
          <p:cNvCxnSpPr/>
          <p:nvPr/>
        </p:nvCxnSpPr>
        <p:spPr>
          <a:xfrm>
            <a:off x="678873" y="3939933"/>
            <a:ext cx="7620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9"/>
          <p:cNvSpPr txBox="1"/>
          <p:nvPr/>
        </p:nvSpPr>
        <p:spPr>
          <a:xfrm>
            <a:off x="353290" y="1662547"/>
            <a:ext cx="5502275" cy="258528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1" i="0" lang="en-US" sz="1800" u="none" cap="none" strike="noStrike">
                <a:solidFill>
                  <a:srgbClr val="000000"/>
                </a:solidFill>
                <a:latin typeface="Times New Roman"/>
                <a:ea typeface="Times New Roman"/>
                <a:cs typeface="Times New Roman"/>
                <a:sym typeface="Times New Roman"/>
              </a:rPr>
              <a:t>A7 – A4:</a:t>
            </a:r>
            <a:r>
              <a:rPr b="0" i="0" lang="en-US" sz="1800" u="none" cap="none" strike="noStrike">
                <a:solidFill>
                  <a:srgbClr val="000000"/>
                </a:solidFill>
                <a:latin typeface="Times New Roman"/>
                <a:ea typeface="Times New Roman"/>
                <a:cs typeface="Times New Roman"/>
                <a:sym typeface="Times New Roman"/>
              </a:rPr>
              <a:t> Used to provide the higher nibble of the lower 8 bits of the memory address from where data is to be read / write during DMA operation.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158750" lvl="0" marL="285750" marR="0" rtl="0" algn="l">
              <a:lnSpc>
                <a:spcPct val="100000"/>
              </a:lnSpc>
              <a:spcBef>
                <a:spcPts val="0"/>
              </a:spcBef>
              <a:spcAft>
                <a:spcPts val="0"/>
              </a:spcAft>
              <a:buClr>
                <a:schemeClr val="dk1"/>
              </a:buClr>
              <a:buSzPts val="2000"/>
              <a:buFont typeface="Noto Sans Symbols"/>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n-US" sz="1800" u="none" cap="none" strike="noStrike">
                <a:solidFill>
                  <a:srgbClr val="000000"/>
                </a:solidFill>
                <a:latin typeface="Times New Roman"/>
                <a:ea typeface="Times New Roman"/>
                <a:cs typeface="Times New Roman"/>
                <a:sym typeface="Times New Roman"/>
              </a:rPr>
              <a:t>DB0 – DB7:</a:t>
            </a:r>
            <a:r>
              <a:rPr b="0" i="0" lang="en-US" sz="1800" u="none" cap="none" strike="noStrike">
                <a:solidFill>
                  <a:srgbClr val="000000"/>
                </a:solidFill>
                <a:latin typeface="Times New Roman"/>
                <a:ea typeface="Times New Roman"/>
                <a:cs typeface="Times New Roman"/>
                <a:sym typeface="Times New Roman"/>
              </a:rPr>
              <a:t> Carries data during data transfer. Otherwise stores the higher 8 bits of the memory address from where data is to be read / write during DMA operation.</a:t>
            </a:r>
            <a:endParaRPr b="0" i="0" sz="1800" u="none" cap="none" strike="noStrike">
              <a:solidFill>
                <a:srgbClr val="000000"/>
              </a:solidFill>
              <a:latin typeface="Arial"/>
              <a:ea typeface="Arial"/>
              <a:cs typeface="Arial"/>
              <a:sym typeface="Arial"/>
            </a:endParaRPr>
          </a:p>
        </p:txBody>
      </p:sp>
      <p:pic>
        <p:nvPicPr>
          <p:cNvPr descr="BRAC University Jobs 2020- Jobs in BRAC University- careerz360.com" id="357" name="Google Shape;357;p29"/>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
        <p:nvSpPr>
          <p:cNvPr id="358" name="Google Shape;358;p29"/>
          <p:cNvSpPr txBox="1"/>
          <p:nvPr/>
        </p:nvSpPr>
        <p:spPr>
          <a:xfrm>
            <a:off x="353290" y="551338"/>
            <a:ext cx="7488382"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3200" u="none" cap="none" strike="noStrike">
                <a:solidFill>
                  <a:srgbClr val="000000"/>
                </a:solidFill>
                <a:latin typeface="Georgia"/>
                <a:ea typeface="Georgia"/>
                <a:cs typeface="Georgia"/>
                <a:sym typeface="Georgia"/>
              </a:rPr>
              <a:t>8237 DMA Controller </a:t>
            </a:r>
            <a:endParaRPr b="0" i="0" sz="3200" u="none" cap="none" strike="noStrike">
              <a:solidFill>
                <a:srgbClr val="000000"/>
              </a:solidFill>
              <a:latin typeface="Georgia"/>
              <a:ea typeface="Georgia"/>
              <a:cs typeface="Georgia"/>
              <a:sym typeface="Georgia"/>
            </a:endParaRPr>
          </a:p>
        </p:txBody>
      </p:sp>
      <p:pic>
        <p:nvPicPr>
          <p:cNvPr descr="Pin Diagram and Pin description of 8237 -DMA" id="359" name="Google Shape;359;p29"/>
          <p:cNvPicPr preferRelativeResize="0"/>
          <p:nvPr/>
        </p:nvPicPr>
        <p:blipFill rotWithShape="1">
          <a:blip r:embed="rId4">
            <a:alphaModFix/>
          </a:blip>
          <a:srcRect b="0" l="0" r="0" t="0"/>
          <a:stretch/>
        </p:blipFill>
        <p:spPr>
          <a:xfrm>
            <a:off x="5999018" y="1516614"/>
            <a:ext cx="2992582" cy="462496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2"/>
          <p:cNvSpPr txBox="1"/>
          <p:nvPr>
            <p:ph type="title"/>
          </p:nvPr>
        </p:nvSpPr>
        <p:spPr>
          <a:xfrm>
            <a:off x="535940" y="577341"/>
            <a:ext cx="5972175"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DMA Operation</a:t>
            </a:r>
            <a:endParaRPr/>
          </a:p>
        </p:txBody>
      </p:sp>
      <p:sp>
        <p:nvSpPr>
          <p:cNvPr id="365" name="Google Shape;365;p22"/>
          <p:cNvSpPr txBox="1"/>
          <p:nvPr/>
        </p:nvSpPr>
        <p:spPr>
          <a:xfrm>
            <a:off x="535940" y="1136073"/>
            <a:ext cx="6993255" cy="5322601"/>
          </a:xfrm>
          <a:prstGeom prst="rect">
            <a:avLst/>
          </a:prstGeom>
          <a:noFill/>
          <a:ln>
            <a:noFill/>
          </a:ln>
        </p:spPr>
        <p:txBody>
          <a:bodyPr anchorCtr="0" anchor="t" bIns="0" lIns="0" spcFirstLastPara="1" rIns="0" wrap="square" tIns="89525">
            <a:spAutoFit/>
          </a:bodyPr>
          <a:lstStyle/>
          <a:p>
            <a:pPr indent="-285750" lvl="0" marL="298450" marR="0" rtl="0" algn="l">
              <a:lnSpc>
                <a:spcPct val="100000"/>
              </a:lnSpc>
              <a:spcBef>
                <a:spcPts val="0"/>
              </a:spcBef>
              <a:spcAft>
                <a:spcPts val="0"/>
              </a:spcAft>
              <a:buClr>
                <a:srgbClr val="000000"/>
              </a:buClr>
              <a:buSzPts val="1500"/>
              <a:buFont typeface="Noto Sans Symbols"/>
              <a:buChar char="❑"/>
            </a:pPr>
            <a:r>
              <a:rPr b="0" i="0" lang="en-US" sz="1500" u="none" cap="none" strike="noStrike">
                <a:solidFill>
                  <a:schemeClr val="dk1"/>
                </a:solidFill>
                <a:latin typeface="Times New Roman"/>
                <a:ea typeface="Times New Roman"/>
                <a:cs typeface="Times New Roman"/>
                <a:sym typeface="Times New Roman"/>
              </a:rPr>
              <a:t>CPU invokes a read/write command to the peripherals</a:t>
            </a:r>
            <a:endParaRPr/>
          </a:p>
          <a:p>
            <a:pPr indent="0" lvl="0" marL="12700" marR="0" rtl="0" algn="l">
              <a:lnSpc>
                <a:spcPct val="100000"/>
              </a:lnSpc>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285750" lvl="0" marL="298450" marR="0" rtl="0" algn="l">
              <a:lnSpc>
                <a:spcPct val="100000"/>
              </a:lnSpc>
              <a:spcBef>
                <a:spcPts val="0"/>
              </a:spcBef>
              <a:spcAft>
                <a:spcPts val="0"/>
              </a:spcAft>
              <a:buClr>
                <a:srgbClr val="000000"/>
              </a:buClr>
              <a:buSzPts val="1500"/>
              <a:buFont typeface="Noto Sans Symbols"/>
              <a:buChar char="❑"/>
            </a:pPr>
            <a:r>
              <a:rPr b="0" i="0" lang="en-US" sz="1500" u="none" cap="none" strike="noStrike">
                <a:solidFill>
                  <a:schemeClr val="dk1"/>
                </a:solidFill>
                <a:latin typeface="Times New Roman"/>
                <a:ea typeface="Times New Roman"/>
                <a:cs typeface="Times New Roman"/>
                <a:sym typeface="Times New Roman"/>
              </a:rPr>
              <a:t>The peripherals when ready sends a DMA request (DREQ) signal to the DMA controller </a:t>
            </a:r>
            <a:endParaRPr/>
          </a:p>
          <a:p>
            <a:pPr indent="0" lvl="0" marL="12700" marR="0" rtl="0" algn="l">
              <a:lnSpc>
                <a:spcPct val="100000"/>
              </a:lnSpc>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285750" lvl="0" marL="298450" marR="0" rtl="0" algn="l">
              <a:lnSpc>
                <a:spcPct val="100000"/>
              </a:lnSpc>
              <a:spcBef>
                <a:spcPts val="0"/>
              </a:spcBef>
              <a:spcAft>
                <a:spcPts val="0"/>
              </a:spcAft>
              <a:buClr>
                <a:srgbClr val="000000"/>
              </a:buClr>
              <a:buSzPts val="1500"/>
              <a:buFont typeface="Noto Sans Symbols"/>
              <a:buChar char="❑"/>
            </a:pPr>
            <a:r>
              <a:rPr b="0" i="0" lang="en-US" sz="1500" u="none" cap="none" strike="noStrike">
                <a:solidFill>
                  <a:schemeClr val="dk1"/>
                </a:solidFill>
                <a:latin typeface="Times New Roman"/>
                <a:ea typeface="Times New Roman"/>
                <a:cs typeface="Times New Roman"/>
                <a:sym typeface="Times New Roman"/>
              </a:rPr>
              <a:t>The DMA controller sends a Hold Request (HRQ) signal to the CPU to gain control of the system bus</a:t>
            </a:r>
            <a:endParaRPr/>
          </a:p>
          <a:p>
            <a:pPr indent="0" lvl="0" marL="12700" marR="0" rtl="0" algn="l">
              <a:lnSpc>
                <a:spcPct val="100000"/>
              </a:lnSpc>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285750" lvl="0" marL="298450" marR="0" rtl="0" algn="l">
              <a:lnSpc>
                <a:spcPct val="100000"/>
              </a:lnSpc>
              <a:spcBef>
                <a:spcPts val="0"/>
              </a:spcBef>
              <a:spcAft>
                <a:spcPts val="0"/>
              </a:spcAft>
              <a:buClr>
                <a:srgbClr val="000000"/>
              </a:buClr>
              <a:buSzPts val="1500"/>
              <a:buFont typeface="Noto Sans Symbols"/>
              <a:buChar char="❑"/>
            </a:pPr>
            <a:r>
              <a:rPr b="0" i="0" lang="en-US" sz="1500" u="none" cap="none" strike="noStrike">
                <a:solidFill>
                  <a:schemeClr val="dk1"/>
                </a:solidFill>
                <a:latin typeface="Times New Roman"/>
                <a:ea typeface="Times New Roman"/>
                <a:cs typeface="Times New Roman"/>
                <a:sym typeface="Times New Roman"/>
              </a:rPr>
              <a:t>The CPU replies with a Hold Acknowledgement signal to the DMA giving the DMA controller total control over the system bus</a:t>
            </a:r>
            <a:endParaRPr/>
          </a:p>
          <a:p>
            <a:pPr indent="0" lvl="0" marL="12700" marR="0" rtl="0" algn="l">
              <a:lnSpc>
                <a:spcPct val="100000"/>
              </a:lnSpc>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285750" lvl="0" marL="298450" marR="0" rtl="0" algn="l">
              <a:lnSpc>
                <a:spcPct val="100000"/>
              </a:lnSpc>
              <a:spcBef>
                <a:spcPts val="0"/>
              </a:spcBef>
              <a:spcAft>
                <a:spcPts val="0"/>
              </a:spcAft>
              <a:buClr>
                <a:srgbClr val="000000"/>
              </a:buClr>
              <a:buSzPts val="1500"/>
              <a:buFont typeface="Noto Sans Symbols"/>
              <a:buChar char="❑"/>
            </a:pPr>
            <a:r>
              <a:rPr b="0" i="0" lang="en-US" sz="1500" u="none" cap="none" strike="noStrike">
                <a:solidFill>
                  <a:schemeClr val="dk1"/>
                </a:solidFill>
                <a:latin typeface="Times New Roman"/>
                <a:ea typeface="Times New Roman"/>
                <a:cs typeface="Times New Roman"/>
                <a:sym typeface="Times New Roman"/>
              </a:rPr>
              <a:t>The DMA controller then sends a DMA Acknowledgement signal to the peripherals in reply to the previous DMA request signal</a:t>
            </a:r>
            <a:endParaRPr/>
          </a:p>
          <a:p>
            <a:pPr indent="0" lvl="0" marL="12700" marR="0" rtl="0" algn="l">
              <a:lnSpc>
                <a:spcPct val="100000"/>
              </a:lnSpc>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285750" lvl="0" marL="298450" marR="0" rtl="0" algn="l">
              <a:lnSpc>
                <a:spcPct val="100000"/>
              </a:lnSpc>
              <a:spcBef>
                <a:spcPts val="605"/>
              </a:spcBef>
              <a:spcAft>
                <a:spcPts val="0"/>
              </a:spcAft>
              <a:buClr>
                <a:srgbClr val="000000"/>
              </a:buClr>
              <a:buSzPts val="1500"/>
              <a:buFont typeface="Noto Sans Symbols"/>
              <a:buChar char="❑"/>
            </a:pPr>
            <a:r>
              <a:rPr b="0" i="0" lang="en-US" sz="1500" u="none" cap="none" strike="noStrike">
                <a:solidFill>
                  <a:schemeClr val="dk1"/>
                </a:solidFill>
                <a:latin typeface="Times New Roman"/>
                <a:ea typeface="Times New Roman"/>
                <a:cs typeface="Times New Roman"/>
                <a:sym typeface="Times New Roman"/>
              </a:rPr>
              <a:t>Data can now be transferred between Memory and I/O with the help of the DMA controller</a:t>
            </a:r>
            <a:endParaRPr/>
          </a:p>
          <a:p>
            <a:pPr indent="0" lvl="0" marL="12700" marR="0" rtl="0" algn="l">
              <a:lnSpc>
                <a:spcPct val="100000"/>
              </a:lnSpc>
              <a:spcBef>
                <a:spcPts val="605"/>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285750" lvl="0" marL="298450" marR="0" rtl="0" algn="l">
              <a:lnSpc>
                <a:spcPct val="100000"/>
              </a:lnSpc>
              <a:spcBef>
                <a:spcPts val="600"/>
              </a:spcBef>
              <a:spcAft>
                <a:spcPts val="0"/>
              </a:spcAft>
              <a:buClr>
                <a:srgbClr val="000000"/>
              </a:buClr>
              <a:buSzPts val="1500"/>
              <a:buFont typeface="Noto Sans Symbols"/>
              <a:buChar char="❑"/>
            </a:pPr>
            <a:r>
              <a:rPr b="0" i="0" lang="en-US" sz="1500" u="none" cap="none" strike="noStrike">
                <a:solidFill>
                  <a:schemeClr val="dk1"/>
                </a:solidFill>
                <a:latin typeface="Times New Roman"/>
                <a:ea typeface="Times New Roman"/>
                <a:cs typeface="Times New Roman"/>
                <a:sym typeface="Times New Roman"/>
              </a:rPr>
              <a:t>DMA controller sends interrupt signal to the CPU when finished with data transfer. </a:t>
            </a:r>
            <a:endParaRPr/>
          </a:p>
          <a:p>
            <a:pPr indent="0" lvl="0" marL="12700" marR="0" rtl="0" algn="l">
              <a:lnSpc>
                <a:spcPct val="100000"/>
              </a:lnSpc>
              <a:spcBef>
                <a:spcPts val="60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285750" lvl="0" marL="298450" marR="0" rtl="0" algn="l">
              <a:lnSpc>
                <a:spcPct val="100000"/>
              </a:lnSpc>
              <a:spcBef>
                <a:spcPts val="600"/>
              </a:spcBef>
              <a:spcAft>
                <a:spcPts val="0"/>
              </a:spcAft>
              <a:buClr>
                <a:srgbClr val="000000"/>
              </a:buClr>
              <a:buSzPts val="1500"/>
              <a:buFont typeface="Noto Sans Symbols"/>
              <a:buChar char="❑"/>
            </a:pPr>
            <a:r>
              <a:rPr b="0" i="0" lang="en-US" sz="1500" u="none" cap="none" strike="noStrike">
                <a:solidFill>
                  <a:schemeClr val="dk1"/>
                </a:solidFill>
                <a:latin typeface="Times New Roman"/>
                <a:ea typeface="Times New Roman"/>
                <a:cs typeface="Times New Roman"/>
                <a:sym typeface="Times New Roman"/>
              </a:rPr>
              <a:t>The DMA disables the DMA Acknowledgement signal and the CPU disables the Hold Acknowledgement signal taking back control of the system bus. </a:t>
            </a:r>
            <a:endParaRPr b="0" i="0" sz="1500" u="none" cap="none" strike="noStrike">
              <a:solidFill>
                <a:schemeClr val="dk1"/>
              </a:solidFill>
              <a:latin typeface="Times New Roman"/>
              <a:ea typeface="Times New Roman"/>
              <a:cs typeface="Times New Roman"/>
              <a:sym typeface="Times New Roman"/>
            </a:endParaRPr>
          </a:p>
        </p:txBody>
      </p:sp>
      <p:pic>
        <p:nvPicPr>
          <p:cNvPr descr="BRAC University Jobs 2020- Jobs in BRAC University- careerz360.com" id="366" name="Google Shape;366;p22"/>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9"/>
          <p:cNvSpPr txBox="1"/>
          <p:nvPr>
            <p:ph type="title"/>
          </p:nvPr>
        </p:nvSpPr>
        <p:spPr>
          <a:xfrm>
            <a:off x="535940" y="577341"/>
            <a:ext cx="4313555" cy="492443"/>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DMA Operation</a:t>
            </a:r>
            <a:endParaRPr/>
          </a:p>
        </p:txBody>
      </p:sp>
      <p:pic>
        <p:nvPicPr>
          <p:cNvPr id="372" name="Google Shape;372;p69"/>
          <p:cNvPicPr preferRelativeResize="0"/>
          <p:nvPr/>
        </p:nvPicPr>
        <p:blipFill rotWithShape="1">
          <a:blip r:embed="rId3">
            <a:alphaModFix/>
          </a:blip>
          <a:srcRect b="0" l="0" r="0" t="0"/>
          <a:stretch/>
        </p:blipFill>
        <p:spPr>
          <a:xfrm>
            <a:off x="535940" y="1260760"/>
            <a:ext cx="8317143" cy="4502729"/>
          </a:xfrm>
          <a:prstGeom prst="rect">
            <a:avLst/>
          </a:prstGeom>
          <a:noFill/>
          <a:ln>
            <a:noFill/>
          </a:ln>
        </p:spPr>
      </p:pic>
      <p:pic>
        <p:nvPicPr>
          <p:cNvPr descr="BRAC University Jobs 2020- Jobs in BRAC University- careerz360.com" id="373" name="Google Shape;373;p69"/>
          <p:cNvPicPr preferRelativeResize="0"/>
          <p:nvPr/>
        </p:nvPicPr>
        <p:blipFill rotWithShape="1">
          <a:blip r:embed="rId4">
            <a:alphaModFix/>
          </a:blip>
          <a:srcRect b="0" l="0" r="0" t="0"/>
          <a:stretch/>
        </p:blipFill>
        <p:spPr>
          <a:xfrm>
            <a:off x="8001000" y="145473"/>
            <a:ext cx="990600" cy="990600"/>
          </a:xfrm>
          <a:prstGeom prst="rect">
            <a:avLst/>
          </a:prstGeom>
          <a:noFill/>
          <a:ln>
            <a:noFill/>
          </a:ln>
        </p:spPr>
      </p:pic>
      <p:sp>
        <p:nvSpPr>
          <p:cNvPr id="374" name="Google Shape;374;p69"/>
          <p:cNvSpPr/>
          <p:nvPr/>
        </p:nvSpPr>
        <p:spPr>
          <a:xfrm>
            <a:off x="2438400" y="5846618"/>
            <a:ext cx="4821382" cy="360218"/>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Fig : Simplified Block Diagram of a DMA Operation</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70"/>
          <p:cNvSpPr txBox="1"/>
          <p:nvPr>
            <p:ph type="title"/>
          </p:nvPr>
        </p:nvSpPr>
        <p:spPr>
          <a:xfrm>
            <a:off x="535940" y="484909"/>
            <a:ext cx="5241405" cy="492443"/>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DMA Operation</a:t>
            </a:r>
            <a:endParaRPr/>
          </a:p>
        </p:txBody>
      </p:sp>
      <p:pic>
        <p:nvPicPr>
          <p:cNvPr id="380" name="Google Shape;380;p70"/>
          <p:cNvPicPr preferRelativeResize="0"/>
          <p:nvPr/>
        </p:nvPicPr>
        <p:blipFill rotWithShape="1">
          <a:blip r:embed="rId3">
            <a:alphaModFix/>
          </a:blip>
          <a:srcRect b="0" l="0" r="0" t="0"/>
          <a:stretch/>
        </p:blipFill>
        <p:spPr>
          <a:xfrm>
            <a:off x="1212273" y="1274618"/>
            <a:ext cx="6643254" cy="4281055"/>
          </a:xfrm>
          <a:prstGeom prst="rect">
            <a:avLst/>
          </a:prstGeom>
          <a:noFill/>
          <a:ln>
            <a:noFill/>
          </a:ln>
        </p:spPr>
      </p:pic>
      <p:sp>
        <p:nvSpPr>
          <p:cNvPr id="381" name="Google Shape;381;p70"/>
          <p:cNvSpPr/>
          <p:nvPr/>
        </p:nvSpPr>
        <p:spPr>
          <a:xfrm>
            <a:off x="2023168" y="5794653"/>
            <a:ext cx="5652654" cy="415636"/>
          </a:xfrm>
          <a:prstGeom prst="rect">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When the CPU is Bus Master</a:t>
            </a:r>
            <a:endParaRPr b="1" i="0" sz="1400" u="none" cap="none" strike="noStrike">
              <a:solidFill>
                <a:schemeClr val="dk1"/>
              </a:solidFill>
              <a:latin typeface="Arial"/>
              <a:ea typeface="Arial"/>
              <a:cs typeface="Arial"/>
              <a:sym typeface="Arial"/>
            </a:endParaRPr>
          </a:p>
        </p:txBody>
      </p:sp>
      <p:pic>
        <p:nvPicPr>
          <p:cNvPr descr="BRAC University Jobs 2020- Jobs in BRAC University- careerz360.com" id="382" name="Google Shape;382;p70"/>
          <p:cNvPicPr preferRelativeResize="0"/>
          <p:nvPr/>
        </p:nvPicPr>
        <p:blipFill rotWithShape="1">
          <a:blip r:embed="rId4">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71"/>
          <p:cNvPicPr preferRelativeResize="0"/>
          <p:nvPr/>
        </p:nvPicPr>
        <p:blipFill rotWithShape="1">
          <a:blip r:embed="rId3">
            <a:alphaModFix/>
          </a:blip>
          <a:srcRect b="0" l="0" r="0" t="0"/>
          <a:stretch/>
        </p:blipFill>
        <p:spPr>
          <a:xfrm>
            <a:off x="1205343" y="1316182"/>
            <a:ext cx="6691747" cy="4364182"/>
          </a:xfrm>
          <a:prstGeom prst="rect">
            <a:avLst/>
          </a:prstGeom>
          <a:noFill/>
          <a:ln>
            <a:noFill/>
          </a:ln>
        </p:spPr>
      </p:pic>
      <p:sp>
        <p:nvSpPr>
          <p:cNvPr id="388" name="Google Shape;388;p71"/>
          <p:cNvSpPr txBox="1"/>
          <p:nvPr>
            <p:ph type="title"/>
          </p:nvPr>
        </p:nvSpPr>
        <p:spPr>
          <a:xfrm>
            <a:off x="535940" y="577341"/>
            <a:ext cx="4313555" cy="492443"/>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DMA Operation</a:t>
            </a:r>
            <a:endParaRPr/>
          </a:p>
        </p:txBody>
      </p:sp>
      <p:pic>
        <p:nvPicPr>
          <p:cNvPr descr="BRAC University Jobs 2020- Jobs in BRAC University- careerz360.com" id="389" name="Google Shape;389;p71"/>
          <p:cNvPicPr preferRelativeResize="0"/>
          <p:nvPr/>
        </p:nvPicPr>
        <p:blipFill rotWithShape="1">
          <a:blip r:embed="rId4">
            <a:alphaModFix/>
          </a:blip>
          <a:srcRect b="0" l="0" r="0" t="0"/>
          <a:stretch/>
        </p:blipFill>
        <p:spPr>
          <a:xfrm>
            <a:off x="8001000" y="145473"/>
            <a:ext cx="990600" cy="990600"/>
          </a:xfrm>
          <a:prstGeom prst="rect">
            <a:avLst/>
          </a:prstGeom>
          <a:noFill/>
          <a:ln>
            <a:noFill/>
          </a:ln>
        </p:spPr>
      </p:pic>
      <p:sp>
        <p:nvSpPr>
          <p:cNvPr id="390" name="Google Shape;390;p71"/>
          <p:cNvSpPr/>
          <p:nvPr/>
        </p:nvSpPr>
        <p:spPr>
          <a:xfrm>
            <a:off x="1815350" y="5680364"/>
            <a:ext cx="5873922" cy="609599"/>
          </a:xfrm>
          <a:prstGeom prst="rect">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When DMA takes control</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72"/>
          <p:cNvSpPr txBox="1"/>
          <p:nvPr>
            <p:ph type="title"/>
          </p:nvPr>
        </p:nvSpPr>
        <p:spPr>
          <a:xfrm>
            <a:off x="535940" y="577341"/>
            <a:ext cx="4313555" cy="492443"/>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DMA Cascade Mode</a:t>
            </a:r>
            <a:endParaRPr/>
          </a:p>
        </p:txBody>
      </p:sp>
      <p:pic>
        <p:nvPicPr>
          <p:cNvPr id="396" name="Google Shape;396;p72"/>
          <p:cNvPicPr preferRelativeResize="0"/>
          <p:nvPr/>
        </p:nvPicPr>
        <p:blipFill rotWithShape="1">
          <a:blip r:embed="rId3">
            <a:alphaModFix/>
          </a:blip>
          <a:srcRect b="0" l="0" r="0" t="0"/>
          <a:stretch/>
        </p:blipFill>
        <p:spPr>
          <a:xfrm>
            <a:off x="4585854" y="1295399"/>
            <a:ext cx="4558145" cy="4509655"/>
          </a:xfrm>
          <a:prstGeom prst="rect">
            <a:avLst/>
          </a:prstGeom>
          <a:noFill/>
          <a:ln>
            <a:noFill/>
          </a:ln>
        </p:spPr>
      </p:pic>
      <p:sp>
        <p:nvSpPr>
          <p:cNvPr id="397" name="Google Shape;397;p72"/>
          <p:cNvSpPr/>
          <p:nvPr/>
        </p:nvSpPr>
        <p:spPr>
          <a:xfrm>
            <a:off x="166254" y="1295400"/>
            <a:ext cx="4211781" cy="397027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2000"/>
              <a:buFont typeface="Noto Sans Symbols"/>
              <a:buChar char="❑"/>
            </a:pPr>
            <a:r>
              <a:rPr b="0" i="0" lang="en-US" sz="1800" u="none" cap="none" strike="noStrike">
                <a:solidFill>
                  <a:srgbClr val="000000"/>
                </a:solidFill>
                <a:latin typeface="Times New Roman"/>
                <a:ea typeface="Times New Roman"/>
                <a:cs typeface="Times New Roman"/>
                <a:sym typeface="Times New Roman"/>
              </a:rPr>
              <a:t>Using this method more than one 8237 DMA Controller can be connected.</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2000"/>
              <a:buFont typeface="Noto Sans Symbols"/>
              <a:buChar char="❑"/>
            </a:pPr>
            <a:r>
              <a:rPr b="0" i="0" lang="en-US" sz="1800" u="none" cap="none" strike="noStrike">
                <a:solidFill>
                  <a:srgbClr val="000000"/>
                </a:solidFill>
                <a:latin typeface="Times New Roman"/>
                <a:ea typeface="Times New Roman"/>
                <a:cs typeface="Times New Roman"/>
                <a:sym typeface="Times New Roman"/>
              </a:rPr>
              <a:t>This can be adopted to get the utility of more than 4 channels</a:t>
            </a:r>
            <a:endParaRPr b="0" i="0" sz="1800" u="none" cap="none" strike="noStrike">
              <a:solidFill>
                <a:srgbClr val="000000"/>
              </a:solidFill>
              <a:latin typeface="Times New Roman"/>
              <a:ea typeface="Times New Roman"/>
              <a:cs typeface="Times New Roman"/>
              <a:sym typeface="Times New Roman"/>
            </a:endParaRPr>
          </a:p>
          <a:p>
            <a:pPr indent="-158750" lvl="0" marL="285750" marR="0" rtl="0" algn="just">
              <a:lnSpc>
                <a:spcPct val="100000"/>
              </a:lnSpc>
              <a:spcBef>
                <a:spcPts val="0"/>
              </a:spcBef>
              <a:spcAft>
                <a:spcPts val="0"/>
              </a:spcAft>
              <a:buClr>
                <a:schemeClr val="dk1"/>
              </a:buClr>
              <a:buSzPts val="2000"/>
              <a:buFont typeface="Noto Sans Symbols"/>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chemeClr val="dk1"/>
              </a:buClr>
              <a:buSzPts val="2000"/>
              <a:buFont typeface="Noto Sans Symbols"/>
              <a:buChar char="❑"/>
            </a:pPr>
            <a:r>
              <a:rPr b="0" i="0" lang="en-US" sz="1800" u="none" cap="none" strike="noStrike">
                <a:solidFill>
                  <a:srgbClr val="000000"/>
                </a:solidFill>
                <a:latin typeface="Times New Roman"/>
                <a:ea typeface="Times New Roman"/>
                <a:cs typeface="Times New Roman"/>
                <a:sym typeface="Times New Roman"/>
              </a:rPr>
              <a:t>The HRQ and HLDA signals from the additional controllers are connected with the DREQ and DACK pins of the primary or “Host” controller</a:t>
            </a:r>
            <a:endParaRPr/>
          </a:p>
          <a:p>
            <a:pPr indent="-158750" lvl="0" marL="285750" marR="0" rtl="0" algn="just">
              <a:lnSpc>
                <a:spcPct val="100000"/>
              </a:lnSpc>
              <a:spcBef>
                <a:spcPts val="0"/>
              </a:spcBef>
              <a:spcAft>
                <a:spcPts val="0"/>
              </a:spcAft>
              <a:buClr>
                <a:schemeClr val="dk1"/>
              </a:buClr>
              <a:buSzPts val="2000"/>
              <a:buFont typeface="Noto Sans Symbols"/>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chemeClr val="dk1"/>
              </a:buClr>
              <a:buSzPts val="2000"/>
              <a:buFont typeface="Noto Sans Symbols"/>
              <a:buChar char="❑"/>
            </a:pPr>
            <a:r>
              <a:rPr b="0" i="0" lang="en-US" sz="1800" u="none" cap="none" strike="noStrike">
                <a:solidFill>
                  <a:srgbClr val="000000"/>
                </a:solidFill>
                <a:latin typeface="Times New Roman"/>
                <a:ea typeface="Times New Roman"/>
                <a:cs typeface="Times New Roman"/>
                <a:sym typeface="Times New Roman"/>
              </a:rPr>
              <a:t>It is the responsibility of the host to prioritize and co ordinate the secondary controllers.</a:t>
            </a:r>
            <a:endParaRPr b="0" i="0" sz="1800" u="none" cap="none" strike="noStrike">
              <a:solidFill>
                <a:srgbClr val="000000"/>
              </a:solidFill>
              <a:latin typeface="Times New Roman"/>
              <a:ea typeface="Times New Roman"/>
              <a:cs typeface="Times New Roman"/>
              <a:sym typeface="Times New Roman"/>
            </a:endParaRPr>
          </a:p>
        </p:txBody>
      </p:sp>
      <p:pic>
        <p:nvPicPr>
          <p:cNvPr descr="BRAC University Jobs 2020- Jobs in BRAC University- careerz360.com" id="398" name="Google Shape;398;p72"/>
          <p:cNvPicPr preferRelativeResize="0"/>
          <p:nvPr/>
        </p:nvPicPr>
        <p:blipFill rotWithShape="1">
          <a:blip r:embed="rId4">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535940" y="577341"/>
            <a:ext cx="3524885"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latin typeface="Times New Roman"/>
                <a:ea typeface="Times New Roman"/>
                <a:cs typeface="Times New Roman"/>
                <a:sym typeface="Times New Roman"/>
              </a:rPr>
              <a:t>Basic I/O System</a:t>
            </a:r>
            <a:endParaRPr>
              <a:latin typeface="Times New Roman"/>
              <a:ea typeface="Times New Roman"/>
              <a:cs typeface="Times New Roman"/>
              <a:sym typeface="Times New Roman"/>
            </a:endParaRPr>
          </a:p>
        </p:txBody>
      </p:sp>
      <p:sp>
        <p:nvSpPr>
          <p:cNvPr id="147" name="Google Shape;147;p3"/>
          <p:cNvSpPr txBox="1"/>
          <p:nvPr/>
        </p:nvSpPr>
        <p:spPr>
          <a:xfrm>
            <a:off x="535940" y="1240282"/>
            <a:ext cx="7870825" cy="2336537"/>
          </a:xfrm>
          <a:prstGeom prst="rect">
            <a:avLst/>
          </a:prstGeom>
          <a:noFill/>
          <a:ln>
            <a:noFill/>
          </a:ln>
        </p:spPr>
        <p:txBody>
          <a:bodyPr anchorCtr="0" anchor="t" bIns="0" lIns="0" spcFirstLastPara="1" rIns="0" wrap="square" tIns="12700">
            <a:spAutoFit/>
          </a:bodyPr>
          <a:lstStyle/>
          <a:p>
            <a:pPr indent="-285750" lvl="0" marL="297816" marR="160655" rtl="0" algn="l">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8086 processor uses address bus pins AD[15:0] to locate an  I/O port</a:t>
            </a:r>
            <a:endParaRPr/>
          </a:p>
          <a:p>
            <a:pPr indent="0" lvl="0" marL="12066" marR="160655" rtl="0" algn="l">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285750" lvl="0" marL="298450" marR="0" rtl="0" algn="l">
              <a:lnSpc>
                <a:spcPct val="100000"/>
              </a:lnSpc>
              <a:spcBef>
                <a:spcPts val="60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65,536 possible I/O ports</a:t>
            </a:r>
            <a:endParaRPr/>
          </a:p>
          <a:p>
            <a:pPr indent="0" lvl="0" marL="12700" marR="0" rtl="0" algn="l">
              <a:lnSpc>
                <a:spcPct val="100000"/>
              </a:lnSpc>
              <a:spcBef>
                <a:spcPts val="60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285750" lvl="0" marL="297816" marR="158750" rtl="0" algn="l">
              <a:lnSpc>
                <a:spcPct val="100000"/>
              </a:lnSpc>
              <a:spcBef>
                <a:spcPts val="60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Data transfer between ports and the processor occurs over  data bus</a:t>
            </a:r>
            <a:endParaRPr/>
          </a:p>
          <a:p>
            <a:pPr indent="0" lvl="0" marL="12066" marR="158750" rtl="0" algn="l">
              <a:lnSpc>
                <a:spcPct val="100000"/>
              </a:lnSpc>
              <a:spcBef>
                <a:spcPts val="60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285750" lvl="0" marL="297816" marR="5080" rtl="0" algn="l">
              <a:lnSpc>
                <a:spcPct val="100000"/>
              </a:lnSpc>
              <a:spcBef>
                <a:spcPts val="605"/>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AL (or AX) is the processor register that takes input data (or  provide output data)</a:t>
            </a:r>
            <a:endParaRPr b="0" i="0" sz="1800" u="none" cap="none" strike="noStrike">
              <a:solidFill>
                <a:schemeClr val="dk1"/>
              </a:solidFill>
              <a:latin typeface="Times New Roman"/>
              <a:ea typeface="Times New Roman"/>
              <a:cs typeface="Times New Roman"/>
              <a:sym typeface="Times New Roman"/>
            </a:endParaRPr>
          </a:p>
        </p:txBody>
      </p:sp>
      <p:sp>
        <p:nvSpPr>
          <p:cNvPr id="148" name="Google Shape;148;p3"/>
          <p:cNvSpPr/>
          <p:nvPr/>
        </p:nvSpPr>
        <p:spPr>
          <a:xfrm>
            <a:off x="1096977" y="4380789"/>
            <a:ext cx="969644" cy="367665"/>
          </a:xfrm>
          <a:custGeom>
            <a:rect b="b" l="l" r="r" t="t"/>
            <a:pathLst>
              <a:path extrusionOk="0" h="367664" w="969644">
                <a:moveTo>
                  <a:pt x="0" y="367283"/>
                </a:moveTo>
                <a:lnTo>
                  <a:pt x="969263" y="367283"/>
                </a:lnTo>
                <a:lnTo>
                  <a:pt x="969263" y="0"/>
                </a:lnTo>
                <a:lnTo>
                  <a:pt x="0" y="0"/>
                </a:lnTo>
                <a:lnTo>
                  <a:pt x="0" y="36728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3"/>
          <p:cNvSpPr/>
          <p:nvPr/>
        </p:nvSpPr>
        <p:spPr>
          <a:xfrm>
            <a:off x="1581799" y="4380789"/>
            <a:ext cx="0" cy="367665"/>
          </a:xfrm>
          <a:custGeom>
            <a:rect b="b" l="l" r="r" t="t"/>
            <a:pathLst>
              <a:path extrusionOk="0" h="367664" w="120000">
                <a:moveTo>
                  <a:pt x="0" y="0"/>
                </a:moveTo>
                <a:lnTo>
                  <a:pt x="0" y="36728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3"/>
          <p:cNvSpPr/>
          <p:nvPr/>
        </p:nvSpPr>
        <p:spPr>
          <a:xfrm>
            <a:off x="2402885" y="5622783"/>
            <a:ext cx="5872497" cy="181070"/>
          </a:xfrm>
          <a:custGeom>
            <a:rect b="b" l="l" r="r" t="t"/>
            <a:pathLst>
              <a:path extrusionOk="0" h="220979" w="5669280">
                <a:moveTo>
                  <a:pt x="0" y="55244"/>
                </a:moveTo>
                <a:lnTo>
                  <a:pt x="5448173" y="55244"/>
                </a:lnTo>
                <a:lnTo>
                  <a:pt x="5448173" y="0"/>
                </a:lnTo>
                <a:lnTo>
                  <a:pt x="5669280" y="110489"/>
                </a:lnTo>
                <a:lnTo>
                  <a:pt x="5448173" y="220979"/>
                </a:lnTo>
                <a:lnTo>
                  <a:pt x="5448173" y="165734"/>
                </a:lnTo>
                <a:lnTo>
                  <a:pt x="0" y="165734"/>
                </a:lnTo>
                <a:lnTo>
                  <a:pt x="0" y="5524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3"/>
          <p:cNvSpPr/>
          <p:nvPr/>
        </p:nvSpPr>
        <p:spPr>
          <a:xfrm>
            <a:off x="2402885" y="4318630"/>
            <a:ext cx="5819140" cy="219710"/>
          </a:xfrm>
          <a:custGeom>
            <a:rect b="b" l="l" r="r" t="t"/>
            <a:pathLst>
              <a:path extrusionOk="0" h="219710" w="5819140">
                <a:moveTo>
                  <a:pt x="0" y="109727"/>
                </a:moveTo>
                <a:lnTo>
                  <a:pt x="263651" y="0"/>
                </a:lnTo>
                <a:lnTo>
                  <a:pt x="263651" y="42671"/>
                </a:lnTo>
                <a:lnTo>
                  <a:pt x="5554980" y="42671"/>
                </a:lnTo>
                <a:lnTo>
                  <a:pt x="5554980" y="0"/>
                </a:lnTo>
                <a:lnTo>
                  <a:pt x="5818632" y="109727"/>
                </a:lnTo>
                <a:lnTo>
                  <a:pt x="5554980" y="219456"/>
                </a:lnTo>
                <a:lnTo>
                  <a:pt x="5554980" y="176783"/>
                </a:lnTo>
                <a:lnTo>
                  <a:pt x="263651" y="176783"/>
                </a:lnTo>
                <a:lnTo>
                  <a:pt x="263651" y="219456"/>
                </a:lnTo>
                <a:lnTo>
                  <a:pt x="0" y="10972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p3"/>
          <p:cNvSpPr txBox="1"/>
          <p:nvPr/>
        </p:nvSpPr>
        <p:spPr>
          <a:xfrm>
            <a:off x="3156775" y="4817930"/>
            <a:ext cx="820419" cy="512445"/>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109200">
            <a:spAutoFit/>
          </a:bodyPr>
          <a:lstStyle/>
          <a:p>
            <a:pPr indent="0" lvl="0" marL="240029"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I/O</a:t>
            </a:r>
            <a:endParaRPr b="0" i="0" sz="2000" u="none" cap="none" strike="noStrike">
              <a:solidFill>
                <a:schemeClr val="dk1"/>
              </a:solidFill>
              <a:latin typeface="Trebuchet MS"/>
              <a:ea typeface="Trebuchet MS"/>
              <a:cs typeface="Trebuchet MS"/>
              <a:sym typeface="Trebuchet MS"/>
            </a:endParaRPr>
          </a:p>
        </p:txBody>
      </p:sp>
      <p:sp>
        <p:nvSpPr>
          <p:cNvPr id="153" name="Google Shape;153;p3"/>
          <p:cNvSpPr/>
          <p:nvPr/>
        </p:nvSpPr>
        <p:spPr>
          <a:xfrm>
            <a:off x="3454908" y="4511548"/>
            <a:ext cx="224154" cy="294640"/>
          </a:xfrm>
          <a:custGeom>
            <a:rect b="b" l="l" r="r" t="t"/>
            <a:pathLst>
              <a:path extrusionOk="0" h="294639" w="224154">
                <a:moveTo>
                  <a:pt x="0" y="59689"/>
                </a:moveTo>
                <a:lnTo>
                  <a:pt x="112013" y="0"/>
                </a:lnTo>
                <a:lnTo>
                  <a:pt x="224027" y="59689"/>
                </a:lnTo>
                <a:lnTo>
                  <a:pt x="168020" y="59689"/>
                </a:lnTo>
                <a:lnTo>
                  <a:pt x="168020" y="234441"/>
                </a:lnTo>
                <a:lnTo>
                  <a:pt x="224027" y="234441"/>
                </a:lnTo>
                <a:lnTo>
                  <a:pt x="112013" y="294131"/>
                </a:lnTo>
                <a:lnTo>
                  <a:pt x="0" y="234441"/>
                </a:lnTo>
                <a:lnTo>
                  <a:pt x="56006" y="234441"/>
                </a:lnTo>
                <a:lnTo>
                  <a:pt x="56006" y="59689"/>
                </a:lnTo>
                <a:lnTo>
                  <a:pt x="0" y="5968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4" name="Google Shape;154;p3"/>
          <p:cNvSpPr/>
          <p:nvPr/>
        </p:nvSpPr>
        <p:spPr>
          <a:xfrm>
            <a:off x="3454908" y="5426964"/>
            <a:ext cx="224154" cy="367665"/>
          </a:xfrm>
          <a:custGeom>
            <a:rect b="b" l="l" r="r" t="t"/>
            <a:pathLst>
              <a:path extrusionOk="0" h="367664" w="224154">
                <a:moveTo>
                  <a:pt x="168020" y="93345"/>
                </a:moveTo>
                <a:lnTo>
                  <a:pt x="56006" y="93345"/>
                </a:lnTo>
                <a:lnTo>
                  <a:pt x="56006" y="367284"/>
                </a:lnTo>
                <a:lnTo>
                  <a:pt x="168020" y="367284"/>
                </a:lnTo>
                <a:lnTo>
                  <a:pt x="168020" y="93345"/>
                </a:lnTo>
                <a:close/>
              </a:path>
              <a:path extrusionOk="0" h="367664" w="224154">
                <a:moveTo>
                  <a:pt x="112013" y="0"/>
                </a:moveTo>
                <a:lnTo>
                  <a:pt x="0" y="93345"/>
                </a:lnTo>
                <a:lnTo>
                  <a:pt x="224027" y="93345"/>
                </a:lnTo>
                <a:lnTo>
                  <a:pt x="112013"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3"/>
          <p:cNvSpPr/>
          <p:nvPr/>
        </p:nvSpPr>
        <p:spPr>
          <a:xfrm>
            <a:off x="3447419" y="5358115"/>
            <a:ext cx="224154" cy="367665"/>
          </a:xfrm>
          <a:custGeom>
            <a:rect b="b" l="l" r="r" t="t"/>
            <a:pathLst>
              <a:path extrusionOk="0" h="367664" w="224154">
                <a:moveTo>
                  <a:pt x="0" y="93345"/>
                </a:moveTo>
                <a:lnTo>
                  <a:pt x="112013" y="0"/>
                </a:lnTo>
                <a:lnTo>
                  <a:pt x="224027" y="93345"/>
                </a:lnTo>
                <a:lnTo>
                  <a:pt x="168020" y="93345"/>
                </a:lnTo>
                <a:lnTo>
                  <a:pt x="168020" y="367284"/>
                </a:lnTo>
                <a:lnTo>
                  <a:pt x="56006" y="367284"/>
                </a:lnTo>
                <a:lnTo>
                  <a:pt x="56006" y="93345"/>
                </a:lnTo>
                <a:lnTo>
                  <a:pt x="0" y="9334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3"/>
          <p:cNvSpPr txBox="1"/>
          <p:nvPr/>
        </p:nvSpPr>
        <p:spPr>
          <a:xfrm>
            <a:off x="4349431" y="4841198"/>
            <a:ext cx="820419" cy="512445"/>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109200">
            <a:spAutoFit/>
          </a:bodyPr>
          <a:lstStyle/>
          <a:p>
            <a:pPr indent="0" lvl="0" marL="240665"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I/O</a:t>
            </a:r>
            <a:endParaRPr b="0" i="0" sz="2000" u="none" cap="none" strike="noStrike">
              <a:solidFill>
                <a:schemeClr val="dk1"/>
              </a:solidFill>
              <a:latin typeface="Trebuchet MS"/>
              <a:ea typeface="Trebuchet MS"/>
              <a:cs typeface="Trebuchet MS"/>
              <a:sym typeface="Trebuchet MS"/>
            </a:endParaRPr>
          </a:p>
        </p:txBody>
      </p:sp>
      <p:sp>
        <p:nvSpPr>
          <p:cNvPr id="157" name="Google Shape;157;p3"/>
          <p:cNvSpPr/>
          <p:nvPr/>
        </p:nvSpPr>
        <p:spPr>
          <a:xfrm>
            <a:off x="4649723" y="4523290"/>
            <a:ext cx="222885" cy="294640"/>
          </a:xfrm>
          <a:custGeom>
            <a:rect b="b" l="l" r="r" t="t"/>
            <a:pathLst>
              <a:path extrusionOk="0" h="294639" w="222885">
                <a:moveTo>
                  <a:pt x="0" y="59308"/>
                </a:moveTo>
                <a:lnTo>
                  <a:pt x="111251" y="0"/>
                </a:lnTo>
                <a:lnTo>
                  <a:pt x="222503" y="59308"/>
                </a:lnTo>
                <a:lnTo>
                  <a:pt x="166877" y="59308"/>
                </a:lnTo>
                <a:lnTo>
                  <a:pt x="166877" y="234822"/>
                </a:lnTo>
                <a:lnTo>
                  <a:pt x="222503" y="234822"/>
                </a:lnTo>
                <a:lnTo>
                  <a:pt x="111251" y="294131"/>
                </a:lnTo>
                <a:lnTo>
                  <a:pt x="0" y="234822"/>
                </a:lnTo>
                <a:lnTo>
                  <a:pt x="55625" y="234822"/>
                </a:lnTo>
                <a:lnTo>
                  <a:pt x="55625" y="59308"/>
                </a:lnTo>
                <a:lnTo>
                  <a:pt x="0" y="5930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3"/>
          <p:cNvSpPr/>
          <p:nvPr/>
        </p:nvSpPr>
        <p:spPr>
          <a:xfrm>
            <a:off x="4724400" y="5444836"/>
            <a:ext cx="148208" cy="349793"/>
          </a:xfrm>
          <a:custGeom>
            <a:rect b="b" l="l" r="r" t="t"/>
            <a:pathLst>
              <a:path extrusionOk="0" h="367664" w="222885">
                <a:moveTo>
                  <a:pt x="166877" y="92710"/>
                </a:moveTo>
                <a:lnTo>
                  <a:pt x="55625" y="92710"/>
                </a:lnTo>
                <a:lnTo>
                  <a:pt x="55625" y="367284"/>
                </a:lnTo>
                <a:lnTo>
                  <a:pt x="166877" y="367284"/>
                </a:lnTo>
                <a:lnTo>
                  <a:pt x="166877" y="92710"/>
                </a:lnTo>
                <a:close/>
              </a:path>
              <a:path extrusionOk="0" h="367664" w="222885">
                <a:moveTo>
                  <a:pt x="111251" y="0"/>
                </a:moveTo>
                <a:lnTo>
                  <a:pt x="0" y="92710"/>
                </a:lnTo>
                <a:lnTo>
                  <a:pt x="222503" y="92710"/>
                </a:lnTo>
                <a:lnTo>
                  <a:pt x="11125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3"/>
          <p:cNvSpPr/>
          <p:nvPr/>
        </p:nvSpPr>
        <p:spPr>
          <a:xfrm>
            <a:off x="4656132" y="5344994"/>
            <a:ext cx="222885" cy="367665"/>
          </a:xfrm>
          <a:custGeom>
            <a:rect b="b" l="l" r="r" t="t"/>
            <a:pathLst>
              <a:path extrusionOk="0" h="367664" w="222885">
                <a:moveTo>
                  <a:pt x="0" y="92710"/>
                </a:moveTo>
                <a:lnTo>
                  <a:pt x="111251" y="0"/>
                </a:lnTo>
                <a:lnTo>
                  <a:pt x="222503" y="92710"/>
                </a:lnTo>
                <a:lnTo>
                  <a:pt x="166877" y="92710"/>
                </a:lnTo>
                <a:lnTo>
                  <a:pt x="166877" y="367284"/>
                </a:lnTo>
                <a:lnTo>
                  <a:pt x="55625" y="367284"/>
                </a:lnTo>
                <a:lnTo>
                  <a:pt x="55625" y="92710"/>
                </a:lnTo>
                <a:lnTo>
                  <a:pt x="0" y="9271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0" name="Google Shape;160;p3"/>
          <p:cNvSpPr txBox="1"/>
          <p:nvPr/>
        </p:nvSpPr>
        <p:spPr>
          <a:xfrm>
            <a:off x="5618923" y="4829456"/>
            <a:ext cx="820419" cy="512445"/>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109200">
            <a:spAutoFit/>
          </a:bodyPr>
          <a:lstStyle/>
          <a:p>
            <a:pPr indent="0" lvl="0" marL="2413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I/O</a:t>
            </a:r>
            <a:endParaRPr b="0" i="0" sz="2000" u="none" cap="none" strike="noStrike">
              <a:solidFill>
                <a:schemeClr val="dk1"/>
              </a:solidFill>
              <a:latin typeface="Trebuchet MS"/>
              <a:ea typeface="Trebuchet MS"/>
              <a:cs typeface="Trebuchet MS"/>
              <a:sym typeface="Trebuchet MS"/>
            </a:endParaRPr>
          </a:p>
        </p:txBody>
      </p:sp>
      <p:sp>
        <p:nvSpPr>
          <p:cNvPr id="161" name="Google Shape;161;p3"/>
          <p:cNvSpPr/>
          <p:nvPr/>
        </p:nvSpPr>
        <p:spPr>
          <a:xfrm>
            <a:off x="5933951" y="4511548"/>
            <a:ext cx="222885" cy="294640"/>
          </a:xfrm>
          <a:custGeom>
            <a:rect b="b" l="l" r="r" t="t"/>
            <a:pathLst>
              <a:path extrusionOk="0" h="294639" w="222885">
                <a:moveTo>
                  <a:pt x="0" y="59308"/>
                </a:moveTo>
                <a:lnTo>
                  <a:pt x="111252" y="0"/>
                </a:lnTo>
                <a:lnTo>
                  <a:pt x="222504" y="59308"/>
                </a:lnTo>
                <a:lnTo>
                  <a:pt x="166878" y="59308"/>
                </a:lnTo>
                <a:lnTo>
                  <a:pt x="166878" y="234822"/>
                </a:lnTo>
                <a:lnTo>
                  <a:pt x="222504" y="234822"/>
                </a:lnTo>
                <a:lnTo>
                  <a:pt x="111252" y="294131"/>
                </a:lnTo>
                <a:lnTo>
                  <a:pt x="0" y="234822"/>
                </a:lnTo>
                <a:lnTo>
                  <a:pt x="55625" y="234822"/>
                </a:lnTo>
                <a:lnTo>
                  <a:pt x="55625" y="59308"/>
                </a:lnTo>
                <a:lnTo>
                  <a:pt x="0" y="5930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3"/>
          <p:cNvSpPr/>
          <p:nvPr/>
        </p:nvSpPr>
        <p:spPr>
          <a:xfrm>
            <a:off x="5992048" y="5261003"/>
            <a:ext cx="222885" cy="367665"/>
          </a:xfrm>
          <a:custGeom>
            <a:rect b="b" l="l" r="r" t="t"/>
            <a:pathLst>
              <a:path extrusionOk="0" h="367664" w="222885">
                <a:moveTo>
                  <a:pt x="166878" y="92710"/>
                </a:moveTo>
                <a:lnTo>
                  <a:pt x="55625" y="92710"/>
                </a:lnTo>
                <a:lnTo>
                  <a:pt x="55625" y="367284"/>
                </a:lnTo>
                <a:lnTo>
                  <a:pt x="166878" y="367284"/>
                </a:lnTo>
                <a:lnTo>
                  <a:pt x="166878" y="92710"/>
                </a:lnTo>
                <a:close/>
              </a:path>
              <a:path extrusionOk="0" h="367664" w="222885">
                <a:moveTo>
                  <a:pt x="111252" y="0"/>
                </a:moveTo>
                <a:lnTo>
                  <a:pt x="0" y="92710"/>
                </a:lnTo>
                <a:lnTo>
                  <a:pt x="222504" y="92710"/>
                </a:lnTo>
                <a:lnTo>
                  <a:pt x="111252"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3"/>
          <p:cNvSpPr txBox="1"/>
          <p:nvPr/>
        </p:nvSpPr>
        <p:spPr>
          <a:xfrm>
            <a:off x="4141596" y="3889754"/>
            <a:ext cx="1239138" cy="320601"/>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rebuchet MS"/>
                <a:ea typeface="Trebuchet MS"/>
                <a:cs typeface="Trebuchet MS"/>
                <a:sym typeface="Trebuchet MS"/>
              </a:rPr>
              <a:t>Data bus</a:t>
            </a:r>
            <a:endParaRPr b="0" i="0" sz="2000" u="none" cap="none" strike="noStrike">
              <a:solidFill>
                <a:schemeClr val="dk1"/>
              </a:solidFill>
              <a:latin typeface="Trebuchet MS"/>
              <a:ea typeface="Trebuchet MS"/>
              <a:cs typeface="Trebuchet MS"/>
              <a:sym typeface="Trebuchet MS"/>
            </a:endParaRPr>
          </a:p>
        </p:txBody>
      </p:sp>
      <p:sp>
        <p:nvSpPr>
          <p:cNvPr id="164" name="Google Shape;164;p3"/>
          <p:cNvSpPr txBox="1"/>
          <p:nvPr/>
        </p:nvSpPr>
        <p:spPr>
          <a:xfrm>
            <a:off x="3156775" y="5963818"/>
            <a:ext cx="4047589" cy="320601"/>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b="0" i="0" lang="en-US" sz="2000" u="none" cap="none" strike="noStrike">
                <a:solidFill>
                  <a:schemeClr val="dk1"/>
                </a:solidFill>
                <a:latin typeface="Trebuchet MS"/>
                <a:ea typeface="Trebuchet MS"/>
                <a:cs typeface="Trebuchet MS"/>
                <a:sym typeface="Trebuchet MS"/>
              </a:rPr>
              <a:t>Address bus AD[15:0]</a:t>
            </a:r>
            <a:endParaRPr b="0" i="0" sz="2000" u="none" cap="none" strike="noStrike">
              <a:solidFill>
                <a:schemeClr val="dk1"/>
              </a:solidFill>
              <a:latin typeface="Trebuchet MS"/>
              <a:ea typeface="Trebuchet MS"/>
              <a:cs typeface="Trebuchet MS"/>
              <a:sym typeface="Trebuchet MS"/>
            </a:endParaRPr>
          </a:p>
        </p:txBody>
      </p:sp>
      <p:sp>
        <p:nvSpPr>
          <p:cNvPr id="165" name="Google Shape;165;p3"/>
          <p:cNvSpPr txBox="1"/>
          <p:nvPr/>
        </p:nvSpPr>
        <p:spPr>
          <a:xfrm>
            <a:off x="946639" y="4245894"/>
            <a:ext cx="1268095" cy="1589409"/>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92075">
            <a:spAutoFit/>
          </a:bodyPr>
          <a:lstStyle/>
          <a:p>
            <a:pPr indent="298450" lvl="0" marL="464184" marR="232409" rtl="0" algn="just">
              <a:lnSpc>
                <a:spcPct val="1336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AL</a:t>
            </a:r>
            <a:r>
              <a:rPr b="0" i="0" lang="en-US" sz="1800" u="none" cap="none" strike="noStrike">
                <a:solidFill>
                  <a:schemeClr val="dk1"/>
                </a:solidFill>
                <a:latin typeface="Trebuchet MS"/>
                <a:ea typeface="Trebuchet MS"/>
                <a:cs typeface="Trebuchet MS"/>
                <a:sym typeface="Trebuchet MS"/>
              </a:rPr>
              <a:t>  </a:t>
            </a:r>
            <a:endParaRPr/>
          </a:p>
          <a:p>
            <a:pPr indent="298450" lvl="0" marL="464184" marR="232409" rtl="0" algn="just">
              <a:lnSpc>
                <a:spcPct val="1336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45"/>
              </a:spcBef>
              <a:spcAft>
                <a:spcPts val="0"/>
              </a:spcAft>
              <a:buClr>
                <a:srgbClr val="000000"/>
              </a:buClr>
              <a:buSzPts val="3100"/>
              <a:buFont typeface="Arial"/>
              <a:buNone/>
            </a:pPr>
            <a:r>
              <a:t/>
            </a:r>
            <a:endParaRPr b="0" i="0" sz="3100" u="none" cap="none" strike="noStrike">
              <a:solidFill>
                <a:schemeClr val="dk1"/>
              </a:solidFill>
              <a:latin typeface="Times New Roman"/>
              <a:ea typeface="Times New Roman"/>
              <a:cs typeface="Times New Roman"/>
              <a:sym typeface="Times New Roman"/>
            </a:endParaRPr>
          </a:p>
          <a:p>
            <a:pPr indent="0" lvl="0" marL="38989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8086</a:t>
            </a:r>
            <a:endParaRPr b="0" i="0" sz="1800" u="none" cap="none" strike="noStrike">
              <a:solidFill>
                <a:schemeClr val="dk1"/>
              </a:solidFill>
              <a:latin typeface="Trebuchet MS"/>
              <a:ea typeface="Trebuchet MS"/>
              <a:cs typeface="Trebuchet MS"/>
              <a:sym typeface="Trebuchet MS"/>
            </a:endParaRPr>
          </a:p>
        </p:txBody>
      </p:sp>
      <p:sp>
        <p:nvSpPr>
          <p:cNvPr id="166" name="Google Shape;166;p3"/>
          <p:cNvSpPr/>
          <p:nvPr/>
        </p:nvSpPr>
        <p:spPr>
          <a:xfrm>
            <a:off x="5960866" y="5344994"/>
            <a:ext cx="222885" cy="367665"/>
          </a:xfrm>
          <a:custGeom>
            <a:rect b="b" l="l" r="r" t="t"/>
            <a:pathLst>
              <a:path extrusionOk="0" h="367664" w="222885">
                <a:moveTo>
                  <a:pt x="0" y="92710"/>
                </a:moveTo>
                <a:lnTo>
                  <a:pt x="111251" y="0"/>
                </a:lnTo>
                <a:lnTo>
                  <a:pt x="222503" y="92710"/>
                </a:lnTo>
                <a:lnTo>
                  <a:pt x="166877" y="92710"/>
                </a:lnTo>
                <a:lnTo>
                  <a:pt x="166877" y="367284"/>
                </a:lnTo>
                <a:lnTo>
                  <a:pt x="55625" y="367284"/>
                </a:lnTo>
                <a:lnTo>
                  <a:pt x="55625" y="92710"/>
                </a:lnTo>
                <a:lnTo>
                  <a:pt x="0" y="9271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7" name="Google Shape;167;p3"/>
          <p:cNvSpPr/>
          <p:nvPr/>
        </p:nvSpPr>
        <p:spPr>
          <a:xfrm>
            <a:off x="1096977" y="4916687"/>
            <a:ext cx="745887" cy="31493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A</a:t>
            </a:r>
            <a:r>
              <a:rPr b="0" i="0" lang="en-US" sz="1800" u="none" cap="none" strike="noStrike">
                <a:solidFill>
                  <a:schemeClr val="dk1"/>
                </a:solidFill>
                <a:latin typeface="Arial"/>
                <a:ea typeface="Arial"/>
                <a:cs typeface="Arial"/>
                <a:sym typeface="Arial"/>
              </a:rPr>
              <a:t>AX</a:t>
            </a:r>
            <a:endParaRPr b="0" i="0" sz="1800" u="none" cap="none" strike="noStrike">
              <a:solidFill>
                <a:schemeClr val="lt1"/>
              </a:solidFill>
              <a:latin typeface="Arial"/>
              <a:ea typeface="Arial"/>
              <a:cs typeface="Arial"/>
              <a:sym typeface="Arial"/>
            </a:endParaRPr>
          </a:p>
        </p:txBody>
      </p:sp>
      <p:pic>
        <p:nvPicPr>
          <p:cNvPr descr="BRAC University Jobs 2020- Jobs in BRAC University- careerz360.com" id="168" name="Google Shape;168;p3"/>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6"/>
          <p:cNvSpPr txBox="1"/>
          <p:nvPr>
            <p:ph type="title"/>
          </p:nvPr>
        </p:nvSpPr>
        <p:spPr>
          <a:xfrm>
            <a:off x="3441953" y="2863976"/>
            <a:ext cx="257048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Thank You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4"/>
          <p:cNvSpPr txBox="1"/>
          <p:nvPr>
            <p:ph type="title"/>
          </p:nvPr>
        </p:nvSpPr>
        <p:spPr>
          <a:xfrm>
            <a:off x="535940" y="577341"/>
            <a:ext cx="3524885"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latin typeface="Times New Roman"/>
                <a:ea typeface="Times New Roman"/>
                <a:cs typeface="Times New Roman"/>
                <a:sym typeface="Times New Roman"/>
              </a:rPr>
              <a:t>Basic I/O System</a:t>
            </a:r>
            <a:endParaRPr/>
          </a:p>
        </p:txBody>
      </p:sp>
      <p:sp>
        <p:nvSpPr>
          <p:cNvPr id="174" name="Google Shape;174;p4"/>
          <p:cNvSpPr txBox="1"/>
          <p:nvPr/>
        </p:nvSpPr>
        <p:spPr>
          <a:xfrm>
            <a:off x="535940" y="1168312"/>
            <a:ext cx="7889240" cy="4133567"/>
          </a:xfrm>
          <a:prstGeom prst="rect">
            <a:avLst/>
          </a:prstGeom>
          <a:noFill/>
          <a:ln>
            <a:noFill/>
          </a:ln>
        </p:spPr>
        <p:txBody>
          <a:bodyPr anchorCtr="0" anchor="t" bIns="0" lIns="0" spcFirstLastPara="1" rIns="0" wrap="square" tIns="47625">
            <a:spAutoFit/>
          </a:bodyPr>
          <a:lstStyle/>
          <a:p>
            <a:pPr indent="-285750" lvl="0" marL="2984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I/O devices serve two main purposes :</a:t>
            </a:r>
            <a:endParaRPr b="0" i="0" sz="1800" u="none" cap="none" strike="noStrike">
              <a:solidFill>
                <a:schemeClr val="dk1"/>
              </a:solidFill>
              <a:latin typeface="Times New Roman"/>
              <a:ea typeface="Times New Roman"/>
              <a:cs typeface="Times New Roman"/>
              <a:sym typeface="Times New Roman"/>
            </a:endParaRPr>
          </a:p>
          <a:p>
            <a:pPr indent="-285750" lvl="0" marL="572135" marR="0" rtl="0" algn="l">
              <a:lnSpc>
                <a:spcPct val="100000"/>
              </a:lnSpc>
              <a:spcBef>
                <a:spcPts val="254"/>
              </a:spcBef>
              <a:spcAft>
                <a:spcPts val="0"/>
              </a:spcAft>
              <a:buClr>
                <a:srgbClr val="000000"/>
              </a:buClr>
              <a:buSzPts val="1800"/>
              <a:buFont typeface="Arial"/>
              <a:buChar char="•"/>
            </a:pPr>
            <a:r>
              <a:rPr b="0" i="0" lang="en-US" sz="1800" u="none" cap="none" strike="noStrike">
                <a:solidFill>
                  <a:srgbClr val="9FB8CD"/>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To communicate with outside world</a:t>
            </a:r>
            <a:endParaRPr b="1" i="0" sz="1800" u="none" cap="none" strike="noStrike">
              <a:solidFill>
                <a:schemeClr val="dk1"/>
              </a:solidFill>
              <a:latin typeface="Times New Roman"/>
              <a:ea typeface="Times New Roman"/>
              <a:cs typeface="Times New Roman"/>
              <a:sym typeface="Times New Roman"/>
            </a:endParaRPr>
          </a:p>
          <a:p>
            <a:pPr indent="-285750" lvl="0" marL="572135" marR="0" rtl="0" algn="l">
              <a:lnSpc>
                <a:spcPct val="100000"/>
              </a:lnSpc>
              <a:spcBef>
                <a:spcPts val="240"/>
              </a:spcBef>
              <a:spcAft>
                <a:spcPts val="0"/>
              </a:spcAft>
              <a:buClr>
                <a:srgbClr val="000000"/>
              </a:buClr>
              <a:buSzPts val="1800"/>
              <a:buFont typeface="Arial"/>
              <a:buChar char="•"/>
            </a:pPr>
            <a:r>
              <a:rPr b="1" i="0" lang="en-US" sz="1800" u="none" cap="none" strike="noStrike">
                <a:solidFill>
                  <a:srgbClr val="9FB8CD"/>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To store and transfer data</a:t>
            </a:r>
            <a:endParaRPr/>
          </a:p>
          <a:p>
            <a:pPr indent="0" lvl="0" marL="286385" marR="0" rtl="0" algn="l">
              <a:lnSpc>
                <a:spcPct val="100000"/>
              </a:lnSpc>
              <a:spcBef>
                <a:spcPts val="240"/>
              </a:spcBef>
              <a:spcAft>
                <a:spcPts val="0"/>
              </a:spcAft>
              <a:buNone/>
            </a:pPr>
            <a:r>
              <a:t/>
            </a:r>
            <a:endParaRPr b="1" i="0" sz="1800" u="none" cap="none" strike="noStrike">
              <a:solidFill>
                <a:schemeClr val="dk1"/>
              </a:solidFill>
              <a:latin typeface="Times New Roman"/>
              <a:ea typeface="Times New Roman"/>
              <a:cs typeface="Times New Roman"/>
              <a:sym typeface="Times New Roman"/>
            </a:endParaRPr>
          </a:p>
          <a:p>
            <a:pPr indent="-285750" lvl="0" marL="297816" marR="5080" rtl="0" algn="l">
              <a:lnSpc>
                <a:spcPct val="107916"/>
              </a:lnSpc>
              <a:spcBef>
                <a:spcPts val="1230"/>
              </a:spcBef>
              <a:spcAft>
                <a:spcPts val="0"/>
              </a:spcAft>
              <a:buClr>
                <a:srgbClr val="000000"/>
              </a:buClr>
              <a:buSzPts val="2000"/>
              <a:buFont typeface="Noto Sans Symbols"/>
              <a:buChar char="❑"/>
            </a:pPr>
            <a:r>
              <a:rPr b="1" i="1" lang="en-US" sz="2000" u="none" cap="none" strike="noStrike">
                <a:solidFill>
                  <a:schemeClr val="dk1"/>
                </a:solidFill>
                <a:latin typeface="Times New Roman"/>
                <a:ea typeface="Times New Roman"/>
                <a:cs typeface="Times New Roman"/>
                <a:sym typeface="Times New Roman"/>
              </a:rPr>
              <a:t>I/O Controller  </a:t>
            </a:r>
            <a:r>
              <a:rPr b="0" i="0" lang="en-US" sz="1800" u="none" cap="none" strike="noStrike">
                <a:solidFill>
                  <a:schemeClr val="dk1"/>
                </a:solidFill>
                <a:latin typeface="Times New Roman"/>
                <a:ea typeface="Times New Roman"/>
                <a:cs typeface="Times New Roman"/>
                <a:sym typeface="Times New Roman"/>
              </a:rPr>
              <a:t>is a microchip that</a:t>
            </a:r>
            <a:r>
              <a:rPr b="1" i="1"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acts as an interface between  the systems bus and I/O device and helps to facilitate the flow of data between these devices. For e.g., 8255 </a:t>
            </a:r>
            <a:endParaRPr b="0" i="0" sz="1800" u="none" cap="none" strike="noStrike">
              <a:solidFill>
                <a:schemeClr val="dk1"/>
              </a:solidFill>
              <a:latin typeface="Times New Roman"/>
              <a:ea typeface="Times New Roman"/>
              <a:cs typeface="Times New Roman"/>
              <a:sym typeface="Times New Roman"/>
            </a:endParaRPr>
          </a:p>
          <a:p>
            <a:pPr indent="-285750" lvl="8" marL="572135" marR="0" rtl="0" algn="l">
              <a:lnSpc>
                <a:spcPct val="100000"/>
              </a:lnSpc>
              <a:spcBef>
                <a:spcPts val="20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	Relieve the processor of low-level details</a:t>
            </a:r>
            <a:endParaRPr/>
          </a:p>
          <a:p>
            <a:pPr indent="-285750" lvl="0" marL="572135" marR="0" rtl="0" algn="l">
              <a:lnSpc>
                <a:spcPct val="100000"/>
              </a:lnSpc>
              <a:spcBef>
                <a:spcPts val="24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      Takes care of electrical interface</a:t>
            </a:r>
            <a:endParaRPr/>
          </a:p>
          <a:p>
            <a:pPr indent="-285750" lvl="0" marL="572135" marR="0" rtl="0" algn="l">
              <a:lnSpc>
                <a:spcPct val="100000"/>
              </a:lnSpc>
              <a:spcBef>
                <a:spcPts val="24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      I/O Controller Chips have three types of registers : Data, Command and         	Status</a:t>
            </a:r>
            <a:endParaRPr b="0" i="0" sz="1800" u="none" cap="none" strike="noStrike">
              <a:solidFill>
                <a:schemeClr val="dk1"/>
              </a:solidFill>
              <a:latin typeface="Times New Roman"/>
              <a:ea typeface="Times New Roman"/>
              <a:cs typeface="Times New Roman"/>
              <a:sym typeface="Times New Roman"/>
            </a:endParaRPr>
          </a:p>
          <a:p>
            <a:pPr indent="-171450" lvl="8" marL="572135" marR="0" rtl="0" algn="l">
              <a:lnSpc>
                <a:spcPct val="100000"/>
              </a:lnSpc>
              <a:spcBef>
                <a:spcPts val="200"/>
              </a:spcBef>
              <a:spcAft>
                <a:spcPts val="0"/>
              </a:spcAft>
              <a:buClr>
                <a:srgbClr val="000000"/>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0" lvl="0" marL="286385" marR="0" rtl="0" algn="l">
              <a:lnSpc>
                <a:spcPct val="100000"/>
              </a:lnSpc>
              <a:spcBef>
                <a:spcPts val="250"/>
              </a:spcBef>
              <a:spcAft>
                <a:spcPts val="0"/>
              </a:spcAft>
              <a:buClr>
                <a:srgbClr val="000000"/>
              </a:buClr>
              <a:buSzPts val="1800"/>
              <a:buFont typeface="Arial"/>
              <a:buNone/>
            </a:pPr>
            <a:r>
              <a:rPr b="0" i="0" lang="en-US" sz="1800" u="none" cap="none" strike="noStrike">
                <a:solidFill>
                  <a:srgbClr val="9FB8CD"/>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sp>
        <p:nvSpPr>
          <p:cNvPr id="175" name="Google Shape;175;p4"/>
          <p:cNvSpPr/>
          <p:nvPr/>
        </p:nvSpPr>
        <p:spPr>
          <a:xfrm>
            <a:off x="1533698" y="4644508"/>
            <a:ext cx="5893723" cy="17516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BRAC University Jobs 2020- Jobs in BRAC University- careerz360.com" id="176" name="Google Shape;176;p4"/>
          <p:cNvPicPr preferRelativeResize="0"/>
          <p:nvPr/>
        </p:nvPicPr>
        <p:blipFill rotWithShape="1">
          <a:blip r:embed="rId4">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5"/>
          <p:cNvSpPr txBox="1"/>
          <p:nvPr>
            <p:ph type="title"/>
          </p:nvPr>
        </p:nvSpPr>
        <p:spPr>
          <a:xfrm>
            <a:off x="535940" y="563486"/>
            <a:ext cx="708787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latin typeface="Times New Roman"/>
                <a:ea typeface="Times New Roman"/>
                <a:cs typeface="Times New Roman"/>
                <a:sym typeface="Times New Roman"/>
              </a:rPr>
              <a:t>Basic I/O System</a:t>
            </a:r>
            <a:endParaRPr>
              <a:latin typeface="Times New Roman"/>
              <a:ea typeface="Times New Roman"/>
              <a:cs typeface="Times New Roman"/>
              <a:sym typeface="Times New Roman"/>
            </a:endParaRPr>
          </a:p>
        </p:txBody>
      </p:sp>
      <p:sp>
        <p:nvSpPr>
          <p:cNvPr id="182" name="Google Shape;182;p5"/>
          <p:cNvSpPr txBox="1"/>
          <p:nvPr/>
        </p:nvSpPr>
        <p:spPr>
          <a:xfrm>
            <a:off x="535940" y="1239221"/>
            <a:ext cx="7978775" cy="5350947"/>
          </a:xfrm>
          <a:prstGeom prst="rect">
            <a:avLst/>
          </a:prstGeom>
          <a:noFill/>
          <a:ln>
            <a:noFill/>
          </a:ln>
        </p:spPr>
        <p:txBody>
          <a:bodyPr anchorCtr="0" anchor="t" bIns="0" lIns="0" spcFirstLastPara="1" rIns="0" wrap="square" tIns="52700">
            <a:spAutoFit/>
          </a:bodyPr>
          <a:lstStyle/>
          <a:p>
            <a:pPr indent="-285750" lvl="0" marL="298450"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Read Operation: To receive binary data from an input peripheral</a:t>
            </a:r>
            <a:endParaRPr b="1" i="0" sz="2000" u="none" cap="none" strike="noStrike">
              <a:solidFill>
                <a:schemeClr val="dk1"/>
              </a:solidFill>
              <a:latin typeface="Times New Roman"/>
              <a:ea typeface="Times New Roman"/>
              <a:cs typeface="Times New Roman"/>
              <a:sym typeface="Times New Roman"/>
            </a:endParaRPr>
          </a:p>
          <a:p>
            <a:pPr indent="-285750" lvl="0" marL="572135" marR="383540" rtl="0" algn="l">
              <a:lnSpc>
                <a:spcPct val="108181"/>
              </a:lnSpc>
              <a:spcBef>
                <a:spcPts val="545"/>
              </a:spcBef>
              <a:spcAft>
                <a:spcPts val="0"/>
              </a:spcAft>
              <a:buClr>
                <a:srgbClr val="000000"/>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MPU </a:t>
            </a:r>
            <a:r>
              <a:rPr b="0" i="0" lang="en-US" sz="1800" u="none" cap="none" strike="noStrike">
                <a:solidFill>
                  <a:schemeClr val="dk1"/>
                </a:solidFill>
                <a:latin typeface="Times New Roman"/>
                <a:ea typeface="Times New Roman"/>
                <a:cs typeface="Times New Roman"/>
                <a:sym typeface="Times New Roman"/>
              </a:rPr>
              <a:t>places the address of an input port on the </a:t>
            </a:r>
            <a:r>
              <a:rPr b="1" i="0" lang="en-US" sz="1800" u="none" cap="none" strike="noStrike">
                <a:solidFill>
                  <a:schemeClr val="dk1"/>
                </a:solidFill>
                <a:latin typeface="Times New Roman"/>
                <a:ea typeface="Times New Roman"/>
                <a:cs typeface="Times New Roman"/>
                <a:sym typeface="Times New Roman"/>
              </a:rPr>
              <a:t>address bus </a:t>
            </a:r>
            <a:r>
              <a:rPr b="0" i="0" lang="en-US" sz="1800" u="none" cap="none" strike="noStrike">
                <a:solidFill>
                  <a:schemeClr val="dk1"/>
                </a:solidFill>
                <a:latin typeface="Times New Roman"/>
                <a:ea typeface="Times New Roman"/>
                <a:cs typeface="Times New Roman"/>
                <a:sym typeface="Times New Roman"/>
              </a:rPr>
              <a:t>to locate the I/O device, then it enables the input port by asserting the </a:t>
            </a:r>
            <a:r>
              <a:rPr b="1" i="0" lang="en-US" sz="1800" u="none" cap="none" strike="noStrike">
                <a:solidFill>
                  <a:schemeClr val="dk1"/>
                </a:solidFill>
                <a:latin typeface="Times New Roman"/>
                <a:ea typeface="Times New Roman"/>
                <a:cs typeface="Times New Roman"/>
                <a:sym typeface="Times New Roman"/>
              </a:rPr>
              <a:t>RD signal</a:t>
            </a:r>
            <a:r>
              <a:rPr b="0" i="0" lang="en-US" sz="1800" u="none" cap="none" strike="noStrike">
                <a:solidFill>
                  <a:schemeClr val="dk1"/>
                </a:solidFill>
                <a:latin typeface="Times New Roman"/>
                <a:ea typeface="Times New Roman"/>
                <a:cs typeface="Times New Roman"/>
                <a:sym typeface="Times New Roman"/>
              </a:rPr>
              <a:t>, and reads </a:t>
            </a:r>
            <a:r>
              <a:rPr b="1" i="0" lang="en-US" sz="1800" u="none" cap="none" strike="noStrike">
                <a:solidFill>
                  <a:schemeClr val="dk1"/>
                </a:solidFill>
                <a:latin typeface="Times New Roman"/>
                <a:ea typeface="Times New Roman"/>
                <a:cs typeface="Times New Roman"/>
                <a:sym typeface="Times New Roman"/>
              </a:rPr>
              <a:t>data </a:t>
            </a:r>
            <a:r>
              <a:rPr b="0" i="0" lang="en-US" sz="1800" u="none" cap="none" strike="noStrike">
                <a:solidFill>
                  <a:schemeClr val="dk1"/>
                </a:solidFill>
                <a:latin typeface="Times New Roman"/>
                <a:ea typeface="Times New Roman"/>
                <a:cs typeface="Times New Roman"/>
                <a:sym typeface="Times New Roman"/>
              </a:rPr>
              <a:t>using the </a:t>
            </a:r>
            <a:r>
              <a:rPr b="1" i="0" lang="en-US" sz="1800" u="none" cap="none" strike="noStrike">
                <a:solidFill>
                  <a:schemeClr val="dk1"/>
                </a:solidFill>
                <a:latin typeface="Times New Roman"/>
                <a:ea typeface="Times New Roman"/>
                <a:cs typeface="Times New Roman"/>
                <a:sym typeface="Times New Roman"/>
              </a:rPr>
              <a:t>data bus</a:t>
            </a:r>
            <a:r>
              <a:rPr b="0" i="0" lang="en-US" sz="1800" u="none" cap="none" strike="noStrike">
                <a:solidFill>
                  <a:schemeClr val="dk1"/>
                </a:solidFill>
                <a:latin typeface="Times New Roman"/>
                <a:ea typeface="Times New Roman"/>
                <a:cs typeface="Times New Roman"/>
                <a:sym typeface="Times New Roman"/>
              </a:rPr>
              <a:t>.</a:t>
            </a:r>
            <a:endParaRPr/>
          </a:p>
          <a:p>
            <a:pPr indent="0" lvl="0" marL="286385" marR="383540" rtl="0" algn="l">
              <a:lnSpc>
                <a:spcPct val="108181"/>
              </a:lnSpc>
              <a:spcBef>
                <a:spcPts val="545"/>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285750" lvl="0" marL="298450" marR="0" rtl="0" algn="l">
              <a:lnSpc>
                <a:spcPct val="100000"/>
              </a:lnSpc>
              <a:spcBef>
                <a:spcPts val="260"/>
              </a:spcBef>
              <a:spcAft>
                <a:spcPts val="0"/>
              </a:spcAft>
              <a:buClr>
                <a:srgbClr val="000000"/>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Write Operation: To send binary data to an output peripheral</a:t>
            </a:r>
            <a:endParaRPr b="1" i="0" sz="2000" u="none" cap="none" strike="noStrike">
              <a:solidFill>
                <a:schemeClr val="dk1"/>
              </a:solidFill>
              <a:latin typeface="Times New Roman"/>
              <a:ea typeface="Times New Roman"/>
              <a:cs typeface="Times New Roman"/>
              <a:sym typeface="Times New Roman"/>
            </a:endParaRPr>
          </a:p>
          <a:p>
            <a:pPr indent="-285750" lvl="0" marL="572135" marR="5080" rtl="0" algn="l">
              <a:lnSpc>
                <a:spcPct val="108181"/>
              </a:lnSpc>
              <a:spcBef>
                <a:spcPts val="545"/>
              </a:spcBef>
              <a:spcAft>
                <a:spcPts val="0"/>
              </a:spcAft>
              <a:buClr>
                <a:srgbClr val="000000"/>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MPU</a:t>
            </a:r>
            <a:r>
              <a:rPr b="0" i="0" lang="en-US" sz="1800" u="none" cap="none" strike="noStrike">
                <a:solidFill>
                  <a:schemeClr val="dk1"/>
                </a:solidFill>
                <a:latin typeface="Times New Roman"/>
                <a:ea typeface="Times New Roman"/>
                <a:cs typeface="Times New Roman"/>
                <a:sym typeface="Times New Roman"/>
              </a:rPr>
              <a:t> places the address of an output port on the </a:t>
            </a:r>
            <a:r>
              <a:rPr b="1" i="0" lang="en-US" sz="1800" u="none" cap="none" strike="noStrike">
                <a:solidFill>
                  <a:schemeClr val="dk1"/>
                </a:solidFill>
                <a:latin typeface="Times New Roman"/>
                <a:ea typeface="Times New Roman"/>
                <a:cs typeface="Times New Roman"/>
                <a:sym typeface="Times New Roman"/>
              </a:rPr>
              <a:t>address bus</a:t>
            </a:r>
            <a:r>
              <a:rPr b="0" i="0" lang="en-US" sz="1800" u="none" cap="none" strike="noStrike">
                <a:solidFill>
                  <a:schemeClr val="dk1"/>
                </a:solidFill>
                <a:latin typeface="Times New Roman"/>
                <a:ea typeface="Times New Roman"/>
                <a:cs typeface="Times New Roman"/>
                <a:sym typeface="Times New Roman"/>
              </a:rPr>
              <a:t>,  places </a:t>
            </a:r>
            <a:r>
              <a:rPr b="1" i="0" lang="en-US" sz="1800" u="none" cap="none" strike="noStrike">
                <a:solidFill>
                  <a:schemeClr val="dk1"/>
                </a:solidFill>
                <a:latin typeface="Times New Roman"/>
                <a:ea typeface="Times New Roman"/>
                <a:cs typeface="Times New Roman"/>
                <a:sym typeface="Times New Roman"/>
              </a:rPr>
              <a:t>data </a:t>
            </a:r>
            <a:r>
              <a:rPr b="0" i="0" lang="en-US" sz="1800" u="none" cap="none" strike="noStrike">
                <a:solidFill>
                  <a:schemeClr val="dk1"/>
                </a:solidFill>
                <a:latin typeface="Times New Roman"/>
                <a:ea typeface="Times New Roman"/>
                <a:cs typeface="Times New Roman"/>
                <a:sym typeface="Times New Roman"/>
              </a:rPr>
              <a:t>on </a:t>
            </a:r>
            <a:r>
              <a:rPr b="1" i="0" lang="en-US" sz="1800" u="none" cap="none" strike="noStrike">
                <a:solidFill>
                  <a:schemeClr val="dk1"/>
                </a:solidFill>
                <a:latin typeface="Times New Roman"/>
                <a:ea typeface="Times New Roman"/>
                <a:cs typeface="Times New Roman"/>
                <a:sym typeface="Times New Roman"/>
              </a:rPr>
              <a:t>data bus</a:t>
            </a:r>
            <a:r>
              <a:rPr b="0" i="0" lang="en-US" sz="1800" u="none" cap="none" strike="noStrike">
                <a:solidFill>
                  <a:schemeClr val="dk1"/>
                </a:solidFill>
                <a:latin typeface="Times New Roman"/>
                <a:ea typeface="Times New Roman"/>
                <a:cs typeface="Times New Roman"/>
                <a:sym typeface="Times New Roman"/>
              </a:rPr>
              <a:t>, and asserts the </a:t>
            </a:r>
            <a:r>
              <a:rPr b="1" i="0" lang="en-US" sz="1800" u="none" cap="none" strike="noStrike">
                <a:solidFill>
                  <a:schemeClr val="dk1"/>
                </a:solidFill>
                <a:latin typeface="Times New Roman"/>
                <a:ea typeface="Times New Roman"/>
                <a:cs typeface="Times New Roman"/>
                <a:sym typeface="Times New Roman"/>
              </a:rPr>
              <a:t>WR signal </a:t>
            </a:r>
            <a:r>
              <a:rPr b="0" i="0" lang="en-US" sz="1800" u="none" cap="none" strike="noStrike">
                <a:solidFill>
                  <a:schemeClr val="dk1"/>
                </a:solidFill>
                <a:latin typeface="Times New Roman"/>
                <a:ea typeface="Times New Roman"/>
                <a:cs typeface="Times New Roman"/>
                <a:sym typeface="Times New Roman"/>
              </a:rPr>
              <a:t>to enable the  output port.</a:t>
            </a:r>
            <a:endParaRPr/>
          </a:p>
          <a:p>
            <a:pPr indent="0" lvl="0" marL="286385" marR="5080" rtl="0" algn="l">
              <a:lnSpc>
                <a:spcPct val="108181"/>
              </a:lnSpc>
              <a:spcBef>
                <a:spcPts val="545"/>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285750" lvl="0" marL="298450" marR="0" rtl="0" algn="l">
              <a:lnSpc>
                <a:spcPct val="100000"/>
              </a:lnSpc>
              <a:spcBef>
                <a:spcPts val="260"/>
              </a:spcBef>
              <a:spcAft>
                <a:spcPts val="0"/>
              </a:spcAft>
              <a:buClr>
                <a:srgbClr val="000000"/>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Important Points:</a:t>
            </a:r>
            <a:endParaRPr b="0" i="0" sz="1800" u="none" cap="none" strike="noStrike">
              <a:solidFill>
                <a:schemeClr val="dk1"/>
              </a:solidFill>
              <a:latin typeface="Times New Roman"/>
              <a:ea typeface="Times New Roman"/>
              <a:cs typeface="Times New Roman"/>
              <a:sym typeface="Times New Roman"/>
            </a:endParaRPr>
          </a:p>
          <a:p>
            <a:pPr indent="-285750" lvl="0" marL="572135" marR="0" rtl="0" algn="l">
              <a:lnSpc>
                <a:spcPct val="100000"/>
              </a:lnSpc>
              <a:spcBef>
                <a:spcPts val="240"/>
              </a:spcBef>
              <a:spcAft>
                <a:spcPts val="0"/>
              </a:spcAft>
              <a:buClr>
                <a:srgbClr val="000000"/>
              </a:buClr>
              <a:buSzPts val="1600"/>
              <a:buFont typeface="Noto Sans Symbols"/>
              <a:buChar char="❖"/>
            </a:pPr>
            <a:r>
              <a:rPr b="0" i="0" lang="en-US" sz="1600" u="none" cap="none" strike="noStrike">
                <a:solidFill>
                  <a:schemeClr val="dk1"/>
                </a:solidFill>
                <a:latin typeface="Times New Roman"/>
                <a:ea typeface="Times New Roman"/>
                <a:cs typeface="Times New Roman"/>
                <a:sym typeface="Times New Roman"/>
              </a:rPr>
              <a:t>Writing to the port : When the MPU sends out or transfers data to an output port</a:t>
            </a:r>
            <a:endParaRPr/>
          </a:p>
          <a:p>
            <a:pPr indent="0" lvl="0" marL="286385" marR="0" rtl="0" algn="l">
              <a:lnSpc>
                <a:spcPct val="100000"/>
              </a:lnSpc>
              <a:spcBef>
                <a:spcPts val="24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a:p>
            <a:pPr indent="-285750" lvl="0" marL="572135" marR="0" rtl="0" algn="l">
              <a:lnSpc>
                <a:spcPct val="100000"/>
              </a:lnSpc>
              <a:spcBef>
                <a:spcPts val="235"/>
              </a:spcBef>
              <a:spcAft>
                <a:spcPts val="0"/>
              </a:spcAft>
              <a:buClr>
                <a:srgbClr val="000000"/>
              </a:buClr>
              <a:buSzPts val="1600"/>
              <a:buFont typeface="Noto Sans Symbols"/>
              <a:buChar char="❖"/>
            </a:pPr>
            <a:r>
              <a:rPr b="0" i="0" lang="en-US" sz="1600" u="none" cap="none" strike="noStrike">
                <a:solidFill>
                  <a:schemeClr val="dk1"/>
                </a:solidFill>
                <a:latin typeface="Times New Roman"/>
                <a:ea typeface="Times New Roman"/>
                <a:cs typeface="Times New Roman"/>
                <a:sym typeface="Times New Roman"/>
              </a:rPr>
              <a:t>Reading from the port : When the MPU receives data from an input port</a:t>
            </a:r>
            <a:endParaRPr/>
          </a:p>
          <a:p>
            <a:pPr indent="0" lvl="0" marL="286385" marR="0" rtl="0" algn="l">
              <a:lnSpc>
                <a:spcPct val="100000"/>
              </a:lnSpc>
              <a:spcBef>
                <a:spcPts val="235"/>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a:p>
            <a:pPr indent="-285750" lvl="0" marL="572135" marR="0" rtl="0" algn="l">
              <a:lnSpc>
                <a:spcPct val="100000"/>
              </a:lnSpc>
              <a:spcBef>
                <a:spcPts val="235"/>
              </a:spcBef>
              <a:spcAft>
                <a:spcPts val="0"/>
              </a:spcAft>
              <a:buClr>
                <a:srgbClr val="000000"/>
              </a:buClr>
              <a:buSzPts val="1600"/>
              <a:buFont typeface="Noto Sans Symbols"/>
              <a:buChar char="❖"/>
            </a:pPr>
            <a:r>
              <a:rPr b="0" i="0" lang="en-US" sz="1600" u="none" cap="none" strike="noStrike">
                <a:solidFill>
                  <a:schemeClr val="dk1"/>
                </a:solidFill>
                <a:latin typeface="Times New Roman"/>
                <a:ea typeface="Times New Roman"/>
                <a:cs typeface="Times New Roman"/>
                <a:sym typeface="Times New Roman"/>
              </a:rPr>
              <a:t>One port can be accessed at a time (Serial Interfacing)</a:t>
            </a:r>
            <a:endParaRPr b="0" i="0" sz="1600" u="none" cap="none" strike="noStrike">
              <a:solidFill>
                <a:schemeClr val="dk1"/>
              </a:solidFill>
              <a:latin typeface="Times New Roman"/>
              <a:ea typeface="Times New Roman"/>
              <a:cs typeface="Times New Roman"/>
              <a:sym typeface="Times New Roman"/>
            </a:endParaRPr>
          </a:p>
          <a:p>
            <a:pPr indent="-184150" lvl="0" marL="572135" marR="0" rtl="0" algn="l">
              <a:lnSpc>
                <a:spcPct val="100000"/>
              </a:lnSpc>
              <a:spcBef>
                <a:spcPts val="235"/>
              </a:spcBef>
              <a:spcAft>
                <a:spcPts val="0"/>
              </a:spcAft>
              <a:buClr>
                <a:srgbClr val="000000"/>
              </a:buClr>
              <a:buSzPts val="1600"/>
              <a:buFont typeface="Noto Sans Symbols"/>
              <a:buNone/>
            </a:pPr>
            <a:r>
              <a:t/>
            </a:r>
            <a:endParaRPr b="0" i="0" sz="1600" u="none" cap="none" strike="noStrike">
              <a:solidFill>
                <a:schemeClr val="dk1"/>
              </a:solidFill>
              <a:latin typeface="Trebuchet MS"/>
              <a:ea typeface="Trebuchet MS"/>
              <a:cs typeface="Trebuchet MS"/>
              <a:sym typeface="Trebuchet MS"/>
            </a:endParaRPr>
          </a:p>
          <a:p>
            <a:pPr indent="0" lvl="0" marL="607060" marR="0" rtl="0" algn="l">
              <a:lnSpc>
                <a:spcPct val="100000"/>
              </a:lnSpc>
              <a:spcBef>
                <a:spcPts val="26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pic>
        <p:nvPicPr>
          <p:cNvPr descr="BRAC University Jobs 2020- Jobs in BRAC University- careerz360.com" id="183" name="Google Shape;183;p5"/>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6"/>
          <p:cNvSpPr txBox="1"/>
          <p:nvPr>
            <p:ph type="title"/>
          </p:nvPr>
        </p:nvSpPr>
        <p:spPr>
          <a:xfrm>
            <a:off x="535940" y="577341"/>
            <a:ext cx="3289935"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latin typeface="Times New Roman"/>
                <a:ea typeface="Times New Roman"/>
                <a:cs typeface="Times New Roman"/>
                <a:sym typeface="Times New Roman"/>
              </a:rPr>
              <a:t>I/O Instructions</a:t>
            </a:r>
            <a:endParaRPr>
              <a:latin typeface="Times New Roman"/>
              <a:ea typeface="Times New Roman"/>
              <a:cs typeface="Times New Roman"/>
              <a:sym typeface="Times New Roman"/>
            </a:endParaRPr>
          </a:p>
        </p:txBody>
      </p:sp>
      <p:sp>
        <p:nvSpPr>
          <p:cNvPr id="189" name="Google Shape;189;p6"/>
          <p:cNvSpPr txBox="1"/>
          <p:nvPr/>
        </p:nvSpPr>
        <p:spPr>
          <a:xfrm>
            <a:off x="535940" y="1203705"/>
            <a:ext cx="8102600" cy="5271813"/>
          </a:xfrm>
          <a:prstGeom prst="rect">
            <a:avLst/>
          </a:prstGeom>
          <a:noFill/>
          <a:ln>
            <a:noFill/>
          </a:ln>
        </p:spPr>
        <p:txBody>
          <a:bodyPr anchorCtr="0" anchor="t" bIns="0" lIns="0" spcFirstLastPara="1" rIns="0" wrap="square" tIns="53325">
            <a:spAutoFit/>
          </a:bodyPr>
          <a:lstStyle/>
          <a:p>
            <a:pPr indent="-285750" lvl="0" marL="297816" marR="901700" rtl="0" algn="just">
              <a:lnSpc>
                <a:spcPct val="108333"/>
              </a:lnSpc>
              <a:spcBef>
                <a:spcPts val="0"/>
              </a:spcBef>
              <a:spcAft>
                <a:spcPts val="0"/>
              </a:spcAft>
              <a:buClr>
                <a:srgbClr val="000000"/>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I/O Instructions are commands given by the microprocessor to the I/O devices or peripherals in order to perform a specific task.</a:t>
            </a:r>
            <a:endParaRPr/>
          </a:p>
          <a:p>
            <a:pPr indent="-171450" lvl="0" marL="297816" marR="901700" rtl="0" algn="l">
              <a:lnSpc>
                <a:spcPct val="108333"/>
              </a:lnSpc>
              <a:spcBef>
                <a:spcPts val="0"/>
              </a:spcBef>
              <a:spcAft>
                <a:spcPts val="0"/>
              </a:spcAft>
              <a:buClr>
                <a:srgbClr val="000000"/>
              </a:buClr>
              <a:buSzPts val="1800"/>
              <a:buFont typeface="Noto Sans Symbols"/>
              <a:buNone/>
            </a:pPr>
            <a:r>
              <a:t/>
            </a:r>
            <a:endParaRPr b="1" i="0" sz="1800" u="none" cap="none" strike="noStrike">
              <a:solidFill>
                <a:schemeClr val="dk1"/>
              </a:solidFill>
              <a:latin typeface="Times New Roman"/>
              <a:ea typeface="Times New Roman"/>
              <a:cs typeface="Times New Roman"/>
              <a:sym typeface="Times New Roman"/>
            </a:endParaRPr>
          </a:p>
          <a:p>
            <a:pPr indent="-285750" lvl="7" marL="297816" marR="901700" rtl="0" algn="l">
              <a:lnSpc>
                <a:spcPct val="108333"/>
              </a:lnSpc>
              <a:spcBef>
                <a:spcPts val="0"/>
              </a:spcBef>
              <a:spcAft>
                <a:spcPts val="0"/>
              </a:spcAft>
              <a:buClr>
                <a:srgbClr val="000000"/>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IN </a:t>
            </a:r>
            <a:r>
              <a:rPr b="0" i="0" lang="en-US" sz="1800" u="none" cap="none" strike="noStrike">
                <a:solidFill>
                  <a:schemeClr val="dk1"/>
                </a:solidFill>
                <a:latin typeface="Times New Roman"/>
                <a:ea typeface="Times New Roman"/>
                <a:cs typeface="Times New Roman"/>
                <a:sym typeface="Times New Roman"/>
              </a:rPr>
              <a:t>is the instruction that reads information from an I/O  device.</a:t>
            </a:r>
            <a:endParaRPr b="0" i="0" sz="1800" u="none" cap="none" strike="noStrike">
              <a:solidFill>
                <a:schemeClr val="dk1"/>
              </a:solidFill>
              <a:latin typeface="Times New Roman"/>
              <a:ea typeface="Times New Roman"/>
              <a:cs typeface="Times New Roman"/>
              <a:sym typeface="Times New Roman"/>
            </a:endParaRPr>
          </a:p>
          <a:p>
            <a:pPr indent="-285750" lvl="0" marL="297816" marR="882650" rtl="0" algn="l">
              <a:lnSpc>
                <a:spcPct val="107916"/>
              </a:lnSpc>
              <a:spcBef>
                <a:spcPts val="1435"/>
              </a:spcBef>
              <a:spcAft>
                <a:spcPts val="0"/>
              </a:spcAft>
              <a:buClr>
                <a:srgbClr val="000000"/>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OUT </a:t>
            </a:r>
            <a:r>
              <a:rPr b="0" i="0" lang="en-US" sz="1800" u="none" cap="none" strike="noStrike">
                <a:solidFill>
                  <a:schemeClr val="dk1"/>
                </a:solidFill>
                <a:latin typeface="Times New Roman"/>
                <a:ea typeface="Times New Roman"/>
                <a:cs typeface="Times New Roman"/>
                <a:sym typeface="Times New Roman"/>
              </a:rPr>
              <a:t>is the instruction that writes/sends data to an I/O  device.</a:t>
            </a:r>
            <a:endParaRPr b="0" i="0" sz="1800" u="none" cap="none" strike="noStrike">
              <a:solidFill>
                <a:schemeClr val="dk1"/>
              </a:solidFill>
              <a:latin typeface="Times New Roman"/>
              <a:ea typeface="Times New Roman"/>
              <a:cs typeface="Times New Roman"/>
              <a:sym typeface="Times New Roman"/>
            </a:endParaRPr>
          </a:p>
          <a:p>
            <a:pPr indent="-285750" lvl="0" marL="297816" marR="245745" rtl="0" algn="l">
              <a:lnSpc>
                <a:spcPct val="107916"/>
              </a:lnSpc>
              <a:spcBef>
                <a:spcPts val="1445"/>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Data transfer takes place between the  microprocessor accumulator (AL or AX) and the I/O device .</a:t>
            </a:r>
            <a:endParaRPr/>
          </a:p>
          <a:p>
            <a:pPr indent="-274319" lvl="0" marL="286385" marR="245745" rtl="0" algn="l">
              <a:lnSpc>
                <a:spcPct val="107916"/>
              </a:lnSpc>
              <a:spcBef>
                <a:spcPts val="1445"/>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0" marL="298450" marR="0" rtl="0" algn="l">
              <a:lnSpc>
                <a:spcPct val="100000"/>
              </a:lnSpc>
              <a:spcBef>
                <a:spcPts val="1205"/>
              </a:spcBef>
              <a:spcAft>
                <a:spcPts val="0"/>
              </a:spcAft>
              <a:buClr>
                <a:schemeClr val="dk1"/>
              </a:buClr>
              <a:buSzPts val="1950"/>
              <a:buFont typeface="Noto Sans Symbols"/>
              <a:buChar char="❑"/>
            </a:pPr>
            <a:r>
              <a:rPr b="0" i="0" lang="en-US" sz="1800" u="none" cap="none" strike="noStrike">
                <a:solidFill>
                  <a:schemeClr val="dk1"/>
                </a:solidFill>
                <a:latin typeface="Times New Roman"/>
                <a:ea typeface="Times New Roman"/>
                <a:cs typeface="Times New Roman"/>
                <a:sym typeface="Times New Roman"/>
              </a:rPr>
              <a:t>The I/O device may be identified using two methods:</a:t>
            </a:r>
            <a:endParaRPr b="0" i="0" sz="1800" u="none" cap="none" strike="noStrike">
              <a:solidFill>
                <a:schemeClr val="dk1"/>
              </a:solidFill>
              <a:latin typeface="Times New Roman"/>
              <a:ea typeface="Times New Roman"/>
              <a:cs typeface="Times New Roman"/>
              <a:sym typeface="Times New Roman"/>
            </a:endParaRPr>
          </a:p>
          <a:p>
            <a:pPr indent="-274319" lvl="1" marL="561340" marR="33655" rtl="0" algn="just">
              <a:lnSpc>
                <a:spcPct val="107826"/>
              </a:lnSpc>
              <a:spcBef>
                <a:spcPts val="1435"/>
              </a:spcBef>
              <a:spcAft>
                <a:spcPts val="0"/>
              </a:spcAft>
              <a:buClr>
                <a:schemeClr val="dk1"/>
              </a:buClr>
              <a:buSzPts val="1750"/>
              <a:buFont typeface="Trebuchet MS"/>
              <a:buChar char="•"/>
            </a:pPr>
            <a:r>
              <a:rPr b="1" i="0" lang="en-US" sz="1800" u="none" cap="none" strike="noStrike">
                <a:solidFill>
                  <a:schemeClr val="dk1"/>
                </a:solidFill>
                <a:latin typeface="Times New Roman"/>
                <a:ea typeface="Times New Roman"/>
                <a:cs typeface="Times New Roman"/>
                <a:sym typeface="Times New Roman"/>
              </a:rPr>
              <a:t>Fixed address – </a:t>
            </a:r>
            <a:r>
              <a:rPr b="0" i="0" lang="en-US" sz="1800" u="none" cap="none" strike="noStrike">
                <a:solidFill>
                  <a:schemeClr val="dk1"/>
                </a:solidFill>
                <a:latin typeface="Times New Roman"/>
                <a:ea typeface="Times New Roman"/>
                <a:cs typeface="Times New Roman"/>
                <a:sym typeface="Times New Roman"/>
              </a:rPr>
              <a:t>A byte called </a:t>
            </a:r>
            <a:r>
              <a:rPr b="1" i="0" lang="en-US" sz="1800" u="none" cap="none" strike="noStrike">
                <a:solidFill>
                  <a:schemeClr val="dk1"/>
                </a:solidFill>
                <a:latin typeface="Times New Roman"/>
                <a:ea typeface="Times New Roman"/>
                <a:cs typeface="Times New Roman"/>
                <a:sym typeface="Times New Roman"/>
              </a:rPr>
              <a:t>p8 </a:t>
            </a:r>
            <a:r>
              <a:rPr b="0" i="0" lang="en-US" sz="1800" u="none" cap="none" strike="noStrike">
                <a:solidFill>
                  <a:schemeClr val="dk1"/>
                </a:solidFill>
                <a:latin typeface="Times New Roman"/>
                <a:ea typeface="Times New Roman"/>
                <a:cs typeface="Times New Roman"/>
                <a:sym typeface="Times New Roman"/>
              </a:rPr>
              <a:t>immediately following the  opcode stores an 8 bit I/O address. This is called fixed because  this is stored with the opcode in the ROM.</a:t>
            </a:r>
            <a:endParaRPr b="0" i="0" sz="1800" u="none" cap="none" strike="noStrike">
              <a:solidFill>
                <a:schemeClr val="dk1"/>
              </a:solidFill>
              <a:latin typeface="Times New Roman"/>
              <a:ea typeface="Times New Roman"/>
              <a:cs typeface="Times New Roman"/>
              <a:sym typeface="Times New Roman"/>
            </a:endParaRPr>
          </a:p>
          <a:p>
            <a:pPr indent="-274319" lvl="1" marL="561340" marR="5080" rtl="0" algn="just">
              <a:lnSpc>
                <a:spcPct val="107826"/>
              </a:lnSpc>
              <a:spcBef>
                <a:spcPts val="1395"/>
              </a:spcBef>
              <a:spcAft>
                <a:spcPts val="0"/>
              </a:spcAft>
              <a:buClr>
                <a:schemeClr val="dk1"/>
              </a:buClr>
              <a:buSzPts val="1750"/>
              <a:buFont typeface="Trebuchet MS"/>
              <a:buChar char="•"/>
            </a:pPr>
            <a:r>
              <a:rPr b="1" i="0" lang="en-US" sz="1800" u="none" cap="none" strike="noStrike">
                <a:solidFill>
                  <a:schemeClr val="dk1"/>
                </a:solidFill>
                <a:latin typeface="Times New Roman"/>
                <a:ea typeface="Times New Roman"/>
                <a:cs typeface="Times New Roman"/>
                <a:sym typeface="Times New Roman"/>
              </a:rPr>
              <a:t>Variable address – </a:t>
            </a:r>
            <a:r>
              <a:rPr b="0" i="0" lang="en-US" sz="1800" u="none" cap="none" strike="noStrike">
                <a:solidFill>
                  <a:schemeClr val="dk1"/>
                </a:solidFill>
                <a:latin typeface="Times New Roman"/>
                <a:ea typeface="Times New Roman"/>
                <a:cs typeface="Times New Roman"/>
                <a:sym typeface="Times New Roman"/>
              </a:rPr>
              <a:t>Register DX holds a 16 bit I/O address.  Because this can be changed.</a:t>
            </a:r>
            <a:endParaRPr b="0" i="0" sz="1800" u="none" cap="none" strike="noStrike">
              <a:solidFill>
                <a:schemeClr val="dk1"/>
              </a:solidFill>
              <a:latin typeface="Times New Roman"/>
              <a:ea typeface="Times New Roman"/>
              <a:cs typeface="Times New Roman"/>
              <a:sym typeface="Times New Roman"/>
            </a:endParaRPr>
          </a:p>
        </p:txBody>
      </p:sp>
      <p:pic>
        <p:nvPicPr>
          <p:cNvPr descr="BRAC University Jobs 2020- Jobs in BRAC University- careerz360.com" id="190" name="Google Shape;190;p6"/>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7"/>
          <p:cNvSpPr txBox="1"/>
          <p:nvPr>
            <p:ph type="title"/>
          </p:nvPr>
        </p:nvSpPr>
        <p:spPr>
          <a:xfrm>
            <a:off x="535940" y="480359"/>
            <a:ext cx="3289935"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I/O Instructions</a:t>
            </a:r>
            <a:endParaRPr/>
          </a:p>
        </p:txBody>
      </p:sp>
      <p:sp>
        <p:nvSpPr>
          <p:cNvPr id="196" name="Google Shape;196;p7"/>
          <p:cNvSpPr txBox="1"/>
          <p:nvPr/>
        </p:nvSpPr>
        <p:spPr>
          <a:xfrm>
            <a:off x="535940" y="1163701"/>
            <a:ext cx="7804200" cy="5314200"/>
          </a:xfrm>
          <a:prstGeom prst="rect">
            <a:avLst/>
          </a:prstGeom>
          <a:noFill/>
          <a:ln>
            <a:noFill/>
          </a:ln>
        </p:spPr>
        <p:txBody>
          <a:bodyPr anchorCtr="0" anchor="t" bIns="0" lIns="0" spcFirstLastPara="1" rIns="0" wrap="square" tIns="88900">
            <a:spAutoFit/>
          </a:bodyPr>
          <a:lstStyle/>
          <a:p>
            <a:pPr indent="-285750" lvl="0" marL="298450" marR="0" rtl="0" algn="l">
              <a:lnSpc>
                <a:spcPct val="100000"/>
              </a:lnSpc>
              <a:spcBef>
                <a:spcPts val="0"/>
              </a:spcBef>
              <a:spcAft>
                <a:spcPts val="0"/>
              </a:spcAft>
              <a:buClr>
                <a:srgbClr val="000000"/>
              </a:buClr>
              <a:buSzPts val="1800"/>
              <a:buFont typeface="Noto Sans Symbols"/>
              <a:buChar char="❑"/>
            </a:pPr>
            <a:r>
              <a:rPr b="1" i="0" lang="en-US" sz="1800" u="none" cap="none" strike="noStrike">
                <a:solidFill>
                  <a:srgbClr val="000000"/>
                </a:solidFill>
                <a:latin typeface="Times New Roman"/>
                <a:ea typeface="Times New Roman"/>
                <a:cs typeface="Times New Roman"/>
                <a:sym typeface="Times New Roman"/>
              </a:rPr>
              <a:t>IN AX, 25 - 	</a:t>
            </a:r>
            <a:r>
              <a:rPr b="0" i="0" lang="en-US" sz="1800" u="none" cap="none" strike="noStrike">
                <a:solidFill>
                  <a:schemeClr val="dk1"/>
                </a:solidFill>
                <a:latin typeface="Times New Roman"/>
                <a:ea typeface="Times New Roman"/>
                <a:cs typeface="Times New Roman"/>
                <a:sym typeface="Times New Roman"/>
              </a:rPr>
              <a:t>Here 25 (p8) refers to port 25 which is an 8 bit address</a:t>
            </a:r>
            <a:endParaRPr/>
          </a:p>
          <a:p>
            <a:pPr indent="0" lvl="0" marL="12700"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(direct format)</a:t>
            </a:r>
            <a:endParaRPr b="1" i="0" sz="1800" u="none" cap="none" strike="noStrike">
              <a:solidFill>
                <a:schemeClr val="dk1"/>
              </a:solidFill>
              <a:latin typeface="Times New Roman"/>
              <a:ea typeface="Times New Roman"/>
              <a:cs typeface="Times New Roman"/>
              <a:sym typeface="Times New Roman"/>
            </a:endParaRPr>
          </a:p>
          <a:p>
            <a:pPr indent="-171450" lvl="0" marL="2984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285750" lvl="0" marL="297816" marR="186690" rtl="0" algn="l">
              <a:lnSpc>
                <a:spcPct val="100000"/>
              </a:lnSpc>
              <a:spcBef>
                <a:spcPts val="600"/>
              </a:spcBef>
              <a:spcAft>
                <a:spcPts val="0"/>
              </a:spcAft>
              <a:buClr>
                <a:srgbClr val="000000"/>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IN AL, DX </a:t>
            </a:r>
            <a:r>
              <a:rPr b="0" i="0" lang="en-US" sz="1800" u="none" cap="none" strike="noStrike">
                <a:solidFill>
                  <a:schemeClr val="dk1"/>
                </a:solidFill>
                <a:latin typeface="Times New Roman"/>
                <a:ea typeface="Times New Roman"/>
                <a:cs typeface="Times New Roman"/>
                <a:sym typeface="Times New Roman"/>
              </a:rPr>
              <a:t>-	A byte input from the port addressed by DX  into AL</a:t>
            </a:r>
            <a:endParaRPr b="0" i="0" sz="1800" u="none" cap="none" strike="noStrike">
              <a:solidFill>
                <a:schemeClr val="dk1"/>
              </a:solidFill>
              <a:latin typeface="Times New Roman"/>
              <a:ea typeface="Times New Roman"/>
              <a:cs typeface="Times New Roman"/>
              <a:sym typeface="Times New Roman"/>
            </a:endParaRPr>
          </a:p>
          <a:p>
            <a:pPr indent="-285750" lvl="0" marL="297816" marR="5080" rtl="0" algn="l">
              <a:lnSpc>
                <a:spcPct val="100000"/>
              </a:lnSpc>
              <a:spcBef>
                <a:spcPts val="600"/>
              </a:spcBef>
              <a:spcAft>
                <a:spcPts val="0"/>
              </a:spcAft>
              <a:buClr>
                <a:srgbClr val="000000"/>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IN AX, DX </a:t>
            </a:r>
            <a:r>
              <a:rPr b="0" i="0" lang="en-US" sz="1800" u="none" cap="none" strike="noStrike">
                <a:solidFill>
                  <a:schemeClr val="dk1"/>
                </a:solidFill>
                <a:latin typeface="Times New Roman"/>
                <a:ea typeface="Times New Roman"/>
                <a:cs typeface="Times New Roman"/>
                <a:sym typeface="Times New Roman"/>
              </a:rPr>
              <a:t>-	A word input from the port addressed by DX  into AX</a:t>
            </a:r>
            <a:endParaRPr/>
          </a:p>
          <a:p>
            <a:pPr indent="0" lvl="0" marL="12066" marR="5080" rtl="0" algn="l">
              <a:lnSpc>
                <a:spcPct val="100000"/>
              </a:lnSpc>
              <a:spcBef>
                <a:spcPts val="600"/>
              </a:spcBef>
              <a:spcAft>
                <a:spcPts val="0"/>
              </a:spcAft>
              <a:buNone/>
            </a:pPr>
            <a:r>
              <a:rPr b="0" i="0" lang="en-US" sz="1800" u="none" cap="none" strike="noStrike">
                <a:solidFill>
                  <a:schemeClr val="dk1"/>
                </a:solidFill>
                <a:latin typeface="Times New Roman"/>
                <a:ea typeface="Times New Roman"/>
                <a:cs typeface="Times New Roman"/>
                <a:sym typeface="Times New Roman"/>
              </a:rPr>
              <a:t>		(indirect format)</a:t>
            </a:r>
            <a:endParaRPr/>
          </a:p>
          <a:p>
            <a:pPr indent="0" lvl="0" marL="12066" marR="5080" rtl="0" algn="l">
              <a:lnSpc>
                <a:spcPct val="100000"/>
              </a:lnSpc>
              <a:spcBef>
                <a:spcPts val="60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285750" lvl="0" marL="297816" marR="587375" rtl="0" algn="just">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If </a:t>
            </a:r>
            <a:r>
              <a:rPr b="1" i="0" lang="en-US" sz="1800" u="none" cap="none" strike="noStrike">
                <a:solidFill>
                  <a:schemeClr val="dk1"/>
                </a:solidFill>
                <a:latin typeface="Times New Roman"/>
                <a:ea typeface="Times New Roman"/>
                <a:cs typeface="Times New Roman"/>
                <a:sym typeface="Times New Roman"/>
              </a:rPr>
              <a:t>p8 </a:t>
            </a:r>
            <a:r>
              <a:rPr b="0" i="0" lang="en-US" sz="1800" u="none" cap="none" strike="noStrike">
                <a:solidFill>
                  <a:schemeClr val="dk1"/>
                </a:solidFill>
                <a:latin typeface="Times New Roman"/>
                <a:ea typeface="Times New Roman"/>
                <a:cs typeface="Times New Roman"/>
                <a:sym typeface="Times New Roman"/>
              </a:rPr>
              <a:t>is used, only 8 bits are used thus the address or port  number appears on lines A0-A7.</a:t>
            </a:r>
            <a:endParaRPr b="0" i="0" sz="1800" u="none" cap="none" strike="noStrike">
              <a:solidFill>
                <a:schemeClr val="dk1"/>
              </a:solidFill>
              <a:latin typeface="Times New Roman"/>
              <a:ea typeface="Times New Roman"/>
              <a:cs typeface="Times New Roman"/>
              <a:sym typeface="Times New Roman"/>
            </a:endParaRPr>
          </a:p>
          <a:p>
            <a:pPr indent="-285750" lvl="0" marL="572135" marR="503555" rtl="0" algn="just">
              <a:lnSpc>
                <a:spcPct val="100000"/>
              </a:lnSpc>
              <a:spcBef>
                <a:spcPts val="505"/>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Hence, the first 2</a:t>
            </a:r>
            <a:r>
              <a:rPr b="0" baseline="30000" i="0" lang="en-US" sz="1800" u="none" cap="none" strike="noStrike">
                <a:solidFill>
                  <a:schemeClr val="dk1"/>
                </a:solidFill>
                <a:latin typeface="Times New Roman"/>
                <a:ea typeface="Times New Roman"/>
                <a:cs typeface="Times New Roman"/>
                <a:sym typeface="Times New Roman"/>
              </a:rPr>
              <a:t>8 </a:t>
            </a:r>
            <a:r>
              <a:rPr b="0" i="0" lang="en-US" sz="1800" u="none" cap="none" strike="noStrike">
                <a:solidFill>
                  <a:schemeClr val="dk1"/>
                </a:solidFill>
                <a:latin typeface="Times New Roman"/>
                <a:ea typeface="Times New Roman"/>
                <a:cs typeface="Times New Roman"/>
                <a:sym typeface="Times New Roman"/>
              </a:rPr>
              <a:t> or 256 I/O port addresses (00H – FFH) are  accessed by both fixed and variable I/O instructions.</a:t>
            </a:r>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285750" lvl="0" marL="297816" marR="508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If </a:t>
            </a:r>
            <a:r>
              <a:rPr b="1" i="0" lang="en-US" sz="1800" u="none" cap="none" strike="noStrike">
                <a:solidFill>
                  <a:schemeClr val="dk1"/>
                </a:solidFill>
                <a:latin typeface="Times New Roman"/>
                <a:ea typeface="Times New Roman"/>
                <a:cs typeface="Times New Roman"/>
                <a:sym typeface="Times New Roman"/>
              </a:rPr>
              <a:t>DX </a:t>
            </a:r>
            <a:r>
              <a:rPr b="0" i="0" lang="en-US" sz="1800" u="none" cap="none" strike="noStrike">
                <a:solidFill>
                  <a:schemeClr val="dk1"/>
                </a:solidFill>
                <a:latin typeface="Times New Roman"/>
                <a:ea typeface="Times New Roman"/>
                <a:cs typeface="Times New Roman"/>
                <a:sym typeface="Times New Roman"/>
              </a:rPr>
              <a:t>is used, then 16 bits are used thus the address or port number appears  on lines A0-A15</a:t>
            </a:r>
            <a:endParaRPr/>
          </a:p>
          <a:p>
            <a:pPr indent="-285750" lvl="0" marL="572135" marR="247650" rtl="0" algn="just">
              <a:lnSpc>
                <a:spcPct val="100000"/>
              </a:lnSpc>
              <a:spcBef>
                <a:spcPts val="505"/>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Hence the addresses 0</a:t>
            </a:r>
            <a:r>
              <a:rPr lang="en-US" sz="1800">
                <a:solidFill>
                  <a:schemeClr val="dk1"/>
                </a:solidFill>
                <a:latin typeface="Times New Roman"/>
                <a:ea typeface="Times New Roman"/>
                <a:cs typeface="Times New Roman"/>
                <a:sym typeface="Times New Roman"/>
              </a:rPr>
              <a:t>1</a:t>
            </a:r>
            <a:r>
              <a:rPr b="0" i="0" lang="en-US" sz="1800" u="none" cap="none" strike="noStrike">
                <a:solidFill>
                  <a:schemeClr val="dk1"/>
                </a:solidFill>
                <a:latin typeface="Times New Roman"/>
                <a:ea typeface="Times New Roman"/>
                <a:cs typeface="Times New Roman"/>
                <a:sym typeface="Times New Roman"/>
              </a:rPr>
              <a:t>00H-FFFFH (257</a:t>
            </a:r>
            <a:r>
              <a:rPr b="0" baseline="30000" i="0" lang="en-US" sz="1800" u="none" cap="none" strike="noStrike">
                <a:solidFill>
                  <a:schemeClr val="dk1"/>
                </a:solidFill>
                <a:latin typeface="Times New Roman"/>
                <a:ea typeface="Times New Roman"/>
                <a:cs typeface="Times New Roman"/>
                <a:sym typeface="Times New Roman"/>
              </a:rPr>
              <a:t>th</a:t>
            </a:r>
            <a:r>
              <a:rPr b="0" i="0" lang="en-US" sz="1800" u="none" cap="none" strike="noStrike">
                <a:solidFill>
                  <a:schemeClr val="dk1"/>
                </a:solidFill>
                <a:latin typeface="Times New Roman"/>
                <a:ea typeface="Times New Roman"/>
                <a:cs typeface="Times New Roman"/>
                <a:sym typeface="Times New Roman"/>
              </a:rPr>
              <a:t> address to 65535</a:t>
            </a:r>
            <a:r>
              <a:rPr b="0" baseline="30000" i="0" lang="en-US" sz="1800" u="none" cap="none" strike="noStrike">
                <a:solidFill>
                  <a:schemeClr val="dk1"/>
                </a:solidFill>
                <a:latin typeface="Times New Roman"/>
                <a:ea typeface="Times New Roman"/>
                <a:cs typeface="Times New Roman"/>
                <a:sym typeface="Times New Roman"/>
              </a:rPr>
              <a:t>th</a:t>
            </a:r>
            <a:r>
              <a:rPr b="0" i="0" lang="en-US" sz="1800" u="none" cap="none" strike="noStrike">
                <a:solidFill>
                  <a:schemeClr val="dk1"/>
                </a:solidFill>
                <a:latin typeface="Times New Roman"/>
                <a:ea typeface="Times New Roman"/>
                <a:cs typeface="Times New Roman"/>
                <a:sym typeface="Times New Roman"/>
              </a:rPr>
              <a:t> address) are accessed only by variable I/O  Address instructions.</a:t>
            </a:r>
            <a:endParaRPr/>
          </a:p>
          <a:p>
            <a:pPr indent="-171450" lvl="0" marL="297816" marR="5080" rtl="0" algn="l">
              <a:lnSpc>
                <a:spcPct val="100000"/>
              </a:lnSpc>
              <a:spcBef>
                <a:spcPts val="600"/>
              </a:spcBef>
              <a:spcAft>
                <a:spcPts val="0"/>
              </a:spcAft>
              <a:buClr>
                <a:srgbClr val="000000"/>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descr="BRAC University Jobs 2020- Jobs in BRAC University- careerz360.com" id="197" name="Google Shape;197;p7"/>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9"/>
          <p:cNvSpPr txBox="1"/>
          <p:nvPr>
            <p:ph type="title"/>
          </p:nvPr>
        </p:nvSpPr>
        <p:spPr>
          <a:xfrm>
            <a:off x="535940" y="577341"/>
            <a:ext cx="444119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Accessing I/O Devices</a:t>
            </a:r>
            <a:endParaRPr/>
          </a:p>
        </p:txBody>
      </p:sp>
      <p:sp>
        <p:nvSpPr>
          <p:cNvPr id="203" name="Google Shape;203;p9"/>
          <p:cNvSpPr txBox="1"/>
          <p:nvPr/>
        </p:nvSpPr>
        <p:spPr>
          <a:xfrm>
            <a:off x="535940" y="1173459"/>
            <a:ext cx="7208520" cy="4140857"/>
          </a:xfrm>
          <a:prstGeom prst="rect">
            <a:avLst/>
          </a:prstGeom>
          <a:noFill/>
          <a:ln>
            <a:noFill/>
          </a:ln>
        </p:spPr>
        <p:txBody>
          <a:bodyPr anchorCtr="0" anchor="t" bIns="0" lIns="0" spcFirstLastPara="1" rIns="0" wrap="square" tIns="77450">
            <a:spAutoFit/>
          </a:bodyPr>
          <a:lstStyle/>
          <a:p>
            <a:pPr indent="0" lvl="0" marL="0" marR="294640" rtl="0" algn="just">
              <a:lnSpc>
                <a:spcPct val="100000"/>
              </a:lnSpc>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a:p>
            <a:pPr indent="0" lvl="0" marL="0" marR="294640" rtl="0" algn="just">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To establish a stable passage of communication between the CPU and the I/O devices, the peripherals must first be mapped to specific addresses so that they can accessed. Also to enable the flow of data the help of the system bus (address, data and control) is also required. This allocation of the system bus and mapping the I/O devices to addresses is performed in two different ways :</a:t>
            </a:r>
            <a:endParaRPr/>
          </a:p>
          <a:p>
            <a:pPr indent="0" lvl="0" marL="0" marR="29464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29464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285750" lvl="0" marL="285750" marR="294640" rtl="0" algn="just">
              <a:lnSpc>
                <a:spcPct val="100000"/>
              </a:lnSpc>
              <a:spcBef>
                <a:spcPts val="0"/>
              </a:spcBef>
              <a:spcAft>
                <a:spcPts val="0"/>
              </a:spcAft>
              <a:buClr>
                <a:srgbClr val="000000"/>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Memory-mapped I/O</a:t>
            </a:r>
            <a:endParaRPr/>
          </a:p>
          <a:p>
            <a:pPr indent="0" lvl="0" marL="0" marR="294640" rtl="0" algn="just">
              <a:lnSpc>
                <a:spcPct val="100000"/>
              </a:lnSpc>
              <a:spcBef>
                <a:spcPts val="0"/>
              </a:spcBef>
              <a:spcAft>
                <a:spcPts val="0"/>
              </a:spcAft>
              <a:buNone/>
            </a:pPr>
            <a:r>
              <a:t/>
            </a:r>
            <a:endParaRPr b="0" i="0" sz="2200" u="none" cap="none" strike="noStrike">
              <a:solidFill>
                <a:schemeClr val="dk1"/>
              </a:solidFill>
              <a:latin typeface="Times New Roman"/>
              <a:ea typeface="Times New Roman"/>
              <a:cs typeface="Times New Roman"/>
              <a:sym typeface="Times New Roman"/>
            </a:endParaRPr>
          </a:p>
          <a:p>
            <a:pPr indent="-285750" lvl="0" marL="285750" marR="294640" rtl="0" algn="just">
              <a:lnSpc>
                <a:spcPct val="100000"/>
              </a:lnSpc>
              <a:spcBef>
                <a:spcPts val="0"/>
              </a:spcBef>
              <a:spcAft>
                <a:spcPts val="0"/>
              </a:spcAft>
              <a:buClr>
                <a:srgbClr val="000000"/>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Isolated I/O</a:t>
            </a:r>
            <a:endParaRPr/>
          </a:p>
          <a:p>
            <a:pPr indent="0" lvl="0" marL="0" marR="294640" rtl="0" algn="just">
              <a:lnSpc>
                <a:spcPct val="100000"/>
              </a:lnSpc>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pic>
        <p:nvPicPr>
          <p:cNvPr descr="BRAC University Jobs 2020- Jobs in BRAC University- careerz360.com" id="204" name="Google Shape;204;p9"/>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0"/>
          <p:cNvSpPr txBox="1"/>
          <p:nvPr>
            <p:ph type="title"/>
          </p:nvPr>
        </p:nvSpPr>
        <p:spPr>
          <a:xfrm>
            <a:off x="535940" y="475335"/>
            <a:ext cx="4313555"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I/O Address Mapping</a:t>
            </a:r>
            <a:endParaRPr/>
          </a:p>
        </p:txBody>
      </p:sp>
      <p:sp>
        <p:nvSpPr>
          <p:cNvPr id="210" name="Google Shape;210;p10"/>
          <p:cNvSpPr txBox="1"/>
          <p:nvPr/>
        </p:nvSpPr>
        <p:spPr>
          <a:xfrm>
            <a:off x="368242" y="994427"/>
            <a:ext cx="4690110" cy="4572327"/>
          </a:xfrm>
          <a:prstGeom prst="rect">
            <a:avLst/>
          </a:prstGeom>
          <a:noFill/>
          <a:ln>
            <a:noFill/>
          </a:ln>
        </p:spPr>
        <p:txBody>
          <a:bodyPr anchorCtr="0" anchor="t" bIns="0" lIns="0" spcFirstLastPara="1" rIns="0" wrap="square" tIns="183500">
            <a:spAutoFit/>
          </a:bodyPr>
          <a:lstStyle/>
          <a:p>
            <a:pPr indent="0" lvl="0" marL="12700" marR="0" rtl="0" algn="l">
              <a:lnSpc>
                <a:spcPct val="100000"/>
              </a:lnSpc>
              <a:spcBef>
                <a:spcPts val="0"/>
              </a:spcBef>
              <a:spcAft>
                <a:spcPts val="0"/>
              </a:spcAft>
              <a:buClr>
                <a:srgbClr val="000000"/>
              </a:buClr>
              <a:buSzPts val="1950"/>
              <a:buFont typeface="Arial"/>
              <a:buNone/>
            </a:pPr>
            <a:r>
              <a:rPr b="0" i="0" lang="en-US" sz="1950" u="none" cap="none" strike="noStrike">
                <a:solidFill>
                  <a:srgbClr val="717BA2"/>
                </a:solidFill>
                <a:latin typeface="Arial"/>
                <a:ea typeface="Arial"/>
                <a:cs typeface="Arial"/>
                <a:sym typeface="Arial"/>
              </a:rPr>
              <a:t>	</a:t>
            </a:r>
            <a:r>
              <a:rPr b="0" i="0" lang="en-US" sz="2000" u="none" cap="none" strike="noStrike">
                <a:solidFill>
                  <a:schemeClr val="dk1"/>
                </a:solidFill>
                <a:latin typeface="Georgia"/>
                <a:ea typeface="Georgia"/>
                <a:cs typeface="Georgia"/>
                <a:sym typeface="Georgia"/>
              </a:rPr>
              <a:t>Memory Mapped I/O</a:t>
            </a:r>
            <a:endParaRPr b="0" i="0" sz="2000" u="none" cap="none" strike="noStrike">
              <a:solidFill>
                <a:schemeClr val="dk1"/>
              </a:solidFill>
              <a:latin typeface="Georgia"/>
              <a:ea typeface="Georgia"/>
              <a:cs typeface="Georgia"/>
              <a:sym typeface="Georgia"/>
            </a:endParaRPr>
          </a:p>
          <a:p>
            <a:pPr indent="-342900" lvl="0" marL="629285" marR="17145" rtl="0" algn="just">
              <a:lnSpc>
                <a:spcPct val="80000"/>
              </a:lnSpc>
              <a:spcBef>
                <a:spcPts val="197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A part of the memory is used to map I/O devices</a:t>
            </a:r>
            <a:endParaRPr/>
          </a:p>
          <a:p>
            <a:pPr indent="-342900" lvl="0" marL="629285" marR="17145" rtl="0" algn="just">
              <a:lnSpc>
                <a:spcPct val="80000"/>
              </a:lnSpc>
              <a:spcBef>
                <a:spcPts val="197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A device is mapped to a  memory location. Sending data  to the particular location  causes interaction with the  device.</a:t>
            </a:r>
            <a:endParaRPr/>
          </a:p>
          <a:p>
            <a:pPr indent="-171450" lvl="0" marL="572135" marR="17145" rtl="0" algn="just">
              <a:lnSpc>
                <a:spcPct val="80000"/>
              </a:lnSpc>
              <a:spcBef>
                <a:spcPts val="1970"/>
              </a:spcBef>
              <a:spcAft>
                <a:spcPts val="0"/>
              </a:spcAft>
              <a:buClr>
                <a:srgbClr val="000000"/>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342900" lvl="0" marL="629285" marR="5080" rtl="0" algn="just">
              <a:lnSpc>
                <a:spcPct val="80000"/>
              </a:lnSpc>
              <a:spcBef>
                <a:spcPts val="60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Common address, data and control lines for both memory and I/O</a:t>
            </a:r>
            <a:endParaRPr/>
          </a:p>
          <a:p>
            <a:pPr indent="-171450" lvl="0" marL="572135" marR="5080" rtl="0" algn="just">
              <a:lnSpc>
                <a:spcPct val="80000"/>
              </a:lnSpc>
              <a:spcBef>
                <a:spcPts val="600"/>
              </a:spcBef>
              <a:spcAft>
                <a:spcPts val="0"/>
              </a:spcAft>
              <a:buClr>
                <a:srgbClr val="000000"/>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342900" lvl="0" marL="629285" marR="223520" rtl="0" algn="just">
              <a:lnSpc>
                <a:spcPct val="80000"/>
              </a:lnSpc>
              <a:spcBef>
                <a:spcPts val="60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Uses same memory read and  write signals for memory and I/O</a:t>
            </a:r>
            <a:endParaRPr/>
          </a:p>
          <a:p>
            <a:pPr indent="-171450" lvl="0" marL="572135" marR="223520" rtl="0" algn="just">
              <a:lnSpc>
                <a:spcPct val="80000"/>
              </a:lnSpc>
              <a:spcBef>
                <a:spcPts val="600"/>
              </a:spcBef>
              <a:spcAft>
                <a:spcPts val="0"/>
              </a:spcAft>
              <a:buClr>
                <a:srgbClr val="000000"/>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342900" lvl="0" marL="629285" marR="234950" rtl="0" algn="just">
              <a:lnSpc>
                <a:spcPct val="96153"/>
              </a:lnSpc>
              <a:spcBef>
                <a:spcPts val="575"/>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Most processors use this I/O  mapping</a:t>
            </a:r>
            <a:endParaRPr b="0" i="0" sz="1800" u="none" cap="none" strike="noStrike">
              <a:solidFill>
                <a:schemeClr val="dk1"/>
              </a:solidFill>
              <a:latin typeface="Times New Roman"/>
              <a:ea typeface="Times New Roman"/>
              <a:cs typeface="Times New Roman"/>
              <a:sym typeface="Times New Roman"/>
            </a:endParaRPr>
          </a:p>
        </p:txBody>
      </p:sp>
      <p:graphicFrame>
        <p:nvGraphicFramePr>
          <p:cNvPr id="211" name="Google Shape;211;p10"/>
          <p:cNvGraphicFramePr/>
          <p:nvPr/>
        </p:nvGraphicFramePr>
        <p:xfrm>
          <a:off x="6611873" y="2670561"/>
          <a:ext cx="3000000" cy="3000000"/>
        </p:xfrm>
        <a:graphic>
          <a:graphicData uri="http://schemas.openxmlformats.org/drawingml/2006/table">
            <a:tbl>
              <a:tblPr bandRow="1" firstRow="1">
                <a:noFill/>
                <a:tableStyleId>{F1F47A29-0D43-441E-A781-AFFB011449D7}</a:tableStyleId>
              </a:tblPr>
              <a:tblGrid>
                <a:gridCol w="1143000"/>
              </a:tblGrid>
              <a:tr h="533400">
                <a:tc>
                  <a:txBody>
                    <a:bodyPr/>
                    <a:lstStyle/>
                    <a:p>
                      <a:pPr indent="0" lvl="0" marL="0" marR="0" rtl="0" algn="l">
                        <a:lnSpc>
                          <a:spcPct val="100000"/>
                        </a:lnSpc>
                        <a:spcBef>
                          <a:spcPts val="0"/>
                        </a:spcBef>
                        <a:spcAft>
                          <a:spcPts val="0"/>
                        </a:spcAft>
                        <a:buClr>
                          <a:srgbClr val="000000"/>
                        </a:buClr>
                        <a:buSzPts val="2300"/>
                        <a:buFont typeface="Arial"/>
                        <a:buNone/>
                      </a:pPr>
                      <a:r>
                        <a:t/>
                      </a:r>
                      <a:endParaRPr sz="23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7200">
                <a:tc>
                  <a:txBody>
                    <a:bodyPr/>
                    <a:lstStyle/>
                    <a:p>
                      <a:pPr indent="0" lvl="0" marL="0" marR="22860" rtl="0" algn="ctr">
                        <a:lnSpc>
                          <a:spcPct val="100000"/>
                        </a:lnSpc>
                        <a:spcBef>
                          <a:spcPts val="0"/>
                        </a:spcBef>
                        <a:spcAft>
                          <a:spcPts val="0"/>
                        </a:spcAft>
                        <a:buClr>
                          <a:srgbClr val="000000"/>
                        </a:buClr>
                        <a:buSzPts val="1800"/>
                        <a:buFont typeface="Arial"/>
                        <a:buNone/>
                      </a:pPr>
                      <a:r>
                        <a:rPr lang="en-US" sz="1800" u="none" cap="none" strike="noStrike">
                          <a:latin typeface="Trebuchet MS"/>
                          <a:ea typeface="Trebuchet MS"/>
                          <a:cs typeface="Trebuchet MS"/>
                          <a:sym typeface="Trebuchet MS"/>
                        </a:rPr>
                        <a:t>I/O</a:t>
                      </a:r>
                      <a:endParaRPr sz="1800" u="none" cap="none" strike="noStrike">
                        <a:latin typeface="Trebuchet MS"/>
                        <a:ea typeface="Trebuchet MS"/>
                        <a:cs typeface="Trebuchet MS"/>
                        <a:sym typeface="Trebuchet MS"/>
                      </a:endParaRPr>
                    </a:p>
                  </a:txBody>
                  <a:tcPr marT="1136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5800">
                <a:tc>
                  <a:txBody>
                    <a:bodyPr/>
                    <a:lstStyle/>
                    <a:p>
                      <a:pPr indent="0" lvl="0" marL="0" marR="0" rtl="0" algn="l">
                        <a:lnSpc>
                          <a:spcPct val="100000"/>
                        </a:lnSpc>
                        <a:spcBef>
                          <a:spcPts val="0"/>
                        </a:spcBef>
                        <a:spcAft>
                          <a:spcPts val="0"/>
                        </a:spcAft>
                        <a:buClr>
                          <a:srgbClr val="000000"/>
                        </a:buClr>
                        <a:buSzPts val="2300"/>
                        <a:buFont typeface="Arial"/>
                        <a:buNone/>
                      </a:pPr>
                      <a:r>
                        <a:t/>
                      </a:r>
                      <a:endParaRPr sz="23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12" name="Google Shape;212;p10"/>
          <p:cNvSpPr txBox="1"/>
          <p:nvPr/>
        </p:nvSpPr>
        <p:spPr>
          <a:xfrm>
            <a:off x="7971028" y="2245834"/>
            <a:ext cx="1837689" cy="574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Memory addressing</a:t>
            </a:r>
            <a:endParaRPr b="0" i="0" sz="1800" u="none" cap="none" strike="noStrike">
              <a:solidFill>
                <a:schemeClr val="dk1"/>
              </a:solidFill>
              <a:latin typeface="Trebuchet MS"/>
              <a:ea typeface="Trebuchet MS"/>
              <a:cs typeface="Trebuchet MS"/>
              <a:sym typeface="Trebuchet MS"/>
            </a:endParaRPr>
          </a:p>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space</a:t>
            </a:r>
            <a:endParaRPr b="0" i="0" sz="1800" u="none" cap="none" strike="noStrike">
              <a:solidFill>
                <a:schemeClr val="dk1"/>
              </a:solidFill>
              <a:latin typeface="Trebuchet MS"/>
              <a:ea typeface="Trebuchet MS"/>
              <a:cs typeface="Trebuchet MS"/>
              <a:sym typeface="Trebuchet MS"/>
            </a:endParaRPr>
          </a:p>
        </p:txBody>
      </p:sp>
      <p:sp>
        <p:nvSpPr>
          <p:cNvPr id="213" name="Google Shape;213;p10"/>
          <p:cNvSpPr txBox="1"/>
          <p:nvPr/>
        </p:nvSpPr>
        <p:spPr>
          <a:xfrm>
            <a:off x="5628639" y="4170776"/>
            <a:ext cx="805179" cy="289823"/>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00000</a:t>
            </a:r>
            <a:endParaRPr b="0" i="0" sz="1800" u="none" cap="none" strike="noStrike">
              <a:solidFill>
                <a:schemeClr val="dk1"/>
              </a:solidFill>
              <a:latin typeface="Trebuchet MS"/>
              <a:ea typeface="Trebuchet MS"/>
              <a:cs typeface="Trebuchet MS"/>
              <a:sym typeface="Trebuchet MS"/>
            </a:endParaRPr>
          </a:p>
        </p:txBody>
      </p:sp>
      <p:sp>
        <p:nvSpPr>
          <p:cNvPr id="214" name="Google Shape;214;p10"/>
          <p:cNvSpPr txBox="1"/>
          <p:nvPr/>
        </p:nvSpPr>
        <p:spPr>
          <a:xfrm>
            <a:off x="5628639" y="2670561"/>
            <a:ext cx="767079" cy="29989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FFFFF</a:t>
            </a:r>
            <a:endParaRPr b="0" i="0" sz="1800" u="none" cap="none" strike="noStrike">
              <a:solidFill>
                <a:schemeClr val="dk1"/>
              </a:solidFill>
              <a:latin typeface="Trebuchet MS"/>
              <a:ea typeface="Trebuchet MS"/>
              <a:cs typeface="Trebuchet MS"/>
              <a:sym typeface="Trebuchet MS"/>
            </a:endParaRPr>
          </a:p>
        </p:txBody>
      </p:sp>
      <p:pic>
        <p:nvPicPr>
          <p:cNvPr descr="BRAC University Jobs 2020- Jobs in BRAC University- careerz360.com" id="215" name="Google Shape;215;p10"/>
          <p:cNvPicPr preferRelativeResize="0"/>
          <p:nvPr/>
        </p:nvPicPr>
        <p:blipFill rotWithShape="1">
          <a:blip r:embed="rId3">
            <a:alphaModFix/>
          </a:blip>
          <a:srcRect b="0" l="0" r="0" t="0"/>
          <a:stretch/>
        </p:blipFill>
        <p:spPr>
          <a:xfrm>
            <a:off x="8001000" y="145473"/>
            <a:ext cx="990600" cy="990600"/>
          </a:xfrm>
          <a:prstGeom prst="rect">
            <a:avLst/>
          </a:prstGeom>
          <a:noFill/>
          <a:ln>
            <a:noFill/>
          </a:ln>
        </p:spPr>
      </p:pic>
      <p:sp>
        <p:nvSpPr>
          <p:cNvPr id="216" name="Google Shape;216;p10"/>
          <p:cNvSpPr txBox="1"/>
          <p:nvPr/>
        </p:nvSpPr>
        <p:spPr>
          <a:xfrm>
            <a:off x="6207884" y="3000339"/>
            <a:ext cx="767079" cy="29989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y</a:t>
            </a:r>
            <a:endParaRPr b="0" i="0" sz="1800" u="none" cap="none" strike="noStrike">
              <a:solidFill>
                <a:schemeClr val="dk1"/>
              </a:solidFill>
              <a:latin typeface="Trebuchet MS"/>
              <a:ea typeface="Trebuchet MS"/>
              <a:cs typeface="Trebuchet MS"/>
              <a:sym typeface="Trebuchet MS"/>
            </a:endParaRPr>
          </a:p>
        </p:txBody>
      </p:sp>
      <p:sp>
        <p:nvSpPr>
          <p:cNvPr id="217" name="Google Shape;217;p10"/>
          <p:cNvSpPr txBox="1"/>
          <p:nvPr/>
        </p:nvSpPr>
        <p:spPr>
          <a:xfrm>
            <a:off x="6214287" y="3553963"/>
            <a:ext cx="436824" cy="289823"/>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x</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2019-03-10T03:11:56Z</dcterms:created>
  <dc:creator>Rupam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2017-05-01T00:00:00Z</vt:filetime>
  </property>
  <property fmtid="{D5CDD505-2E9C-101B-9397-08002B2CF9AE}" pid="3" name="Creator">
    <vt:lpwstr>Microsoft® PowerPoint® 2016</vt:lpwstr>
  </property>
  <property fmtid="{D5CDD505-2E9C-101B-9397-08002B2CF9AE}" pid="4" name="LastSaved">
    <vt:filetime>2019-03-10T00:00:00Z</vt:filetime>
  </property>
</Properties>
</file>