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6858000" cx="9144000"/>
  <p:notesSz cx="7315200" cy="9601200"/>
  <p:embeddedFontLst>
    <p:embeddedFont>
      <p:font typeface="Arial Black"/>
      <p:regular r:id="rId66"/>
    </p:embeddedFont>
    <p:embeddedFont>
      <p:font typeface="Gill Sans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9" roundtripDataSignature="AMtx7miF9wMmTmunzu+SVA4JJngtyfpK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8C87B5-F63E-4CF2-8A54-4E067603DA39}">
  <a:tblStyle styleId="{A78C87B5-F63E-4CF2-8A54-4E067603DA3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CF0"/>
          </a:solidFill>
        </a:fill>
      </a:tcStyle>
    </a:wholeTbl>
    <a:band1H>
      <a:tcTxStyle/>
      <a:tcStyle>
        <a:fill>
          <a:solidFill>
            <a:srgbClr val="D4D6E0"/>
          </a:solidFill>
        </a:fill>
      </a:tcStyle>
    </a:band1H>
    <a:band2H>
      <a:tcTxStyle/>
    </a:band2H>
    <a:band1V>
      <a:tcTxStyle/>
      <a:tcStyle>
        <a:fill>
          <a:solidFill>
            <a:srgbClr val="D4D6E0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ArialBlack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GillSans-bold.fntdata"/><Relationship Id="rId23" Type="http://schemas.openxmlformats.org/officeDocument/2006/relationships/slide" Target="slides/slide17.xml"/><Relationship Id="rId67" Type="http://schemas.openxmlformats.org/officeDocument/2006/relationships/font" Target="fonts/GillSans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4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1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1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61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61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6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6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6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6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2" name="Google Shape;32;p62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0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6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6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6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" name="Google Shape;15;p6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" name="Google Shape;16;p6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60"/>
          <p:cNvSpPr txBox="1"/>
          <p:nvPr>
            <p:ph idx="11" type="ftr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/>
        </p:nvSpPr>
        <p:spPr>
          <a:xfrm>
            <a:off x="76200" y="836385"/>
            <a:ext cx="9144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80286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Microprocessor</a:t>
            </a:r>
            <a:endParaRPr b="0" i="0" sz="5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1295400" y="510540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1104900" y="4800600"/>
            <a:ext cx="7086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Course ID: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-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341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Course Title: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Microprocessors</a:t>
            </a:r>
            <a:endParaRPr b="1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2145901" y="3962400"/>
            <a:ext cx="4916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Department of Computer Science and Engineering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BRAC University</a:t>
            </a:r>
            <a:endParaRPr b="1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Instruction unit</a:t>
            </a:r>
            <a:endParaRPr/>
          </a:p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" y="2133600"/>
            <a:ext cx="7693152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0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Execution unit</a:t>
            </a:r>
            <a:endParaRPr/>
          </a:p>
        </p:txBody>
      </p:sp>
      <p:sp>
        <p:nvSpPr>
          <p:cNvPr id="119" name="Google Shape;119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683" y="1752600"/>
            <a:ext cx="7339317" cy="42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1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4000"/>
              <a:buFont typeface="Bookman Old Style"/>
              <a:buNone/>
            </a:pPr>
            <a:r>
              <a:rPr b="1" lang="en-US" sz="4000">
                <a:solidFill>
                  <a:srgbClr val="638BAD"/>
                </a:solidFill>
              </a:rPr>
              <a:t>Functional</a:t>
            </a:r>
            <a:r>
              <a:rPr lang="en-US" sz="4000">
                <a:solidFill>
                  <a:srgbClr val="009900"/>
                </a:solidFill>
              </a:rPr>
              <a:t> </a:t>
            </a:r>
            <a:r>
              <a:rPr b="1" lang="en-US" sz="4000">
                <a:solidFill>
                  <a:srgbClr val="638BAD"/>
                </a:solidFill>
              </a:rPr>
              <a:t>Parts</a:t>
            </a:r>
            <a:r>
              <a:rPr lang="en-US" sz="4000"/>
              <a:t> 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5864" lvl="0" marL="609600" rtl="0" algn="l">
              <a:spcBef>
                <a:spcPts val="0"/>
              </a:spcBef>
              <a:spcAft>
                <a:spcPts val="0"/>
              </a:spcAft>
              <a:buSzPts val="2736"/>
              <a:buFont typeface="Gill Sans"/>
              <a:buNone/>
            </a:pPr>
            <a:r>
              <a:t/>
            </a:r>
            <a:endParaRPr sz="3600"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736"/>
              <a:buFont typeface="Bookman Old Style"/>
              <a:buAutoNum type="arabicPeriod"/>
            </a:pPr>
            <a:r>
              <a:rPr lang="en-US" sz="3600"/>
              <a:t>Address unit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736"/>
              <a:buFont typeface="Bookman Old Style"/>
              <a:buAutoNum type="arabicPeriod"/>
            </a:pPr>
            <a:r>
              <a:rPr lang="en-US" sz="3600"/>
              <a:t>Bus Interface unit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736"/>
              <a:buFont typeface="Bookman Old Style"/>
              <a:buAutoNum type="arabicPeriod"/>
            </a:pPr>
            <a:r>
              <a:rPr lang="en-US" sz="3600"/>
              <a:t>Instruction unit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736"/>
              <a:buFont typeface="Bookman Old Style"/>
              <a:buAutoNum type="arabicPeriod"/>
            </a:pPr>
            <a:r>
              <a:rPr lang="en-US" sz="3600"/>
              <a:t>Execution unit</a:t>
            </a:r>
            <a:endParaRPr/>
          </a:p>
          <a:p>
            <a:pPr indent="-340614" lvl="0" marL="514350" rtl="0" algn="l">
              <a:spcBef>
                <a:spcPts val="600"/>
              </a:spcBef>
              <a:spcAft>
                <a:spcPts val="0"/>
              </a:spcAft>
              <a:buSzPts val="2736"/>
              <a:buFont typeface="Bookman Old Style"/>
              <a:buNone/>
            </a:pPr>
            <a:r>
              <a:t/>
            </a:r>
            <a:endParaRPr sz="3600"/>
          </a:p>
          <a:p>
            <a:pPr indent="-435864" lvl="0" marL="609600" rtl="0" algn="l">
              <a:spcBef>
                <a:spcPts val="600"/>
              </a:spcBef>
              <a:spcAft>
                <a:spcPts val="0"/>
              </a:spcAft>
              <a:buSzPts val="2736"/>
              <a:buFont typeface="Gill Sans"/>
              <a:buNone/>
            </a:pPr>
            <a:r>
              <a:t/>
            </a:r>
            <a:endParaRPr sz="3600"/>
          </a:p>
          <a:p>
            <a:pPr indent="-435864" lvl="0" marL="609600" rtl="0" algn="l">
              <a:spcBef>
                <a:spcPts val="600"/>
              </a:spcBef>
              <a:spcAft>
                <a:spcPts val="0"/>
              </a:spcAft>
              <a:buSzPts val="2736"/>
              <a:buFont typeface="Gill Sans"/>
              <a:buNone/>
            </a:pPr>
            <a:r>
              <a:t/>
            </a:r>
            <a:endParaRPr sz="3600"/>
          </a:p>
          <a:p>
            <a:pPr indent="-435864" lvl="0" marL="609600" rtl="0" algn="l">
              <a:spcBef>
                <a:spcPts val="600"/>
              </a:spcBef>
              <a:spcAft>
                <a:spcPts val="0"/>
              </a:spcAft>
              <a:buSzPts val="2736"/>
              <a:buFont typeface="Gill Sans"/>
              <a:buNone/>
            </a:pPr>
            <a:r>
              <a:t/>
            </a:r>
            <a:endParaRPr sz="3600"/>
          </a:p>
          <a:p>
            <a:pPr indent="-283464" lvl="1" marL="731520" rtl="0" algn="l">
              <a:spcBef>
                <a:spcPts val="500"/>
              </a:spcBef>
              <a:spcAft>
                <a:spcPts val="0"/>
              </a:spcAft>
              <a:buSzPts val="2736"/>
              <a:buFont typeface="Bookman Old Style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9" name="Google Shape;129;p12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057400"/>
            <a:ext cx="2895851" cy="249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Address Unit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274320" rtl="0" algn="l">
              <a:spcBef>
                <a:spcPts val="0"/>
              </a:spcBef>
              <a:spcAft>
                <a:spcPts val="0"/>
              </a:spcAft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rgbClr val="0099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Char char="⮚"/>
            </a:pPr>
            <a:r>
              <a:rPr lang="en-US" sz="2400"/>
              <a:t>Calculate the physical addresses of the instruction and data that the CPU want to access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Char char="⮚"/>
            </a:pPr>
            <a:r>
              <a:rPr lang="en-US" sz="2400"/>
              <a:t>Address lines derived by this unit may be used to address different peripherals.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Char char="⮚"/>
            </a:pPr>
            <a:r>
              <a:rPr lang="en-US" sz="2400"/>
              <a:t>Physical address computed by the address unit is handed over to the </a:t>
            </a:r>
            <a:r>
              <a:rPr lang="en-US" sz="2400">
                <a:solidFill>
                  <a:srgbClr val="638BAD"/>
                </a:solidFill>
              </a:rPr>
              <a:t>Bus Unit</a:t>
            </a:r>
            <a:r>
              <a:rPr lang="en-US" sz="2400"/>
              <a:t>. </a:t>
            </a:r>
            <a:endParaRPr sz="2400"/>
          </a:p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Bus Interface Unit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>
              <a:solidFill>
                <a:srgbClr val="009900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Performs all memory and I/O read and write operations.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Take care of communication between CPU and a coprocessor.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Transmit the physical address over address bus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23.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Prefetcher module in the bus unit performs this task of prefetching. 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⮚"/>
            </a:pPr>
            <a:r>
              <a:rPr lang="en-US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controller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controls the prefetcher module. 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Fetched instructions are arranged in a      </a:t>
            </a:r>
            <a:r>
              <a:rPr lang="en-US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– byte prefetch queue.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46" name="Google Shape;146;p14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Instruction</a:t>
            </a:r>
            <a:r>
              <a:rPr b="1" lang="en-US" sz="2800">
                <a:solidFill>
                  <a:srgbClr val="638BAD"/>
                </a:solidFill>
              </a:rPr>
              <a:t> Unit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457200" y="1219200"/>
            <a:ext cx="86868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5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612648" y="1524000"/>
            <a:ext cx="8226552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t/>
            </a:r>
            <a:endParaRPr sz="3600">
              <a:solidFill>
                <a:srgbClr val="0099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Receive arranged instructions from 6 byte prefetch queue.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Instruction decoder decodes up to 3 prefetched instruction and are latched them onto a decoded instruction queue.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Output of the decoding circuit drives a control circuit in the Execution unit.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Execution unit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0584" lvl="0" marL="274320" rtl="0" algn="l">
              <a:spcBef>
                <a:spcPts val="0"/>
              </a:spcBef>
              <a:spcAft>
                <a:spcPts val="0"/>
              </a:spcAft>
              <a:buSzPts val="2736"/>
              <a:buFont typeface="Noto Sans Symbols"/>
              <a:buNone/>
            </a:pPr>
            <a:r>
              <a:t/>
            </a:r>
            <a:endParaRPr sz="3600">
              <a:solidFill>
                <a:srgbClr val="0099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Char char="⮚"/>
            </a:pPr>
            <a:r>
              <a:rPr lang="en-US" sz="2400">
                <a:solidFill>
                  <a:srgbClr val="FF00FF"/>
                </a:solidFill>
              </a:rPr>
              <a:t>EU</a:t>
            </a:r>
            <a:r>
              <a:rPr lang="en-US" sz="2400"/>
              <a:t> executes the instructions received from the decoded instruction queue sequentially. </a:t>
            </a:r>
            <a:endParaRPr/>
          </a:p>
          <a:p>
            <a:pPr indent="-221234" lvl="0" marL="274320" rtl="0" algn="l">
              <a:spcBef>
                <a:spcPts val="600"/>
              </a:spcBef>
              <a:spcAft>
                <a:spcPts val="0"/>
              </a:spcAft>
              <a:buSzPts val="836"/>
              <a:buFont typeface="Noto Sans Symbols"/>
              <a:buNone/>
            </a:pPr>
            <a:r>
              <a:t/>
            </a:r>
            <a:endParaRPr sz="11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Char char="⮚"/>
            </a:pPr>
            <a:r>
              <a:rPr lang="en-US" sz="2400"/>
              <a:t>Contains Register Bank.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Char char="⮚"/>
            </a:pPr>
            <a:r>
              <a:rPr lang="en-US" sz="2400"/>
              <a:t>contains one additional special register called </a:t>
            </a:r>
            <a:r>
              <a:rPr b="1" lang="en-US" sz="2400">
                <a:solidFill>
                  <a:srgbClr val="FF0066"/>
                </a:solidFill>
              </a:rPr>
              <a:t>Machine status word (MSW) </a:t>
            </a:r>
            <a:r>
              <a:rPr lang="en-US" sz="2400"/>
              <a:t>register --- lower 4 bits are only used.</a:t>
            </a:r>
            <a:endParaRPr/>
          </a:p>
          <a:p>
            <a:pPr indent="-221234" lvl="0" marL="274320" rtl="0" algn="l">
              <a:spcBef>
                <a:spcPts val="600"/>
              </a:spcBef>
              <a:spcAft>
                <a:spcPts val="0"/>
              </a:spcAft>
              <a:buSzPts val="836"/>
              <a:buFont typeface="Noto Sans Symbols"/>
              <a:buNone/>
            </a:pPr>
            <a:r>
              <a:t/>
            </a:r>
            <a:endParaRPr sz="11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Char char="⮚"/>
            </a:pPr>
            <a:r>
              <a:rPr lang="en-US" sz="2400"/>
              <a:t>ALU is the heart of execution unit.</a:t>
            </a:r>
            <a:endParaRPr/>
          </a:p>
          <a:p>
            <a:pPr indent="-221234" lvl="0" marL="274320" rtl="0" algn="l">
              <a:spcBef>
                <a:spcPts val="600"/>
              </a:spcBef>
              <a:spcAft>
                <a:spcPts val="0"/>
              </a:spcAft>
              <a:buSzPts val="836"/>
              <a:buFont typeface="Noto Sans Symbols"/>
              <a:buNone/>
            </a:pPr>
            <a:r>
              <a:t/>
            </a:r>
            <a:endParaRPr sz="11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Font typeface="Noto Sans Symbols"/>
              <a:buChar char="⮚"/>
            </a:pPr>
            <a:r>
              <a:rPr lang="en-US" sz="2400"/>
              <a:t>After execution ALU sends the result either over data bus or back to the register bank.      </a:t>
            </a:r>
            <a:endParaRPr/>
          </a:p>
        </p:txBody>
      </p:sp>
      <p:sp>
        <p:nvSpPr>
          <p:cNvPr id="163" name="Google Shape;163;p16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Register organization of 80286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457200" y="1227138"/>
            <a:ext cx="86868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7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381000" y="1371600"/>
            <a:ext cx="8382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80286 CPU contains the </a:t>
            </a:r>
            <a:r>
              <a:rPr b="1" lang="en-US" sz="2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same set of registers, as in 8086</a:t>
            </a:r>
            <a:r>
              <a:rPr lang="en-US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533400" lvl="1" marL="990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</a:pP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Eight 16-bit general purpose registers.</a:t>
            </a:r>
            <a:endParaRPr/>
          </a:p>
          <a:p>
            <a:pPr indent="-485140" lvl="1" marL="990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76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33400" lvl="1" marL="990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</a:pP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Four 16 bit segment registers.</a:t>
            </a:r>
            <a:endParaRPr/>
          </a:p>
          <a:p>
            <a:pPr indent="-485140" lvl="1" marL="990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76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33400" lvl="1" marL="990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</a:pP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One Flag register.</a:t>
            </a:r>
            <a:endParaRPr/>
          </a:p>
          <a:p>
            <a:pPr indent="-485140" lvl="1" marL="990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76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33400" lvl="1" marL="990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</a:pP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One Instruction pointer.</a:t>
            </a:r>
            <a:endParaRPr/>
          </a:p>
          <a:p>
            <a:pPr indent="-609600" lvl="0" marL="609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plus</a:t>
            </a:r>
            <a:endParaRPr/>
          </a:p>
          <a:p>
            <a:pPr indent="-533400" lvl="1" marL="990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</a:pP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one </a:t>
            </a:r>
            <a:r>
              <a:rPr b="0" i="0" lang="en-US" sz="2300" u="none" cap="none" strike="noStrike">
                <a:solidFill>
                  <a:srgbClr val="FF0066"/>
                </a:solidFill>
                <a:latin typeface="Gill Sans"/>
                <a:ea typeface="Gill Sans"/>
                <a:cs typeface="Gill Sans"/>
                <a:sym typeface="Gill Sans"/>
              </a:rPr>
              <a:t>new</a:t>
            </a: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16-bit </a:t>
            </a:r>
            <a:r>
              <a:rPr b="0" i="0" lang="en-US" sz="2300" u="none" cap="none" strike="noStrike">
                <a:solidFill>
                  <a:srgbClr val="FF0066"/>
                </a:solidFill>
                <a:latin typeface="Gill Sans"/>
                <a:ea typeface="Gill Sans"/>
                <a:cs typeface="Gill Sans"/>
                <a:sym typeface="Gill Sans"/>
              </a:rPr>
              <a:t>machine status word (MSW)</a:t>
            </a:r>
            <a:r>
              <a:rPr b="0" i="0" lang="en-US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register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descr="00" id="178" name="Google Shape;1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9144000" cy="617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Flag Register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18295"/>
            <a:ext cx="8600167" cy="432530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600"/>
              <a:buFont typeface="Bookman Old Style"/>
              <a:buNone/>
            </a:pPr>
            <a:r>
              <a:rPr b="1" lang="en-US" sz="3600">
                <a:solidFill>
                  <a:srgbClr val="638BAD"/>
                </a:solidFill>
              </a:rPr>
              <a:t>80186</a:t>
            </a:r>
            <a:endParaRPr b="1" sz="3600">
              <a:solidFill>
                <a:srgbClr val="638BAD"/>
              </a:solidFill>
            </a:endParaRPr>
          </a:p>
        </p:txBody>
      </p:sp>
      <p:sp>
        <p:nvSpPr>
          <p:cNvPr id="47" name="Google Shape;47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80186 is a 16 bit microprocessor with 16 bit data bus and 20 bit address bus similar to 8086.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80186 has several additional functional chips: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clock generator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2 independent DMA channels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PIC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3 programmable 16-bit timers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more a microcontroller than a microprocessor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used mostly in industrial control applications</a:t>
            </a:r>
            <a:endParaRPr/>
          </a:p>
        </p:txBody>
      </p:sp>
      <p:sp>
        <p:nvSpPr>
          <p:cNvPr id="49" name="Google Shape;49;p2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457200" y="13429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IOPL – Input Output Privilege Level flags (bit D12 and D13)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2593848" y="2057400"/>
            <a:ext cx="3806952" cy="3657600"/>
          </a:xfrm>
          <a:prstGeom prst="ellipse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1981200" y="1524000"/>
            <a:ext cx="5029200" cy="4648200"/>
          </a:xfrm>
          <a:prstGeom prst="ellipse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3352800" y="2743200"/>
            <a:ext cx="2438400" cy="2286000"/>
          </a:xfrm>
          <a:prstGeom prst="ellipse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3962400" y="3276600"/>
            <a:ext cx="1143000" cy="1143000"/>
          </a:xfrm>
          <a:prstGeom prst="ellipse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4191000" y="3442787"/>
            <a:ext cx="76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Most Privilege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Level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 = 0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4343400" y="5669939"/>
            <a:ext cx="76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PL=3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4343400" y="5139179"/>
            <a:ext cx="76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PL=2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4305300" y="4357992"/>
            <a:ext cx="76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PL=1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444374" y="3509789"/>
            <a:ext cx="10796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IOPL=00 =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IOPL=01 =1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IOPL=10 =2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IOPL=11= 3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NT – Nested task flag (bit D14)</a:t>
            </a:r>
            <a:endParaRPr/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1" marL="548640" rtl="0" algn="l">
              <a:spcBef>
                <a:spcPts val="0"/>
              </a:spcBef>
              <a:spcAft>
                <a:spcPts val="0"/>
              </a:spcAft>
              <a:buSzPts val="2432"/>
              <a:buFont typeface="Noto Sans Symbols"/>
              <a:buChar char="⮚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When set, it indicates that one system task has invoked another through a CALL instruction as opposed to a JMP. 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Font typeface="Noto Sans Symbols"/>
              <a:buChar char="⮚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For multitasking this can be manipulated to our advantage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1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IOPL – Input Output Privilege Level flags (bit D12 and D13)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13614" lvl="0" marL="27432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76000"/>
              <a:buFont typeface="Noto Sans Symbols"/>
              <a:buNone/>
            </a:pPr>
            <a:r>
              <a:t/>
            </a:r>
            <a:endParaRPr sz="3600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lang="en-US" sz="3200"/>
              <a:t>IOPL is used in protected mode operation to select the privilege level for I/O devices. If the current privilege level is higher or more trusted than the IOPL, I/O executed without hindrance.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lang="en-US" sz="3200"/>
              <a:t>If the current privilege level is lower than the IOPL, an interrupt occurs, causing execution to suspend.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lang="en-US" sz="3200"/>
              <a:t>Note that IOPL 00 is the highest or more trusted; and IOPL 11 is the lowest or least trusted.</a:t>
            </a:r>
            <a:endParaRPr sz="3200">
              <a:solidFill>
                <a:srgbClr val="009900"/>
              </a:solidFill>
            </a:endParaRPr>
          </a:p>
        </p:txBody>
      </p:sp>
      <p:sp>
        <p:nvSpPr>
          <p:cNvPr id="218" name="Google Shape;218;p22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Machine Status Word Register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/>
              <a:t>Consist of four flags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Font typeface="Noto Sans Symbols"/>
              <a:buChar char="⮚"/>
            </a:pPr>
            <a:r>
              <a:rPr lang="en-US" sz="3200"/>
              <a:t>PE, 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Font typeface="Noto Sans Symbols"/>
              <a:buChar char="⮚"/>
            </a:pPr>
            <a:r>
              <a:rPr lang="en-US" sz="3200"/>
              <a:t>MP, 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Font typeface="Noto Sans Symbols"/>
              <a:buChar char="⮚"/>
            </a:pPr>
            <a:r>
              <a:rPr lang="en-US" sz="3200"/>
              <a:t>EM and 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Font typeface="Noto Sans Symbols"/>
              <a:buChar char="⮚"/>
            </a:pPr>
            <a:r>
              <a:rPr lang="en-US" sz="3200"/>
              <a:t>TS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226" name="Google Shape;226;p23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Machine Status Word... </a:t>
            </a:r>
            <a:br>
              <a:rPr b="1" lang="en-US">
                <a:solidFill>
                  <a:srgbClr val="638BAD"/>
                </a:solidFill>
              </a:rPr>
            </a:br>
            <a:endParaRPr b="1">
              <a:solidFill>
                <a:srgbClr val="638BAD"/>
              </a:solidFill>
            </a:endParaRPr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4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01" id="234" name="Google Shape;23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76400"/>
            <a:ext cx="74676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457200" y="457200"/>
            <a:ext cx="8229600" cy="56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736"/>
              <a:buFont typeface="Noto Sans Symbols"/>
              <a:buChar char="⮚"/>
            </a:pPr>
            <a:r>
              <a:rPr lang="en-US" sz="3600">
                <a:solidFill>
                  <a:srgbClr val="638BAD"/>
                </a:solidFill>
              </a:rPr>
              <a:t>PE - Protection enable</a:t>
            </a:r>
            <a:endParaRPr sz="2800">
              <a:solidFill>
                <a:srgbClr val="638BAD"/>
              </a:solidFill>
            </a:endParaRPr>
          </a:p>
          <a:p>
            <a:pPr indent="0" lvl="2" marL="594360" rtl="0" algn="l">
              <a:spcBef>
                <a:spcPts val="500"/>
              </a:spcBef>
              <a:spcAft>
                <a:spcPts val="0"/>
              </a:spcAft>
              <a:buSzPts val="2432"/>
              <a:buNone/>
            </a:pPr>
            <a:r>
              <a:rPr lang="en-US" sz="3200"/>
              <a:t>Protection enable flag places the 80286 in protected mode, if set. This can only be cleared by resetting the CPU</a:t>
            </a:r>
            <a:r>
              <a:rPr lang="en-US"/>
              <a:t>.</a:t>
            </a:r>
            <a:endParaRPr/>
          </a:p>
          <a:p>
            <a:pPr indent="-93472" lvl="2" marL="822960" rtl="0" algn="l">
              <a:spcBef>
                <a:spcPts val="500"/>
              </a:spcBef>
              <a:spcAft>
                <a:spcPts val="0"/>
              </a:spcAft>
              <a:buSzPts val="2128"/>
              <a:buFont typeface="Noto Sans Symbols"/>
              <a:buNone/>
            </a:pPr>
            <a:r>
              <a:t/>
            </a:r>
            <a:endParaRPr sz="2800">
              <a:solidFill>
                <a:srgbClr val="638BAD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432"/>
              <a:buFont typeface="Noto Sans Symbols"/>
              <a:buChar char="⮚"/>
            </a:pPr>
            <a:r>
              <a:rPr lang="en-US" sz="3200">
                <a:solidFill>
                  <a:srgbClr val="638BAD"/>
                </a:solidFill>
              </a:rPr>
              <a:t>MP – Monitor processor extension 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2736"/>
              <a:buFont typeface="Noto Sans Symbols"/>
              <a:buChar char="⮚"/>
            </a:pPr>
            <a:r>
              <a:rPr lang="en-US" sz="3600"/>
              <a:t>Flag allows WAIT instruction to generate a processor extension</a:t>
            </a:r>
            <a:r>
              <a:rPr lang="en-US" sz="3200"/>
              <a:t>.</a:t>
            </a:r>
            <a:endParaRPr/>
          </a:p>
        </p:txBody>
      </p:sp>
      <p:sp>
        <p:nvSpPr>
          <p:cNvPr id="241" name="Google Shape;241;p25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457200" y="533400"/>
            <a:ext cx="8229600" cy="562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rPr lang="en-US" sz="3200">
                <a:solidFill>
                  <a:srgbClr val="638BAD"/>
                </a:solidFill>
              </a:rPr>
              <a:t>EM – Emulate processor extension flag: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736"/>
              <a:buNone/>
            </a:pPr>
            <a:r>
              <a:rPr lang="en-US" sz="3600"/>
              <a:t>if set , causes a processor extension absent exception and permits the emulation of processor extension by CPU.</a:t>
            </a:r>
            <a:endParaRPr/>
          </a:p>
          <a:p>
            <a:pPr indent="-54864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736"/>
              <a:buFont typeface="Noto Sans Symbols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32"/>
              <a:buNone/>
            </a:pPr>
            <a:r>
              <a:rPr lang="en-US" sz="3200">
                <a:solidFill>
                  <a:srgbClr val="638BAD"/>
                </a:solidFill>
              </a:rPr>
              <a:t>TS – Task switch</a:t>
            </a:r>
            <a:r>
              <a:rPr lang="en-US" sz="2800">
                <a:solidFill>
                  <a:srgbClr val="638BAD"/>
                </a:solidFill>
              </a:rPr>
              <a:t>: </a:t>
            </a:r>
            <a:r>
              <a:rPr lang="en-US" sz="3600"/>
              <a:t>if set, this flag allows task switching and if TS=0 there is no task switching. Task switching means the operating system switches from one task to another.</a:t>
            </a:r>
            <a:endParaRPr sz="2400"/>
          </a:p>
        </p:txBody>
      </p:sp>
      <p:sp>
        <p:nvSpPr>
          <p:cNvPr id="248" name="Google Shape;248;p26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457200" y="12192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472"/>
              <a:buNone/>
            </a:pPr>
            <a:r>
              <a:rPr b="1" lang="en-US" sz="7200">
                <a:solidFill>
                  <a:srgbClr val="638BAD"/>
                </a:solidFill>
              </a:rPr>
              <a:t>80286 ADDRESS TRANSLATION-SEGMENTATION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5472"/>
              <a:buNone/>
            </a:pPr>
            <a:r>
              <a:t/>
            </a:r>
            <a:endParaRPr b="1" sz="7200">
              <a:solidFill>
                <a:srgbClr val="638BAD"/>
              </a:solidFill>
            </a:endParaRPr>
          </a:p>
        </p:txBody>
      </p:sp>
      <p:sp>
        <p:nvSpPr>
          <p:cNvPr id="255" name="Google Shape;255;p27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Operating Modes of 80286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000000"/>
                </a:solidFill>
              </a:rPr>
              <a:t>80286 operates in either the 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en-US" sz="3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real</a:t>
            </a:r>
            <a:r>
              <a:rPr lang="en-US" sz="3200">
                <a:solidFill>
                  <a:srgbClr val="000000"/>
                </a:solidFill>
              </a:rPr>
              <a:t> or 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en-US" sz="3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protected</a:t>
            </a:r>
            <a:r>
              <a:rPr lang="en-US" sz="3200">
                <a:solidFill>
                  <a:srgbClr val="000000"/>
                </a:solidFill>
              </a:rPr>
              <a:t> mode.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Real mode operation</a:t>
            </a:r>
            <a:r>
              <a:rPr lang="en-US">
                <a:solidFill>
                  <a:srgbClr val="000000"/>
                </a:solidFill>
              </a:rPr>
              <a:t> allows addressing of only the first 1M byte of memory space—even in Pentium or Core2 microprocessor. 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en-US" sz="3200">
                <a:solidFill>
                  <a:srgbClr val="000000"/>
                </a:solidFill>
              </a:rPr>
              <a:t>the first 1M byte of memory is called the </a:t>
            </a:r>
            <a:r>
              <a:rPr b="1" lang="en-US" sz="3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real memory</a:t>
            </a:r>
            <a:r>
              <a:rPr lang="en-US" sz="3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, </a:t>
            </a:r>
            <a:r>
              <a:rPr b="1" lang="en-US" sz="3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conventional memory</a:t>
            </a:r>
            <a:r>
              <a:rPr lang="en-US" sz="3200">
                <a:solidFill>
                  <a:srgbClr val="000000"/>
                </a:solidFill>
              </a:rPr>
              <a:t>, or </a:t>
            </a:r>
            <a:r>
              <a:rPr b="1" lang="en-US" sz="32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DOS memory</a:t>
            </a:r>
            <a:r>
              <a:rPr lang="en-US" sz="3200">
                <a:solidFill>
                  <a:srgbClr val="000000"/>
                </a:solidFill>
              </a:rPr>
              <a:t> system</a:t>
            </a:r>
            <a:endParaRPr sz="3200">
              <a:solidFill>
                <a:srgbClr val="000000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Why is this Real Mode there?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32"/>
              <a:buChar char="🞂"/>
            </a:pPr>
            <a:r>
              <a:rPr lang="en-US" sz="3200"/>
              <a:t>Protected Mode cannot be entered directly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432"/>
              <a:buNone/>
            </a:pPr>
            <a:r>
              <a:rPr lang="en-US" sz="3200"/>
              <a:t>To work in protected mode, various system tables are required. They are: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432"/>
              <a:buAutoNum type="arabicParenR"/>
            </a:pPr>
            <a:r>
              <a:rPr lang="en-US" sz="3200"/>
              <a:t>Global Descriptor Table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432"/>
              <a:buAutoNum type="arabicParenR"/>
            </a:pPr>
            <a:r>
              <a:rPr lang="en-US" sz="3200"/>
              <a:t>Local Descriptor Table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432"/>
              <a:buAutoNum type="arabicParenR"/>
            </a:pPr>
            <a:r>
              <a:rPr lang="en-US" sz="3200"/>
              <a:t>Page Tables</a:t>
            </a:r>
            <a:endParaRPr sz="3200"/>
          </a:p>
        </p:txBody>
      </p:sp>
      <p:sp>
        <p:nvSpPr>
          <p:cNvPr id="271" name="Google Shape;271;p29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457200" y="28956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472"/>
              <a:buNone/>
            </a:pPr>
            <a:r>
              <a:rPr b="1" lang="en-US" sz="7200">
                <a:solidFill>
                  <a:srgbClr val="638BAD"/>
                </a:solidFill>
              </a:rPr>
              <a:t>80286</a:t>
            </a:r>
            <a:endParaRPr b="1" sz="7200">
              <a:solidFill>
                <a:srgbClr val="638BAD"/>
              </a:solidFill>
            </a:endParaRPr>
          </a:p>
        </p:txBody>
      </p:sp>
      <p:sp>
        <p:nvSpPr>
          <p:cNvPr id="56" name="Google Shape;56;p3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Segments and Offsets 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000000"/>
                </a:solidFill>
              </a:rPr>
              <a:t>All real mode memory addresses must consist of a segment address plus an offset address. 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b="1" lang="en-US" sz="3200">
                <a:solidFill>
                  <a:srgbClr val="000000"/>
                </a:solidFill>
              </a:rPr>
              <a:t>segment address </a:t>
            </a:r>
            <a:r>
              <a:rPr lang="en-US" sz="3200">
                <a:solidFill>
                  <a:srgbClr val="000000"/>
                </a:solidFill>
              </a:rPr>
              <a:t>defines the beginning address of any 64K-byte memory segment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b="1" lang="en-US" sz="3200">
                <a:solidFill>
                  <a:srgbClr val="000000"/>
                </a:solidFill>
              </a:rPr>
              <a:t>offset address</a:t>
            </a:r>
            <a:r>
              <a:rPr lang="en-US" sz="3200">
                <a:solidFill>
                  <a:srgbClr val="000000"/>
                </a:solidFill>
              </a:rPr>
              <a:t> selects any location within the 64K byte memory segment</a:t>
            </a:r>
            <a:endParaRPr/>
          </a:p>
          <a:p>
            <a:pPr indent="-119887" lvl="1" marL="548640" rtl="0" algn="l">
              <a:spcBef>
                <a:spcPts val="500"/>
              </a:spcBef>
              <a:spcAft>
                <a:spcPts val="0"/>
              </a:spcAft>
              <a:buSzPts val="2432"/>
              <a:buNone/>
            </a:pPr>
            <a:r>
              <a:t/>
            </a:r>
            <a:endParaRPr sz="3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9" name="Google Shape;279;p30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Protected Mode:</a:t>
            </a:r>
            <a:endParaRPr/>
          </a:p>
        </p:txBody>
      </p:sp>
      <p:sp>
        <p:nvSpPr>
          <p:cNvPr id="285" name="Google Shape;285;p3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32"/>
              <a:buChar char="🞂"/>
            </a:pPr>
            <a:r>
              <a:rPr lang="en-US" sz="3200"/>
              <a:t>In real mode, PE=0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432"/>
              <a:buChar char="🞂"/>
            </a:pPr>
            <a:r>
              <a:rPr lang="en-US" sz="3200"/>
              <a:t>When PE=1, 80286 enters into protected mode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432"/>
              <a:buChar char="🞂"/>
            </a:pPr>
            <a:r>
              <a:rPr lang="en-US" sz="3200"/>
              <a:t>Then it continues to work in protected mode till the time processor is turned off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432"/>
              <a:buChar char="🞂"/>
            </a:pPr>
            <a:r>
              <a:rPr lang="en-US" sz="3200"/>
              <a:t>Thus, after entering into protected mode, PE bit cannot be made 0.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432"/>
              <a:buChar char="🞂"/>
            </a:pPr>
            <a:r>
              <a:rPr lang="en-US" sz="3200"/>
              <a:t>In protected mode, the calculation of physical address is different than that of real mode.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Protected Mode: Virtual Address 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32"/>
              <a:buChar char="🞂"/>
            </a:pPr>
            <a:r>
              <a:rPr lang="en-US" sz="3200"/>
              <a:t>Virtual address is the combination of segment address and offset address.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432"/>
              <a:buChar char="🞂"/>
            </a:pPr>
            <a:r>
              <a:rPr lang="en-US" sz="3200"/>
              <a:t>Segment address tells which segment will be accessed. So, from segment address, the number of segments are to be known.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432"/>
              <a:buChar char="🞂"/>
            </a:pPr>
            <a:r>
              <a:rPr lang="en-US" sz="3200"/>
              <a:t>Offset address tells the location within the segment and from it the maximum size of the segment is known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432"/>
              <a:buNone/>
            </a:pPr>
            <a:r>
              <a:t/>
            </a:r>
            <a:endParaRPr sz="3200"/>
          </a:p>
        </p:txBody>
      </p:sp>
      <p:sp>
        <p:nvSpPr>
          <p:cNvPr id="294" name="Google Shape;294;p32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r>
              <a:rPr b="1" lang="en-US">
                <a:solidFill>
                  <a:srgbClr val="638BAD"/>
                </a:solidFill>
              </a:rPr>
              <a:t>Descriptor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300" name="Google Shape;300;p3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There are mainly the LDT and GDT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Global descriptors</a:t>
            </a:r>
            <a:r>
              <a:rPr lang="en-US" sz="2800">
                <a:solidFill>
                  <a:srgbClr val="000000"/>
                </a:solidFill>
              </a:rPr>
              <a:t> contain segment definitions that apply to all programs.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Local descriptors</a:t>
            </a:r>
            <a:r>
              <a:rPr lang="en-US" sz="2800">
                <a:solidFill>
                  <a:srgbClr val="000000"/>
                </a:solidFill>
              </a:rPr>
              <a:t> are usually unique to an application.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000000"/>
                </a:solidFill>
              </a:rPr>
              <a:t>a global descriptor might be called a </a:t>
            </a:r>
            <a:r>
              <a:rPr b="1" lang="en-US">
                <a:solidFill>
                  <a:srgbClr val="000000"/>
                </a:solidFill>
              </a:rPr>
              <a:t>system descriptor,</a:t>
            </a:r>
            <a:r>
              <a:rPr lang="en-US">
                <a:solidFill>
                  <a:srgbClr val="000000"/>
                </a:solidFill>
              </a:rPr>
              <a:t> and local descriptor an </a:t>
            </a:r>
            <a:r>
              <a:rPr b="1" lang="en-US">
                <a:solidFill>
                  <a:srgbClr val="000000"/>
                </a:solidFill>
              </a:rPr>
              <a:t>application descriptor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Contents of segment register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308" name="Google Shape;308;p3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4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FG02_008_0135026458" id="310" name="Google Shape;310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" y="1232851"/>
            <a:ext cx="8098408" cy="28057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/>
        </p:nvSpPr>
        <p:spPr>
          <a:xfrm>
            <a:off x="190500" y="4419600"/>
            <a:ext cx="8763000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egment descriptors are each 8k bytes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80286 Address Translation- Segmentation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35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FG02_008_0135026458" id="319" name="Google Shape;319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263" y="1173178"/>
            <a:ext cx="5191476" cy="179862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/>
          <p:nvPr/>
        </p:nvSpPr>
        <p:spPr>
          <a:xfrm>
            <a:off x="6019800" y="1295400"/>
            <a:ext cx="2895600" cy="53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6580098" y="674457"/>
            <a:ext cx="2532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OFFSET(16)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1447800" y="3276600"/>
            <a:ext cx="2286000" cy="2971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5791200" y="3298479"/>
            <a:ext cx="2286000" cy="2971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1676401" y="6351508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GDT/LDT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5" name="Google Shape;325;p35"/>
          <p:cNvCxnSpPr/>
          <p:nvPr/>
        </p:nvCxnSpPr>
        <p:spPr>
          <a:xfrm>
            <a:off x="914400" y="4419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6" name="Google Shape;326;p35"/>
          <p:cNvCxnSpPr/>
          <p:nvPr/>
        </p:nvCxnSpPr>
        <p:spPr>
          <a:xfrm>
            <a:off x="914400" y="1752600"/>
            <a:ext cx="0" cy="266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35"/>
          <p:cNvSpPr txBox="1"/>
          <p:nvPr/>
        </p:nvSpPr>
        <p:spPr>
          <a:xfrm>
            <a:off x="6096000" y="6270279"/>
            <a:ext cx="2532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 Segment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8" name="Google Shape;328;p35"/>
          <p:cNvCxnSpPr/>
          <p:nvPr/>
        </p:nvCxnSpPr>
        <p:spPr>
          <a:xfrm flipH="1" rot="10800000">
            <a:off x="5791200" y="4427069"/>
            <a:ext cx="2286000" cy="51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35"/>
          <p:cNvCxnSpPr/>
          <p:nvPr/>
        </p:nvCxnSpPr>
        <p:spPr>
          <a:xfrm flipH="1" rot="10800000">
            <a:off x="5828168" y="4953000"/>
            <a:ext cx="2286000" cy="51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35"/>
          <p:cNvSpPr txBox="1"/>
          <p:nvPr/>
        </p:nvSpPr>
        <p:spPr>
          <a:xfrm>
            <a:off x="6201369" y="4530328"/>
            <a:ext cx="1723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 Location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1" name="Google Shape;331;p35"/>
          <p:cNvCxnSpPr/>
          <p:nvPr/>
        </p:nvCxnSpPr>
        <p:spPr>
          <a:xfrm>
            <a:off x="5486400" y="1562100"/>
            <a:ext cx="0" cy="302606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35"/>
          <p:cNvCxnSpPr/>
          <p:nvPr/>
        </p:nvCxnSpPr>
        <p:spPr>
          <a:xfrm>
            <a:off x="5486400" y="4592313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p35"/>
          <p:cNvCxnSpPr>
            <a:stCxn id="320" idx="1"/>
          </p:cNvCxnSpPr>
          <p:nvPr/>
        </p:nvCxnSpPr>
        <p:spPr>
          <a:xfrm rot="10800000">
            <a:off x="5486400" y="1562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35"/>
          <p:cNvCxnSpPr/>
          <p:nvPr/>
        </p:nvCxnSpPr>
        <p:spPr>
          <a:xfrm flipH="1" rot="10800000">
            <a:off x="1410832" y="4339773"/>
            <a:ext cx="2286000" cy="51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35"/>
          <p:cNvCxnSpPr/>
          <p:nvPr/>
        </p:nvCxnSpPr>
        <p:spPr>
          <a:xfrm flipH="1" rot="10800000">
            <a:off x="1466284" y="4801877"/>
            <a:ext cx="2286000" cy="51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35"/>
          <p:cNvCxnSpPr/>
          <p:nvPr/>
        </p:nvCxnSpPr>
        <p:spPr>
          <a:xfrm flipH="1" rot="10800000">
            <a:off x="1471942" y="5268233"/>
            <a:ext cx="2286000" cy="517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35"/>
          <p:cNvCxnSpPr/>
          <p:nvPr/>
        </p:nvCxnSpPr>
        <p:spPr>
          <a:xfrm>
            <a:off x="2362200" y="4854149"/>
            <a:ext cx="0" cy="4362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35"/>
          <p:cNvSpPr txBox="1"/>
          <p:nvPr/>
        </p:nvSpPr>
        <p:spPr>
          <a:xfrm>
            <a:off x="2186596" y="4403498"/>
            <a:ext cx="1723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Base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1501367" y="4908549"/>
            <a:ext cx="999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Limit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2381000" y="4849488"/>
            <a:ext cx="1456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Access Right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1" name="Google Shape;341;p35"/>
          <p:cNvCxnSpPr/>
          <p:nvPr/>
        </p:nvCxnSpPr>
        <p:spPr>
          <a:xfrm>
            <a:off x="3696832" y="4427069"/>
            <a:ext cx="2060400" cy="49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35"/>
          <p:cNvSpPr txBox="1"/>
          <p:nvPr/>
        </p:nvSpPr>
        <p:spPr>
          <a:xfrm>
            <a:off x="5347457" y="4604799"/>
            <a:ext cx="524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+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PROTECTED MODE MEMORY ADDRESSING 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348" name="Google Shape;348;p3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3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>
                <a:solidFill>
                  <a:srgbClr val="000000"/>
                </a:solidFill>
              </a:rPr>
              <a:t>Protected mode</a:t>
            </a:r>
            <a:r>
              <a:rPr lang="en-US">
                <a:solidFill>
                  <a:srgbClr val="000000"/>
                </a:solidFill>
              </a:rPr>
              <a:t> is where Windows operates.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000000"/>
                </a:solidFill>
              </a:rPr>
              <a:t>In place of a segment address, the segment register contains a </a:t>
            </a:r>
            <a:r>
              <a:rPr lang="en-US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selector</a:t>
            </a:r>
            <a:r>
              <a:rPr lang="en-US">
                <a:solidFill>
                  <a:srgbClr val="000000"/>
                </a:solidFill>
              </a:rPr>
              <a:t> that selects a </a:t>
            </a:r>
            <a:r>
              <a:rPr lang="en-US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descriptor</a:t>
            </a:r>
            <a:r>
              <a:rPr lang="en-US">
                <a:solidFill>
                  <a:srgbClr val="000000"/>
                </a:solidFill>
              </a:rPr>
              <a:t> from a </a:t>
            </a:r>
            <a:r>
              <a:rPr lang="en-US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descriptor table</a:t>
            </a:r>
            <a:r>
              <a:rPr lang="en-US">
                <a:solidFill>
                  <a:srgbClr val="000000"/>
                </a:solidFill>
              </a:rPr>
              <a:t>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b="1" lang="en-US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descriptor</a:t>
            </a:r>
            <a:r>
              <a:rPr lang="en-US">
                <a:solidFill>
                  <a:srgbClr val="000000"/>
                </a:solidFill>
              </a:rPr>
              <a:t> describes the memory segment’s location, length, and access rights. </a:t>
            </a:r>
            <a:endParaRPr/>
          </a:p>
        </p:txBody>
      </p:sp>
      <p:sp>
        <p:nvSpPr>
          <p:cNvPr id="350" name="Google Shape;350;p36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37"/>
          <p:cNvSpPr txBox="1"/>
          <p:nvPr>
            <p:ph idx="1" type="body"/>
          </p:nvPr>
        </p:nvSpPr>
        <p:spPr>
          <a:xfrm>
            <a:off x="457200" y="914400"/>
            <a:ext cx="8229600" cy="53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000000"/>
                </a:solidFill>
              </a:rPr>
              <a:t>Descriptors are chosen from the descriptor table by the segment register.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000000"/>
                </a:solidFill>
              </a:rPr>
              <a:t>register contains a 13-bit selector field, a table selector bit, and requested privilege level field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b="1" lang="en-US">
                <a:solidFill>
                  <a:srgbClr val="000000"/>
                </a:solidFill>
              </a:rPr>
              <a:t>TI bit</a:t>
            </a:r>
            <a:r>
              <a:rPr lang="en-US">
                <a:solidFill>
                  <a:srgbClr val="000000"/>
                </a:solidFill>
              </a:rPr>
              <a:t> selects either the global or the local descriptor table.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>
                <a:solidFill>
                  <a:srgbClr val="000000"/>
                </a:solidFill>
              </a:rPr>
              <a:t>Requested Privilege Level</a:t>
            </a:r>
            <a:r>
              <a:rPr lang="en-US">
                <a:solidFill>
                  <a:srgbClr val="000000"/>
                </a:solidFill>
              </a:rPr>
              <a:t> (RPL) requests the access privilege level of a memory segment.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000000"/>
                </a:solidFill>
              </a:rPr>
              <a:t>If privilege levels are violated, system normally indicates an application or privilege level violation</a:t>
            </a:r>
            <a:endParaRPr/>
          </a:p>
        </p:txBody>
      </p:sp>
      <p:sp>
        <p:nvSpPr>
          <p:cNvPr id="357" name="Google Shape;357;p37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Selectors and Descriptors 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363" name="Google Shape;363;p3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3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selector, </a:t>
            </a:r>
            <a:r>
              <a:rPr lang="en-US">
                <a:solidFill>
                  <a:srgbClr val="000000"/>
                </a:solidFill>
              </a:rPr>
              <a:t>located in the segment register, selects one of 8192 </a:t>
            </a:r>
            <a:r>
              <a:rPr lang="en-US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descriptors</a:t>
            </a:r>
            <a:r>
              <a:rPr lang="en-US">
                <a:solidFill>
                  <a:srgbClr val="000000"/>
                </a:solidFill>
              </a:rPr>
              <a:t> from one of two tables of descriptors.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Descriptor </a:t>
            </a:r>
            <a:r>
              <a:rPr lang="en-US">
                <a:solidFill>
                  <a:srgbClr val="000000"/>
                </a:solidFill>
              </a:rPr>
              <a:t>describes the location, length, and access rights of the segment of memory.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000000"/>
                </a:solidFill>
              </a:rPr>
              <a:t>In protected mode, this segment number can address any memory location in the system.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000000"/>
                </a:solidFill>
              </a:rPr>
              <a:t>Indirectly, the segment register still selects a memory segment, but not directly as in real mode.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5" name="Google Shape;365;p38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39"/>
          <p:cNvSpPr txBox="1"/>
          <p:nvPr>
            <p:ph idx="1" type="body"/>
          </p:nvPr>
        </p:nvSpPr>
        <p:spPr>
          <a:xfrm>
            <a:off x="457200" y="685800"/>
            <a:ext cx="8229600" cy="547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Global descriptors</a:t>
            </a:r>
            <a:r>
              <a:rPr lang="en-US" sz="2800">
                <a:solidFill>
                  <a:srgbClr val="000000"/>
                </a:solidFill>
              </a:rPr>
              <a:t> contain segment definitions that apply to all programs.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Local descriptors</a:t>
            </a:r>
            <a:r>
              <a:rPr lang="en-US" sz="2800">
                <a:solidFill>
                  <a:srgbClr val="000000"/>
                </a:solidFill>
              </a:rPr>
              <a:t> are usually unique to an application.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000000"/>
                </a:solidFill>
              </a:rPr>
              <a:t>a global descriptor might be called a </a:t>
            </a:r>
            <a:r>
              <a:rPr b="1" lang="en-US">
                <a:solidFill>
                  <a:srgbClr val="000000"/>
                </a:solidFill>
              </a:rPr>
              <a:t>system descriptor,</a:t>
            </a:r>
            <a:r>
              <a:rPr lang="en-US">
                <a:solidFill>
                  <a:srgbClr val="000000"/>
                </a:solidFill>
              </a:rPr>
              <a:t> and local descriptor an </a:t>
            </a:r>
            <a:r>
              <a:rPr b="1" lang="en-US">
                <a:solidFill>
                  <a:srgbClr val="000000"/>
                </a:solidFill>
              </a:rPr>
              <a:t>application descriptor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/>
              <a:t>The global descriptor table’s base address is stored in GDTR</a:t>
            </a:r>
            <a:endParaRPr/>
          </a:p>
          <a:p>
            <a:pPr indent="-274320" lvl="0" marL="274320" rtl="0" algn="l">
              <a:spcBef>
                <a:spcPts val="7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The local descriptor table’s base address is stored in LDTR</a:t>
            </a:r>
            <a:endParaRPr/>
          </a:p>
          <a:p>
            <a:pPr indent="-274320" lvl="0" marL="274320" rtl="0" algn="l">
              <a:spcBef>
                <a:spcPts val="7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The two </a:t>
            </a:r>
            <a:r>
              <a:rPr i="1" lang="en-US" sz="2800"/>
              <a:t>privileged instructions</a:t>
            </a:r>
            <a:r>
              <a:rPr lang="en-US" sz="2800"/>
              <a:t> LGDT and LLDT loads the GDTR and LDTR.</a:t>
            </a:r>
            <a:endParaRPr sz="2800"/>
          </a:p>
        </p:txBody>
      </p:sp>
      <p:sp>
        <p:nvSpPr>
          <p:cNvPr id="372" name="Google Shape;372;p39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Comparison between 8086 and 80286</a:t>
            </a:r>
            <a:endParaRPr/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3" name="Google Shape;63;p4"/>
          <p:cNvGraphicFramePr/>
          <p:nvPr/>
        </p:nvGraphicFramePr>
        <p:xfrm>
          <a:off x="4572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{A78C87B5-F63E-4CF2-8A54-4E067603DA39}</a:tableStyleId>
              </a:tblPr>
              <a:tblGrid>
                <a:gridCol w="4114800"/>
                <a:gridCol w="4114800"/>
              </a:tblGrid>
              <a:tr h="46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6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</a:t>
                      </a:r>
                      <a:r>
                        <a:rPr lang="en-US" sz="1800"/>
                        <a:t> 16 bit microprocessor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</a:t>
                      </a:r>
                      <a:r>
                        <a:rPr lang="en-US" sz="1800"/>
                        <a:t> 16 bit microprocessor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6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Data</a:t>
                      </a:r>
                      <a:r>
                        <a:rPr lang="en-US" sz="1800"/>
                        <a:t> bus is 16 bit (D0 to D15)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Data</a:t>
                      </a:r>
                      <a:r>
                        <a:rPr lang="en-US" sz="1800"/>
                        <a:t> bus is 16 bit (D0 to D15)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6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Address bus</a:t>
                      </a:r>
                      <a:r>
                        <a:rPr lang="en-US" sz="1800"/>
                        <a:t> is 20 bit (A0 to A19)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Address bus</a:t>
                      </a:r>
                      <a:r>
                        <a:rPr lang="en-US" sz="1800"/>
                        <a:t> is 24 bit (A0 to A23)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6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 Works in two</a:t>
                      </a:r>
                      <a:r>
                        <a:rPr lang="en-US" sz="1800"/>
                        <a:t> modes (Minimum and Maximum)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 Works in two</a:t>
                      </a:r>
                      <a:r>
                        <a:rPr lang="en-US" sz="1800"/>
                        <a:t> modes (Real and Virtual protected Mode)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6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 Has Multiplexed buses so the number of pins are</a:t>
                      </a:r>
                      <a:r>
                        <a:rPr lang="en-US" sz="1800"/>
                        <a:t> 40.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 Has non-multiplexed buses so the number of pins are</a:t>
                      </a:r>
                      <a:r>
                        <a:rPr lang="en-US" sz="1800"/>
                        <a:t> 68.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6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 Operates</a:t>
                      </a:r>
                      <a:r>
                        <a:rPr lang="en-US" sz="1800"/>
                        <a:t> between 5 to 10 MHz having standard frequency of 6MHz. So slower than 80286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6. Operates</a:t>
                      </a: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in </a:t>
                      </a: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 MHz, 10 MHz &amp; 12.5 MHz </a:t>
                      </a: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. So faster than 8086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8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/>
                        <a:t>7. Does not support</a:t>
                      </a:r>
                      <a:r>
                        <a:rPr lang="en-US" sz="1800"/>
                        <a:t> memory management and protection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 High performance microprocessor with memory management and protection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" name="Google Shape;64;p4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2060448" y="1268437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8086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5867400" y="12954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80286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457200" y="167640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688"/>
              <a:buNone/>
            </a:pPr>
            <a:r>
              <a:rPr b="1" lang="en-US" sz="8800">
                <a:solidFill>
                  <a:srgbClr val="638BAD"/>
                </a:solidFill>
              </a:rPr>
              <a:t>80286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6688"/>
              <a:buNone/>
            </a:pPr>
            <a:r>
              <a:rPr b="1" lang="en-US" sz="8800">
                <a:solidFill>
                  <a:srgbClr val="638BAD"/>
                </a:solidFill>
              </a:rPr>
              <a:t>Descriptor</a:t>
            </a:r>
            <a:endParaRPr b="1" sz="8800">
              <a:solidFill>
                <a:srgbClr val="638BAD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6688"/>
              <a:buNone/>
            </a:pPr>
            <a:r>
              <a:t/>
            </a:r>
            <a:endParaRPr b="1" sz="8800">
              <a:solidFill>
                <a:srgbClr val="638BAD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638B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80286   descriptors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384" name="Google Shape;384;p4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41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descr="FG02_006_0135026458" id="386" name="Google Shape;386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676400"/>
            <a:ext cx="67817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638B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80286   descriptors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392" name="Google Shape;392;p4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4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lang="en-US"/>
              <a:t>The 80286 descriptor has 3 parts: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b="1" lang="en-US"/>
              <a:t>1) Limit: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000000"/>
                </a:solidFill>
              </a:rPr>
              <a:t>16-bit limit or size allows memory segment lengths of max</a:t>
            </a:r>
            <a:r>
              <a:rPr baseline="30000" lang="en-US">
                <a:solidFill>
                  <a:srgbClr val="000000"/>
                </a:solidFill>
              </a:rPr>
              <a:t>m</a:t>
            </a:r>
            <a:r>
              <a:rPr lang="en-US">
                <a:solidFill>
                  <a:srgbClr val="000000"/>
                </a:solidFill>
              </a:rPr>
              <a:t> 64K bytes.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b="1" lang="en-US"/>
              <a:t>2)Base: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b="1" lang="en-US">
                <a:solidFill>
                  <a:srgbClr val="000000"/>
                </a:solidFill>
              </a:rPr>
              <a:t>base address</a:t>
            </a:r>
            <a:r>
              <a:rPr lang="en-US">
                <a:solidFill>
                  <a:srgbClr val="000000"/>
                </a:solidFill>
              </a:rPr>
              <a:t> of the descriptor indicates the starting location of the memory segment.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>
                <a:solidFill>
                  <a:srgbClr val="000000"/>
                </a:solidFill>
              </a:rPr>
              <a:t>the paragraph boundary limitation is removed in protected mode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>
                <a:solidFill>
                  <a:srgbClr val="000000"/>
                </a:solidFill>
              </a:rPr>
              <a:t>segments may begin at any address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b="1" lang="en-US"/>
              <a:t>3)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b="1" lang="en-US">
                <a:solidFill>
                  <a:srgbClr val="000000"/>
                </a:solidFill>
              </a:rPr>
              <a:t>Access rights byte: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000000"/>
                </a:solidFill>
              </a:rPr>
              <a:t>It</a:t>
            </a:r>
            <a:r>
              <a:rPr b="1"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controls access to the protected mode segment.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>
                <a:solidFill>
                  <a:srgbClr val="000000"/>
                </a:solidFill>
              </a:rPr>
              <a:t>describes segment function in the system and allows complete control over the segment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>
                <a:solidFill>
                  <a:srgbClr val="000000"/>
                </a:solidFill>
              </a:rPr>
              <a:t>if the segment is a data segment, the direction of growth is specified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sp>
        <p:nvSpPr>
          <p:cNvPr id="394" name="Google Shape;394;p42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Access Right Byte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400" name="Google Shape;400;p4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43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grpSp>
        <p:nvGrpSpPr>
          <p:cNvPr id="402" name="Google Shape;402;p43"/>
          <p:cNvGrpSpPr/>
          <p:nvPr/>
        </p:nvGrpSpPr>
        <p:grpSpPr>
          <a:xfrm>
            <a:off x="762000" y="2133600"/>
            <a:ext cx="6926263" cy="3352800"/>
            <a:chOff x="768" y="1296"/>
            <a:chExt cx="4075" cy="1584"/>
          </a:xfrm>
        </p:grpSpPr>
        <p:pic>
          <p:nvPicPr>
            <p:cNvPr descr="FG02_007_0135026458" id="403" name="Google Shape;403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8" y="1296"/>
              <a:ext cx="4075" cy="12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43"/>
            <p:cNvSpPr/>
            <p:nvPr/>
          </p:nvSpPr>
          <p:spPr>
            <a:xfrm rot="-5400000">
              <a:off x="3408" y="2016"/>
              <a:ext cx="240" cy="1488"/>
            </a:xfrm>
            <a:prstGeom prst="leftBrace">
              <a:avLst>
                <a:gd fmla="val 5166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ct val="100000"/>
              <a:buFont typeface="Arial Black"/>
              <a:buNone/>
            </a:pPr>
            <a: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Access Right Byte --- Bit 7</a:t>
            </a:r>
            <a:b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Present?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410" name="Google Shape;410;p4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44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grpSp>
        <p:nvGrpSpPr>
          <p:cNvPr id="412" name="Google Shape;412;p44"/>
          <p:cNvGrpSpPr/>
          <p:nvPr/>
        </p:nvGrpSpPr>
        <p:grpSpPr>
          <a:xfrm>
            <a:off x="1143000" y="1600200"/>
            <a:ext cx="7086601" cy="1447800"/>
            <a:chOff x="720" y="1248"/>
            <a:chExt cx="4464" cy="912"/>
          </a:xfrm>
        </p:grpSpPr>
        <p:grpSp>
          <p:nvGrpSpPr>
            <p:cNvPr id="413" name="Google Shape;413;p44"/>
            <p:cNvGrpSpPr/>
            <p:nvPr/>
          </p:nvGrpSpPr>
          <p:grpSpPr>
            <a:xfrm>
              <a:off x="720" y="1248"/>
              <a:ext cx="4464" cy="912"/>
              <a:chOff x="768" y="1296"/>
              <a:chExt cx="4075" cy="1584"/>
            </a:xfrm>
          </p:grpSpPr>
          <p:pic>
            <p:nvPicPr>
              <p:cNvPr descr="FG02_007_0135026458" id="414" name="Google Shape;414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68" y="1296"/>
                <a:ext cx="4075" cy="12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5" name="Google Shape;415;p44"/>
              <p:cNvSpPr/>
              <p:nvPr/>
            </p:nvSpPr>
            <p:spPr>
              <a:xfrm rot="-5400000">
                <a:off x="3408" y="2016"/>
                <a:ext cx="240" cy="1488"/>
              </a:xfrm>
              <a:prstGeom prst="leftBrace">
                <a:avLst>
                  <a:gd fmla="val 51667" name="adj1"/>
                  <a:gd fmla="val 50000" name="adj2"/>
                </a:avLst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16" name="Google Shape;416;p44"/>
            <p:cNvSpPr/>
            <p:nvPr/>
          </p:nvSpPr>
          <p:spPr>
            <a:xfrm>
              <a:off x="720" y="1440"/>
              <a:ext cx="576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</p:grpSp>
      <p:sp>
        <p:nvSpPr>
          <p:cNvPr id="417" name="Google Shape;417;p44"/>
          <p:cNvSpPr/>
          <p:nvPr>
            <p:ph idx="1" type="body"/>
          </p:nvPr>
        </p:nvSpPr>
        <p:spPr>
          <a:xfrm>
            <a:off x="612648" y="3444920"/>
            <a:ext cx="6864005" cy="1890135"/>
          </a:xfrm>
          <a:prstGeom prst="wedgeRoundRectCallout">
            <a:avLst>
              <a:gd fmla="val -35278" name="adj1"/>
              <a:gd fmla="val -83676" name="adj2"/>
              <a:gd fmla="val 16667" name="adj3"/>
            </a:avLst>
          </a:prstGeom>
          <a:solidFill>
            <a:srgbClr val="C4D3E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9"/>
              <a:buFont typeface="Noto Sans Symbols"/>
              <a:buNone/>
            </a:pPr>
            <a:r>
              <a:t/>
            </a:r>
            <a:endParaRPr b="0" i="0" sz="77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0"/>
              <a:buFont typeface="Noto Sans Symbols"/>
              <a:buNone/>
            </a:pPr>
            <a:r>
              <a:rPr b="0" i="0" lang="en-US" sz="27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P=1		Valid Descriptor info, Segment 	is mapped into physical memory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0"/>
              <a:buFont typeface="Noto Sans Symbols"/>
              <a:buNone/>
            </a:pPr>
            <a:r>
              <a:rPr b="0" i="0" lang="en-US" sz="27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P=0		Descriptor is undefined, no 	mapping to physical memory exists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0"/>
              <a:buFont typeface="Noto Sans Symbols"/>
              <a:buNone/>
            </a:pPr>
            <a:r>
              <a:t/>
            </a:r>
            <a:endParaRPr b="0" i="0" sz="279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ct val="100000"/>
              <a:buFont typeface="Arial Black"/>
              <a:buNone/>
            </a:pPr>
            <a: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Access Right Byte --- Bit 5,6</a:t>
            </a:r>
            <a:b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Privilege Level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423" name="Google Shape;423;p4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45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grpSp>
        <p:nvGrpSpPr>
          <p:cNvPr id="425" name="Google Shape;425;p45"/>
          <p:cNvGrpSpPr/>
          <p:nvPr/>
        </p:nvGrpSpPr>
        <p:grpSpPr>
          <a:xfrm>
            <a:off x="1143000" y="2514600"/>
            <a:ext cx="7086601" cy="1447800"/>
            <a:chOff x="720" y="1523"/>
            <a:chExt cx="4464" cy="912"/>
          </a:xfrm>
        </p:grpSpPr>
        <p:grpSp>
          <p:nvGrpSpPr>
            <p:cNvPr id="426" name="Google Shape;426;p45"/>
            <p:cNvGrpSpPr/>
            <p:nvPr/>
          </p:nvGrpSpPr>
          <p:grpSpPr>
            <a:xfrm>
              <a:off x="720" y="1523"/>
              <a:ext cx="4464" cy="912"/>
              <a:chOff x="768" y="1296"/>
              <a:chExt cx="4075" cy="1584"/>
            </a:xfrm>
          </p:grpSpPr>
          <p:pic>
            <p:nvPicPr>
              <p:cNvPr descr="FG02_007_0135026458" id="427" name="Google Shape;427;p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68" y="1296"/>
                <a:ext cx="4075" cy="12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8" name="Google Shape;428;p45"/>
              <p:cNvSpPr/>
              <p:nvPr/>
            </p:nvSpPr>
            <p:spPr>
              <a:xfrm rot="-5400000">
                <a:off x="3408" y="2016"/>
                <a:ext cx="240" cy="1488"/>
              </a:xfrm>
              <a:prstGeom prst="leftBrace">
                <a:avLst>
                  <a:gd fmla="val 51667" name="adj1"/>
                  <a:gd fmla="val 50000" name="adj2"/>
                </a:avLst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29" name="Google Shape;429;p45"/>
            <p:cNvSpPr/>
            <p:nvPr/>
          </p:nvSpPr>
          <p:spPr>
            <a:xfrm>
              <a:off x="720" y="1715"/>
              <a:ext cx="576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296" y="1715"/>
              <a:ext cx="1104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DPL</a:t>
              </a:r>
              <a:endParaRPr/>
            </a:p>
          </p:txBody>
        </p:sp>
      </p:grpSp>
      <p:sp>
        <p:nvSpPr>
          <p:cNvPr id="431" name="Google Shape;431;p45"/>
          <p:cNvSpPr/>
          <p:nvPr>
            <p:ph idx="1" type="body"/>
          </p:nvPr>
        </p:nvSpPr>
        <p:spPr>
          <a:xfrm>
            <a:off x="685800" y="4648200"/>
            <a:ext cx="8001000" cy="1067768"/>
          </a:xfrm>
          <a:prstGeom prst="wedgeRoundRectCallout">
            <a:avLst>
              <a:gd fmla="val -20755" name="adj1"/>
              <a:gd fmla="val -136042" name="adj2"/>
              <a:gd fmla="val 16667" name="adj3"/>
            </a:avLst>
          </a:prstGeom>
          <a:solidFill>
            <a:srgbClr val="C4D3E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31"/>
              <a:buFont typeface="Noto Sans Symbols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the Descriptor privilege level necessary for protection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ct val="100000"/>
              <a:buFont typeface="Arial Black"/>
              <a:buNone/>
            </a:pPr>
            <a: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Access Right Byte --- Bit 4</a:t>
            </a:r>
            <a:b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Descriptor Type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437" name="Google Shape;437;p4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46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grpSp>
        <p:nvGrpSpPr>
          <p:cNvPr id="439" name="Google Shape;439;p46"/>
          <p:cNvGrpSpPr/>
          <p:nvPr/>
        </p:nvGrpSpPr>
        <p:grpSpPr>
          <a:xfrm>
            <a:off x="1219200" y="2057400"/>
            <a:ext cx="7086601" cy="1447800"/>
            <a:chOff x="768" y="1296"/>
            <a:chExt cx="4464" cy="912"/>
          </a:xfrm>
        </p:grpSpPr>
        <p:grpSp>
          <p:nvGrpSpPr>
            <p:cNvPr id="440" name="Google Shape;440;p46"/>
            <p:cNvGrpSpPr/>
            <p:nvPr/>
          </p:nvGrpSpPr>
          <p:grpSpPr>
            <a:xfrm>
              <a:off x="768" y="1296"/>
              <a:ext cx="4464" cy="912"/>
              <a:chOff x="720" y="1523"/>
              <a:chExt cx="4464" cy="912"/>
            </a:xfrm>
          </p:grpSpPr>
          <p:grpSp>
            <p:nvGrpSpPr>
              <p:cNvPr id="441" name="Google Shape;441;p46"/>
              <p:cNvGrpSpPr/>
              <p:nvPr/>
            </p:nvGrpSpPr>
            <p:grpSpPr>
              <a:xfrm>
                <a:off x="720" y="1523"/>
                <a:ext cx="4464" cy="912"/>
                <a:chOff x="768" y="1296"/>
                <a:chExt cx="4075" cy="1584"/>
              </a:xfrm>
            </p:grpSpPr>
            <p:pic>
              <p:nvPicPr>
                <p:cNvPr descr="FG02_007_0135026458" id="442" name="Google Shape;442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768" y="1296"/>
                  <a:ext cx="4075" cy="12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43" name="Google Shape;443;p46"/>
                <p:cNvSpPr/>
                <p:nvPr/>
              </p:nvSpPr>
              <p:spPr>
                <a:xfrm rot="-5400000">
                  <a:off x="3408" y="2016"/>
                  <a:ext cx="240" cy="1488"/>
                </a:xfrm>
                <a:prstGeom prst="leftBrace">
                  <a:avLst>
                    <a:gd fmla="val 51667" name="adj1"/>
                    <a:gd fmla="val 50000" name="adj2"/>
                  </a:avLst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444" name="Google Shape;444;p46"/>
              <p:cNvSpPr/>
              <p:nvPr/>
            </p:nvSpPr>
            <p:spPr>
              <a:xfrm>
                <a:off x="720" y="1715"/>
                <a:ext cx="576" cy="528"/>
              </a:xfrm>
              <a:prstGeom prst="rect">
                <a:avLst/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 New Roman"/>
                  <a:buNone/>
                </a:pPr>
                <a:r>
                  <a:rPr lang="en-US" sz="4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endParaRPr/>
              </a:p>
            </p:txBody>
          </p:sp>
          <p:sp>
            <p:nvSpPr>
              <p:cNvPr id="445" name="Google Shape;445;p46"/>
              <p:cNvSpPr/>
              <p:nvPr/>
            </p:nvSpPr>
            <p:spPr>
              <a:xfrm>
                <a:off x="1296" y="1715"/>
                <a:ext cx="1104" cy="528"/>
              </a:xfrm>
              <a:prstGeom prst="rect">
                <a:avLst/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 New Roman"/>
                  <a:buNone/>
                </a:pPr>
                <a:r>
                  <a:rPr lang="en-US" sz="4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DPL</a:t>
                </a:r>
                <a:endParaRPr/>
              </a:p>
            </p:txBody>
          </p:sp>
        </p:grpSp>
        <p:sp>
          <p:nvSpPr>
            <p:cNvPr id="446" name="Google Shape;446;p46"/>
            <p:cNvSpPr/>
            <p:nvPr/>
          </p:nvSpPr>
          <p:spPr>
            <a:xfrm>
              <a:off x="2400" y="1488"/>
              <a:ext cx="576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</p:grpSp>
      <p:sp>
        <p:nvSpPr>
          <p:cNvPr id="447" name="Google Shape;447;p46"/>
          <p:cNvSpPr/>
          <p:nvPr>
            <p:ph idx="1" type="body"/>
          </p:nvPr>
        </p:nvSpPr>
        <p:spPr>
          <a:xfrm>
            <a:off x="1066800" y="4343400"/>
            <a:ext cx="6629400" cy="1447800"/>
          </a:xfrm>
          <a:prstGeom prst="wedgeRoundRectCallout">
            <a:avLst>
              <a:gd fmla="val -4625" name="adj1"/>
              <a:gd fmla="val -129440" name="adj2"/>
              <a:gd fmla="val 16667" name="adj3"/>
            </a:avLst>
          </a:prstGeom>
          <a:solidFill>
            <a:srgbClr val="C4D3E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31"/>
              <a:buFont typeface="Noto Sans Symbols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S=0		System descriptor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31"/>
              <a:buFont typeface="Noto Sans Symbols"/>
              <a:buNone/>
            </a:pPr>
            <a:r>
              <a:t/>
            </a:r>
            <a:endParaRPr b="0" i="0" sz="333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31"/>
              <a:buFont typeface="Noto Sans Symbols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S=1		Application Descriptor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ct val="100000"/>
              <a:buFont typeface="Arial Black"/>
              <a:buNone/>
            </a:pPr>
            <a: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Access Right Byte --- Bit 3</a:t>
            </a:r>
            <a:b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Executable?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453" name="Google Shape;453;p4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47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grpSp>
        <p:nvGrpSpPr>
          <p:cNvPr id="455" name="Google Shape;455;p47"/>
          <p:cNvGrpSpPr/>
          <p:nvPr/>
        </p:nvGrpSpPr>
        <p:grpSpPr>
          <a:xfrm>
            <a:off x="1143000" y="2057400"/>
            <a:ext cx="7086601" cy="1447800"/>
            <a:chOff x="720" y="1344"/>
            <a:chExt cx="4464" cy="912"/>
          </a:xfrm>
        </p:grpSpPr>
        <p:grpSp>
          <p:nvGrpSpPr>
            <p:cNvPr id="456" name="Google Shape;456;p47"/>
            <p:cNvGrpSpPr/>
            <p:nvPr/>
          </p:nvGrpSpPr>
          <p:grpSpPr>
            <a:xfrm>
              <a:off x="720" y="1344"/>
              <a:ext cx="4464" cy="912"/>
              <a:chOff x="768" y="1296"/>
              <a:chExt cx="4075" cy="1584"/>
            </a:xfrm>
          </p:grpSpPr>
          <p:pic>
            <p:nvPicPr>
              <p:cNvPr descr="FG02_007_0135026458" id="457" name="Google Shape;457;p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68" y="1296"/>
                <a:ext cx="4075" cy="12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8" name="Google Shape;458;p47"/>
              <p:cNvSpPr/>
              <p:nvPr/>
            </p:nvSpPr>
            <p:spPr>
              <a:xfrm rot="-5400000">
                <a:off x="3408" y="2016"/>
                <a:ext cx="240" cy="1488"/>
              </a:xfrm>
              <a:prstGeom prst="leftBrace">
                <a:avLst>
                  <a:gd fmla="val 51667" name="adj1"/>
                  <a:gd fmla="val 50000" name="adj2"/>
                </a:avLst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59" name="Google Shape;459;p47"/>
            <p:cNvSpPr/>
            <p:nvPr/>
          </p:nvSpPr>
          <p:spPr>
            <a:xfrm>
              <a:off x="1296" y="1536"/>
              <a:ext cx="1104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DPL</a:t>
              </a:r>
              <a:endParaRPr/>
            </a:p>
          </p:txBody>
        </p:sp>
        <p:sp>
          <p:nvSpPr>
            <p:cNvPr id="460" name="Google Shape;460;p47"/>
            <p:cNvSpPr/>
            <p:nvPr/>
          </p:nvSpPr>
          <p:spPr>
            <a:xfrm>
              <a:off x="2928" y="1536"/>
              <a:ext cx="528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461" name="Google Shape;461;p47"/>
            <p:cNvSpPr/>
            <p:nvPr/>
          </p:nvSpPr>
          <p:spPr>
            <a:xfrm>
              <a:off x="2400" y="1536"/>
              <a:ext cx="528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462" name="Google Shape;462;p47"/>
            <p:cNvSpPr/>
            <p:nvPr/>
          </p:nvSpPr>
          <p:spPr>
            <a:xfrm>
              <a:off x="720" y="1536"/>
              <a:ext cx="576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</p:grpSp>
      <p:sp>
        <p:nvSpPr>
          <p:cNvPr id="463" name="Google Shape;463;p47"/>
          <p:cNvSpPr/>
          <p:nvPr>
            <p:ph idx="1" type="body"/>
          </p:nvPr>
        </p:nvSpPr>
        <p:spPr>
          <a:xfrm>
            <a:off x="426267" y="4308077"/>
            <a:ext cx="8229600" cy="1524000"/>
          </a:xfrm>
          <a:prstGeom prst="wedgeRoundRectCallout">
            <a:avLst>
              <a:gd fmla="val 5907" name="adj1"/>
              <a:gd fmla="val -127991" name="adj2"/>
              <a:gd fmla="val 16667" name="adj3"/>
            </a:avLst>
          </a:prstGeom>
          <a:solidFill>
            <a:srgbClr val="C4D3E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36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E=0	    No   Data/Stack Segment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36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E=1	    YES  	Code Segment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/>
          <p:nvPr>
            <p:ph type="title"/>
          </p:nvPr>
        </p:nvSpPr>
        <p:spPr>
          <a:xfrm>
            <a:off x="114300" y="159288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600"/>
              <a:buFont typeface="Arial Black"/>
              <a:buNone/>
            </a:pPr>
            <a:r>
              <a:rPr lang="en-US" sz="3600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Access Right Byte</a:t>
            </a:r>
            <a:endParaRPr sz="3600">
              <a:solidFill>
                <a:srgbClr val="638BAD"/>
              </a:solidFill>
            </a:endParaRPr>
          </a:p>
        </p:txBody>
      </p:sp>
      <p:sp>
        <p:nvSpPr>
          <p:cNvPr id="470" name="Google Shape;470;p4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48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grpSp>
        <p:nvGrpSpPr>
          <p:cNvPr id="472" name="Google Shape;472;p48"/>
          <p:cNvGrpSpPr/>
          <p:nvPr/>
        </p:nvGrpSpPr>
        <p:grpSpPr>
          <a:xfrm>
            <a:off x="1143000" y="2590801"/>
            <a:ext cx="7086600" cy="1447801"/>
            <a:chOff x="720" y="1632"/>
            <a:chExt cx="4464" cy="912"/>
          </a:xfrm>
        </p:grpSpPr>
        <p:grpSp>
          <p:nvGrpSpPr>
            <p:cNvPr id="473" name="Google Shape;473;p48"/>
            <p:cNvGrpSpPr/>
            <p:nvPr/>
          </p:nvGrpSpPr>
          <p:grpSpPr>
            <a:xfrm>
              <a:off x="720" y="1632"/>
              <a:ext cx="4464" cy="912"/>
              <a:chOff x="720" y="1632"/>
              <a:chExt cx="4464" cy="912"/>
            </a:xfrm>
          </p:grpSpPr>
          <p:grpSp>
            <p:nvGrpSpPr>
              <p:cNvPr id="474" name="Google Shape;474;p48"/>
              <p:cNvGrpSpPr/>
              <p:nvPr/>
            </p:nvGrpSpPr>
            <p:grpSpPr>
              <a:xfrm>
                <a:off x="720" y="1632"/>
                <a:ext cx="4464" cy="912"/>
                <a:chOff x="720" y="1632"/>
                <a:chExt cx="4464" cy="912"/>
              </a:xfrm>
            </p:grpSpPr>
            <p:pic>
              <p:nvPicPr>
                <p:cNvPr descr="FG02_007_0135026458" id="475" name="Google Shape;475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720" y="1632"/>
                  <a:ext cx="4464" cy="7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76" name="Google Shape;476;p48"/>
                <p:cNvSpPr/>
                <p:nvPr/>
              </p:nvSpPr>
              <p:spPr>
                <a:xfrm rot="-5400000">
                  <a:off x="3674" y="1660"/>
                  <a:ext cx="138" cy="1630"/>
                </a:xfrm>
                <a:prstGeom prst="leftBrace">
                  <a:avLst>
                    <a:gd fmla="val 98430" name="adj1"/>
                    <a:gd fmla="val 50000" name="adj2"/>
                  </a:avLst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477" name="Google Shape;477;p48"/>
              <p:cNvGrpSpPr/>
              <p:nvPr/>
            </p:nvGrpSpPr>
            <p:grpSpPr>
              <a:xfrm>
                <a:off x="2880" y="1824"/>
                <a:ext cx="528" cy="528"/>
                <a:chOff x="2928" y="1200"/>
                <a:chExt cx="528" cy="528"/>
              </a:xfrm>
            </p:grpSpPr>
            <p:sp>
              <p:nvSpPr>
                <p:cNvPr id="478" name="Google Shape;478;p48"/>
                <p:cNvSpPr/>
                <p:nvPr/>
              </p:nvSpPr>
              <p:spPr>
                <a:xfrm>
                  <a:off x="2928" y="1200"/>
                  <a:ext cx="528" cy="528"/>
                </a:xfrm>
                <a:prstGeom prst="rect">
                  <a:avLst/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E=0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E=1</a:t>
                  </a:r>
                  <a:endParaRPr/>
                </a:p>
              </p:txBody>
            </p:sp>
            <p:cxnSp>
              <p:nvCxnSpPr>
                <p:cNvPr id="479" name="Google Shape;479;p48"/>
                <p:cNvCxnSpPr/>
                <p:nvPr/>
              </p:nvCxnSpPr>
              <p:spPr>
                <a:xfrm>
                  <a:off x="2928" y="1488"/>
                  <a:ext cx="480" cy="0"/>
                </a:xfrm>
                <a:prstGeom prst="straightConnector1">
                  <a:avLst/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80" name="Google Shape;480;p48"/>
              <p:cNvGrpSpPr/>
              <p:nvPr/>
            </p:nvGrpSpPr>
            <p:grpSpPr>
              <a:xfrm>
                <a:off x="3421" y="1824"/>
                <a:ext cx="611" cy="528"/>
                <a:chOff x="2928" y="1200"/>
                <a:chExt cx="528" cy="528"/>
              </a:xfrm>
            </p:grpSpPr>
            <p:sp>
              <p:nvSpPr>
                <p:cNvPr id="481" name="Google Shape;481;p48"/>
                <p:cNvSpPr/>
                <p:nvPr/>
              </p:nvSpPr>
              <p:spPr>
                <a:xfrm>
                  <a:off x="2928" y="1200"/>
                  <a:ext cx="528" cy="528"/>
                </a:xfrm>
                <a:prstGeom prst="rect">
                  <a:avLst/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ED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</a:t>
                  </a:r>
                  <a:endParaRPr/>
                </a:p>
              </p:txBody>
            </p:sp>
            <p:cxnSp>
              <p:nvCxnSpPr>
                <p:cNvPr id="482" name="Google Shape;482;p48"/>
                <p:cNvCxnSpPr/>
                <p:nvPr/>
              </p:nvCxnSpPr>
              <p:spPr>
                <a:xfrm>
                  <a:off x="2928" y="1488"/>
                  <a:ext cx="480" cy="0"/>
                </a:xfrm>
                <a:prstGeom prst="straightConnector1">
                  <a:avLst/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483" name="Google Shape;483;p48"/>
            <p:cNvSpPr/>
            <p:nvPr/>
          </p:nvSpPr>
          <p:spPr>
            <a:xfrm>
              <a:off x="1296" y="1824"/>
              <a:ext cx="1104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DPL</a:t>
              </a:r>
              <a:endParaRPr/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2400" y="1824"/>
              <a:ext cx="528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720" y="1824"/>
              <a:ext cx="576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</p:grpSp>
      <p:sp>
        <p:nvSpPr>
          <p:cNvPr id="486" name="Google Shape;486;p48"/>
          <p:cNvSpPr/>
          <p:nvPr>
            <p:ph idx="1" type="body"/>
          </p:nvPr>
        </p:nvSpPr>
        <p:spPr>
          <a:xfrm>
            <a:off x="1167143" y="4572000"/>
            <a:ext cx="4876800" cy="1584960"/>
          </a:xfrm>
          <a:prstGeom prst="wedgeRoundRectCallout">
            <a:avLst>
              <a:gd fmla="val 46078" name="adj1"/>
              <a:gd fmla="val -104268" name="adj2"/>
              <a:gd fmla="val 16667" name="adj3"/>
            </a:avLst>
          </a:prstGeom>
          <a:solidFill>
            <a:srgbClr val="C4D3E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36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C=1	    Ignore DPL</a:t>
            </a:r>
            <a:endParaRPr/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36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C=0	    Abide by DPL</a:t>
            </a:r>
            <a:endParaRPr/>
          </a:p>
        </p:txBody>
      </p:sp>
      <p:sp>
        <p:nvSpPr>
          <p:cNvPr id="487" name="Google Shape;487;p48"/>
          <p:cNvSpPr/>
          <p:nvPr/>
        </p:nvSpPr>
        <p:spPr>
          <a:xfrm>
            <a:off x="914400" y="41900"/>
            <a:ext cx="7772400" cy="1512885"/>
          </a:xfrm>
          <a:prstGeom prst="wedgeRoundRectCallout">
            <a:avLst>
              <a:gd fmla="val 14546" name="adj1"/>
              <a:gd fmla="val 120940" name="adj2"/>
              <a:gd fmla="val 16667" name="adj3"/>
            </a:avLst>
          </a:prstGeom>
          <a:solidFill>
            <a:srgbClr val="C4D3E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ED=0  Segment expands upward (Data segment)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ED=1  Segment expands downward (Stack Segment)</a:t>
            </a:r>
            <a:endParaRPr/>
          </a:p>
        </p:txBody>
      </p:sp>
      <p:sp>
        <p:nvSpPr>
          <p:cNvPr id="488" name="Google Shape;488;p48"/>
          <p:cNvSpPr/>
          <p:nvPr/>
        </p:nvSpPr>
        <p:spPr>
          <a:xfrm>
            <a:off x="7239000" y="1752600"/>
            <a:ext cx="167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Bit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Arial Black"/>
              <a:buNone/>
            </a:pPr>
            <a: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Access Right Byte --- Bit 1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494" name="Google Shape;494;p4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49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grpSp>
        <p:nvGrpSpPr>
          <p:cNvPr id="496" name="Google Shape;496;p49"/>
          <p:cNvGrpSpPr/>
          <p:nvPr/>
        </p:nvGrpSpPr>
        <p:grpSpPr>
          <a:xfrm>
            <a:off x="1066800" y="2514600"/>
            <a:ext cx="7086601" cy="1447800"/>
            <a:chOff x="672" y="1584"/>
            <a:chExt cx="4464" cy="912"/>
          </a:xfrm>
        </p:grpSpPr>
        <p:grpSp>
          <p:nvGrpSpPr>
            <p:cNvPr id="497" name="Google Shape;497;p49"/>
            <p:cNvGrpSpPr/>
            <p:nvPr/>
          </p:nvGrpSpPr>
          <p:grpSpPr>
            <a:xfrm>
              <a:off x="672" y="1584"/>
              <a:ext cx="4464" cy="912"/>
              <a:chOff x="768" y="1296"/>
              <a:chExt cx="4075" cy="1584"/>
            </a:xfrm>
          </p:grpSpPr>
          <p:pic>
            <p:nvPicPr>
              <p:cNvPr descr="FG02_007_0135026458" id="498" name="Google Shape;49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68" y="1296"/>
                <a:ext cx="4075" cy="12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9"/>
              <p:cNvSpPr/>
              <p:nvPr/>
            </p:nvSpPr>
            <p:spPr>
              <a:xfrm rot="-5400000">
                <a:off x="3408" y="2016"/>
                <a:ext cx="240" cy="1488"/>
              </a:xfrm>
              <a:prstGeom prst="leftBrace">
                <a:avLst>
                  <a:gd fmla="val 51667" name="adj1"/>
                  <a:gd fmla="val 50000" name="adj2"/>
                </a:avLst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00" name="Google Shape;500;p49"/>
            <p:cNvSpPr/>
            <p:nvPr/>
          </p:nvSpPr>
          <p:spPr>
            <a:xfrm>
              <a:off x="1248" y="1776"/>
              <a:ext cx="1104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DPL</a:t>
              </a:r>
              <a:endParaRPr/>
            </a:p>
          </p:txBody>
        </p:sp>
        <p:sp>
          <p:nvSpPr>
            <p:cNvPr id="501" name="Google Shape;501;p49"/>
            <p:cNvSpPr/>
            <p:nvPr/>
          </p:nvSpPr>
          <p:spPr>
            <a:xfrm>
              <a:off x="2352" y="1776"/>
              <a:ext cx="528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lang="en-US" sz="3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502" name="Google Shape;502;p49"/>
            <p:cNvSpPr/>
            <p:nvPr/>
          </p:nvSpPr>
          <p:spPr>
            <a:xfrm>
              <a:off x="672" y="1776"/>
              <a:ext cx="576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grpSp>
          <p:nvGrpSpPr>
            <p:cNvPr id="503" name="Google Shape;503;p49"/>
            <p:cNvGrpSpPr/>
            <p:nvPr/>
          </p:nvGrpSpPr>
          <p:grpSpPr>
            <a:xfrm>
              <a:off x="2880" y="1776"/>
              <a:ext cx="528" cy="528"/>
              <a:chOff x="2928" y="1200"/>
              <a:chExt cx="528" cy="528"/>
            </a:xfrm>
          </p:grpSpPr>
          <p:sp>
            <p:nvSpPr>
              <p:cNvPr id="504" name="Google Shape;504;p49"/>
              <p:cNvSpPr/>
              <p:nvPr/>
            </p:nvSpPr>
            <p:spPr>
              <a:xfrm>
                <a:off x="2928" y="1200"/>
                <a:ext cx="528" cy="528"/>
              </a:xfrm>
              <a:prstGeom prst="rect">
                <a:avLst/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E=0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E=1</a:t>
                </a:r>
                <a:endParaRPr/>
              </a:p>
            </p:txBody>
          </p:sp>
          <p:cxnSp>
            <p:nvCxnSpPr>
              <p:cNvPr id="505" name="Google Shape;505;p49"/>
              <p:cNvCxnSpPr/>
              <p:nvPr/>
            </p:nvCxnSpPr>
            <p:spPr>
              <a:xfrm>
                <a:off x="2928" y="1488"/>
                <a:ext cx="480" cy="0"/>
              </a:xfrm>
              <a:prstGeom prst="straightConnector1">
                <a:avLst/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6" name="Google Shape;506;p49"/>
            <p:cNvGrpSpPr/>
            <p:nvPr/>
          </p:nvGrpSpPr>
          <p:grpSpPr>
            <a:xfrm>
              <a:off x="3421" y="1776"/>
              <a:ext cx="528" cy="528"/>
              <a:chOff x="2928" y="1200"/>
              <a:chExt cx="528" cy="528"/>
            </a:xfrm>
          </p:grpSpPr>
          <p:sp>
            <p:nvSpPr>
              <p:cNvPr id="507" name="Google Shape;507;p49"/>
              <p:cNvSpPr/>
              <p:nvPr/>
            </p:nvSpPr>
            <p:spPr>
              <a:xfrm>
                <a:off x="2928" y="1200"/>
                <a:ext cx="528" cy="528"/>
              </a:xfrm>
              <a:prstGeom prst="rect">
                <a:avLst/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cxnSp>
            <p:nvCxnSpPr>
              <p:cNvPr id="508" name="Google Shape;508;p49"/>
              <p:cNvCxnSpPr/>
              <p:nvPr/>
            </p:nvCxnSpPr>
            <p:spPr>
              <a:xfrm>
                <a:off x="2928" y="1488"/>
                <a:ext cx="480" cy="0"/>
              </a:xfrm>
              <a:prstGeom prst="straightConnector1">
                <a:avLst/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9" name="Google Shape;509;p49"/>
            <p:cNvGrpSpPr/>
            <p:nvPr/>
          </p:nvGrpSpPr>
          <p:grpSpPr>
            <a:xfrm>
              <a:off x="3984" y="1776"/>
              <a:ext cx="528" cy="528"/>
              <a:chOff x="2928" y="1200"/>
              <a:chExt cx="528" cy="528"/>
            </a:xfrm>
          </p:grpSpPr>
          <p:sp>
            <p:nvSpPr>
              <p:cNvPr id="510" name="Google Shape;510;p49"/>
              <p:cNvSpPr/>
              <p:nvPr/>
            </p:nvSpPr>
            <p:spPr>
              <a:xfrm>
                <a:off x="2928" y="1200"/>
                <a:ext cx="528" cy="528"/>
              </a:xfrm>
              <a:prstGeom prst="rect">
                <a:avLst/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endParaRPr/>
              </a:p>
            </p:txBody>
          </p:sp>
          <p:cxnSp>
            <p:nvCxnSpPr>
              <p:cNvPr id="511" name="Google Shape;511;p49"/>
              <p:cNvCxnSpPr/>
              <p:nvPr/>
            </p:nvCxnSpPr>
            <p:spPr>
              <a:xfrm>
                <a:off x="2928" y="1488"/>
                <a:ext cx="480" cy="0"/>
              </a:xfrm>
              <a:prstGeom prst="straightConnector1">
                <a:avLst/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12" name="Google Shape;512;p49"/>
          <p:cNvSpPr/>
          <p:nvPr/>
        </p:nvSpPr>
        <p:spPr>
          <a:xfrm>
            <a:off x="612648" y="4339567"/>
            <a:ext cx="7921752" cy="1180921"/>
          </a:xfrm>
          <a:prstGeom prst="wedgeRoundRectCallout">
            <a:avLst>
              <a:gd fmla="val 25634" name="adj1"/>
              <a:gd fmla="val -101514" name="adj2"/>
              <a:gd fmla="val 16667" name="adj3"/>
            </a:avLst>
          </a:prstGeom>
          <a:solidFill>
            <a:srgbClr val="C4D3E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R=0	   Code Segment execute only, not readable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R=1	   Code Segment both executable &amp;  readable</a:t>
            </a:r>
            <a:endParaRPr/>
          </a:p>
        </p:txBody>
      </p:sp>
      <p:sp>
        <p:nvSpPr>
          <p:cNvPr id="513" name="Google Shape;513;p49"/>
          <p:cNvSpPr/>
          <p:nvPr>
            <p:ph idx="1" type="body"/>
          </p:nvPr>
        </p:nvSpPr>
        <p:spPr>
          <a:xfrm>
            <a:off x="3657600" y="1354247"/>
            <a:ext cx="4648200" cy="914401"/>
          </a:xfrm>
          <a:prstGeom prst="wedgeRoundRectCallout">
            <a:avLst>
              <a:gd fmla="val 16347" name="adj1"/>
              <a:gd fmla="val 101301" name="adj2"/>
              <a:gd fmla="val 16667" name="adj3"/>
            </a:avLst>
          </a:prstGeom>
          <a:solidFill>
            <a:srgbClr val="C4D3E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9"/>
              <a:buFont typeface="Noto Sans Symbols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W=0   Data segment not writable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6"/>
              <a:buFont typeface="Noto Sans Symbols"/>
              <a:buNone/>
            </a:pPr>
            <a:r>
              <a:t/>
            </a:r>
            <a:endParaRPr b="0" i="0" sz="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9"/>
              <a:buFont typeface="Noto Sans Symbols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W=1   Data segment writable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Intel 80286 has 2 operating modes:</a:t>
            </a:r>
            <a:endParaRPr/>
          </a:p>
        </p:txBody>
      </p:sp>
      <p:sp>
        <p:nvSpPr>
          <p:cNvPr id="72" name="Google Shape;72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5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228600" y="1295400"/>
            <a:ext cx="8686800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38BAD"/>
                </a:solidFill>
                <a:latin typeface="Gill Sans"/>
                <a:ea typeface="Gill Sans"/>
                <a:cs typeface="Gill Sans"/>
                <a:sym typeface="Gill Sans"/>
              </a:rPr>
              <a:t>Real Address Mode :</a:t>
            </a:r>
            <a:endParaRPr/>
          </a:p>
          <a:p>
            <a:pPr indent="-3048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80286 is just a fast 8086 --- up to 6 times faster 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 memory management and protection mechanisms are disabled</a:t>
            </a:r>
            <a:endParaRPr/>
          </a:p>
          <a:p>
            <a:pPr indent="-457200" lvl="2" marL="1371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286 is object code compatible with 8086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638BA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38BAD"/>
                </a:solidFill>
                <a:latin typeface="Gill Sans"/>
                <a:ea typeface="Gill Sans"/>
                <a:cs typeface="Gill Sans"/>
                <a:sym typeface="Gill Sans"/>
              </a:rPr>
              <a:t>Protected Virtual Address Mode</a:t>
            </a:r>
            <a:endParaRPr/>
          </a:p>
          <a:p>
            <a:pPr indent="-2794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80286 works with all of its memory management and protection capabilities with the advanced instruction set.</a:t>
            </a:r>
            <a:endParaRPr/>
          </a:p>
          <a:p>
            <a:pPr indent="-2794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is source code compatible with 8086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ct val="100000"/>
              <a:buFont typeface="Arial Black"/>
              <a:buNone/>
            </a:pPr>
            <a: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Access Right Byte --- Bit 0</a:t>
            </a:r>
            <a:b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Accessed?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519" name="Google Shape;519;p5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0" name="Google Shape;520;p50"/>
          <p:cNvGrpSpPr/>
          <p:nvPr/>
        </p:nvGrpSpPr>
        <p:grpSpPr>
          <a:xfrm>
            <a:off x="1219200" y="1981200"/>
            <a:ext cx="7086601" cy="1447800"/>
            <a:chOff x="768" y="1248"/>
            <a:chExt cx="4464" cy="912"/>
          </a:xfrm>
        </p:grpSpPr>
        <p:grpSp>
          <p:nvGrpSpPr>
            <p:cNvPr id="521" name="Google Shape;521;p50"/>
            <p:cNvGrpSpPr/>
            <p:nvPr/>
          </p:nvGrpSpPr>
          <p:grpSpPr>
            <a:xfrm>
              <a:off x="768" y="1248"/>
              <a:ext cx="4464" cy="912"/>
              <a:chOff x="672" y="1584"/>
              <a:chExt cx="4464" cy="912"/>
            </a:xfrm>
          </p:grpSpPr>
          <p:grpSp>
            <p:nvGrpSpPr>
              <p:cNvPr id="522" name="Google Shape;522;p50"/>
              <p:cNvGrpSpPr/>
              <p:nvPr/>
            </p:nvGrpSpPr>
            <p:grpSpPr>
              <a:xfrm>
                <a:off x="672" y="1584"/>
                <a:ext cx="4464" cy="912"/>
                <a:chOff x="768" y="1296"/>
                <a:chExt cx="4075" cy="1584"/>
              </a:xfrm>
            </p:grpSpPr>
            <p:pic>
              <p:nvPicPr>
                <p:cNvPr descr="FG02_007_0135026458" id="523" name="Google Shape;523;p5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768" y="1296"/>
                  <a:ext cx="4075" cy="12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24" name="Google Shape;524;p50"/>
                <p:cNvSpPr/>
                <p:nvPr/>
              </p:nvSpPr>
              <p:spPr>
                <a:xfrm rot="-5400000">
                  <a:off x="3408" y="2016"/>
                  <a:ext cx="240" cy="1488"/>
                </a:xfrm>
                <a:prstGeom prst="leftBrace">
                  <a:avLst>
                    <a:gd fmla="val 51667" name="adj1"/>
                    <a:gd fmla="val 50000" name="adj2"/>
                  </a:avLst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525" name="Google Shape;525;p50"/>
              <p:cNvSpPr/>
              <p:nvPr/>
            </p:nvSpPr>
            <p:spPr>
              <a:xfrm>
                <a:off x="1248" y="1776"/>
                <a:ext cx="1104" cy="528"/>
              </a:xfrm>
              <a:prstGeom prst="rect">
                <a:avLst/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 New Roman"/>
                  <a:buNone/>
                </a:pPr>
                <a:r>
                  <a:rPr lang="en-US" sz="4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DPL</a:t>
                </a:r>
                <a:endParaRPr/>
              </a:p>
            </p:txBody>
          </p:sp>
          <p:sp>
            <p:nvSpPr>
              <p:cNvPr id="526" name="Google Shape;526;p50"/>
              <p:cNvSpPr/>
              <p:nvPr/>
            </p:nvSpPr>
            <p:spPr>
              <a:xfrm>
                <a:off x="2352" y="1776"/>
                <a:ext cx="528" cy="528"/>
              </a:xfrm>
              <a:prstGeom prst="rect">
                <a:avLst/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Times New Roman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/>
              </a:p>
            </p:txBody>
          </p:sp>
          <p:sp>
            <p:nvSpPr>
              <p:cNvPr id="527" name="Google Shape;527;p50"/>
              <p:cNvSpPr/>
              <p:nvPr/>
            </p:nvSpPr>
            <p:spPr>
              <a:xfrm>
                <a:off x="672" y="1776"/>
                <a:ext cx="576" cy="528"/>
              </a:xfrm>
              <a:prstGeom prst="rect">
                <a:avLst/>
              </a:prstGeom>
              <a:solidFill>
                <a:srgbClr val="C4D3E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imes New Roman"/>
                  <a:buNone/>
                </a:pPr>
                <a:r>
                  <a:rPr lang="en-US" sz="4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endParaRPr/>
              </a:p>
            </p:txBody>
          </p:sp>
          <p:grpSp>
            <p:nvGrpSpPr>
              <p:cNvPr id="528" name="Google Shape;528;p50"/>
              <p:cNvGrpSpPr/>
              <p:nvPr/>
            </p:nvGrpSpPr>
            <p:grpSpPr>
              <a:xfrm>
                <a:off x="2880" y="1776"/>
                <a:ext cx="528" cy="528"/>
                <a:chOff x="2928" y="1200"/>
                <a:chExt cx="528" cy="528"/>
              </a:xfrm>
            </p:grpSpPr>
            <p:sp>
              <p:nvSpPr>
                <p:cNvPr id="529" name="Google Shape;529;p50"/>
                <p:cNvSpPr/>
                <p:nvPr/>
              </p:nvSpPr>
              <p:spPr>
                <a:xfrm>
                  <a:off x="2928" y="1200"/>
                  <a:ext cx="528" cy="528"/>
                </a:xfrm>
                <a:prstGeom prst="rect">
                  <a:avLst/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E=0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E=1</a:t>
                  </a:r>
                  <a:endParaRPr/>
                </a:p>
              </p:txBody>
            </p:sp>
            <p:cxnSp>
              <p:nvCxnSpPr>
                <p:cNvPr id="530" name="Google Shape;530;p50"/>
                <p:cNvCxnSpPr/>
                <p:nvPr/>
              </p:nvCxnSpPr>
              <p:spPr>
                <a:xfrm>
                  <a:off x="2928" y="1488"/>
                  <a:ext cx="480" cy="0"/>
                </a:xfrm>
                <a:prstGeom prst="straightConnector1">
                  <a:avLst/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1" name="Google Shape;531;p50"/>
              <p:cNvGrpSpPr/>
              <p:nvPr/>
            </p:nvGrpSpPr>
            <p:grpSpPr>
              <a:xfrm>
                <a:off x="3421" y="1776"/>
                <a:ext cx="528" cy="528"/>
                <a:chOff x="2928" y="1200"/>
                <a:chExt cx="528" cy="528"/>
              </a:xfrm>
            </p:grpSpPr>
            <p:sp>
              <p:nvSpPr>
                <p:cNvPr id="532" name="Google Shape;532;p50"/>
                <p:cNvSpPr/>
                <p:nvPr/>
              </p:nvSpPr>
              <p:spPr>
                <a:xfrm>
                  <a:off x="2928" y="1200"/>
                  <a:ext cx="528" cy="528"/>
                </a:xfrm>
                <a:prstGeom prst="rect">
                  <a:avLst/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ED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</a:t>
                  </a:r>
                  <a:endParaRPr/>
                </a:p>
              </p:txBody>
            </p:sp>
            <p:cxnSp>
              <p:nvCxnSpPr>
                <p:cNvPr id="533" name="Google Shape;533;p50"/>
                <p:cNvCxnSpPr/>
                <p:nvPr/>
              </p:nvCxnSpPr>
              <p:spPr>
                <a:xfrm>
                  <a:off x="2928" y="1488"/>
                  <a:ext cx="480" cy="0"/>
                </a:xfrm>
                <a:prstGeom prst="straightConnector1">
                  <a:avLst/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4" name="Google Shape;534;p50"/>
              <p:cNvGrpSpPr/>
              <p:nvPr/>
            </p:nvGrpSpPr>
            <p:grpSpPr>
              <a:xfrm>
                <a:off x="3984" y="1776"/>
                <a:ext cx="528" cy="528"/>
                <a:chOff x="2928" y="1200"/>
                <a:chExt cx="528" cy="528"/>
              </a:xfrm>
            </p:grpSpPr>
            <p:sp>
              <p:nvSpPr>
                <p:cNvPr id="535" name="Google Shape;535;p50"/>
                <p:cNvSpPr/>
                <p:nvPr/>
              </p:nvSpPr>
              <p:spPr>
                <a:xfrm>
                  <a:off x="2928" y="1200"/>
                  <a:ext cx="528" cy="528"/>
                </a:xfrm>
                <a:prstGeom prst="rect">
                  <a:avLst/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W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</a:t>
                  </a:r>
                  <a:endParaRPr/>
                </a:p>
              </p:txBody>
            </p:sp>
            <p:cxnSp>
              <p:nvCxnSpPr>
                <p:cNvPr id="536" name="Google Shape;536;p50"/>
                <p:cNvCxnSpPr/>
                <p:nvPr/>
              </p:nvCxnSpPr>
              <p:spPr>
                <a:xfrm>
                  <a:off x="2928" y="1488"/>
                  <a:ext cx="480" cy="0"/>
                </a:xfrm>
                <a:prstGeom prst="straightConnector1">
                  <a:avLst/>
                </a:prstGeom>
                <a:solidFill>
                  <a:srgbClr val="C4D3E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537" name="Google Shape;537;p50"/>
            <p:cNvSpPr/>
            <p:nvPr/>
          </p:nvSpPr>
          <p:spPr>
            <a:xfrm>
              <a:off x="4608" y="1440"/>
              <a:ext cx="576" cy="528"/>
            </a:xfrm>
            <a:prstGeom prst="rect">
              <a:avLst/>
            </a:prstGeom>
            <a:solidFill>
              <a:srgbClr val="C4D3E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imes New Roman"/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538" name="Google Shape;538;p50"/>
          <p:cNvSpPr/>
          <p:nvPr>
            <p:ph idx="1" type="body"/>
          </p:nvPr>
        </p:nvSpPr>
        <p:spPr>
          <a:xfrm>
            <a:off x="2209800" y="3641230"/>
            <a:ext cx="6248400" cy="1143001"/>
          </a:xfrm>
          <a:prstGeom prst="wedgeRoundRectCallout">
            <a:avLst>
              <a:gd fmla="val 36370" name="adj1"/>
              <a:gd fmla="val -94685" name="adj2"/>
              <a:gd fmla="val 16667" name="adj3"/>
            </a:avLst>
          </a:prstGeom>
          <a:solidFill>
            <a:srgbClr val="C4D3E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15"/>
              <a:buFont typeface="Noto Sans Symbols"/>
              <a:buNone/>
            </a:pPr>
            <a:r>
              <a:rPr b="0" i="0" lang="en-US" sz="25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A=0		Segment not accessed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15"/>
              <a:buFont typeface="Noto Sans Symbols"/>
              <a:buNone/>
            </a:pPr>
            <a:r>
              <a:t/>
            </a:r>
            <a:endParaRPr b="0" i="0" sz="252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15"/>
              <a:buFont typeface="Noto Sans Symbols"/>
              <a:buNone/>
            </a:pPr>
            <a:r>
              <a:rPr b="0" i="0" lang="en-US" sz="25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A=1		Segment has been accessed</a:t>
            </a:r>
            <a:endParaRPr/>
          </a:p>
        </p:txBody>
      </p:sp>
      <p:sp>
        <p:nvSpPr>
          <p:cNvPr id="539" name="Google Shape;539;p50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51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sp>
        <p:nvSpPr>
          <p:cNvPr id="546" name="Google Shape;546;p51"/>
          <p:cNvSpPr txBox="1"/>
          <p:nvPr>
            <p:ph type="title"/>
          </p:nvPr>
        </p:nvSpPr>
        <p:spPr>
          <a:xfrm>
            <a:off x="533400" y="21336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80286</a:t>
            </a:r>
            <a:br>
              <a:rPr lang="en-US" sz="4000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000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Protection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Protection Mechanism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552" name="Google Shape;552;p5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3" name="Google Shape;553;p5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36"/>
              <a:buNone/>
            </a:pPr>
            <a:r>
              <a:rPr lang="en-US" sz="3600"/>
              <a:t>There are three checks in protection mechanism: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736"/>
              <a:buChar char="🞂"/>
            </a:pPr>
            <a:r>
              <a:rPr lang="en-US" sz="3600"/>
              <a:t>Limit Check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736"/>
              <a:buChar char="🞂"/>
            </a:pPr>
            <a:r>
              <a:rPr lang="en-US" sz="3600"/>
              <a:t>Type Check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736"/>
              <a:buChar char="🞂"/>
            </a:pPr>
            <a:r>
              <a:rPr lang="en-US" sz="3600"/>
              <a:t>Privilege Check</a:t>
            </a:r>
            <a:endParaRPr/>
          </a:p>
          <a:p>
            <a:pPr indent="-100584" lvl="0" marL="274320" rtl="0" algn="l">
              <a:spcBef>
                <a:spcPts val="600"/>
              </a:spcBef>
              <a:spcAft>
                <a:spcPts val="0"/>
              </a:spcAft>
              <a:buSzPts val="2736"/>
              <a:buNone/>
            </a:pPr>
            <a:r>
              <a:t/>
            </a:r>
            <a:endParaRPr sz="3600"/>
          </a:p>
        </p:txBody>
      </p:sp>
      <p:sp>
        <p:nvSpPr>
          <p:cNvPr id="554" name="Google Shape;554;p52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br>
              <a:rPr b="1" lang="en-US">
                <a:solidFill>
                  <a:srgbClr val="638BAD"/>
                </a:solidFill>
              </a:rPr>
            </a:br>
            <a:r>
              <a:rPr b="1" lang="en-US">
                <a:solidFill>
                  <a:srgbClr val="638BAD"/>
                </a:solidFill>
              </a:rPr>
              <a:t>Limit Check</a:t>
            </a:r>
            <a:br>
              <a:rPr b="1" lang="en-US">
                <a:solidFill>
                  <a:srgbClr val="638BAD"/>
                </a:solidFill>
              </a:rPr>
            </a:br>
            <a:endParaRPr b="1">
              <a:solidFill>
                <a:srgbClr val="638BAD"/>
              </a:solidFill>
            </a:endParaRPr>
          </a:p>
        </p:txBody>
      </p:sp>
      <p:sp>
        <p:nvSpPr>
          <p:cNvPr id="560" name="Google Shape;560;p5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1" name="Google Shape;561;p5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Offset is compared with the limit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For 8 bit data,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Offset &lt; = Limit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For 16 bit data,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Offset &lt; = Limit - 1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562" name="Google Shape;562;p53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Type Check</a:t>
            </a:r>
            <a:endParaRPr/>
          </a:p>
        </p:txBody>
      </p:sp>
      <p:sp>
        <p:nvSpPr>
          <p:cNvPr id="568" name="Google Shape;568;p5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9" name="Google Shape;569;p5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570" name="Google Shape;570;p54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sp>
        <p:nvSpPr>
          <p:cNvPr id="571" name="Google Shape;571;p54"/>
          <p:cNvSpPr/>
          <p:nvPr/>
        </p:nvSpPr>
        <p:spPr>
          <a:xfrm>
            <a:off x="457200" y="1216420"/>
            <a:ext cx="8229600" cy="30507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  E  ED  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  E  C  R</a:t>
            </a:r>
            <a:endParaRPr b="1"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2" name="Google Shape;572;p54"/>
          <p:cNvSpPr/>
          <p:nvPr/>
        </p:nvSpPr>
        <p:spPr>
          <a:xfrm>
            <a:off x="1295400" y="4572000"/>
            <a:ext cx="327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3" name="Google Shape;573;p54"/>
          <p:cNvSpPr/>
          <p:nvPr/>
        </p:nvSpPr>
        <p:spPr>
          <a:xfrm>
            <a:off x="3429000" y="4230985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DESCRIPTOR BITS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Privilege Check</a:t>
            </a:r>
            <a:endParaRPr b="1">
              <a:solidFill>
                <a:srgbClr val="638BAD"/>
              </a:solidFill>
            </a:endParaRPr>
          </a:p>
        </p:txBody>
      </p:sp>
      <p:sp>
        <p:nvSpPr>
          <p:cNvPr id="579" name="Google Shape;579;p5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0" name="Google Shape;580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61" y="1569219"/>
            <a:ext cx="4823878" cy="4237087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5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Privilege Check</a:t>
            </a:r>
            <a:endParaRPr/>
          </a:p>
        </p:txBody>
      </p:sp>
      <p:sp>
        <p:nvSpPr>
          <p:cNvPr id="587" name="Google Shape;587;p5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8" name="Google Shape;588;p5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Descriptor Privilege Level (DPL) – It is the privilege level of the segment to be accessed. It is there in the target segment descriptor.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Request Privilege Level (RPL) – It is the privilege level of the program to be executed.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Current Privilege Level (CPL) – It is there in the code segment register that is currently running.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Effective Privilege Level (EPL) – Max (CPL,RPL)</a:t>
            </a:r>
            <a:endParaRPr/>
          </a:p>
        </p:txBody>
      </p:sp>
      <p:sp>
        <p:nvSpPr>
          <p:cNvPr id="589" name="Google Shape;589;p56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Privilege Check</a:t>
            </a:r>
            <a:endParaRPr/>
          </a:p>
        </p:txBody>
      </p:sp>
      <p:sp>
        <p:nvSpPr>
          <p:cNvPr id="595" name="Google Shape;595;p5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" name="Google Shape;596;p57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sp>
        <p:nvSpPr>
          <p:cNvPr id="597" name="Google Shape;597;p57"/>
          <p:cNvSpPr/>
          <p:nvPr/>
        </p:nvSpPr>
        <p:spPr>
          <a:xfrm>
            <a:off x="6096000" y="4441508"/>
            <a:ext cx="1905000" cy="975994"/>
          </a:xfrm>
          <a:prstGeom prst="rect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Privilege Check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8" name="Google Shape;598;p57"/>
          <p:cNvSpPr/>
          <p:nvPr/>
        </p:nvSpPr>
        <p:spPr>
          <a:xfrm>
            <a:off x="2209800" y="1836102"/>
            <a:ext cx="3886200" cy="609600"/>
          </a:xfrm>
          <a:prstGeom prst="rect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CPL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9" name="Google Shape;599;p57"/>
          <p:cNvSpPr/>
          <p:nvPr/>
        </p:nvSpPr>
        <p:spPr>
          <a:xfrm>
            <a:off x="2362200" y="3291205"/>
            <a:ext cx="3886200" cy="609600"/>
          </a:xfrm>
          <a:prstGeom prst="rect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RPL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00" name="Google Shape;600;p57"/>
          <p:cNvCxnSpPr>
            <a:stCxn id="598" idx="3"/>
          </p:cNvCxnSpPr>
          <p:nvPr/>
        </p:nvCxnSpPr>
        <p:spPr>
          <a:xfrm>
            <a:off x="6096000" y="2140902"/>
            <a:ext cx="1295400" cy="2278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1" name="Google Shape;601;p57"/>
          <p:cNvCxnSpPr>
            <a:stCxn id="599" idx="3"/>
          </p:cNvCxnSpPr>
          <p:nvPr/>
        </p:nvCxnSpPr>
        <p:spPr>
          <a:xfrm>
            <a:off x="6248400" y="3596005"/>
            <a:ext cx="685800" cy="823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2" name="Google Shape;602;p57"/>
          <p:cNvSpPr/>
          <p:nvPr/>
        </p:nvSpPr>
        <p:spPr>
          <a:xfrm>
            <a:off x="7848600" y="3630467"/>
            <a:ext cx="973248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EPL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3" name="Google Shape;603;p57"/>
          <p:cNvSpPr/>
          <p:nvPr/>
        </p:nvSpPr>
        <p:spPr>
          <a:xfrm>
            <a:off x="6705600" y="3810000"/>
            <a:ext cx="914400" cy="395605"/>
          </a:xfrm>
          <a:prstGeom prst="ellipse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4" name="Google Shape;604;p57"/>
          <p:cNvSpPr/>
          <p:nvPr/>
        </p:nvSpPr>
        <p:spPr>
          <a:xfrm>
            <a:off x="2133600" y="5051108"/>
            <a:ext cx="3063466" cy="609600"/>
          </a:xfrm>
          <a:prstGeom prst="rect">
            <a:avLst/>
          </a:prstGeom>
          <a:noFill/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DPL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05" name="Google Shape;605;p57"/>
          <p:cNvCxnSpPr>
            <a:stCxn id="604" idx="3"/>
            <a:endCxn id="597" idx="1"/>
          </p:cNvCxnSpPr>
          <p:nvPr/>
        </p:nvCxnSpPr>
        <p:spPr>
          <a:xfrm flipH="1" rot="10800000">
            <a:off x="5197066" y="4929608"/>
            <a:ext cx="898800" cy="42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6" name="Google Shape;606;p57"/>
          <p:cNvSpPr/>
          <p:nvPr/>
        </p:nvSpPr>
        <p:spPr>
          <a:xfrm>
            <a:off x="371162" y="3280251"/>
            <a:ext cx="16100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Segment Address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7" name="Google Shape;607;p57"/>
          <p:cNvSpPr/>
          <p:nvPr/>
        </p:nvSpPr>
        <p:spPr>
          <a:xfrm>
            <a:off x="193895" y="4827429"/>
            <a:ext cx="1905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 Segment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Descriptor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8" name="Google Shape;608;p57"/>
          <p:cNvSpPr/>
          <p:nvPr/>
        </p:nvSpPr>
        <p:spPr>
          <a:xfrm>
            <a:off x="228600" y="1931352"/>
            <a:ext cx="1905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 Descriptor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9" name="Google Shape;609;p57"/>
          <p:cNvSpPr/>
          <p:nvPr/>
        </p:nvSpPr>
        <p:spPr>
          <a:xfrm>
            <a:off x="5334000" y="5493544"/>
            <a:ext cx="3200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 DPL&gt;= EPL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638BAD"/>
                </a:solidFill>
              </a:rPr>
              <a:t>Privilege levels and Protection</a:t>
            </a:r>
            <a:endParaRPr>
              <a:solidFill>
                <a:srgbClr val="638BAD"/>
              </a:solidFill>
            </a:endParaRPr>
          </a:p>
        </p:txBody>
      </p:sp>
      <p:sp>
        <p:nvSpPr>
          <p:cNvPr id="615" name="Google Shape;615;p5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6" name="Google Shape;616;p5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39725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Every segment has an associated privilege level and hence any code segment will have an associated privilege level.</a:t>
            </a:r>
            <a:endParaRPr/>
          </a:p>
          <a:p>
            <a:pPr indent="-339725" lvl="0" marL="339725" rtl="0" algn="l">
              <a:spcBef>
                <a:spcPts val="7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The CPL (Current Privilege Level) of a process is the privilege level of the code segment, the code stored in which, it is executing.</a:t>
            </a:r>
            <a:endParaRPr/>
          </a:p>
          <a:p>
            <a:pPr indent="-339725" lvl="0" marL="339725" rtl="0" algn="l">
              <a:spcBef>
                <a:spcPts val="7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A process can access segments that have privilege levels numerically greater than or equal to (less privileged than) its CPL.</a:t>
            </a:r>
            <a:endParaRPr/>
          </a:p>
        </p:txBody>
      </p:sp>
      <p:sp>
        <p:nvSpPr>
          <p:cNvPr id="617" name="Google Shape;617;p58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Thank You !! and</a:t>
            </a:r>
            <a:endParaRPr/>
          </a:p>
        </p:txBody>
      </p:sp>
      <p:sp>
        <p:nvSpPr>
          <p:cNvPr id="623" name="Google Shape;623;p5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4" name="Google Shape;624;p5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descr="j0178141" id="625" name="Google Shape;62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5112" y="1524000"/>
            <a:ext cx="353377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9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6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457200" y="1219200"/>
            <a:ext cx="85344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>
              <a:solidFill>
                <a:srgbClr val="51859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>
              <a:solidFill>
                <a:srgbClr val="51859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>
              <a:solidFill>
                <a:srgbClr val="51859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rPr lang="en-US" sz="2800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			  </a:t>
            </a:r>
            <a:r>
              <a:rPr lang="en-US" sz="4000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80286</a:t>
            </a:r>
            <a:r>
              <a:rPr lang="en-US" sz="4000">
                <a:solidFill>
                  <a:srgbClr val="638BAD"/>
                </a:solidFill>
              </a:rPr>
              <a:t> </a:t>
            </a:r>
            <a:br>
              <a:rPr lang="en-US" sz="4000">
                <a:solidFill>
                  <a:srgbClr val="638BAD"/>
                </a:solidFill>
              </a:rPr>
            </a:br>
            <a:r>
              <a:rPr lang="en-US" sz="4000">
                <a:solidFill>
                  <a:srgbClr val="638BAD"/>
                </a:solidFill>
              </a:rPr>
              <a:t> </a:t>
            </a:r>
            <a:r>
              <a:rPr lang="en-US" sz="4000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  <a:t>INTERNAL  ARCHITECTURE</a:t>
            </a:r>
            <a:br>
              <a:rPr lang="en-US" sz="4000">
                <a:solidFill>
                  <a:srgbClr val="638BAD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3600">
              <a:solidFill>
                <a:srgbClr val="638BA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52299" cy="609871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/>
        </p:nvSpPr>
        <p:spPr>
          <a:xfrm>
            <a:off x="5029200" y="381000"/>
            <a:ext cx="1752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38806"/>
                </a:solidFill>
                <a:latin typeface="Gill Sans"/>
                <a:ea typeface="Gill Sans"/>
                <a:cs typeface="Gill Sans"/>
                <a:sym typeface="Gill Sans"/>
              </a:rPr>
              <a:t>BUS INTERFACE UNIT</a:t>
            </a:r>
            <a:endParaRPr sz="1100">
              <a:solidFill>
                <a:srgbClr val="B3880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Address unit</a:t>
            </a:r>
            <a:endParaRPr/>
          </a:p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7533122" cy="429534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38BAD"/>
                </a:solidFill>
              </a:rPr>
              <a:t>Bus Interface unit</a:t>
            </a:r>
            <a:endParaRPr/>
          </a:p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162800" cy="4290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9"/>
          <p:cNvSpPr txBox="1"/>
          <p:nvPr>
            <p:ph idx="11" type="ftr"/>
          </p:nvPr>
        </p:nvSpPr>
        <p:spPr>
          <a:xfrm>
            <a:off x="1828800" y="635508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341 : Microprocessors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BRAC University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2020-07-20T12:14:12Z</dcterms:created>
</cp:coreProperties>
</file>