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go8q6z6FwM3up9mkIDvh8VSjw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814192"/>
            <a:ext cx="9144000" cy="84192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10"/>
              <a:buFont typeface="Calibri"/>
              <a:buNone/>
            </a:pPr>
            <a:br>
              <a:rPr lang="en-US" sz="4410"/>
            </a:br>
            <a:br>
              <a:rPr lang="en-US" sz="5400"/>
            </a:br>
            <a:r>
              <a:rPr lang="en-US" sz="3959"/>
              <a:t>CSE360-Computer Interfacing</a:t>
            </a:r>
            <a:br>
              <a:rPr lang="en-US" sz="3959"/>
            </a:br>
            <a:r>
              <a:rPr lang="en-US" sz="3959"/>
              <a:t>BRAC University</a:t>
            </a:r>
            <a:endParaRPr sz="5400"/>
          </a:p>
        </p:txBody>
      </p:sp>
      <p:pic>
        <p:nvPicPr>
          <p:cNvPr id="89" name="Google Shape;89;p1"/>
          <p:cNvPicPr preferRelativeResize="0"/>
          <p:nvPr/>
        </p:nvPicPr>
        <p:blipFill rotWithShape="1">
          <a:blip r:embed="rId3">
            <a:alphaModFix/>
          </a:blip>
          <a:srcRect b="0" l="0" r="0" t="0"/>
          <a:stretch/>
        </p:blipFill>
        <p:spPr>
          <a:xfrm>
            <a:off x="4138852" y="2687953"/>
            <a:ext cx="3657607" cy="3355855"/>
          </a:xfrm>
          <a:prstGeom prst="rect">
            <a:avLst/>
          </a:prstGeom>
          <a:noFill/>
          <a:ln>
            <a:noFill/>
          </a:ln>
        </p:spPr>
      </p:pic>
      <p:sp>
        <p:nvSpPr>
          <p:cNvPr id="90" name="Google Shape;90;p1"/>
          <p:cNvSpPr txBox="1"/>
          <p:nvPr/>
        </p:nvSpPr>
        <p:spPr>
          <a:xfrm>
            <a:off x="3239000" y="1814732"/>
            <a:ext cx="584153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chemeClr val="dk1"/>
                </a:solidFill>
                <a:latin typeface="Calibri"/>
                <a:ea typeface="Calibri"/>
                <a:cs typeface="Calibri"/>
                <a:sym typeface="Calibri"/>
              </a:rPr>
              <a:t>Serial and Parallel Interface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2466535" y="5715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959"/>
              <a:buFont typeface="Calibri"/>
              <a:buNone/>
            </a:pPr>
            <a:r>
              <a:rPr b="1" lang="en-US" sz="3959"/>
              <a:t>Why Serial Communication is preferred over parallel?</a:t>
            </a:r>
            <a:endParaRPr/>
          </a:p>
        </p:txBody>
      </p:sp>
      <p:sp>
        <p:nvSpPr>
          <p:cNvPr id="161" name="Google Shape;161;p10"/>
          <p:cNvSpPr txBox="1"/>
          <p:nvPr>
            <p:ph idx="1" type="body"/>
          </p:nvPr>
        </p:nvSpPr>
        <p:spPr>
          <a:xfrm>
            <a:off x="1828800" y="1966912"/>
            <a:ext cx="8534400" cy="4572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t>While parallel communication is faster when the frequency of transmission is same, it is cumbersome when the transmission is long distance. Also with the number of data channels it should also have a synchronous channel or a clock channel to keep the data synchronized.</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In Serial the data is sent sequentially and latched up at the receiving end thus procuring the entire data from the data bus using USART/UART (Universal Synchronous Asynchronous Receiver Transmitter) without any loss in synchronization but in parallel even if one wire takes more time to recover the received data will be faulty</a:t>
            </a:r>
            <a:r>
              <a:rPr lang="en-US"/>
              <a:t>.</a:t>
            </a:r>
            <a:endParaRPr/>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50800" lvl="0" marL="228600" rtl="0" algn="l">
              <a:lnSpc>
                <a:spcPct val="90000"/>
              </a:lnSpc>
              <a:spcBef>
                <a:spcPts val="1800"/>
              </a:spcBef>
              <a:spcAft>
                <a:spcPts val="0"/>
              </a:spcAft>
              <a:buClr>
                <a:schemeClr val="dk1"/>
              </a:buClr>
              <a:buSzPts val="2800"/>
              <a:buFont typeface="Courier New"/>
              <a:buNone/>
            </a:pPr>
            <a:r>
              <a:t/>
            </a:r>
            <a:endParaRPr/>
          </a:p>
        </p:txBody>
      </p:sp>
      <p:cxnSp>
        <p:nvCxnSpPr>
          <p:cNvPr id="162" name="Google Shape;162;p10"/>
          <p:cNvCxnSpPr/>
          <p:nvPr/>
        </p:nvCxnSpPr>
        <p:spPr>
          <a:xfrm>
            <a:off x="2466535" y="1712912"/>
            <a:ext cx="6781800" cy="1588"/>
          </a:xfrm>
          <a:prstGeom prst="straightConnector1">
            <a:avLst/>
          </a:prstGeom>
          <a:noFill/>
          <a:ln cap="flat" cmpd="sng" w="28575">
            <a:solidFill>
              <a:schemeClr val="accent1"/>
            </a:solidFill>
            <a:prstDash val="solid"/>
            <a:miter lim="800000"/>
            <a:headEnd len="sm" w="sm" type="none"/>
            <a:tailEnd len="sm" w="sm" type="none"/>
          </a:ln>
        </p:spPr>
      </p:cxnSp>
      <p:sp>
        <p:nvSpPr>
          <p:cNvPr id="163" name="Google Shape;1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2466535" y="5715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959"/>
              <a:buFont typeface="Calibri"/>
              <a:buNone/>
            </a:pPr>
            <a:r>
              <a:rPr b="1" lang="en-US" sz="3959"/>
              <a:t>Why Serial Communication is preferred over parallel?</a:t>
            </a:r>
            <a:endParaRPr/>
          </a:p>
        </p:txBody>
      </p:sp>
      <p:sp>
        <p:nvSpPr>
          <p:cNvPr id="169" name="Google Shape;169;p11"/>
          <p:cNvSpPr txBox="1"/>
          <p:nvPr>
            <p:ph idx="1" type="body"/>
          </p:nvPr>
        </p:nvSpPr>
        <p:spPr>
          <a:xfrm>
            <a:off x="1828800" y="1966912"/>
            <a:ext cx="8534400" cy="4572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t>The length of the wire for parallel interface is usually small. It is due to a phenomenon called crosstalk. </a:t>
            </a:r>
            <a:r>
              <a:rPr b="1" i="1" lang="en-US" sz="2400"/>
              <a:t>“In electronics, crosstalk is any phenomenon by which a signal transmitted on one circuit or channel of a transmission system creates an undesired effect in another circuit or channel.”</a:t>
            </a:r>
            <a:endParaRPr/>
          </a:p>
          <a:p>
            <a:pPr indent="0" lvl="0" marL="0" rtl="0" algn="l">
              <a:lnSpc>
                <a:spcPct val="90000"/>
              </a:lnSpc>
              <a:spcBef>
                <a:spcPts val="1000"/>
              </a:spcBef>
              <a:spcAft>
                <a:spcPts val="0"/>
              </a:spcAft>
              <a:buClr>
                <a:schemeClr val="dk1"/>
              </a:buClr>
              <a:buSzPts val="2400"/>
              <a:buNone/>
            </a:pPr>
            <a:r>
              <a:t/>
            </a:r>
            <a:endParaRPr b="1" i="1" sz="2400"/>
          </a:p>
          <a:p>
            <a:pPr indent="-228600" lvl="0" marL="228600" rtl="0" algn="l">
              <a:lnSpc>
                <a:spcPct val="90000"/>
              </a:lnSpc>
              <a:spcBef>
                <a:spcPts val="1000"/>
              </a:spcBef>
              <a:spcAft>
                <a:spcPts val="0"/>
              </a:spcAft>
              <a:buClr>
                <a:schemeClr val="dk1"/>
              </a:buClr>
              <a:buSzPts val="2400"/>
              <a:buFont typeface="Noto Sans Symbols"/>
              <a:buChar char="⮚"/>
            </a:pPr>
            <a:r>
              <a:rPr b="1" lang="en-US" sz="2400"/>
              <a:t>Parallel transmission</a:t>
            </a:r>
            <a:r>
              <a:rPr lang="en-US" sz="2400"/>
              <a:t> requires multiple lines to send data. There are fewer errors and </a:t>
            </a:r>
            <a:r>
              <a:rPr b="1" lang="en-US" sz="2400"/>
              <a:t>less</a:t>
            </a:r>
            <a:r>
              <a:rPr lang="en-US" sz="2400"/>
              <a:t> noise in serial </a:t>
            </a:r>
            <a:r>
              <a:rPr b="1" lang="en-US" sz="2400"/>
              <a:t>transmission</a:t>
            </a:r>
            <a:r>
              <a:rPr lang="en-US" sz="2400"/>
              <a:t>, since the </a:t>
            </a:r>
            <a:r>
              <a:rPr b="1" lang="en-US" sz="2400"/>
              <a:t>transmission</a:t>
            </a:r>
            <a:r>
              <a:rPr lang="en-US" sz="2400"/>
              <a:t> is done one bit at a time. There are more errors and noise in </a:t>
            </a:r>
            <a:r>
              <a:rPr b="1" lang="en-US" sz="2400"/>
              <a:t>parallel transmission</a:t>
            </a:r>
            <a:r>
              <a:rPr lang="en-US" sz="2400"/>
              <a:t>, since the </a:t>
            </a:r>
            <a:r>
              <a:rPr b="1" lang="en-US" sz="2400"/>
              <a:t>transmission</a:t>
            </a:r>
            <a:r>
              <a:rPr lang="en-US" sz="2400"/>
              <a:t> is done multiple bits at a time.</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50800" lvl="0" marL="228600" rtl="0" algn="l">
              <a:lnSpc>
                <a:spcPct val="90000"/>
              </a:lnSpc>
              <a:spcBef>
                <a:spcPts val="1800"/>
              </a:spcBef>
              <a:spcAft>
                <a:spcPts val="0"/>
              </a:spcAft>
              <a:buClr>
                <a:schemeClr val="dk1"/>
              </a:buClr>
              <a:buSzPts val="2800"/>
              <a:buFont typeface="Courier New"/>
              <a:buNone/>
            </a:pPr>
            <a:r>
              <a:t/>
            </a:r>
            <a:endParaRPr/>
          </a:p>
        </p:txBody>
      </p:sp>
      <p:cxnSp>
        <p:nvCxnSpPr>
          <p:cNvPr id="170" name="Google Shape;170;p11"/>
          <p:cNvCxnSpPr/>
          <p:nvPr/>
        </p:nvCxnSpPr>
        <p:spPr>
          <a:xfrm>
            <a:off x="2961835" y="1587110"/>
            <a:ext cx="6781800" cy="1588"/>
          </a:xfrm>
          <a:prstGeom prst="straightConnector1">
            <a:avLst/>
          </a:prstGeom>
          <a:noFill/>
          <a:ln cap="flat" cmpd="sng" w="28575">
            <a:solidFill>
              <a:schemeClr val="accent1"/>
            </a:solidFill>
            <a:prstDash val="solid"/>
            <a:miter lim="800000"/>
            <a:headEnd len="sm" w="sm" type="none"/>
            <a:tailEnd len="sm" w="sm" type="none"/>
          </a:ln>
        </p:spPr>
      </p:cxnSp>
      <p:sp>
        <p:nvSpPr>
          <p:cNvPr id="171" name="Google Shape;1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2466535" y="5715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959"/>
              <a:buFont typeface="Calibri"/>
              <a:buNone/>
            </a:pPr>
            <a:r>
              <a:rPr b="1" lang="en-US" sz="3959"/>
              <a:t>When Parallel Communication is used?</a:t>
            </a:r>
            <a:endParaRPr/>
          </a:p>
        </p:txBody>
      </p:sp>
      <p:sp>
        <p:nvSpPr>
          <p:cNvPr id="177" name="Google Shape;177;p12"/>
          <p:cNvSpPr txBox="1"/>
          <p:nvPr>
            <p:ph idx="1" type="body"/>
          </p:nvPr>
        </p:nvSpPr>
        <p:spPr>
          <a:xfrm>
            <a:off x="1828800" y="1966912"/>
            <a:ext cx="8534400" cy="45720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50800" lvl="0" marL="228600" rtl="0" algn="l">
              <a:lnSpc>
                <a:spcPct val="90000"/>
              </a:lnSpc>
              <a:spcBef>
                <a:spcPts val="1800"/>
              </a:spcBef>
              <a:spcAft>
                <a:spcPts val="0"/>
              </a:spcAft>
              <a:buClr>
                <a:schemeClr val="dk1"/>
              </a:buClr>
              <a:buSzPts val="2800"/>
              <a:buFont typeface="Courier New"/>
              <a:buNone/>
            </a:pPr>
            <a:r>
              <a:t/>
            </a:r>
            <a:endParaRPr/>
          </a:p>
        </p:txBody>
      </p:sp>
      <p:cxnSp>
        <p:nvCxnSpPr>
          <p:cNvPr id="178" name="Google Shape;178;p12"/>
          <p:cNvCxnSpPr/>
          <p:nvPr/>
        </p:nvCxnSpPr>
        <p:spPr>
          <a:xfrm>
            <a:off x="2961835" y="1587110"/>
            <a:ext cx="6781800" cy="1588"/>
          </a:xfrm>
          <a:prstGeom prst="straightConnector1">
            <a:avLst/>
          </a:prstGeom>
          <a:noFill/>
          <a:ln cap="flat" cmpd="sng" w="28575">
            <a:solidFill>
              <a:schemeClr val="accent1"/>
            </a:solidFill>
            <a:prstDash val="solid"/>
            <a:miter lim="800000"/>
            <a:headEnd len="sm" w="sm" type="none"/>
            <a:tailEnd len="sm" w="sm" type="none"/>
          </a:ln>
        </p:spPr>
      </p:cxnSp>
      <p:pic>
        <p:nvPicPr>
          <p:cNvPr id="179" name="Google Shape;179;p12"/>
          <p:cNvPicPr preferRelativeResize="0"/>
          <p:nvPr/>
        </p:nvPicPr>
        <p:blipFill rotWithShape="1">
          <a:blip r:embed="rId3">
            <a:alphaModFix/>
          </a:blip>
          <a:srcRect b="0" l="0" r="0" t="0"/>
          <a:stretch/>
        </p:blipFill>
        <p:spPr>
          <a:xfrm>
            <a:off x="1115738" y="2441029"/>
            <a:ext cx="10473994" cy="3551808"/>
          </a:xfrm>
          <a:prstGeom prst="rect">
            <a:avLst/>
          </a:prstGeom>
          <a:noFill/>
          <a:ln>
            <a:noFill/>
          </a:ln>
        </p:spPr>
      </p:pic>
      <p:sp>
        <p:nvSpPr>
          <p:cNvPr id="180" name="Google Shape;1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2438400" y="-762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Examples</a:t>
            </a:r>
            <a:endParaRPr/>
          </a:p>
        </p:txBody>
      </p:sp>
      <p:cxnSp>
        <p:nvCxnSpPr>
          <p:cNvPr id="186" name="Google Shape;186;p13"/>
          <p:cNvCxnSpPr/>
          <p:nvPr/>
        </p:nvCxnSpPr>
        <p:spPr>
          <a:xfrm>
            <a:off x="2819400" y="944562"/>
            <a:ext cx="6781800" cy="1588"/>
          </a:xfrm>
          <a:prstGeom prst="straightConnector1">
            <a:avLst/>
          </a:prstGeom>
          <a:noFill/>
          <a:ln cap="flat" cmpd="sng" w="28575">
            <a:solidFill>
              <a:schemeClr val="accent1"/>
            </a:solidFill>
            <a:prstDash val="solid"/>
            <a:miter lim="800000"/>
            <a:headEnd len="sm" w="sm" type="none"/>
            <a:tailEnd len="sm" w="sm" type="none"/>
          </a:ln>
        </p:spPr>
      </p:cxnSp>
      <p:sp>
        <p:nvSpPr>
          <p:cNvPr id="187" name="Google Shape;18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Examples of parallel mode transmission include connections between a computer and a printer (parallel printer port and cable). Most printers are within 6 meters or 20 feet of the transmitting computer and the slight cost for extra wires is offset by the added speed gained through parallel transmission of data.</a:t>
            </a:r>
            <a:endParaRPr/>
          </a:p>
          <a:p>
            <a:pPr indent="-228600" lvl="0" marL="228600" rtl="0" algn="l">
              <a:lnSpc>
                <a:spcPct val="90000"/>
              </a:lnSpc>
              <a:spcBef>
                <a:spcPts val="1000"/>
              </a:spcBef>
              <a:spcAft>
                <a:spcPts val="0"/>
              </a:spcAft>
              <a:buClr>
                <a:schemeClr val="dk1"/>
              </a:buClr>
              <a:buSzPts val="2400"/>
              <a:buChar char="•"/>
            </a:pPr>
            <a:r>
              <a:rPr lang="en-US" sz="2400"/>
              <a:t>Examples of serial mode transmission include connections between a computer and a modem using the RS-232 protocol . Although an RS-232 cable can theoretically accommodate 25 wires, all but two of these wires are for overhead control signaling and not data transmission; the two data wires perform simple serial transmission in either direction. In this case, a computer may not be close to a modem, making the cost of parallel transmission prohibitive—thus speed of transmission may be considered less important than the economical advantage of serial transmission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8" name="Google Shape;18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17"/>
          <p:cNvSpPr txBox="1"/>
          <p:nvPr>
            <p:ph idx="1" type="body"/>
          </p:nvPr>
        </p:nvSpPr>
        <p:spPr>
          <a:xfrm>
            <a:off x="2438400" y="2667000"/>
            <a:ext cx="7772400" cy="4572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None/>
            </a:pPr>
            <a:r>
              <a:rPr lang="en-US" sz="6000"/>
              <a:t>The End</a:t>
            </a:r>
            <a:endParaRPr/>
          </a:p>
          <a:p>
            <a:pPr indent="-50800" lvl="0" marL="228600" rtl="0" algn="ctr">
              <a:lnSpc>
                <a:spcPct val="90000"/>
              </a:lnSpc>
              <a:spcBef>
                <a:spcPts val="1000"/>
              </a:spcBef>
              <a:spcAft>
                <a:spcPts val="0"/>
              </a:spcAft>
              <a:buClr>
                <a:schemeClr val="dk1"/>
              </a:buClr>
              <a:buSzPts val="2800"/>
              <a:buNone/>
            </a:pPr>
            <a:r>
              <a:t/>
            </a:r>
            <a:endParaRPr/>
          </a:p>
          <a:p>
            <a:pPr indent="-50800" lvl="0" marL="228600" rtl="0" algn="ctr">
              <a:lnSpc>
                <a:spcPct val="90000"/>
              </a:lnSpc>
              <a:spcBef>
                <a:spcPts val="1000"/>
              </a:spcBef>
              <a:spcAft>
                <a:spcPts val="0"/>
              </a:spcAft>
              <a:buClr>
                <a:schemeClr val="dk1"/>
              </a:buClr>
              <a:buSzPts val="2800"/>
              <a:buNone/>
            </a:pPr>
            <a:r>
              <a:t/>
            </a:r>
            <a:endParaRPr/>
          </a:p>
          <a:p>
            <a:pPr indent="-50800" lvl="0" marL="228600" rtl="0" algn="ctr">
              <a:lnSpc>
                <a:spcPct val="90000"/>
              </a:lnSpc>
              <a:spcBef>
                <a:spcPts val="1000"/>
              </a:spcBef>
              <a:spcAft>
                <a:spcPts val="0"/>
              </a:spcAft>
              <a:buClr>
                <a:schemeClr val="dk1"/>
              </a:buClr>
              <a:buSzPts val="2800"/>
              <a:buNone/>
            </a:pPr>
            <a:r>
              <a:t/>
            </a:r>
            <a:endParaRPr/>
          </a:p>
          <a:p>
            <a:pPr indent="-50800" lvl="0" marL="228600" rtl="0" algn="ctr">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Computer - Ports</a:t>
            </a:r>
            <a:endParaRPr/>
          </a:p>
        </p:txBody>
      </p:sp>
      <p:sp>
        <p:nvSpPr>
          <p:cNvPr id="96" name="Google Shape;9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A port is a physical docking point using which an external device can be connected to the computer. It can also be programmatic docking point through which information flows from a program to the computer or over the Internet.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A port has the following characteristics −</a:t>
            </a:r>
            <a:endParaRPr/>
          </a:p>
          <a:p>
            <a:pPr indent="-228600" lvl="1" marL="685800" rtl="0" algn="l">
              <a:lnSpc>
                <a:spcPct val="90000"/>
              </a:lnSpc>
              <a:spcBef>
                <a:spcPts val="500"/>
              </a:spcBef>
              <a:spcAft>
                <a:spcPts val="0"/>
              </a:spcAft>
              <a:buClr>
                <a:schemeClr val="dk1"/>
              </a:buClr>
              <a:buSzPts val="2400"/>
              <a:buChar char="•"/>
            </a:pPr>
            <a:r>
              <a:rPr lang="en-US"/>
              <a:t>External devices are connected to a computer using cables and ports.</a:t>
            </a:r>
            <a:endParaRPr/>
          </a:p>
          <a:p>
            <a:pPr indent="-228600" lvl="1" marL="685800" rtl="0" algn="l">
              <a:lnSpc>
                <a:spcPct val="90000"/>
              </a:lnSpc>
              <a:spcBef>
                <a:spcPts val="500"/>
              </a:spcBef>
              <a:spcAft>
                <a:spcPts val="0"/>
              </a:spcAft>
              <a:buClr>
                <a:schemeClr val="dk1"/>
              </a:buClr>
              <a:buSzPts val="2400"/>
              <a:buChar char="•"/>
            </a:pPr>
            <a:r>
              <a:rPr lang="en-US"/>
              <a:t>Ports are slots on the motherboard into which a cable of external device is plugged in.</a:t>
            </a:r>
            <a:endParaRPr/>
          </a:p>
          <a:p>
            <a:pPr indent="-228600" lvl="1" marL="685800" rtl="0" algn="l">
              <a:lnSpc>
                <a:spcPct val="90000"/>
              </a:lnSpc>
              <a:spcBef>
                <a:spcPts val="500"/>
              </a:spcBef>
              <a:spcAft>
                <a:spcPts val="0"/>
              </a:spcAft>
              <a:buClr>
                <a:schemeClr val="dk1"/>
              </a:buClr>
              <a:buSzPts val="2400"/>
              <a:buChar char="•"/>
            </a:pPr>
            <a:r>
              <a:rPr lang="en-US"/>
              <a:t>Examples of external devices attached via ports are the mouse, keyboard, monitor, microphone, speakers, etc.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7" name="Google Shape;9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b="0" l="0" r="0" t="0"/>
          <a:stretch/>
        </p:blipFill>
        <p:spPr>
          <a:xfrm>
            <a:off x="4079630" y="581947"/>
            <a:ext cx="6231987" cy="5118126"/>
          </a:xfrm>
          <a:prstGeom prst="rect">
            <a:avLst/>
          </a:prstGeom>
          <a:noFill/>
          <a:ln>
            <a:noFill/>
          </a:ln>
        </p:spPr>
      </p:pic>
      <p:sp>
        <p:nvSpPr>
          <p:cNvPr id="103" name="Google Shape;103;p3"/>
          <p:cNvSpPr txBox="1"/>
          <p:nvPr/>
        </p:nvSpPr>
        <p:spPr>
          <a:xfrm>
            <a:off x="5634170" y="5674595"/>
            <a:ext cx="312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Figure: </a:t>
            </a:r>
            <a:r>
              <a:rPr lang="en-US" sz="1800">
                <a:solidFill>
                  <a:schemeClr val="dk1"/>
                </a:solidFill>
                <a:latin typeface="Calibri"/>
                <a:ea typeface="Calibri"/>
                <a:cs typeface="Calibri"/>
                <a:sym typeface="Calibri"/>
              </a:rPr>
              <a:t>Different types of ports</a:t>
            </a:r>
            <a:endParaRPr/>
          </a:p>
        </p:txBody>
      </p:sp>
      <p:sp>
        <p:nvSpPr>
          <p:cNvPr id="104" name="Google Shape;104;p3"/>
          <p:cNvSpPr txBox="1"/>
          <p:nvPr/>
        </p:nvSpPr>
        <p:spPr>
          <a:xfrm>
            <a:off x="239151" y="788595"/>
            <a:ext cx="50782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Let us now discuss a few important types of ports −</a:t>
            </a:r>
            <a:endParaRPr/>
          </a:p>
        </p:txBody>
      </p:sp>
      <p:sp>
        <p:nvSpPr>
          <p:cNvPr id="105" name="Google Shape;105;p3"/>
          <p:cNvSpPr txBox="1"/>
          <p:nvPr/>
        </p:nvSpPr>
        <p:spPr>
          <a:xfrm>
            <a:off x="506435" y="1617785"/>
            <a:ext cx="2841675"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Serial Port</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Parallel Port</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PS/2 Port</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USB Port</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VGA Port</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Power Connector</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Firewire</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Modem Port</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Ethernet Port</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Game Port</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DVI Port</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Socket</a:t>
            </a:r>
            <a:endParaRPr/>
          </a:p>
        </p:txBody>
      </p:sp>
      <p:sp>
        <p:nvSpPr>
          <p:cNvPr id="106" name="Google Shape;10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4"/>
          <p:cNvSpPr txBox="1"/>
          <p:nvPr>
            <p:ph type="title"/>
          </p:nvPr>
        </p:nvSpPr>
        <p:spPr>
          <a:xfrm>
            <a:off x="2438400" y="-762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Serial and Parallel Ports</a:t>
            </a:r>
            <a:endParaRPr/>
          </a:p>
        </p:txBody>
      </p:sp>
      <p:sp>
        <p:nvSpPr>
          <p:cNvPr id="112" name="Google Shape;112;p4"/>
          <p:cNvSpPr txBox="1"/>
          <p:nvPr>
            <p:ph idx="1" type="body"/>
          </p:nvPr>
        </p:nvSpPr>
        <p:spPr>
          <a:xfrm>
            <a:off x="1752599" y="1219200"/>
            <a:ext cx="9192065" cy="4572000"/>
          </a:xfrm>
          <a:prstGeom prst="rect">
            <a:avLst/>
          </a:prstGeom>
          <a:noFill/>
          <a:ln>
            <a:noFill/>
          </a:ln>
        </p:spPr>
        <p:txBody>
          <a:bodyPr anchorCtr="0" anchor="t" bIns="45700" lIns="91425" spcFirstLastPara="1" rIns="91425" wrap="square" tIns="45700">
            <a:noAutofit/>
          </a:bodyPr>
          <a:lstStyle/>
          <a:p>
            <a:pPr indent="-114300" lvl="0" marL="114300" rtl="0" algn="just">
              <a:lnSpc>
                <a:spcPct val="90000"/>
              </a:lnSpc>
              <a:spcBef>
                <a:spcPts val="0"/>
              </a:spcBef>
              <a:spcAft>
                <a:spcPts val="0"/>
              </a:spcAft>
              <a:buClr>
                <a:schemeClr val="dk1"/>
              </a:buClr>
              <a:buSzPts val="2400"/>
              <a:buFont typeface="Noto Sans Symbols"/>
              <a:buChar char="⮚"/>
            </a:pPr>
            <a:r>
              <a:rPr lang="en-US" sz="2400"/>
              <a:t>All interface elements, from your keyboard to your mouse, eventually transport digital information from the external world to the CPU. There are two obvious ways to do this – </a:t>
            </a:r>
            <a:endParaRPr/>
          </a:p>
          <a:p>
            <a:pPr indent="-114300" lvl="0" marL="114300" rtl="0" algn="just">
              <a:lnSpc>
                <a:spcPct val="90000"/>
              </a:lnSpc>
              <a:spcBef>
                <a:spcPts val="1600"/>
              </a:spcBef>
              <a:spcAft>
                <a:spcPts val="0"/>
              </a:spcAft>
              <a:buClr>
                <a:schemeClr val="dk1"/>
              </a:buClr>
              <a:buSzPts val="2400"/>
              <a:buFont typeface="Noto Sans Symbols"/>
              <a:buChar char="⮚"/>
            </a:pPr>
            <a:r>
              <a:rPr lang="en-US" sz="2400"/>
              <a:t> 1) Serial     2) Parallel Communication</a:t>
            </a:r>
            <a:endParaRPr/>
          </a:p>
          <a:p>
            <a:pPr indent="0" lvl="0" marL="0" rtl="0" algn="just">
              <a:lnSpc>
                <a:spcPct val="90000"/>
              </a:lnSpc>
              <a:spcBef>
                <a:spcPts val="1600"/>
              </a:spcBef>
              <a:spcAft>
                <a:spcPts val="0"/>
              </a:spcAft>
              <a:buClr>
                <a:schemeClr val="dk1"/>
              </a:buClr>
              <a:buSzPts val="2400"/>
              <a:buNone/>
            </a:pPr>
            <a:r>
              <a:t/>
            </a:r>
            <a:endParaRPr sz="2400"/>
          </a:p>
          <a:p>
            <a:pPr indent="-114300" lvl="0" marL="114300" rtl="0" algn="just">
              <a:lnSpc>
                <a:spcPct val="90000"/>
              </a:lnSpc>
              <a:spcBef>
                <a:spcPts val="1600"/>
              </a:spcBef>
              <a:spcAft>
                <a:spcPts val="0"/>
              </a:spcAft>
              <a:buClr>
                <a:schemeClr val="dk1"/>
              </a:buClr>
              <a:buSzPts val="2400"/>
              <a:buFont typeface="Noto Sans Symbols"/>
              <a:buChar char="⮚"/>
            </a:pPr>
            <a:r>
              <a:rPr lang="en-US" sz="2400"/>
              <a:t>Here Serial ports and parallel ports are used for Serial and Parallel communication respectively.</a:t>
            </a:r>
            <a:endParaRPr/>
          </a:p>
          <a:p>
            <a:pPr indent="-228600" lvl="0" marL="228600" rtl="0" algn="just">
              <a:lnSpc>
                <a:spcPct val="90000"/>
              </a:lnSpc>
              <a:spcBef>
                <a:spcPts val="16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50800" lvl="0" marL="228600" rtl="0" algn="l">
              <a:lnSpc>
                <a:spcPct val="90000"/>
              </a:lnSpc>
              <a:spcBef>
                <a:spcPts val="1800"/>
              </a:spcBef>
              <a:spcAft>
                <a:spcPts val="0"/>
              </a:spcAft>
              <a:buClr>
                <a:schemeClr val="dk1"/>
              </a:buClr>
              <a:buSzPts val="2800"/>
              <a:buFont typeface="Courier New"/>
              <a:buNone/>
            </a:pPr>
            <a:r>
              <a:t/>
            </a:r>
            <a:endParaRPr/>
          </a:p>
          <a:p>
            <a:pPr indent="-50800" lvl="0" marL="228600" rtl="0" algn="l">
              <a:lnSpc>
                <a:spcPct val="90000"/>
              </a:lnSpc>
              <a:spcBef>
                <a:spcPts val="1000"/>
              </a:spcBef>
              <a:spcAft>
                <a:spcPts val="0"/>
              </a:spcAft>
              <a:buClr>
                <a:schemeClr val="dk1"/>
              </a:buClr>
              <a:buSzPts val="2800"/>
              <a:buNone/>
            </a:pPr>
            <a:r>
              <a:t/>
            </a:r>
            <a:endParaRPr/>
          </a:p>
        </p:txBody>
      </p:sp>
      <p:cxnSp>
        <p:nvCxnSpPr>
          <p:cNvPr id="113" name="Google Shape;113;p4"/>
          <p:cNvCxnSpPr/>
          <p:nvPr/>
        </p:nvCxnSpPr>
        <p:spPr>
          <a:xfrm>
            <a:off x="2819400" y="944562"/>
            <a:ext cx="6781800" cy="1588"/>
          </a:xfrm>
          <a:prstGeom prst="straightConnector1">
            <a:avLst/>
          </a:prstGeom>
          <a:noFill/>
          <a:ln cap="flat" cmpd="sng" w="28575">
            <a:solidFill>
              <a:schemeClr val="accent1"/>
            </a:solidFill>
            <a:prstDash val="solid"/>
            <a:miter lim="800000"/>
            <a:headEnd len="sm" w="sm" type="none"/>
            <a:tailEnd len="sm" w="sm" type="none"/>
          </a:ln>
        </p:spPr>
      </p:cxnSp>
      <p:sp>
        <p:nvSpPr>
          <p:cNvPr id="114" name="Google Shape;1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59088" y="76091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Serial Transmission</a:t>
            </a:r>
            <a:br>
              <a:rPr b="1" lang="en-US"/>
            </a:br>
            <a:endParaRPr/>
          </a:p>
        </p:txBody>
      </p:sp>
      <p:cxnSp>
        <p:nvCxnSpPr>
          <p:cNvPr id="120" name="Google Shape;120;p5"/>
          <p:cNvCxnSpPr/>
          <p:nvPr/>
        </p:nvCxnSpPr>
        <p:spPr>
          <a:xfrm>
            <a:off x="859088" y="1423696"/>
            <a:ext cx="6781800" cy="1588"/>
          </a:xfrm>
          <a:prstGeom prst="straightConnector1">
            <a:avLst/>
          </a:prstGeom>
          <a:noFill/>
          <a:ln cap="flat" cmpd="sng" w="28575">
            <a:solidFill>
              <a:schemeClr val="accent1"/>
            </a:solidFill>
            <a:prstDash val="solid"/>
            <a:miter lim="800000"/>
            <a:headEnd len="sm" w="sm" type="none"/>
            <a:tailEnd len="sm" w="sm" type="none"/>
          </a:ln>
        </p:spPr>
      </p:cxnSp>
      <p:pic>
        <p:nvPicPr>
          <p:cNvPr id="121" name="Google Shape;121;p5"/>
          <p:cNvPicPr preferRelativeResize="0"/>
          <p:nvPr>
            <p:ph idx="1" type="body"/>
          </p:nvPr>
        </p:nvPicPr>
        <p:blipFill rotWithShape="1">
          <a:blip r:embed="rId3">
            <a:alphaModFix/>
          </a:blip>
          <a:srcRect b="0" l="0" r="0" t="0"/>
          <a:stretch/>
        </p:blipFill>
        <p:spPr>
          <a:xfrm>
            <a:off x="675213" y="1983381"/>
            <a:ext cx="10301447" cy="4220471"/>
          </a:xfrm>
          <a:prstGeom prst="rect">
            <a:avLst/>
          </a:prstGeom>
          <a:noFill/>
          <a:ln>
            <a:noFill/>
          </a:ln>
        </p:spPr>
      </p:pic>
      <p:sp>
        <p:nvSpPr>
          <p:cNvPr id="122" name="Google Shape;1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6"/>
          <p:cNvSpPr txBox="1"/>
          <p:nvPr>
            <p:ph type="title"/>
          </p:nvPr>
        </p:nvSpPr>
        <p:spPr>
          <a:xfrm>
            <a:off x="948397" y="6756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Serial Transmission</a:t>
            </a:r>
            <a:br>
              <a:rPr b="1" lang="en-US"/>
            </a:br>
            <a:endParaRPr/>
          </a:p>
        </p:txBody>
      </p:sp>
      <p:sp>
        <p:nvSpPr>
          <p:cNvPr id="128" name="Google Shape;128;p6"/>
          <p:cNvSpPr/>
          <p:nvPr/>
        </p:nvSpPr>
        <p:spPr>
          <a:xfrm>
            <a:off x="838200" y="2413338"/>
            <a:ext cx="1051560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When is serial transmission used to send data?</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Serial transmission is normally used for long-distance data transfer. It is also used in cases where the amount of data being sent is relatively small. It ensures that data integrity is maintained as it transmits the data bits in a specific order, one after another. In this way, data bits are received in-sync with one another.</a:t>
            </a:r>
            <a:endParaRPr/>
          </a:p>
        </p:txBody>
      </p:sp>
      <p:cxnSp>
        <p:nvCxnSpPr>
          <p:cNvPr id="129" name="Google Shape;129;p6"/>
          <p:cNvCxnSpPr/>
          <p:nvPr/>
        </p:nvCxnSpPr>
        <p:spPr>
          <a:xfrm>
            <a:off x="948397" y="1338457"/>
            <a:ext cx="6781800" cy="1588"/>
          </a:xfrm>
          <a:prstGeom prst="straightConnector1">
            <a:avLst/>
          </a:prstGeom>
          <a:noFill/>
          <a:ln cap="flat" cmpd="sng" w="28575">
            <a:solidFill>
              <a:schemeClr val="accent1"/>
            </a:solidFill>
            <a:prstDash val="solid"/>
            <a:miter lim="800000"/>
            <a:headEnd len="sm" w="sm" type="none"/>
            <a:tailEnd len="sm" w="sm" type="none"/>
          </a:ln>
        </p:spPr>
      </p:cxnSp>
      <p:sp>
        <p:nvSpPr>
          <p:cNvPr id="130" name="Google Shape;13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7"/>
          <p:cNvSpPr txBox="1"/>
          <p:nvPr>
            <p:ph type="title"/>
          </p:nvPr>
        </p:nvSpPr>
        <p:spPr>
          <a:xfrm>
            <a:off x="859088" y="76091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Parallel Transmission</a:t>
            </a:r>
            <a:br>
              <a:rPr b="1" lang="en-US"/>
            </a:br>
            <a:endParaRPr/>
          </a:p>
        </p:txBody>
      </p:sp>
      <p:cxnSp>
        <p:nvCxnSpPr>
          <p:cNvPr id="136" name="Google Shape;136;p7"/>
          <p:cNvCxnSpPr/>
          <p:nvPr/>
        </p:nvCxnSpPr>
        <p:spPr>
          <a:xfrm>
            <a:off x="859088" y="1423696"/>
            <a:ext cx="6781800" cy="1588"/>
          </a:xfrm>
          <a:prstGeom prst="straightConnector1">
            <a:avLst/>
          </a:prstGeom>
          <a:noFill/>
          <a:ln cap="flat" cmpd="sng" w="28575">
            <a:solidFill>
              <a:schemeClr val="accent1"/>
            </a:solidFill>
            <a:prstDash val="solid"/>
            <a:miter lim="800000"/>
            <a:headEnd len="sm" w="sm" type="none"/>
            <a:tailEnd len="sm" w="sm" type="none"/>
          </a:ln>
        </p:spPr>
      </p:cxnSp>
      <p:pic>
        <p:nvPicPr>
          <p:cNvPr id="137" name="Google Shape;137;p7"/>
          <p:cNvPicPr preferRelativeResize="0"/>
          <p:nvPr>
            <p:ph idx="1" type="body"/>
          </p:nvPr>
        </p:nvPicPr>
        <p:blipFill rotWithShape="1">
          <a:blip r:embed="rId3">
            <a:alphaModFix/>
          </a:blip>
          <a:srcRect b="0" l="0" r="0" t="0"/>
          <a:stretch/>
        </p:blipFill>
        <p:spPr>
          <a:xfrm>
            <a:off x="817312" y="1842879"/>
            <a:ext cx="9436071" cy="3591425"/>
          </a:xfrm>
          <a:prstGeom prst="rect">
            <a:avLst/>
          </a:prstGeom>
          <a:noFill/>
          <a:ln>
            <a:noFill/>
          </a:ln>
        </p:spPr>
      </p:pic>
      <p:sp>
        <p:nvSpPr>
          <p:cNvPr id="138" name="Google Shape;138;p7"/>
          <p:cNvSpPr/>
          <p:nvPr/>
        </p:nvSpPr>
        <p:spPr>
          <a:xfrm>
            <a:off x="817311" y="5510780"/>
            <a:ext cx="9436071" cy="489878"/>
          </a:xfrm>
          <a:prstGeom prst="rect">
            <a:avLst/>
          </a:prstGeom>
          <a:noFill/>
          <a:ln>
            <a:noFill/>
          </a:ln>
        </p:spPr>
        <p:txBody>
          <a:bodyPr anchorCtr="0" anchor="t" bIns="45700" lIns="91425" spcFirstLastPara="1" rIns="91425" wrap="square" tIns="45700">
            <a:spAutoFit/>
          </a:bodyPr>
          <a:lstStyle/>
          <a:p>
            <a:pPr indent="0" lvl="0" marL="0" marR="0" rtl="0" algn="just">
              <a:lnSpc>
                <a:spcPct val="83333"/>
              </a:lnSpc>
              <a:spcBef>
                <a:spcPts val="0"/>
              </a:spcBef>
              <a:spcAft>
                <a:spcPts val="0"/>
              </a:spcAft>
              <a:buNone/>
            </a:pPr>
            <a:r>
              <a:rPr lang="en-US" sz="1800">
                <a:solidFill>
                  <a:srgbClr val="404040"/>
                </a:solidFill>
                <a:latin typeface="Arial"/>
                <a:ea typeface="Arial"/>
                <a:cs typeface="Arial"/>
                <a:sym typeface="Arial"/>
              </a:rPr>
              <a:t>This communication comes for rescue when speed rather than space is the main objective. The transfer of data is at high speed owing to the fact that no bus buffer is present.</a:t>
            </a:r>
            <a:endParaRPr sz="1600">
              <a:solidFill>
                <a:schemeClr val="dk1"/>
              </a:solidFill>
              <a:latin typeface="Calibri"/>
              <a:ea typeface="Calibri"/>
              <a:cs typeface="Calibri"/>
              <a:sym typeface="Calibri"/>
            </a:endParaRPr>
          </a:p>
        </p:txBody>
      </p:sp>
      <p:sp>
        <p:nvSpPr>
          <p:cNvPr id="139" name="Google Shape;1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8"/>
          <p:cNvSpPr txBox="1"/>
          <p:nvPr>
            <p:ph type="title"/>
          </p:nvPr>
        </p:nvSpPr>
        <p:spPr>
          <a:xfrm>
            <a:off x="2438400" y="-762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Serial and Parallel Ports</a:t>
            </a:r>
            <a:endParaRPr/>
          </a:p>
        </p:txBody>
      </p:sp>
      <p:sp>
        <p:nvSpPr>
          <p:cNvPr id="145" name="Google Shape;145;p8"/>
          <p:cNvSpPr txBox="1"/>
          <p:nvPr>
            <p:ph idx="1" type="body"/>
          </p:nvPr>
        </p:nvSpPr>
        <p:spPr>
          <a:xfrm>
            <a:off x="1752600" y="1524000"/>
            <a:ext cx="8534400" cy="4572000"/>
          </a:xfrm>
          <a:prstGeom prst="rect">
            <a:avLst/>
          </a:prstGeom>
          <a:noFill/>
          <a:ln>
            <a:noFill/>
          </a:ln>
        </p:spPr>
        <p:txBody>
          <a:bodyPr anchorCtr="0" anchor="t" bIns="45700" lIns="91425" spcFirstLastPara="1" rIns="91425" wrap="square" tIns="45700">
            <a:noAutofit/>
          </a:bodyPr>
          <a:lstStyle/>
          <a:p>
            <a:pPr indent="-228600" lvl="1" marL="457200" rtl="0" algn="just">
              <a:lnSpc>
                <a:spcPct val="90000"/>
              </a:lnSpc>
              <a:spcBef>
                <a:spcPts val="0"/>
              </a:spcBef>
              <a:spcAft>
                <a:spcPts val="0"/>
              </a:spcAft>
              <a:buClr>
                <a:schemeClr val="dk1"/>
              </a:buClr>
              <a:buSzPts val="2700"/>
              <a:buNone/>
            </a:pPr>
            <a:r>
              <a:rPr b="1" lang="en-US" sz="2700"/>
              <a:t>2) </a:t>
            </a:r>
            <a:r>
              <a:rPr b="1" lang="en-US" sz="2800"/>
              <a:t>Parallel communication </a:t>
            </a:r>
            <a:r>
              <a:rPr lang="en-US" sz="2800"/>
              <a:t>transfers 8, 16, or 32 bits one each clock pulse. </a:t>
            </a:r>
            <a:endParaRPr/>
          </a:p>
          <a:p>
            <a:pPr indent="-457200" lvl="1" marL="685800" rtl="0" algn="just">
              <a:lnSpc>
                <a:spcPct val="90000"/>
              </a:lnSpc>
              <a:spcBef>
                <a:spcPts val="1700"/>
              </a:spcBef>
              <a:spcAft>
                <a:spcPts val="0"/>
              </a:spcAft>
              <a:buClr>
                <a:schemeClr val="dk1"/>
              </a:buClr>
              <a:buSzPts val="2800"/>
              <a:buFont typeface="Noto Sans Symbols"/>
              <a:buChar char="▪"/>
            </a:pPr>
            <a:r>
              <a:rPr lang="en-US" sz="2800"/>
              <a:t>Clearly this is much faster, but it requires many simultaneous data lines. </a:t>
            </a:r>
            <a:endParaRPr/>
          </a:p>
          <a:p>
            <a:pPr indent="-457200" lvl="1" marL="685800" rtl="0" algn="just">
              <a:lnSpc>
                <a:spcPct val="90000"/>
              </a:lnSpc>
              <a:spcBef>
                <a:spcPts val="500"/>
              </a:spcBef>
              <a:spcAft>
                <a:spcPts val="0"/>
              </a:spcAft>
              <a:buClr>
                <a:schemeClr val="dk1"/>
              </a:buClr>
              <a:buSzPts val="2800"/>
              <a:buFont typeface="Noto Sans Symbols"/>
              <a:buChar char="▪"/>
            </a:pPr>
            <a:r>
              <a:rPr lang="en-US" sz="2800"/>
              <a:t>This is really the only choice for very fast processes, like sending data from the CPU to external Random Access Memory (RAM). </a:t>
            </a:r>
            <a:endParaRPr/>
          </a:p>
          <a:p>
            <a:pPr indent="-457200" lvl="1" marL="685800" rtl="0" algn="just">
              <a:lnSpc>
                <a:spcPct val="90000"/>
              </a:lnSpc>
              <a:spcBef>
                <a:spcPts val="500"/>
              </a:spcBef>
              <a:spcAft>
                <a:spcPts val="0"/>
              </a:spcAft>
              <a:buClr>
                <a:schemeClr val="dk1"/>
              </a:buClr>
              <a:buSzPts val="2800"/>
              <a:buFont typeface="Noto Sans Symbols"/>
              <a:buChar char="▪"/>
            </a:pPr>
            <a:r>
              <a:rPr lang="en-US" sz="2800"/>
              <a:t>The number of data lines could quickly become ridiculous if you have many separate devices that communicate with the CPU. </a:t>
            </a:r>
            <a:r>
              <a:rPr lang="en-US" sz="2700"/>
              <a:t>. </a:t>
            </a:r>
            <a:endParaRPr b="1" sz="2700"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50800" lvl="0" marL="228600" rtl="0" algn="l">
              <a:lnSpc>
                <a:spcPct val="90000"/>
              </a:lnSpc>
              <a:spcBef>
                <a:spcPts val="1800"/>
              </a:spcBef>
              <a:spcAft>
                <a:spcPts val="0"/>
              </a:spcAft>
              <a:buClr>
                <a:schemeClr val="dk1"/>
              </a:buClr>
              <a:buSzPts val="2800"/>
              <a:buFont typeface="Courier New"/>
              <a:buNone/>
            </a:pPr>
            <a:r>
              <a:t/>
            </a:r>
            <a:endParaRPr/>
          </a:p>
        </p:txBody>
      </p:sp>
      <p:cxnSp>
        <p:nvCxnSpPr>
          <p:cNvPr id="146" name="Google Shape;146;p8"/>
          <p:cNvCxnSpPr/>
          <p:nvPr/>
        </p:nvCxnSpPr>
        <p:spPr>
          <a:xfrm>
            <a:off x="2819400" y="944562"/>
            <a:ext cx="6781800" cy="1588"/>
          </a:xfrm>
          <a:prstGeom prst="straightConnector1">
            <a:avLst/>
          </a:prstGeom>
          <a:noFill/>
          <a:ln cap="flat" cmpd="sng" w="28575">
            <a:solidFill>
              <a:schemeClr val="accent1"/>
            </a:solidFill>
            <a:prstDash val="solid"/>
            <a:miter lim="800000"/>
            <a:headEnd len="sm" w="sm" type="none"/>
            <a:tailEnd len="sm" w="sm" type="none"/>
          </a:ln>
        </p:spPr>
      </p:cxnSp>
      <p:sp>
        <p:nvSpPr>
          <p:cNvPr id="147" name="Google Shape;14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9"/>
          <p:cNvSpPr txBox="1"/>
          <p:nvPr>
            <p:ph type="title"/>
          </p:nvPr>
        </p:nvSpPr>
        <p:spPr>
          <a:xfrm>
            <a:off x="2466535" y="5715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959"/>
              <a:buFont typeface="Calibri"/>
              <a:buNone/>
            </a:pPr>
            <a:r>
              <a:rPr b="1" lang="en-US" sz="3959"/>
              <a:t>Why Serial Communication is slower than parallel?</a:t>
            </a:r>
            <a:endParaRPr/>
          </a:p>
        </p:txBody>
      </p:sp>
      <p:sp>
        <p:nvSpPr>
          <p:cNvPr id="153" name="Google Shape;153;p9"/>
          <p:cNvSpPr txBox="1"/>
          <p:nvPr>
            <p:ph idx="1" type="body"/>
          </p:nvPr>
        </p:nvSpPr>
        <p:spPr>
          <a:xfrm>
            <a:off x="1828800" y="1966912"/>
            <a:ext cx="8534400" cy="4572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For a 8 bit data transfer in Serial communication one bit will be sent at a time. The entire data is first fed into the serial port buffer. From this buffer one bit will be sent at a time. Only after the last bit is received the data transferred can be forwarded for processing. While in the Parallel Communication a serial port buffer is not required. According to the length of the data, the number of bus lines are available plus a synchronization line for synchronized transmission of data.</a:t>
            </a:r>
            <a:endParaRPr sz="2000"/>
          </a:p>
          <a:p>
            <a:pPr indent="-228600" lvl="0" marL="228600" rtl="0" algn="l">
              <a:lnSpc>
                <a:spcPct val="90000"/>
              </a:lnSpc>
              <a:spcBef>
                <a:spcPts val="1000"/>
              </a:spcBef>
              <a:spcAft>
                <a:spcPts val="0"/>
              </a:spcAft>
              <a:buClr>
                <a:schemeClr val="dk1"/>
              </a:buClr>
              <a:buSzPts val="2400"/>
              <a:buChar char="•"/>
            </a:pPr>
            <a:r>
              <a:rPr lang="en-US" sz="2400"/>
              <a:t>Thus we can state that for the </a:t>
            </a:r>
            <a:r>
              <a:rPr b="1" lang="en-US" sz="2400"/>
              <a:t>same frequency</a:t>
            </a:r>
            <a:r>
              <a:rPr lang="en-US" sz="2400"/>
              <a:t> of data transmission Serial communication is </a:t>
            </a:r>
            <a:r>
              <a:rPr i="1" lang="en-US" sz="2400"/>
              <a:t>slower</a:t>
            </a:r>
            <a:r>
              <a:rPr lang="en-US" sz="2400"/>
              <a:t> than parallel communication</a:t>
            </a:r>
            <a:endParaRPr sz="2000"/>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228600" lvl="0" marL="228600" rtl="0" algn="just">
              <a:lnSpc>
                <a:spcPct val="90000"/>
              </a:lnSpc>
              <a:spcBef>
                <a:spcPts val="1000"/>
              </a:spcBef>
              <a:spcAft>
                <a:spcPts val="0"/>
              </a:spcAft>
              <a:buClr>
                <a:schemeClr val="dk1"/>
              </a:buClr>
              <a:buSzPts val="2800"/>
              <a:buNone/>
            </a:pPr>
            <a:r>
              <a:t/>
            </a:r>
            <a:endParaRPr b="1" u="sng"/>
          </a:p>
          <a:p>
            <a:pPr indent="-50800" lvl="0" marL="228600" rtl="0" algn="l">
              <a:lnSpc>
                <a:spcPct val="90000"/>
              </a:lnSpc>
              <a:spcBef>
                <a:spcPts val="1800"/>
              </a:spcBef>
              <a:spcAft>
                <a:spcPts val="0"/>
              </a:spcAft>
              <a:buClr>
                <a:schemeClr val="dk1"/>
              </a:buClr>
              <a:buSzPts val="2800"/>
              <a:buFont typeface="Courier New"/>
              <a:buNone/>
            </a:pPr>
            <a:r>
              <a:t/>
            </a:r>
            <a:endParaRPr/>
          </a:p>
        </p:txBody>
      </p:sp>
      <p:cxnSp>
        <p:nvCxnSpPr>
          <p:cNvPr id="154" name="Google Shape;154;p9"/>
          <p:cNvCxnSpPr/>
          <p:nvPr/>
        </p:nvCxnSpPr>
        <p:spPr>
          <a:xfrm>
            <a:off x="2961835" y="1587110"/>
            <a:ext cx="6781800" cy="1588"/>
          </a:xfrm>
          <a:prstGeom prst="straightConnector1">
            <a:avLst/>
          </a:prstGeom>
          <a:noFill/>
          <a:ln cap="flat" cmpd="sng" w="28575">
            <a:solidFill>
              <a:schemeClr val="accent1"/>
            </a:solidFill>
            <a:prstDash val="solid"/>
            <a:miter lim="800000"/>
            <a:headEnd len="sm" w="sm" type="none"/>
            <a:tailEnd len="sm" w="sm" type="none"/>
          </a:ln>
        </p:spPr>
      </p:cxnSp>
      <p:sp>
        <p:nvSpPr>
          <p:cNvPr id="155" name="Google Shape;15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2020-06-02T19:18:06Z</dcterms:created>
  <dc:creator>TAWSEEF ALAFF</dc:creator>
</cp:coreProperties>
</file>