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embeddedFontLst>
    <p:embeddedFont>
      <p:font typeface="Libre Franklin"/>
      <p:regular r:id="rId18"/>
      <p:bold r:id="rId19"/>
      <p:italic r:id="rId20"/>
      <p:boldItalic r:id="rId21"/>
    </p:embeddedFont>
    <p:embeddedFont>
      <p:font typeface="Libre Baskerville"/>
      <p:regular r:id="rId22"/>
      <p:bold r:id="rId23"/>
      <p:italic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9" roundtripDataSignature="AMtx7mgAtYVd4nw4VFCK4stJA4AXlK0j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italic.fntdata"/><Relationship Id="rId22" Type="http://schemas.openxmlformats.org/officeDocument/2006/relationships/font" Target="fonts/LibreBaskerville-regular.fntdata"/><Relationship Id="rId21" Type="http://schemas.openxmlformats.org/officeDocument/2006/relationships/font" Target="fonts/LibreFranklin-boldItalic.fntdata"/><Relationship Id="rId24" Type="http://schemas.openxmlformats.org/officeDocument/2006/relationships/font" Target="fonts/LibreBaskerville-italic.fntdata"/><Relationship Id="rId23" Type="http://schemas.openxmlformats.org/officeDocument/2006/relationships/font" Target="fonts/LibreBaskerville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LibreFranklin-bold.fntdata"/><Relationship Id="rId18" Type="http://schemas.openxmlformats.org/officeDocument/2006/relationships/font" Target="fonts/LibreFranklin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8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18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7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7"/>
          <p:cNvSpPr txBox="1"/>
          <p:nvPr>
            <p:ph idx="1" type="body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27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7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7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8"/>
          <p:cNvSpPr txBox="1"/>
          <p:nvPr>
            <p:ph type="title"/>
          </p:nvPr>
        </p:nvSpPr>
        <p:spPr>
          <a:xfrm rot="5400000">
            <a:off x="4709477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8"/>
          <p:cNvSpPr txBox="1"/>
          <p:nvPr>
            <p:ph idx="1" type="body"/>
          </p:nvPr>
        </p:nvSpPr>
        <p:spPr>
          <a:xfrm rot="5400000">
            <a:off x="7699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28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8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8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9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blipFill rotWithShape="1">
          <a:blip r:embed="rId2">
            <a:alphaModFix/>
          </a:blip>
          <a:tile algn="tl" flip="none" tx="0" sx="55000" ty="0" sy="55000"/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0" name="Google Shape;30;p20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tile algn="tl" flip="none" tx="0" sx="55000" ty="0" sy="55000"/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1" name="Google Shape;31;p20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580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0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20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6" name="Google Shape;36;p20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7" name="Google Shape;37;p2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8" name="Google Shape;38;p20"/>
          <p:cNvSpPr txBox="1"/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9" name="Google Shape;3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46671" y="166577"/>
            <a:ext cx="732014" cy="671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blipFill rotWithShape="1">
          <a:blip r:embed="rId2">
            <a:alphaModFix/>
          </a:blip>
          <a:tile algn="tl" flip="none" tx="0" sx="55000" ty="0" sy="55000"/>
        </a:blip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2" name="Google Shape;42;p21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tile algn="tl" flip="none" tx="0" sx="55000" ty="0" sy="55000"/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3" name="Google Shape;43;p21"/>
          <p:cNvSpPr txBox="1"/>
          <p:nvPr>
            <p:ph type="title"/>
          </p:nvPr>
        </p:nvSpPr>
        <p:spPr>
          <a:xfrm>
            <a:off x="722313" y="9525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" type="body"/>
          </p:nvPr>
        </p:nvSpPr>
        <p:spPr>
          <a:xfrm>
            <a:off x="722313" y="2547938"/>
            <a:ext cx="7772400" cy="133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400"/>
              <a:buFont typeface="Libre Baskerville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1" type="ftr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/>
          <p:nvPr/>
        </p:nvSpPr>
        <p:spPr>
          <a:xfrm flipH="1" rot="10800000">
            <a:off x="69412" y="2376830"/>
            <a:ext cx="9013515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8" name="Google Shape;48;p21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9" name="Google Shape;49;p21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0" name="Google Shape;50;p21"/>
          <p:cNvSpPr/>
          <p:nvPr>
            <p:ph idx="12" type="sldNum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2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" type="body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2" type="body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23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23"/>
          <p:cNvSpPr txBox="1"/>
          <p:nvPr>
            <p:ph idx="3" type="body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4" type="body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4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4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4" name="Google Shape;74;p25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5" name="Google Shape;75;p25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>
            <a:off x="914400" y="1600200"/>
            <a:ext cx="190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1530"/>
              <a:buNone/>
              <a:defRPr sz="1800"/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900"/>
              <a:buFont typeface="Libre Baskerville"/>
              <a:buNone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25"/>
          <p:cNvSpPr txBox="1"/>
          <p:nvPr>
            <p:ph idx="2" type="body"/>
          </p:nvPr>
        </p:nvSpPr>
        <p:spPr>
          <a:xfrm>
            <a:off x="2971800" y="1600200"/>
            <a:ext cx="571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6"/>
          <p:cNvSpPr txBox="1"/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b="0"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" type="body"/>
          </p:nvPr>
        </p:nvSpPr>
        <p:spPr>
          <a:xfrm>
            <a:off x="914400" y="5445825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1360"/>
              <a:buFont typeface="Libre Baskerville"/>
              <a:buNone/>
              <a:defRPr sz="1600"/>
            </a:lvl1pPr>
            <a:lvl2pPr indent="-293369" lvl="1" marL="914400" algn="l">
              <a:spcBef>
                <a:spcPts val="37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82575" lvl="2" marL="1371600" algn="l">
              <a:spcBef>
                <a:spcPts val="370"/>
              </a:spcBef>
              <a:spcAft>
                <a:spcPts val="0"/>
              </a:spcAft>
              <a:buSzPts val="850"/>
              <a:buChar char="⚫"/>
              <a:defRPr sz="1000"/>
            </a:lvl3pPr>
            <a:lvl4pPr indent="-274319" lvl="3" marL="1828800" algn="l">
              <a:spcBef>
                <a:spcPts val="370"/>
              </a:spcBef>
              <a:spcAft>
                <a:spcPts val="0"/>
              </a:spcAft>
              <a:buSzPts val="720"/>
              <a:buChar char="⚫"/>
              <a:defRPr sz="900"/>
            </a:lvl4pPr>
            <a:lvl5pPr indent="-285750" lvl="4" marL="2286000" algn="l">
              <a:spcBef>
                <a:spcPts val="370"/>
              </a:spcBef>
              <a:spcAft>
                <a:spcPts val="0"/>
              </a:spcAft>
              <a:buSzPts val="900"/>
              <a:buFont typeface="Libre Baskerville"/>
              <a:buChar char="o"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6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6"/>
          <p:cNvSpPr txBox="1"/>
          <p:nvPr>
            <p:ph idx="11" type="ftr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6"/>
          <p:cNvSpPr/>
          <p:nvPr>
            <p:ph idx="12" type="sldNum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26"/>
          <p:cNvSpPr/>
          <p:nvPr/>
        </p:nvSpPr>
        <p:spPr>
          <a:xfrm flipH="1" rot="10800000">
            <a:off x="68307" y="4683555"/>
            <a:ext cx="900684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8" name="Google Shape;88;p26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9" name="Google Shape;89;p26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0" name="Google Shape;90;p26"/>
          <p:cNvSpPr/>
          <p:nvPr>
            <p:ph idx="2" type="pic"/>
          </p:nvPr>
        </p:nvSpPr>
        <p:spPr>
          <a:xfrm>
            <a:off x="68308" y="66675"/>
            <a:ext cx="9001873" cy="4581525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" name="Google Shape;11;p1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" name="Google Shape;12;p17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7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935" lvl="0" marL="45720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6" name="Google Shape;16;p17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1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28092" y="80349"/>
            <a:ext cx="685803" cy="62922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hyperlink" Target="https://www.youtube.com/channel/UCtaUBoxL2DvNydL3r5KuQO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"/>
          <p:cNvSpPr txBox="1"/>
          <p:nvPr>
            <p:ph type="title"/>
          </p:nvPr>
        </p:nvSpPr>
        <p:spPr>
          <a:xfrm>
            <a:off x="838200" y="710291"/>
            <a:ext cx="7886700" cy="137207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br>
              <a:rPr lang="en-US" sz="3600"/>
            </a:br>
            <a:r>
              <a:rPr b="1" lang="en-US" sz="3240"/>
              <a:t>CSE360-Computer Interfacing</a:t>
            </a:r>
            <a:br>
              <a:rPr b="1" lang="en-US" sz="3240"/>
            </a:br>
            <a:r>
              <a:rPr b="1" lang="en-US" sz="3240"/>
              <a:t>BRAC University</a:t>
            </a:r>
            <a:endParaRPr b="1" sz="3600"/>
          </a:p>
        </p:txBody>
      </p:sp>
      <p:sp>
        <p:nvSpPr>
          <p:cNvPr id="108" name="Google Shape;108;p1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9" name="Google Shape;10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92" y="2590800"/>
            <a:ext cx="4138083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"/>
          <p:cNvSpPr txBox="1"/>
          <p:nvPr/>
        </p:nvSpPr>
        <p:spPr>
          <a:xfrm>
            <a:off x="4814375" y="3021300"/>
            <a:ext cx="38118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Bus Interfacing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 txBox="1"/>
          <p:nvPr>
            <p:ph type="title"/>
          </p:nvPr>
        </p:nvSpPr>
        <p:spPr>
          <a:xfrm>
            <a:off x="914400" y="-26323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1" lang="en-US"/>
              <a:t>Bus Interfacing</a:t>
            </a:r>
            <a:endParaRPr/>
          </a:p>
        </p:txBody>
      </p:sp>
      <p:cxnSp>
        <p:nvCxnSpPr>
          <p:cNvPr id="181" name="Google Shape;181;p10"/>
          <p:cNvCxnSpPr/>
          <p:nvPr/>
        </p:nvCxnSpPr>
        <p:spPr>
          <a:xfrm>
            <a:off x="1295400" y="785237"/>
            <a:ext cx="6781800" cy="1588"/>
          </a:xfrm>
          <a:prstGeom prst="straightConnector1">
            <a:avLst/>
          </a:prstGeom>
          <a:noFill/>
          <a:ln cap="flat" cmpd="sng" w="28575">
            <a:solidFill>
              <a:srgbClr val="AE350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2" name="Google Shape;182;p10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83" name="Google Shape;183;p10"/>
          <p:cNvSpPr/>
          <p:nvPr/>
        </p:nvSpPr>
        <p:spPr>
          <a:xfrm>
            <a:off x="277090" y="5410200"/>
            <a:ext cx="8686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0070C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</p:txBody>
      </p:sp>
      <p:sp>
        <p:nvSpPr>
          <p:cNvPr id="184" name="Google Shape;184;p10"/>
          <p:cNvSpPr/>
          <p:nvPr/>
        </p:nvSpPr>
        <p:spPr>
          <a:xfrm>
            <a:off x="266700" y="905238"/>
            <a:ext cx="8839200" cy="50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Bus Errors/Conflict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Only one I/O device is allowed to share a bus at any one time as OUTPUT.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 two or more I/O use the bus as OUTPUT causes bus conflict.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 one I/O is used as OUTPUT and multiple I/O are used as INPUT causes NO bus error.</a:t>
            </a:r>
            <a:endParaRPr sz="1000"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Causes of Bus Error: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1. Caused by multiple device using the bus as Output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2. Wait states are not maintained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3. If an I/O device causes the bus pin to stuck at 1 or 0.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4. Caused by glitch.</a:t>
            </a:r>
            <a:endParaRPr sz="1000"/>
          </a:p>
        </p:txBody>
      </p:sp>
      <p:sp>
        <p:nvSpPr>
          <p:cNvPr id="185" name="Google Shape;185;p10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 txBox="1"/>
          <p:nvPr>
            <p:ph type="title"/>
          </p:nvPr>
        </p:nvSpPr>
        <p:spPr>
          <a:xfrm>
            <a:off x="914400" y="-26323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1" lang="en-US"/>
              <a:t>Causes of Bus Error</a:t>
            </a:r>
            <a:endParaRPr/>
          </a:p>
        </p:txBody>
      </p:sp>
      <p:cxnSp>
        <p:nvCxnSpPr>
          <p:cNvPr id="191" name="Google Shape;191;p11"/>
          <p:cNvCxnSpPr/>
          <p:nvPr/>
        </p:nvCxnSpPr>
        <p:spPr>
          <a:xfrm>
            <a:off x="1295400" y="785237"/>
            <a:ext cx="6781800" cy="1588"/>
          </a:xfrm>
          <a:prstGeom prst="straightConnector1">
            <a:avLst/>
          </a:prstGeom>
          <a:noFill/>
          <a:ln cap="flat" cmpd="sng" w="28575">
            <a:solidFill>
              <a:srgbClr val="AE350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2" name="Google Shape;192;p1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3" name="Google Shape;193;p11"/>
          <p:cNvSpPr/>
          <p:nvPr/>
        </p:nvSpPr>
        <p:spPr>
          <a:xfrm>
            <a:off x="277090" y="5410200"/>
            <a:ext cx="8686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0070C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</p:txBody>
      </p:sp>
      <p:sp>
        <p:nvSpPr>
          <p:cNvPr id="194" name="Google Shape;194;p11"/>
          <p:cNvSpPr/>
          <p:nvPr/>
        </p:nvSpPr>
        <p:spPr>
          <a:xfrm>
            <a:off x="304800" y="838200"/>
            <a:ext cx="8839200" cy="6432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Wait State:</a:t>
            </a:r>
            <a:r>
              <a:rPr lang="en-US" sz="19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A time-out period during which a </a:t>
            </a:r>
            <a:r>
              <a:rPr b="1" lang="en-US" sz="19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CPU</a:t>
            </a:r>
            <a:r>
              <a:rPr lang="en-US" sz="19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 or bus lies idle. </a:t>
            </a:r>
            <a:r>
              <a:rPr b="1" lang="en-US" sz="19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Wait states</a:t>
            </a:r>
            <a:r>
              <a:rPr lang="en-US" sz="19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 are sometimes required because different components function at different clock speeds.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For example, if the </a:t>
            </a:r>
            <a:r>
              <a:rPr b="1" lang="en-US" sz="19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CPU</a:t>
            </a:r>
            <a:r>
              <a:rPr lang="en-US" sz="19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 is much faster than the memory chips, it may need to sit idle during some clock cycles so that the memory chips can catch up.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 wait states are not maintained properly, there will be no synchronization in bus line and it will occur bus error.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Glitch: </a:t>
            </a:r>
            <a:r>
              <a:rPr lang="en-US" sz="19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 </a:t>
            </a:r>
            <a:r>
              <a:rPr b="1" lang="en-US" sz="19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glitch</a:t>
            </a:r>
            <a:r>
              <a:rPr lang="en-US" sz="19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 is a short-lived fault </a:t>
            </a:r>
            <a:r>
              <a:rPr b="1" lang="en-US" sz="19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 a</a:t>
            </a:r>
            <a:r>
              <a:rPr lang="en-US" sz="19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 system. It is often used to describe a transient fault that corrects itself, and is therefore difficult to troubleshoot.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Example: Effects of glitches on the data line which can cause an I</a:t>
            </a:r>
            <a:r>
              <a:rPr baseline="30000" lang="en-US" sz="19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r>
              <a:rPr lang="en-US" sz="19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 bus (or SMBus) interface to invalidate a detected I</a:t>
            </a:r>
            <a:r>
              <a:rPr baseline="30000" lang="en-US" sz="19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r>
              <a:rPr lang="en-US" sz="19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 start command or to erroneously detect an I</a:t>
            </a:r>
            <a:r>
              <a:rPr baseline="30000" lang="en-US" sz="19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r>
              <a:rPr lang="en-US" sz="19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 start command, which occurs when the data signal transitions from a logic high to a logic low while the clock signal has a logic high, are reduced by detecting the logic state of the data signal when the clock signal next transitions from a logic high to a logic low.</a:t>
            </a:r>
            <a:endParaRPr sz="35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95" name="Google Shape;195;p11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1" name="Google Shape;201;p12"/>
          <p:cNvSpPr txBox="1"/>
          <p:nvPr>
            <p:ph idx="1" type="body"/>
          </p:nvPr>
        </p:nvSpPr>
        <p:spPr>
          <a:xfrm>
            <a:off x="914400" y="26670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5100"/>
              <a:buNone/>
            </a:pPr>
            <a:r>
              <a:rPr lang="en-US" sz="6000"/>
              <a:t>The End</a:t>
            </a:r>
            <a:endParaRPr/>
          </a:p>
          <a:p>
            <a:pPr indent="-133985" lvl="0" marL="274320" rtl="0" algn="ctr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133985" lvl="0" marL="274320" rtl="0" algn="ctr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133985" lvl="0" marL="274320" rtl="0" algn="ctr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133985" lvl="0" marL="274320" rtl="0" algn="ctr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/>
          <p:nvPr/>
        </p:nvSpPr>
        <p:spPr>
          <a:xfrm>
            <a:off x="1371600" y="5715000"/>
            <a:ext cx="70050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Figure: </a:t>
            </a:r>
            <a:r>
              <a:rPr lang="en-US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Different components interfaces with shared bus line</a:t>
            </a:r>
            <a:endParaRPr/>
          </a:p>
        </p:txBody>
      </p:sp>
      <p:sp>
        <p:nvSpPr>
          <p:cNvPr id="116" name="Google Shape;116;p2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7" name="Google Shape;1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875" y="838200"/>
            <a:ext cx="809625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/>
          <p:nvPr>
            <p:ph type="title"/>
          </p:nvPr>
        </p:nvSpPr>
        <p:spPr>
          <a:xfrm>
            <a:off x="914400" y="-15933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1" lang="en-US"/>
              <a:t>Tri- state Bus</a:t>
            </a:r>
            <a:endParaRPr b="1"/>
          </a:p>
        </p:txBody>
      </p:sp>
      <p:sp>
        <p:nvSpPr>
          <p:cNvPr id="123" name="Google Shape;123;p3"/>
          <p:cNvSpPr txBox="1"/>
          <p:nvPr>
            <p:ph idx="1" type="body"/>
          </p:nvPr>
        </p:nvSpPr>
        <p:spPr>
          <a:xfrm>
            <a:off x="228600" y="907470"/>
            <a:ext cx="8534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2380"/>
              <a:buNone/>
            </a:pPr>
            <a:r>
              <a:rPr b="1" lang="en-US" sz="2200" u="sng"/>
              <a:t>Buses and Tri-state Logic </a:t>
            </a:r>
            <a:endParaRPr sz="2000"/>
          </a:p>
          <a:p>
            <a:pPr indent="-274320" lvl="0" marL="274320" rtl="0" algn="just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 b="1" sz="2200" u="sng"/>
          </a:p>
          <a:p>
            <a:pPr indent="-274320" lvl="0" marL="274320" rtl="0" algn="just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 b="1" sz="2200" u="sng"/>
          </a:p>
          <a:p>
            <a:pPr indent="-274320" lvl="0" marL="274320" rtl="0" algn="just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 b="1" sz="2200" u="sng"/>
          </a:p>
          <a:p>
            <a:pPr indent="-274320" lvl="0" marL="274320" rtl="0" algn="just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 b="1" sz="2200" u="sng"/>
          </a:p>
          <a:p>
            <a:pPr indent="-274320" lvl="0" marL="274320" rtl="0" algn="just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 b="1" sz="2200" u="sng"/>
          </a:p>
          <a:p>
            <a:pPr indent="-274320" lvl="0" marL="274320" rtl="0" algn="just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 b="1" sz="2200" u="sng"/>
          </a:p>
          <a:p>
            <a:pPr indent="-123190" lvl="0" marL="274320" rtl="0" algn="l">
              <a:spcBef>
                <a:spcPts val="1800"/>
              </a:spcBef>
              <a:spcAft>
                <a:spcPts val="0"/>
              </a:spcAft>
              <a:buSzPts val="2380"/>
              <a:buFont typeface="Courier New"/>
              <a:buNone/>
            </a:pPr>
            <a:r>
              <a:t/>
            </a:r>
            <a:endParaRPr sz="2200"/>
          </a:p>
          <a:p>
            <a:pPr indent="-236220" lvl="0" marL="274320" rtl="0" algn="l">
              <a:spcBef>
                <a:spcPts val="1200"/>
              </a:spcBef>
              <a:spcAft>
                <a:spcPts val="0"/>
              </a:spcAft>
              <a:buSzPts val="1780"/>
              <a:buFont typeface="Courier New"/>
              <a:buChar char="o"/>
            </a:pPr>
            <a:r>
              <a:t/>
            </a:r>
            <a:endParaRPr sz="2200"/>
          </a:p>
          <a:p>
            <a:pPr indent="-217170" lvl="0" marL="274320" rtl="0" algn="l">
              <a:spcBef>
                <a:spcPts val="1200"/>
              </a:spcBef>
              <a:spcAft>
                <a:spcPts val="0"/>
              </a:spcAft>
              <a:buSzPts val="1480"/>
              <a:buFont typeface="Courier New"/>
              <a:buChar char="o"/>
            </a:pPr>
            <a:r>
              <a:rPr lang="en-US" sz="1900"/>
              <a:t>In Tri-state, only one device can access  the</a:t>
            </a:r>
            <a:endParaRPr sz="1700"/>
          </a:p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380"/>
              <a:buNone/>
            </a:pPr>
            <a:r>
              <a:rPr lang="en-US" sz="1900"/>
              <a:t>    bus at anyone time.</a:t>
            </a:r>
            <a:endParaRPr sz="1700"/>
          </a:p>
          <a:p>
            <a:pPr indent="-217170" lvl="0" marL="274320" rtl="0" algn="l">
              <a:spcBef>
                <a:spcPts val="0"/>
              </a:spcBef>
              <a:spcAft>
                <a:spcPts val="0"/>
              </a:spcAft>
              <a:buSzPts val="1480"/>
              <a:buFont typeface="Courier New"/>
              <a:buChar char="o"/>
            </a:pPr>
            <a:r>
              <a:rPr lang="en-US" sz="1900"/>
              <a:t>The basic concept of the third state, high impedance (Hi-Z), is to effectively remove the device's influence from the rest of the circuit. </a:t>
            </a:r>
            <a:endParaRPr b="1" sz="1900" u="sng"/>
          </a:p>
          <a:p>
            <a:pPr indent="-274320" lvl="0" marL="274320" rtl="0" algn="just">
              <a:spcBef>
                <a:spcPts val="5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1800"/>
          </a:p>
        </p:txBody>
      </p:sp>
      <p:cxnSp>
        <p:nvCxnSpPr>
          <p:cNvPr id="124" name="Google Shape;124;p3"/>
          <p:cNvCxnSpPr/>
          <p:nvPr/>
        </p:nvCxnSpPr>
        <p:spPr>
          <a:xfrm>
            <a:off x="1295400" y="916852"/>
            <a:ext cx="6781800" cy="1588"/>
          </a:xfrm>
          <a:prstGeom prst="straightConnector1">
            <a:avLst/>
          </a:prstGeom>
          <a:noFill/>
          <a:ln cap="flat" cmpd="sng" w="28575">
            <a:solidFill>
              <a:srgbClr val="AE350A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5" name="Google Shape;12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364670"/>
            <a:ext cx="4138083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6800" y="1136070"/>
            <a:ext cx="4038600" cy="1290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6000" y="2583870"/>
            <a:ext cx="2895600" cy="2439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468" y="2628900"/>
            <a:ext cx="3991532" cy="289600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4"/>
          <p:cNvSpPr txBox="1"/>
          <p:nvPr/>
        </p:nvSpPr>
        <p:spPr>
          <a:xfrm>
            <a:off x="2808279" y="1219200"/>
            <a:ext cx="408964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How Tri-Stating works</a:t>
            </a:r>
            <a:endParaRPr/>
          </a:p>
        </p:txBody>
      </p:sp>
      <p:pic>
        <p:nvPicPr>
          <p:cNvPr id="135" name="Google Shape;13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2563" y="1943100"/>
            <a:ext cx="4210723" cy="358180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4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4"/>
          <p:cNvSpPr txBox="1"/>
          <p:nvPr/>
        </p:nvSpPr>
        <p:spPr>
          <a:xfrm>
            <a:off x="1058763" y="6021169"/>
            <a:ext cx="7467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Image and content credit goes to - </a:t>
            </a:r>
            <a:r>
              <a:rPr lang="en-US" sz="1800" u="sng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https://www.youtube.com/channel/UCtaUBoxL2DvNydL3r5KuQOg</a:t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5"/>
          <p:cNvSpPr txBox="1"/>
          <p:nvPr/>
        </p:nvSpPr>
        <p:spPr>
          <a:xfrm>
            <a:off x="2201351" y="1143000"/>
            <a:ext cx="489198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Advantages of Tri-State Bus</a:t>
            </a:r>
            <a:endParaRPr/>
          </a:p>
        </p:txBody>
      </p:sp>
      <p:sp>
        <p:nvSpPr>
          <p:cNvPr id="144" name="Google Shape;144;p5"/>
          <p:cNvSpPr txBox="1"/>
          <p:nvPr/>
        </p:nvSpPr>
        <p:spPr>
          <a:xfrm>
            <a:off x="762000" y="1905000"/>
            <a:ext cx="7772400" cy="363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1" marL="10287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To resolve conflict between multiple sources driving the shared bus line.</a:t>
            </a:r>
            <a:endParaRPr/>
          </a:p>
          <a:p>
            <a:pPr indent="-571500" lvl="1" marL="10287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To use the same port as both for input and output operation.</a:t>
            </a:r>
            <a:b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b="1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Note: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not all devices need to drive all bus lines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571500" lvl="1" marL="10287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It higher the bus fan out.</a:t>
            </a:r>
            <a:b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b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endParaRPr b="0" i="0" sz="1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" name="Google Shape;150;p6"/>
          <p:cNvSpPr txBox="1"/>
          <p:nvPr/>
        </p:nvSpPr>
        <p:spPr>
          <a:xfrm>
            <a:off x="2362200" y="914400"/>
            <a:ext cx="408278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External Bus Interface</a:t>
            </a:r>
            <a:endParaRPr/>
          </a:p>
        </p:txBody>
      </p:sp>
      <p:sp>
        <p:nvSpPr>
          <p:cNvPr id="151" name="Google Shape;151;p6"/>
          <p:cNvSpPr txBox="1"/>
          <p:nvPr/>
        </p:nvSpPr>
        <p:spPr>
          <a:xfrm>
            <a:off x="762000" y="1905000"/>
            <a:ext cx="7772400" cy="5109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Arial"/>
              <a:buChar char="•"/>
            </a:pPr>
            <a:r>
              <a:rPr b="0" i="0" lang="en-US" sz="28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An external bus is a type of data bus that enables external devices and components to connect with a computer.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Arial"/>
              <a:buChar char="•"/>
            </a:pPr>
            <a:r>
              <a:rPr b="0" i="0" lang="en-US" sz="28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It enables connecting devices, carrying data and other control information, but is only restricted to be used external to the computer system.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Arial"/>
              <a:buChar char="•"/>
            </a:pPr>
            <a:r>
              <a:rPr b="0" i="0" lang="en-US" sz="28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An external bus is also known as external bus interface (EBI) and expansion bus.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Arial"/>
              <a:buChar char="•"/>
            </a:pPr>
            <a:r>
              <a:rPr b="0" i="0" lang="en-US" sz="28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These devices can include storage, monitors, keyboard, mouse and more.</a:t>
            </a:r>
            <a:br>
              <a:rPr lang="en-US" sz="2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br>
              <a:rPr lang="en-US" sz="2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" name="Google Shape;157;p7"/>
          <p:cNvSpPr txBox="1"/>
          <p:nvPr/>
        </p:nvSpPr>
        <p:spPr>
          <a:xfrm>
            <a:off x="2362200" y="914400"/>
            <a:ext cx="408278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External Bus Interface</a:t>
            </a:r>
            <a:endParaRPr/>
          </a:p>
        </p:txBody>
      </p:sp>
      <p:sp>
        <p:nvSpPr>
          <p:cNvPr id="158" name="Google Shape;158;p7"/>
          <p:cNvSpPr txBox="1"/>
          <p:nvPr/>
        </p:nvSpPr>
        <p:spPr>
          <a:xfrm>
            <a:off x="762000" y="1905000"/>
            <a:ext cx="7772400" cy="418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b="0" i="0" lang="en-US" sz="32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lower than internal buses.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200"/>
              <a:buFont typeface="Arial"/>
              <a:buChar char="•"/>
            </a:pPr>
            <a:r>
              <a:rPr b="0" i="0" lang="en-US" sz="32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An external bus can be both serial or parallel.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200"/>
              <a:buFont typeface="Arial"/>
              <a:buChar char="•"/>
            </a:pPr>
            <a:r>
              <a:rPr b="0" i="0" lang="en-US" sz="32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Universal Serial Bus (USB) , PCI bus and IEEE 1294 are common examples of external buses.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br>
              <a:rPr lang="en-US" sz="2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"/>
          <p:cNvSpPr txBox="1"/>
          <p:nvPr>
            <p:ph type="title"/>
          </p:nvPr>
        </p:nvSpPr>
        <p:spPr>
          <a:xfrm>
            <a:off x="914400" y="-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1" lang="en-US"/>
              <a:t>Bus Interfacing</a:t>
            </a:r>
            <a:endParaRPr/>
          </a:p>
        </p:txBody>
      </p:sp>
      <p:sp>
        <p:nvSpPr>
          <p:cNvPr id="164" name="Google Shape;164;p8"/>
          <p:cNvSpPr txBox="1"/>
          <p:nvPr>
            <p:ph idx="1" type="body"/>
          </p:nvPr>
        </p:nvSpPr>
        <p:spPr>
          <a:xfrm>
            <a:off x="228600" y="907470"/>
            <a:ext cx="8534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4450" lvl="1" marL="0" rtl="0" algn="just">
              <a:spcBef>
                <a:spcPts val="0"/>
              </a:spcBef>
              <a:spcAft>
                <a:spcPts val="0"/>
              </a:spcAft>
              <a:buSzPts val="2020"/>
              <a:buFont typeface="Noto Sans Symbols"/>
              <a:buChar char="▪"/>
            </a:pPr>
            <a:r>
              <a:rPr b="1" lang="en-US" sz="2500"/>
              <a:t>Bus Master: </a:t>
            </a:r>
            <a:endParaRPr sz="1700"/>
          </a:p>
          <a:p>
            <a:pPr indent="0" lvl="1" marL="0" rtl="0" algn="just">
              <a:spcBef>
                <a:spcPts val="370"/>
              </a:spcBef>
              <a:spcAft>
                <a:spcPts val="0"/>
              </a:spcAft>
              <a:buSzPts val="2380"/>
              <a:buNone/>
            </a:pPr>
            <a:r>
              <a:rPr lang="en-US" sz="2100"/>
              <a:t>The device that determines who will speak and who will listen is called the </a:t>
            </a:r>
            <a:r>
              <a:rPr b="1" lang="en-US" sz="2100"/>
              <a:t>bus master</a:t>
            </a:r>
            <a:r>
              <a:rPr lang="en-US" sz="2100"/>
              <a:t>. </a:t>
            </a:r>
            <a:endParaRPr sz="1700"/>
          </a:p>
          <a:p>
            <a:pPr indent="-184150" lvl="1" marL="457200" rtl="0" algn="just">
              <a:spcBef>
                <a:spcPts val="1570"/>
              </a:spcBef>
              <a:spcAft>
                <a:spcPts val="0"/>
              </a:spcAft>
              <a:buSzPts val="1680"/>
              <a:buFont typeface="Courier New"/>
              <a:buChar char="o"/>
            </a:pPr>
            <a:r>
              <a:rPr lang="en-US" sz="2100"/>
              <a:t>Usually, the CPU is the bus master, but some clever buses can allow other devices to take over when necessary. </a:t>
            </a:r>
            <a:endParaRPr sz="1700"/>
          </a:p>
          <a:p>
            <a:pPr indent="-184150" lvl="1" marL="457200" rtl="0" algn="just">
              <a:spcBef>
                <a:spcPts val="1570"/>
              </a:spcBef>
              <a:spcAft>
                <a:spcPts val="0"/>
              </a:spcAft>
              <a:buSzPts val="1680"/>
              <a:buFont typeface="Courier New"/>
              <a:buChar char="o"/>
            </a:pPr>
            <a:r>
              <a:rPr lang="en-US" sz="2100"/>
              <a:t>Input and output are always designated relative to the bus master. </a:t>
            </a:r>
            <a:endParaRPr sz="1700"/>
          </a:p>
          <a:p>
            <a:pPr indent="-228600" lvl="1" marL="457200" rtl="0" algn="just">
              <a:spcBef>
                <a:spcPts val="1570"/>
              </a:spcBef>
              <a:spcAft>
                <a:spcPts val="0"/>
              </a:spcAft>
              <a:buSzPts val="2380"/>
              <a:buFont typeface="Courier New"/>
              <a:buChar char="o"/>
            </a:pPr>
            <a:r>
              <a:rPr lang="en-US" sz="2100"/>
              <a:t>A </a:t>
            </a:r>
            <a:r>
              <a:rPr b="1" lang="en-US" sz="1700"/>
              <a:t>READ</a:t>
            </a:r>
            <a:r>
              <a:rPr lang="en-US" sz="2100"/>
              <a:t> means data is going into the bus master. </a:t>
            </a:r>
            <a:endParaRPr sz="1700"/>
          </a:p>
          <a:p>
            <a:pPr indent="-228600" lvl="1" marL="457200" rtl="0" algn="just">
              <a:spcBef>
                <a:spcPts val="1570"/>
              </a:spcBef>
              <a:spcAft>
                <a:spcPts val="0"/>
              </a:spcAft>
              <a:buSzPts val="2380"/>
              <a:buFont typeface="Courier New"/>
              <a:buChar char="o"/>
            </a:pPr>
            <a:r>
              <a:rPr lang="en-US" sz="2100"/>
              <a:t>A </a:t>
            </a:r>
            <a:r>
              <a:rPr b="1" lang="en-US" sz="1700"/>
              <a:t>WRITE</a:t>
            </a:r>
            <a:r>
              <a:rPr lang="en-US" sz="2100"/>
              <a:t> means that data is going out from the bus master.</a:t>
            </a:r>
            <a:endParaRPr sz="1700"/>
          </a:p>
          <a:p>
            <a:pPr indent="-228600" lvl="1" marL="457200" rtl="0" algn="just">
              <a:spcBef>
                <a:spcPts val="1570"/>
              </a:spcBef>
              <a:spcAft>
                <a:spcPts val="0"/>
              </a:spcAft>
              <a:buSzPts val="2380"/>
              <a:buNone/>
            </a:pPr>
            <a:r>
              <a:rPr lang="en-US" sz="2100"/>
              <a:t>***Each bus has several lines dedicated to one of three separate duties. </a:t>
            </a:r>
            <a:endParaRPr b="1" sz="2100" u="sng"/>
          </a:p>
          <a:p>
            <a:pPr indent="-274320" lvl="0" marL="274320" rtl="0" algn="just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 b="1" sz="2100" u="sng"/>
          </a:p>
          <a:p>
            <a:pPr indent="-123190" lvl="0" marL="274320" rtl="0" algn="l">
              <a:spcBef>
                <a:spcPts val="1800"/>
              </a:spcBef>
              <a:spcAft>
                <a:spcPts val="0"/>
              </a:spcAft>
              <a:buSzPts val="2380"/>
              <a:buFont typeface="Courier New"/>
              <a:buNone/>
            </a:pPr>
            <a:r>
              <a:t/>
            </a:r>
            <a:endParaRPr sz="2100"/>
          </a:p>
          <a:p>
            <a:pPr indent="-123190" lvl="0" marL="27432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 sz="2100"/>
          </a:p>
          <a:p>
            <a:pPr indent="-274320" lvl="0" marL="274320" rtl="0" algn="just">
              <a:spcBef>
                <a:spcPts val="5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1700"/>
          </a:p>
        </p:txBody>
      </p:sp>
      <p:cxnSp>
        <p:nvCxnSpPr>
          <p:cNvPr id="165" name="Google Shape;165;p8"/>
          <p:cNvCxnSpPr/>
          <p:nvPr/>
        </p:nvCxnSpPr>
        <p:spPr>
          <a:xfrm>
            <a:off x="1295400" y="792162"/>
            <a:ext cx="6781800" cy="1588"/>
          </a:xfrm>
          <a:prstGeom prst="straightConnector1">
            <a:avLst/>
          </a:prstGeom>
          <a:noFill/>
          <a:ln cap="flat" cmpd="sng" w="28575">
            <a:solidFill>
              <a:srgbClr val="AE350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6" name="Google Shape;166;p8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 txBox="1"/>
          <p:nvPr>
            <p:ph type="title"/>
          </p:nvPr>
        </p:nvSpPr>
        <p:spPr>
          <a:xfrm>
            <a:off x="914400" y="-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1" lang="en-US"/>
              <a:t>Bus Interfacing</a:t>
            </a:r>
            <a:endParaRPr/>
          </a:p>
        </p:txBody>
      </p:sp>
      <p:sp>
        <p:nvSpPr>
          <p:cNvPr id="172" name="Google Shape;172;p9"/>
          <p:cNvSpPr txBox="1"/>
          <p:nvPr>
            <p:ph idx="1" type="body"/>
          </p:nvPr>
        </p:nvSpPr>
        <p:spPr>
          <a:xfrm>
            <a:off x="0" y="1143000"/>
            <a:ext cx="9144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50799" lvl="1" marL="0" rtl="0" algn="just">
              <a:spcBef>
                <a:spcPts val="0"/>
              </a:spcBef>
              <a:spcAft>
                <a:spcPts val="0"/>
              </a:spcAft>
              <a:buSzPts val="1580"/>
              <a:buFont typeface="Noto Sans Symbols"/>
              <a:buChar char="▪"/>
            </a:pPr>
            <a:r>
              <a:rPr b="1" lang="en-US" sz="2000"/>
              <a:t>Each bus has several lines dedicated to one of three separate duties. </a:t>
            </a:r>
            <a:endParaRPr b="1" sz="2000" u="sng"/>
          </a:p>
          <a:p>
            <a:pPr indent="-223520" lvl="0" marL="457200" rtl="0" algn="just">
              <a:spcBef>
                <a:spcPts val="2380"/>
              </a:spcBef>
              <a:spcAft>
                <a:spcPts val="0"/>
              </a:spcAft>
              <a:buSzPts val="1580"/>
              <a:buFont typeface="Courier New"/>
              <a:buChar char="o"/>
            </a:pPr>
            <a:r>
              <a:rPr b="1" lang="en-US" sz="2000"/>
              <a:t>Control lines</a:t>
            </a:r>
            <a:r>
              <a:rPr lang="en-US" sz="2000"/>
              <a:t> are (mostly) unidirectional. They coordinate data transfer. </a:t>
            </a:r>
            <a:endParaRPr b="1" sz="2000" u="sng"/>
          </a:p>
          <a:p>
            <a:pPr indent="-223520" lvl="0" marL="457200" rtl="0" algn="just">
              <a:spcBef>
                <a:spcPts val="580"/>
              </a:spcBef>
              <a:spcAft>
                <a:spcPts val="0"/>
              </a:spcAft>
              <a:buSzPts val="1580"/>
              <a:buFont typeface="Courier New"/>
              <a:buChar char="o"/>
            </a:pPr>
            <a:r>
              <a:rPr b="1" lang="en-US" sz="2000"/>
              <a:t>Address lines </a:t>
            </a:r>
            <a:r>
              <a:rPr lang="en-US" sz="2000"/>
              <a:t>are unidirectional. </a:t>
            </a:r>
            <a:endParaRPr sz="1800"/>
          </a:p>
          <a:p>
            <a:pPr indent="-274320" lvl="0" marL="457200" rtl="0" algn="just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rPr lang="en-US" sz="2000"/>
              <a:t>    The bus master uses them to </a:t>
            </a:r>
            <a:endParaRPr sz="1800"/>
          </a:p>
          <a:p>
            <a:pPr indent="-274320" lvl="0" marL="457200" rtl="0" algn="just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rPr lang="en-US" sz="2000"/>
              <a:t>    designate which device it wants </a:t>
            </a:r>
            <a:endParaRPr sz="1800"/>
          </a:p>
          <a:p>
            <a:pPr indent="-274320" lvl="0" marL="457200" rtl="0" algn="just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rPr lang="en-US" sz="2000"/>
              <a:t>    to communicate with. </a:t>
            </a:r>
            <a:endParaRPr sz="1800"/>
          </a:p>
          <a:p>
            <a:pPr indent="-223520" lvl="0" marL="457200" rtl="0" algn="l">
              <a:spcBef>
                <a:spcPts val="580"/>
              </a:spcBef>
              <a:spcAft>
                <a:spcPts val="0"/>
              </a:spcAft>
              <a:buSzPts val="1580"/>
              <a:buFont typeface="Courier New"/>
              <a:buChar char="o"/>
            </a:pPr>
            <a:r>
              <a:rPr lang="en-US" sz="2000"/>
              <a:t> </a:t>
            </a:r>
            <a:r>
              <a:rPr b="1" lang="en-US" sz="2000"/>
              <a:t>Data lines </a:t>
            </a:r>
            <a:r>
              <a:rPr lang="en-US" sz="2000"/>
              <a:t>are bidirectional </a:t>
            </a:r>
            <a:endParaRPr sz="1800"/>
          </a:p>
          <a:p>
            <a:pPr indent="-274320" lvl="0" marL="45720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rPr lang="en-US" sz="2000"/>
              <a:t>     so that they can carry binary data </a:t>
            </a:r>
            <a:endParaRPr sz="1800"/>
          </a:p>
          <a:p>
            <a:pPr indent="-274320" lvl="0" marL="45720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rPr lang="en-US" sz="2000"/>
              <a:t>     into or out from the bus master.</a:t>
            </a:r>
            <a:endParaRPr sz="1800"/>
          </a:p>
          <a:p>
            <a:pPr indent="-274320" lvl="0" marL="274320" rtl="0" algn="just">
              <a:spcBef>
                <a:spcPts val="5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1600"/>
          </a:p>
        </p:txBody>
      </p:sp>
      <p:cxnSp>
        <p:nvCxnSpPr>
          <p:cNvPr id="173" name="Google Shape;173;p9"/>
          <p:cNvCxnSpPr/>
          <p:nvPr/>
        </p:nvCxnSpPr>
        <p:spPr>
          <a:xfrm>
            <a:off x="1295400" y="792162"/>
            <a:ext cx="6781800" cy="1588"/>
          </a:xfrm>
          <a:prstGeom prst="straightConnector1">
            <a:avLst/>
          </a:prstGeom>
          <a:noFill/>
          <a:ln cap="flat" cmpd="sng" w="28575">
            <a:solidFill>
              <a:srgbClr val="AE350A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C:\Users\ashraful.alam\Desktop\Untitled.png" id="174" name="Google Shape;17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5345" y="2822924"/>
            <a:ext cx="4038600" cy="350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9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Dr. Md. Ashraful alam</dc:creator>
</cp:coreProperties>
</file>