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Helvetica Neue"/>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hUzu+Rf4t8w4gQzSh/bxKKgXrA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boldItalic.fntdata"/><Relationship Id="rId25" Type="http://schemas.openxmlformats.org/officeDocument/2006/relationships/font" Target="fonts/HelveticaNeue-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Google Shape;1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20"/>
          <p:cNvPicPr preferRelativeResize="0"/>
          <p:nvPr/>
        </p:nvPicPr>
        <p:blipFill rotWithShape="1">
          <a:blip r:embed="rId2">
            <a:alphaModFix/>
          </a:blip>
          <a:srcRect b="0" l="0" r="0" t="0"/>
          <a:stretch/>
        </p:blipFill>
        <p:spPr>
          <a:xfrm>
            <a:off x="10970879" y="365125"/>
            <a:ext cx="969775" cy="88976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3" name="Shape 73"/>
        <p:cNvGrpSpPr/>
        <p:nvPr/>
      </p:nvGrpSpPr>
      <p:grpSpPr>
        <a:xfrm>
          <a:off x="0" y="0"/>
          <a:ext cx="0" cy="0"/>
          <a:chOff x="0" y="0"/>
          <a:chExt cx="0" cy="0"/>
        </a:xfrm>
      </p:grpSpPr>
      <p:sp>
        <p:nvSpPr>
          <p:cNvPr id="74" name="Google Shape;74;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2" name="Shape 22"/>
        <p:cNvGrpSpPr/>
        <p:nvPr/>
      </p:nvGrpSpPr>
      <p:grpSpPr>
        <a:xfrm>
          <a:off x="0" y="0"/>
          <a:ext cx="0" cy="0"/>
          <a:chOff x="0" y="0"/>
          <a:chExt cx="0" cy="0"/>
        </a:xfrm>
      </p:grpSpPr>
      <p:sp>
        <p:nvSpPr>
          <p:cNvPr id="23" name="Google Shape;23;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 name="Shape 28"/>
        <p:cNvGrpSpPr/>
        <p:nvPr/>
      </p:nvGrpSpPr>
      <p:grpSpPr>
        <a:xfrm>
          <a:off x="0" y="0"/>
          <a:ext cx="0" cy="0"/>
          <a:chOff x="0" y="0"/>
          <a:chExt cx="0" cy="0"/>
        </a:xfrm>
      </p:grpSpPr>
      <p:sp>
        <p:nvSpPr>
          <p:cNvPr id="29" name="Google Shape;29;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 name="Shape 34"/>
        <p:cNvGrpSpPr/>
        <p:nvPr/>
      </p:nvGrpSpPr>
      <p:grpSpPr>
        <a:xfrm>
          <a:off x="0" y="0"/>
          <a:ext cx="0" cy="0"/>
          <a:chOff x="0" y="0"/>
          <a:chExt cx="0" cy="0"/>
        </a:xfrm>
      </p:grpSpPr>
      <p:sp>
        <p:nvSpPr>
          <p:cNvPr id="35" name="Google Shape;3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1" name="Shape 41"/>
        <p:cNvGrpSpPr/>
        <p:nvPr/>
      </p:nvGrpSpPr>
      <p:grpSpPr>
        <a:xfrm>
          <a:off x="0" y="0"/>
          <a:ext cx="0" cy="0"/>
          <a:chOff x="0" y="0"/>
          <a:chExt cx="0" cy="0"/>
        </a:xfrm>
      </p:grpSpPr>
      <p:sp>
        <p:nvSpPr>
          <p:cNvPr id="42" name="Google Shape;42;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Google Shape;5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5" name="Shape 55"/>
        <p:cNvGrpSpPr/>
        <p:nvPr/>
      </p:nvGrpSpPr>
      <p:grpSpPr>
        <a:xfrm>
          <a:off x="0" y="0"/>
          <a:ext cx="0" cy="0"/>
          <a:chOff x="0" y="0"/>
          <a:chExt cx="0" cy="0"/>
        </a:xfrm>
      </p:grpSpPr>
      <p:sp>
        <p:nvSpPr>
          <p:cNvPr id="56" name="Google Shape;5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9" name="Shape 59"/>
        <p:cNvGrpSpPr/>
        <p:nvPr/>
      </p:nvGrpSpPr>
      <p:grpSpPr>
        <a:xfrm>
          <a:off x="0" y="0"/>
          <a:ext cx="0" cy="0"/>
          <a:chOff x="0" y="0"/>
          <a:chExt cx="0" cy="0"/>
        </a:xfrm>
      </p:grpSpPr>
      <p:sp>
        <p:nvSpPr>
          <p:cNvPr id="60" name="Google Shape;60;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6" name="Shape 66"/>
        <p:cNvGrpSpPr/>
        <p:nvPr/>
      </p:nvGrpSpPr>
      <p:grpSpPr>
        <a:xfrm>
          <a:off x="0" y="0"/>
          <a:ext cx="0" cy="0"/>
          <a:chOff x="0" y="0"/>
          <a:chExt cx="0" cy="0"/>
        </a:xfrm>
      </p:grpSpPr>
      <p:sp>
        <p:nvSpPr>
          <p:cNvPr id="67" name="Google Shape;67;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9" name="Google Shape;69;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jpg"/><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gif"/><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gif"/><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
          <p:cNvSpPr txBox="1"/>
          <p:nvPr>
            <p:ph type="title"/>
          </p:nvPr>
        </p:nvSpPr>
        <p:spPr>
          <a:xfrm>
            <a:off x="960120" y="349885"/>
            <a:ext cx="10515600" cy="18294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br>
              <a:rPr lang="en-US"/>
            </a:br>
            <a:r>
              <a:rPr b="1" lang="en-US" sz="3100"/>
              <a:t>CSE360-Computer Interfacing</a:t>
            </a:r>
            <a:br>
              <a:rPr b="1" lang="en-US" sz="3100"/>
            </a:br>
            <a:r>
              <a:rPr b="1" lang="en-US" sz="3100"/>
              <a:t>BRAC University</a:t>
            </a:r>
            <a:endParaRPr b="1"/>
          </a:p>
        </p:txBody>
      </p:sp>
      <p:sp>
        <p:nvSpPr>
          <p:cNvPr id="90" name="Google Shape;9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91" name="Google Shape;91;p1"/>
          <p:cNvPicPr preferRelativeResize="0"/>
          <p:nvPr/>
        </p:nvPicPr>
        <p:blipFill rotWithShape="1">
          <a:blip r:embed="rId3">
            <a:alphaModFix/>
          </a:blip>
          <a:srcRect b="0" l="0" r="0" t="0"/>
          <a:stretch/>
        </p:blipFill>
        <p:spPr>
          <a:xfrm>
            <a:off x="1214438" y="2112962"/>
            <a:ext cx="4243388" cy="4243388"/>
          </a:xfrm>
          <a:prstGeom prst="rect">
            <a:avLst/>
          </a:prstGeom>
          <a:noFill/>
          <a:ln>
            <a:noFill/>
          </a:ln>
        </p:spPr>
      </p:pic>
      <p:sp>
        <p:nvSpPr>
          <p:cNvPr id="92" name="Google Shape;92;p1"/>
          <p:cNvSpPr txBox="1"/>
          <p:nvPr/>
        </p:nvSpPr>
        <p:spPr>
          <a:xfrm>
            <a:off x="6217920" y="3137596"/>
            <a:ext cx="291465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800" u="none" cap="none" strike="noStrike">
                <a:solidFill>
                  <a:srgbClr val="0070C0"/>
                </a:solidFill>
                <a:latin typeface="Calibri"/>
                <a:ea typeface="Calibri"/>
                <a:cs typeface="Calibri"/>
                <a:sym typeface="Calibri"/>
              </a:rPr>
              <a:t>Computer Ports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0"/>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USB</a:t>
            </a:r>
            <a:endParaRPr/>
          </a:p>
        </p:txBody>
      </p:sp>
      <p:sp>
        <p:nvSpPr>
          <p:cNvPr id="157" name="Google Shape;157;p10"/>
          <p:cNvSpPr txBox="1"/>
          <p:nvPr>
            <p:ph idx="1" type="body"/>
          </p:nvPr>
        </p:nvSpPr>
        <p:spPr>
          <a:xfrm>
            <a:off x="838200" y="1384300"/>
            <a:ext cx="10515600" cy="47926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USB port ( Universal Serial Bus ) is the most used connection point for data transfer in the world. </a:t>
            </a:r>
            <a:endParaRPr/>
          </a:p>
          <a:p>
            <a:pPr indent="-228600" lvl="0" marL="228600" rtl="0" algn="l">
              <a:lnSpc>
                <a:spcPct val="90000"/>
              </a:lnSpc>
              <a:spcBef>
                <a:spcPts val="1000"/>
              </a:spcBef>
              <a:spcAft>
                <a:spcPts val="0"/>
              </a:spcAft>
              <a:buClr>
                <a:schemeClr val="dk1"/>
              </a:buClr>
              <a:buSzPts val="2800"/>
              <a:buChar char="•"/>
            </a:pPr>
            <a:r>
              <a:rPr lang="en-US"/>
              <a:t>It is designed for devices like printers, mice and to some extent for all.</a:t>
            </a:r>
            <a:endParaRPr/>
          </a:p>
          <a:p>
            <a:pPr indent="0" lvl="0" marL="0" rtl="0" algn="l">
              <a:lnSpc>
                <a:spcPct val="90000"/>
              </a:lnSpc>
              <a:spcBef>
                <a:spcPts val="1000"/>
              </a:spcBef>
              <a:spcAft>
                <a:spcPts val="0"/>
              </a:spcAft>
              <a:buClr>
                <a:schemeClr val="dk1"/>
              </a:buClr>
              <a:buSzPts val="2800"/>
              <a:buNone/>
            </a:pPr>
            <a:r>
              <a:rPr lang="en-US"/>
              <a:t>• USB hub - 127 devices to a USB port. – Speed share</a:t>
            </a:r>
            <a:endParaRPr/>
          </a:p>
          <a:p>
            <a:pPr indent="0" lvl="0" marL="0" rtl="0" algn="l">
              <a:lnSpc>
                <a:spcPct val="90000"/>
              </a:lnSpc>
              <a:spcBef>
                <a:spcPts val="1000"/>
              </a:spcBef>
              <a:spcAft>
                <a:spcPts val="0"/>
              </a:spcAft>
              <a:buClr>
                <a:schemeClr val="dk1"/>
              </a:buClr>
              <a:buSzPts val="2800"/>
              <a:buNone/>
            </a:pPr>
            <a:r>
              <a:rPr lang="en-US"/>
              <a:t>• Draw power</a:t>
            </a:r>
            <a:endParaRPr/>
          </a:p>
          <a:p>
            <a:pPr indent="0" lvl="0" marL="0" rtl="0" algn="l">
              <a:lnSpc>
                <a:spcPct val="90000"/>
              </a:lnSpc>
              <a:spcBef>
                <a:spcPts val="1000"/>
              </a:spcBef>
              <a:spcAft>
                <a:spcPts val="0"/>
              </a:spcAft>
              <a:buClr>
                <a:schemeClr val="dk1"/>
              </a:buClr>
              <a:buSzPts val="2800"/>
              <a:buNone/>
            </a:pPr>
            <a:r>
              <a:rPr lang="en-US"/>
              <a:t>• USB 2.0 -480 Mbps.</a:t>
            </a:r>
            <a:endParaRPr/>
          </a:p>
          <a:p>
            <a:pPr indent="0" lvl="0" marL="0" rtl="0" algn="l">
              <a:lnSpc>
                <a:spcPct val="90000"/>
              </a:lnSpc>
              <a:spcBef>
                <a:spcPts val="1000"/>
              </a:spcBef>
              <a:spcAft>
                <a:spcPts val="0"/>
              </a:spcAft>
              <a:buClr>
                <a:schemeClr val="dk1"/>
              </a:buClr>
              <a:buSzPts val="2800"/>
              <a:buNone/>
            </a:pPr>
            <a:r>
              <a:rPr lang="en-US"/>
              <a:t>• USB 3.0-5 Gbps (bi-directional)</a:t>
            </a:r>
            <a:endParaRPr/>
          </a:p>
          <a:p>
            <a:pPr indent="0" lvl="0" marL="0" rtl="0" algn="l">
              <a:lnSpc>
                <a:spcPct val="90000"/>
              </a:lnSpc>
              <a:spcBef>
                <a:spcPts val="1000"/>
              </a:spcBef>
              <a:spcAft>
                <a:spcPts val="0"/>
              </a:spcAft>
              <a:buClr>
                <a:schemeClr val="dk1"/>
              </a:buClr>
              <a:buSzPts val="2800"/>
              <a:buNone/>
            </a:pPr>
            <a:r>
              <a:rPr lang="en-US"/>
              <a:t>• 4 pins</a:t>
            </a:r>
            <a:endParaRPr/>
          </a:p>
          <a:p>
            <a:pPr indent="0" lvl="0" marL="0" rtl="0" algn="l">
              <a:lnSpc>
                <a:spcPct val="90000"/>
              </a:lnSpc>
              <a:spcBef>
                <a:spcPts val="1000"/>
              </a:spcBef>
              <a:spcAft>
                <a:spcPts val="0"/>
              </a:spcAft>
              <a:buClr>
                <a:schemeClr val="dk1"/>
              </a:buClr>
              <a:buSzPts val="2800"/>
              <a:buNone/>
            </a:pPr>
            <a:r>
              <a:rPr lang="en-US"/>
              <a:t>• No clock</a:t>
            </a:r>
            <a:endParaRPr/>
          </a:p>
        </p:txBody>
      </p:sp>
      <p:sp>
        <p:nvSpPr>
          <p:cNvPr id="158" name="Google Shape;15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1"/>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Types of USB</a:t>
            </a:r>
            <a:endParaRPr/>
          </a:p>
        </p:txBody>
      </p:sp>
      <p:sp>
        <p:nvSpPr>
          <p:cNvPr id="164" name="Google Shape;16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5" name="Google Shape;165;p11"/>
          <p:cNvPicPr preferRelativeResize="0"/>
          <p:nvPr>
            <p:ph idx="1" type="body"/>
          </p:nvPr>
        </p:nvPicPr>
        <p:blipFill rotWithShape="1">
          <a:blip r:embed="rId3">
            <a:alphaModFix/>
          </a:blip>
          <a:srcRect b="0" l="0" r="0" t="0"/>
          <a:stretch/>
        </p:blipFill>
        <p:spPr>
          <a:xfrm>
            <a:off x="985958" y="2274093"/>
            <a:ext cx="10367842" cy="26265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2"/>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USB Port Pinout</a:t>
            </a:r>
            <a:endParaRPr/>
          </a:p>
        </p:txBody>
      </p:sp>
      <p:sp>
        <p:nvSpPr>
          <p:cNvPr id="171" name="Google Shape;17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See the source image" id="172" name="Google Shape;172;p12"/>
          <p:cNvPicPr preferRelativeResize="0"/>
          <p:nvPr/>
        </p:nvPicPr>
        <p:blipFill rotWithShape="1">
          <a:blip r:embed="rId3">
            <a:alphaModFix/>
          </a:blip>
          <a:srcRect b="0" l="0" r="0" t="0"/>
          <a:stretch/>
        </p:blipFill>
        <p:spPr>
          <a:xfrm>
            <a:off x="2039082" y="1536700"/>
            <a:ext cx="8113835" cy="4667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3"/>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Firewire Port</a:t>
            </a:r>
            <a:endParaRPr/>
          </a:p>
        </p:txBody>
      </p:sp>
      <p:sp>
        <p:nvSpPr>
          <p:cNvPr id="178" name="Google Shape;178;p13"/>
          <p:cNvSpPr txBox="1"/>
          <p:nvPr>
            <p:ph idx="1" type="body"/>
          </p:nvPr>
        </p:nvSpPr>
        <p:spPr>
          <a:xfrm>
            <a:off x="838200" y="1384300"/>
            <a:ext cx="10515600" cy="47926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 IEEE 1394 port</a:t>
            </a:r>
            <a:endParaRPr/>
          </a:p>
          <a:p>
            <a:pPr indent="-228600" lvl="0" marL="228600" rtl="0" algn="l">
              <a:lnSpc>
                <a:spcPct val="90000"/>
              </a:lnSpc>
              <a:spcBef>
                <a:spcPts val="1000"/>
              </a:spcBef>
              <a:spcAft>
                <a:spcPts val="0"/>
              </a:spcAft>
              <a:buClr>
                <a:schemeClr val="dk1"/>
              </a:buClr>
              <a:buSzPts val="2800"/>
              <a:buChar char="•"/>
            </a:pPr>
            <a:r>
              <a:rPr lang="en-US"/>
              <a:t>Connect multiple types of devices that require faster data transmission speeds.</a:t>
            </a:r>
            <a:endParaRPr/>
          </a:p>
          <a:p>
            <a:pPr indent="-228600" lvl="0" marL="228600" rtl="0" algn="l">
              <a:lnSpc>
                <a:spcPct val="90000"/>
              </a:lnSpc>
              <a:spcBef>
                <a:spcPts val="1000"/>
              </a:spcBef>
              <a:spcAft>
                <a:spcPts val="0"/>
              </a:spcAft>
              <a:buClr>
                <a:schemeClr val="dk1"/>
              </a:buClr>
              <a:buSzPts val="2800"/>
              <a:buChar char="•"/>
            </a:pPr>
            <a:r>
              <a:rPr lang="en-US"/>
              <a:t>The three latest version (FireWire 800, FireWire 1600 and FireWire 3200 ) have speeds faster than the original FireWire 400.</a:t>
            </a:r>
            <a:endParaRPr/>
          </a:p>
          <a:p>
            <a:pPr indent="-228600" lvl="0" marL="228600" rtl="0" algn="l">
              <a:lnSpc>
                <a:spcPct val="90000"/>
              </a:lnSpc>
              <a:spcBef>
                <a:spcPts val="1000"/>
              </a:spcBef>
              <a:spcAft>
                <a:spcPts val="0"/>
              </a:spcAft>
              <a:buClr>
                <a:schemeClr val="dk1"/>
              </a:buClr>
              <a:buSzPts val="2800"/>
              <a:buChar char="•"/>
            </a:pPr>
            <a:r>
              <a:rPr lang="en-US"/>
              <a:t>Use FireWire hub to attach multiple devices to a single FireWire port.</a:t>
            </a:r>
            <a:endParaRPr/>
          </a:p>
          <a:p>
            <a:pPr indent="-228600" lvl="0" marL="228600" rtl="0" algn="l">
              <a:lnSpc>
                <a:spcPct val="90000"/>
              </a:lnSpc>
              <a:spcBef>
                <a:spcPts val="1000"/>
              </a:spcBef>
              <a:spcAft>
                <a:spcPts val="0"/>
              </a:spcAft>
              <a:buClr>
                <a:schemeClr val="dk1"/>
              </a:buClr>
              <a:buSzPts val="2800"/>
              <a:buChar char="•"/>
            </a:pPr>
            <a:r>
              <a:rPr lang="en-US"/>
              <a:t> Supports Plug and Play.</a:t>
            </a:r>
            <a:endParaRPr/>
          </a:p>
          <a:p>
            <a:pPr indent="-228600" lvl="0" marL="228600" rtl="0" algn="l">
              <a:lnSpc>
                <a:spcPct val="90000"/>
              </a:lnSpc>
              <a:spcBef>
                <a:spcPts val="1000"/>
              </a:spcBef>
              <a:spcAft>
                <a:spcPts val="0"/>
              </a:spcAft>
              <a:buClr>
                <a:schemeClr val="dk1"/>
              </a:buClr>
              <a:buSzPts val="2800"/>
              <a:buChar char="•"/>
            </a:pPr>
            <a:r>
              <a:rPr lang="en-US"/>
              <a:t>Firewire IEEE 1394 port supports the following operating systems: Mac OS 8.6, 9, Mac OS X, Microsoft Windows, Haiku, Linux, FreeBSD and NetBSD.</a:t>
            </a:r>
            <a:endParaRPr/>
          </a:p>
        </p:txBody>
      </p:sp>
      <p:sp>
        <p:nvSpPr>
          <p:cNvPr id="179" name="Google Shape;17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14"/>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Firewire Port</a:t>
            </a:r>
            <a:endParaRPr/>
          </a:p>
        </p:txBody>
      </p:sp>
      <p:sp>
        <p:nvSpPr>
          <p:cNvPr id="185" name="Google Shape;18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See the source image" id="186" name="Google Shape;186;p14"/>
          <p:cNvPicPr preferRelativeResize="0"/>
          <p:nvPr>
            <p:ph idx="1" type="body"/>
          </p:nvPr>
        </p:nvPicPr>
        <p:blipFill rotWithShape="1">
          <a:blip r:embed="rId3">
            <a:alphaModFix/>
          </a:blip>
          <a:srcRect b="0" l="0" r="0" t="0"/>
          <a:stretch/>
        </p:blipFill>
        <p:spPr>
          <a:xfrm>
            <a:off x="1109661" y="1823958"/>
            <a:ext cx="4233863" cy="4092734"/>
          </a:xfrm>
          <a:prstGeom prst="rect">
            <a:avLst/>
          </a:prstGeom>
          <a:noFill/>
          <a:ln>
            <a:noFill/>
          </a:ln>
        </p:spPr>
      </p:pic>
      <p:pic>
        <p:nvPicPr>
          <p:cNvPr id="187" name="Google Shape;187;p14"/>
          <p:cNvPicPr preferRelativeResize="0"/>
          <p:nvPr/>
        </p:nvPicPr>
        <p:blipFill rotWithShape="1">
          <a:blip r:embed="rId4">
            <a:alphaModFix/>
          </a:blip>
          <a:srcRect b="0" l="0" r="0" t="0"/>
          <a:stretch/>
        </p:blipFill>
        <p:spPr>
          <a:xfrm>
            <a:off x="6329363" y="1816178"/>
            <a:ext cx="4100514" cy="410051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15"/>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108000"/>
              </a:lnSpc>
              <a:spcBef>
                <a:spcPts val="0"/>
              </a:spcBef>
              <a:spcAft>
                <a:spcPts val="0"/>
              </a:spcAft>
              <a:buClr>
                <a:schemeClr val="dk1"/>
              </a:buClr>
              <a:buSzPts val="1100"/>
              <a:buFont typeface="Arial"/>
              <a:buNone/>
            </a:pPr>
            <a:r>
              <a:rPr b="1" lang="en-US"/>
              <a:t>Ethernet Port</a:t>
            </a:r>
            <a:endParaRPr b="1"/>
          </a:p>
        </p:txBody>
      </p:sp>
      <p:sp>
        <p:nvSpPr>
          <p:cNvPr id="193" name="Google Shape;193;p15"/>
          <p:cNvSpPr txBox="1"/>
          <p:nvPr>
            <p:ph idx="1" type="body"/>
          </p:nvPr>
        </p:nvSpPr>
        <p:spPr>
          <a:xfrm>
            <a:off x="838200" y="1384300"/>
            <a:ext cx="10515600" cy="47926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B3835"/>
              </a:buClr>
              <a:buSzPts val="2400"/>
              <a:buChar char="•"/>
            </a:pPr>
            <a:r>
              <a:rPr b="0" i="0" lang="en-US" sz="2400">
                <a:solidFill>
                  <a:srgbClr val="3B3835"/>
                </a:solidFill>
                <a:latin typeface="Helvetica Neue"/>
                <a:ea typeface="Helvetica Neue"/>
                <a:cs typeface="Helvetica Neue"/>
                <a:sym typeface="Helvetica Neue"/>
              </a:rPr>
              <a:t>Ethernet port is a network hardware interface used for data transfer and control between at least two devices that can support the ip protocol. </a:t>
            </a:r>
            <a:endParaRPr sz="2400">
              <a:solidFill>
                <a:srgbClr val="3B3835"/>
              </a:solidFill>
              <a:latin typeface="Helvetica Neue"/>
              <a:ea typeface="Helvetica Neue"/>
              <a:cs typeface="Helvetica Neue"/>
              <a:sym typeface="Helvetica Neue"/>
            </a:endParaRPr>
          </a:p>
          <a:p>
            <a:pPr indent="-228600" lvl="0" marL="228600" rtl="0" algn="l">
              <a:lnSpc>
                <a:spcPct val="90000"/>
              </a:lnSpc>
              <a:spcBef>
                <a:spcPts val="1000"/>
              </a:spcBef>
              <a:spcAft>
                <a:spcPts val="0"/>
              </a:spcAft>
              <a:buClr>
                <a:srgbClr val="3B3835"/>
              </a:buClr>
              <a:buSzPts val="2400"/>
              <a:buChar char="•"/>
            </a:pPr>
            <a:r>
              <a:rPr b="0" i="0" lang="en-US" sz="2400">
                <a:solidFill>
                  <a:srgbClr val="3B3835"/>
                </a:solidFill>
                <a:latin typeface="Helvetica Neue"/>
                <a:ea typeface="Helvetica Neue"/>
                <a:cs typeface="Helvetica Neue"/>
                <a:sym typeface="Helvetica Neue"/>
              </a:rPr>
              <a:t>Coaxial and twisted pair cable was used as Ethernet Ports. </a:t>
            </a:r>
            <a:endParaRPr sz="2400">
              <a:solidFill>
                <a:srgbClr val="3B3835"/>
              </a:solidFill>
              <a:latin typeface="Helvetica Neue"/>
              <a:ea typeface="Helvetica Neue"/>
              <a:cs typeface="Helvetica Neue"/>
              <a:sym typeface="Helvetica Neue"/>
            </a:endParaRPr>
          </a:p>
          <a:p>
            <a:pPr indent="-228600" lvl="0" marL="228600" rtl="0" algn="l">
              <a:lnSpc>
                <a:spcPct val="90000"/>
              </a:lnSpc>
              <a:spcBef>
                <a:spcPts val="1000"/>
              </a:spcBef>
              <a:spcAft>
                <a:spcPts val="0"/>
              </a:spcAft>
              <a:buClr>
                <a:srgbClr val="3B3835"/>
              </a:buClr>
              <a:buSzPts val="2400"/>
              <a:buChar char="•"/>
            </a:pPr>
            <a:r>
              <a:rPr b="0" i="0" lang="en-US" sz="2400">
                <a:solidFill>
                  <a:srgbClr val="3B3835"/>
                </a:solidFill>
                <a:latin typeface="Helvetica Neue"/>
                <a:ea typeface="Helvetica Neue"/>
                <a:cs typeface="Helvetica Neue"/>
                <a:sym typeface="Helvetica Neue"/>
              </a:rPr>
              <a:t>Twisted pair cable is used only on short distances, like the connection between a computer modem port or network port and a Ethernet switch or router. </a:t>
            </a:r>
            <a:endParaRPr/>
          </a:p>
          <a:p>
            <a:pPr indent="-228600" lvl="0" marL="228600" rtl="0" algn="l">
              <a:lnSpc>
                <a:spcPct val="90000"/>
              </a:lnSpc>
              <a:spcBef>
                <a:spcPts val="1000"/>
              </a:spcBef>
              <a:spcAft>
                <a:spcPts val="0"/>
              </a:spcAft>
              <a:buClr>
                <a:srgbClr val="3B3835"/>
              </a:buClr>
              <a:buSzPts val="2400"/>
              <a:buChar char="•"/>
            </a:pPr>
            <a:r>
              <a:rPr b="0" i="0" lang="en-US" sz="2400">
                <a:solidFill>
                  <a:srgbClr val="3B3835"/>
                </a:solidFill>
                <a:latin typeface="Helvetica Neue"/>
                <a:ea typeface="Helvetica Neue"/>
                <a:cs typeface="Helvetica Neue"/>
                <a:sym typeface="Helvetica Neue"/>
              </a:rPr>
              <a:t>On long distances fiber optic links are used as Ethernet cable. </a:t>
            </a:r>
            <a:endParaRPr/>
          </a:p>
          <a:p>
            <a:pPr indent="-228600" lvl="0" marL="228600" rtl="0" algn="l">
              <a:lnSpc>
                <a:spcPct val="90000"/>
              </a:lnSpc>
              <a:spcBef>
                <a:spcPts val="1000"/>
              </a:spcBef>
              <a:spcAft>
                <a:spcPts val="0"/>
              </a:spcAft>
              <a:buClr>
                <a:srgbClr val="3B3835"/>
              </a:buClr>
              <a:buSzPts val="2400"/>
              <a:buChar char="•"/>
            </a:pPr>
            <a:r>
              <a:rPr lang="en-US" sz="2400">
                <a:solidFill>
                  <a:srgbClr val="3B3835"/>
                </a:solidFill>
                <a:latin typeface="Helvetica Neue"/>
                <a:ea typeface="Helvetica Neue"/>
                <a:cs typeface="Helvetica Neue"/>
                <a:sym typeface="Helvetica Neue"/>
              </a:rPr>
              <a:t>S</a:t>
            </a:r>
            <a:r>
              <a:rPr b="0" i="0" lang="en-US" sz="2400">
                <a:solidFill>
                  <a:srgbClr val="3B3835"/>
                </a:solidFill>
                <a:latin typeface="Helvetica Neue"/>
                <a:ea typeface="Helvetica Neue"/>
                <a:cs typeface="Helvetica Neue"/>
                <a:sym typeface="Helvetica Neue"/>
              </a:rPr>
              <a:t>peed can vary 10Mbps up to 10Gbps. High speeds are usually used in large data transfer networks like a CCTV IP network or cable company but in the last case high speed is only obtained between switches or routers in most cases the client receives only 10 or 100 Mbps.</a:t>
            </a:r>
            <a:endParaRPr/>
          </a:p>
        </p:txBody>
      </p:sp>
      <p:sp>
        <p:nvSpPr>
          <p:cNvPr id="194" name="Google Shape;19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16"/>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Ethernet Port</a:t>
            </a:r>
            <a:endParaRPr/>
          </a:p>
        </p:txBody>
      </p:sp>
      <p:sp>
        <p:nvSpPr>
          <p:cNvPr id="200" name="Google Shape;20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See the source image" id="201" name="Google Shape;201;p16"/>
          <p:cNvPicPr preferRelativeResize="0"/>
          <p:nvPr/>
        </p:nvPicPr>
        <p:blipFill rotWithShape="1">
          <a:blip r:embed="rId3">
            <a:alphaModFix/>
          </a:blip>
          <a:srcRect b="0" l="0" r="0" t="0"/>
          <a:stretch/>
        </p:blipFill>
        <p:spPr>
          <a:xfrm>
            <a:off x="838200" y="1186864"/>
            <a:ext cx="4991100" cy="5253790"/>
          </a:xfrm>
          <a:prstGeom prst="rect">
            <a:avLst/>
          </a:prstGeom>
          <a:noFill/>
          <a:ln>
            <a:noFill/>
          </a:ln>
        </p:spPr>
      </p:pic>
      <p:pic>
        <p:nvPicPr>
          <p:cNvPr id="202" name="Google Shape;202;p16"/>
          <p:cNvPicPr preferRelativeResize="0"/>
          <p:nvPr/>
        </p:nvPicPr>
        <p:blipFill rotWithShape="1">
          <a:blip r:embed="rId4">
            <a:alphaModFix/>
          </a:blip>
          <a:srcRect b="0" l="0" r="0" t="0"/>
          <a:stretch/>
        </p:blipFill>
        <p:spPr>
          <a:xfrm>
            <a:off x="6115050" y="1384300"/>
            <a:ext cx="4991100" cy="4972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17"/>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Ethernet Port</a:t>
            </a:r>
            <a:endParaRPr/>
          </a:p>
        </p:txBody>
      </p:sp>
      <p:sp>
        <p:nvSpPr>
          <p:cNvPr id="208" name="Google Shape;208;p17"/>
          <p:cNvSpPr txBox="1"/>
          <p:nvPr>
            <p:ph idx="1" type="body"/>
          </p:nvPr>
        </p:nvSpPr>
        <p:spPr>
          <a:xfrm>
            <a:off x="838200" y="1384300"/>
            <a:ext cx="10515600" cy="47926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B3835"/>
              </a:buClr>
              <a:buSzPts val="2400"/>
              <a:buChar char="•"/>
            </a:pPr>
            <a:r>
              <a:rPr b="0" i="0" lang="en-US" sz="2400">
                <a:solidFill>
                  <a:srgbClr val="3B3835"/>
                </a:solidFill>
                <a:latin typeface="Helvetica Neue"/>
                <a:ea typeface="Helvetica Neue"/>
                <a:cs typeface="Helvetica Neue"/>
                <a:sym typeface="Helvetica Neue"/>
              </a:rPr>
              <a:t>The maximum Ethernet cable length between switches computers and routers is 100 meters or 328ft. After this the signal starts losing in amplitude and you could experience connection loss. If you want to use internet cables on longer distances it is better to use signal boosters for every 100 meters. A more efficient way is to use fiber optic cable who with special equipment can go up to 20 km without any signal booster.</a:t>
            </a:r>
            <a:endParaRPr/>
          </a:p>
        </p:txBody>
      </p:sp>
      <p:sp>
        <p:nvSpPr>
          <p:cNvPr id="209" name="Google Shape;20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5" name="Google Shape;215;p18"/>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216" name="Google Shape;216;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7030A0"/>
              </a:buClr>
              <a:buSzPts val="8000"/>
              <a:buNone/>
            </a:pPr>
            <a:r>
              <a:rPr lang="en-US" sz="8000">
                <a:solidFill>
                  <a:srgbClr val="7030A0"/>
                </a:solidFill>
              </a:rPr>
              <a:t>Thank You </a:t>
            </a:r>
            <a:br>
              <a:rPr lang="en-US" sz="8000"/>
            </a:br>
            <a:r>
              <a:rPr lang="en-US" sz="6000"/>
              <a:t>For Your Attention</a:t>
            </a:r>
            <a:endParaRPr sz="8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Computer Ports</a:t>
            </a:r>
            <a:endParaRPr/>
          </a:p>
        </p:txBody>
      </p:sp>
      <p:sp>
        <p:nvSpPr>
          <p:cNvPr id="98" name="Google Shape;98;p2"/>
          <p:cNvSpPr txBox="1"/>
          <p:nvPr>
            <p:ph idx="1" type="body"/>
          </p:nvPr>
        </p:nvSpPr>
        <p:spPr>
          <a:xfrm>
            <a:off x="838200" y="1384300"/>
            <a:ext cx="10515600" cy="47926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600"/>
              <a:buChar char="•"/>
            </a:pPr>
            <a:r>
              <a:rPr lang="en-US" sz="3600"/>
              <a:t>Computer ports are connection points or interfaces with other peripheral devices. </a:t>
            </a:r>
            <a:endParaRPr/>
          </a:p>
          <a:p>
            <a:pPr indent="-228600" lvl="0" marL="228600" rtl="0" algn="l">
              <a:lnSpc>
                <a:spcPct val="90000"/>
              </a:lnSpc>
              <a:spcBef>
                <a:spcPts val="1000"/>
              </a:spcBef>
              <a:spcAft>
                <a:spcPts val="0"/>
              </a:spcAft>
              <a:buClr>
                <a:schemeClr val="dk1"/>
              </a:buClr>
              <a:buSzPts val="3600"/>
              <a:buChar char="•"/>
            </a:pPr>
            <a:r>
              <a:rPr lang="en-US" sz="3600"/>
              <a:t>There are two main type of computer ports: </a:t>
            </a:r>
            <a:endParaRPr/>
          </a:p>
          <a:p>
            <a:pPr indent="-228600" lvl="1" marL="685800" rtl="0" algn="l">
              <a:lnSpc>
                <a:spcPct val="90000"/>
              </a:lnSpc>
              <a:spcBef>
                <a:spcPts val="500"/>
              </a:spcBef>
              <a:spcAft>
                <a:spcPts val="0"/>
              </a:spcAft>
              <a:buClr>
                <a:schemeClr val="dk1"/>
              </a:buClr>
              <a:buSzPts val="3200"/>
              <a:buChar char="•"/>
            </a:pPr>
            <a:r>
              <a:rPr lang="en-US" sz="3200"/>
              <a:t>Parallel Ports  Serial Ports </a:t>
            </a:r>
            <a:endParaRPr/>
          </a:p>
          <a:p>
            <a:pPr indent="-228600" lvl="0" marL="228600" rtl="0" algn="l">
              <a:lnSpc>
                <a:spcPct val="90000"/>
              </a:lnSpc>
              <a:spcBef>
                <a:spcPts val="1000"/>
              </a:spcBef>
              <a:spcAft>
                <a:spcPts val="0"/>
              </a:spcAft>
              <a:buClr>
                <a:schemeClr val="dk1"/>
              </a:buClr>
              <a:buSzPts val="3600"/>
              <a:buChar char="•"/>
            </a:pPr>
            <a:r>
              <a:rPr lang="en-US" sz="3600"/>
              <a:t>Others types are also there </a:t>
            </a:r>
            <a:endParaRPr/>
          </a:p>
          <a:p>
            <a:pPr indent="-228600" lvl="1" marL="685800" rtl="0" algn="l">
              <a:lnSpc>
                <a:spcPct val="90000"/>
              </a:lnSpc>
              <a:spcBef>
                <a:spcPts val="500"/>
              </a:spcBef>
              <a:spcAft>
                <a:spcPts val="0"/>
              </a:spcAft>
              <a:buClr>
                <a:schemeClr val="dk1"/>
              </a:buClr>
              <a:buSzPts val="3200"/>
              <a:buChar char="•"/>
            </a:pPr>
            <a:r>
              <a:rPr lang="en-US" sz="3200"/>
              <a:t>PS2, SCSI etc.</a:t>
            </a:r>
            <a:endParaRPr sz="2000"/>
          </a:p>
        </p:txBody>
      </p:sp>
      <p:sp>
        <p:nvSpPr>
          <p:cNvPr id="99" name="Google Shape;9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3"/>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Computer Ports</a:t>
            </a:r>
            <a:endParaRPr/>
          </a:p>
        </p:txBody>
      </p:sp>
      <p:pic>
        <p:nvPicPr>
          <p:cNvPr id="105" name="Google Shape;105;p3"/>
          <p:cNvPicPr preferRelativeResize="0"/>
          <p:nvPr>
            <p:ph idx="1" type="body"/>
          </p:nvPr>
        </p:nvPicPr>
        <p:blipFill rotWithShape="1">
          <a:blip r:embed="rId3">
            <a:alphaModFix/>
          </a:blip>
          <a:srcRect b="0" l="0" r="0" t="0"/>
          <a:stretch/>
        </p:blipFill>
        <p:spPr>
          <a:xfrm>
            <a:off x="3290885" y="1384300"/>
            <a:ext cx="6653215" cy="4926420"/>
          </a:xfrm>
          <a:prstGeom prst="rect">
            <a:avLst/>
          </a:prstGeom>
          <a:noFill/>
          <a:ln>
            <a:noFill/>
          </a:ln>
        </p:spPr>
      </p:pic>
      <p:sp>
        <p:nvSpPr>
          <p:cNvPr id="106" name="Google Shape;10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4"/>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Parallel Port</a:t>
            </a:r>
            <a:endParaRPr/>
          </a:p>
        </p:txBody>
      </p:sp>
      <p:sp>
        <p:nvSpPr>
          <p:cNvPr id="112" name="Google Shape;112;p4"/>
          <p:cNvSpPr txBox="1"/>
          <p:nvPr>
            <p:ph idx="1" type="body"/>
          </p:nvPr>
        </p:nvSpPr>
        <p:spPr>
          <a:xfrm>
            <a:off x="838200" y="1384300"/>
            <a:ext cx="10515600" cy="4792663"/>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lang="en-US"/>
              <a:t>Parallel port is used for data transfer between a computer and a peripheral device through a 25 or 36 pin connector. </a:t>
            </a:r>
            <a:endParaRPr/>
          </a:p>
          <a:p>
            <a:pPr indent="-228600" lvl="0" marL="228600" rtl="0" algn="l">
              <a:lnSpc>
                <a:spcPct val="80000"/>
              </a:lnSpc>
              <a:spcBef>
                <a:spcPts val="1000"/>
              </a:spcBef>
              <a:spcAft>
                <a:spcPts val="0"/>
              </a:spcAft>
              <a:buClr>
                <a:schemeClr val="dk1"/>
              </a:buClr>
              <a:buSzPts val="2800"/>
              <a:buChar char="•"/>
            </a:pPr>
            <a:r>
              <a:rPr lang="en-US"/>
              <a:t>In parallel communication multiple bits are transferred at a time. </a:t>
            </a:r>
            <a:endParaRPr/>
          </a:p>
          <a:p>
            <a:pPr indent="-228600" lvl="0" marL="228600" rtl="0" algn="l">
              <a:lnSpc>
                <a:spcPct val="80000"/>
              </a:lnSpc>
              <a:spcBef>
                <a:spcPts val="1000"/>
              </a:spcBef>
              <a:spcAft>
                <a:spcPts val="0"/>
              </a:spcAft>
              <a:buClr>
                <a:schemeClr val="dk1"/>
              </a:buClr>
              <a:buSzPts val="2800"/>
              <a:buChar char="•"/>
            </a:pPr>
            <a:r>
              <a:rPr lang="en-US"/>
              <a:t>By using the IEEE 1284 standard the parallel port becomes a bidirectional data gateway (can be used for transferring and receiving data packages).</a:t>
            </a:r>
            <a:endParaRPr/>
          </a:p>
          <a:p>
            <a:pPr indent="-228600" lvl="0" marL="228600" rtl="0" algn="l">
              <a:lnSpc>
                <a:spcPct val="80000"/>
              </a:lnSpc>
              <a:spcBef>
                <a:spcPts val="1000"/>
              </a:spcBef>
              <a:spcAft>
                <a:spcPts val="0"/>
              </a:spcAft>
              <a:buClr>
                <a:schemeClr val="dk1"/>
              </a:buClr>
              <a:buSzPts val="2800"/>
              <a:buChar char="•"/>
            </a:pPr>
            <a:r>
              <a:rPr lang="en-US"/>
              <a:t>The parallel port speed can range from 50 KBPS to 150 KBPS and can go up to 2 MBPS. </a:t>
            </a:r>
            <a:endParaRPr/>
          </a:p>
          <a:p>
            <a:pPr indent="-228600" lvl="0" marL="228600" rtl="0" algn="l">
              <a:lnSpc>
                <a:spcPct val="80000"/>
              </a:lnSpc>
              <a:spcBef>
                <a:spcPts val="1000"/>
              </a:spcBef>
              <a:spcAft>
                <a:spcPts val="0"/>
              </a:spcAft>
              <a:buClr>
                <a:schemeClr val="dk1"/>
              </a:buClr>
              <a:buSzPts val="2800"/>
              <a:buChar char="•"/>
            </a:pPr>
            <a:r>
              <a:rPr lang="en-US"/>
              <a:t>The 2 MBPS speed is achieved when the EPP and ECP modes are used as a 32 or 16 bit transfer interface who uses a 8 bit IN / OUT hardware.</a:t>
            </a:r>
            <a:endParaRPr/>
          </a:p>
        </p:txBody>
      </p:sp>
      <p:sp>
        <p:nvSpPr>
          <p:cNvPr id="113" name="Google Shape;11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5"/>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Parallel Port</a:t>
            </a:r>
            <a:endParaRPr/>
          </a:p>
        </p:txBody>
      </p:sp>
      <p:pic>
        <p:nvPicPr>
          <p:cNvPr id="119" name="Google Shape;119;p5"/>
          <p:cNvPicPr preferRelativeResize="0"/>
          <p:nvPr>
            <p:ph idx="1" type="body"/>
          </p:nvPr>
        </p:nvPicPr>
        <p:blipFill rotWithShape="1">
          <a:blip r:embed="rId3">
            <a:alphaModFix/>
          </a:blip>
          <a:srcRect b="0" l="0" r="0" t="0"/>
          <a:stretch/>
        </p:blipFill>
        <p:spPr>
          <a:xfrm>
            <a:off x="7153275" y="2831257"/>
            <a:ext cx="3633788" cy="2798017"/>
          </a:xfrm>
          <a:prstGeom prst="rect">
            <a:avLst/>
          </a:prstGeom>
          <a:noFill/>
          <a:ln>
            <a:noFill/>
          </a:ln>
        </p:spPr>
      </p:pic>
      <p:sp>
        <p:nvSpPr>
          <p:cNvPr id="120" name="Google Shape;12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See the source image" id="121" name="Google Shape;121;p5"/>
          <p:cNvPicPr preferRelativeResize="0"/>
          <p:nvPr/>
        </p:nvPicPr>
        <p:blipFill rotWithShape="1">
          <a:blip r:embed="rId4">
            <a:alphaModFix/>
          </a:blip>
          <a:srcRect b="0" l="0" r="0" t="0"/>
          <a:stretch/>
        </p:blipFill>
        <p:spPr>
          <a:xfrm>
            <a:off x="1123949" y="1384299"/>
            <a:ext cx="5348669" cy="4244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6"/>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Serial Port</a:t>
            </a:r>
            <a:endParaRPr/>
          </a:p>
        </p:txBody>
      </p:sp>
      <p:sp>
        <p:nvSpPr>
          <p:cNvPr id="127" name="Google Shape;127;p6"/>
          <p:cNvSpPr txBox="1"/>
          <p:nvPr>
            <p:ph idx="1" type="body"/>
          </p:nvPr>
        </p:nvSpPr>
        <p:spPr>
          <a:xfrm>
            <a:off x="838200" y="1384300"/>
            <a:ext cx="10515600" cy="47926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Serial port is a electronic communication gateway used for transferring data one bit at a time. </a:t>
            </a:r>
            <a:endParaRPr/>
          </a:p>
          <a:p>
            <a:pPr indent="-228600" lvl="0" marL="228600" rtl="0" algn="l">
              <a:lnSpc>
                <a:spcPct val="90000"/>
              </a:lnSpc>
              <a:spcBef>
                <a:spcPts val="1000"/>
              </a:spcBef>
              <a:spcAft>
                <a:spcPts val="0"/>
              </a:spcAft>
              <a:buClr>
                <a:schemeClr val="dk1"/>
              </a:buClr>
              <a:buSzPts val="2800"/>
              <a:buChar char="•"/>
            </a:pPr>
            <a:r>
              <a:rPr lang="en-US"/>
              <a:t>Together with parallel port the serial port was used almost for all type of information transfer between a computer and other peripheral devices. </a:t>
            </a:r>
            <a:endParaRPr/>
          </a:p>
          <a:p>
            <a:pPr indent="-228600" lvl="0" marL="228600" rtl="0" algn="l">
              <a:lnSpc>
                <a:spcPct val="90000"/>
              </a:lnSpc>
              <a:spcBef>
                <a:spcPts val="1000"/>
              </a:spcBef>
              <a:spcAft>
                <a:spcPts val="0"/>
              </a:spcAft>
              <a:buClr>
                <a:schemeClr val="dk1"/>
              </a:buClr>
              <a:buSzPts val="2800"/>
              <a:buChar char="•"/>
            </a:pPr>
            <a:r>
              <a:rPr lang="en-US"/>
              <a:t>Today the serial port has been replaced with dedicated ports like USB port, vga port, Ethernet port or internet port (used for network communication; any type of information).</a:t>
            </a:r>
            <a:endParaRPr/>
          </a:p>
        </p:txBody>
      </p:sp>
      <p:sp>
        <p:nvSpPr>
          <p:cNvPr id="128" name="Google Shape;12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7"/>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Serial Port</a:t>
            </a:r>
            <a:endParaRPr/>
          </a:p>
        </p:txBody>
      </p:sp>
      <p:sp>
        <p:nvSpPr>
          <p:cNvPr id="134" name="Google Shape;13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See the source image" id="135" name="Google Shape;135;p7"/>
          <p:cNvPicPr preferRelativeResize="0"/>
          <p:nvPr/>
        </p:nvPicPr>
        <p:blipFill rotWithShape="1">
          <a:blip r:embed="rId3">
            <a:alphaModFix/>
          </a:blip>
          <a:srcRect b="0" l="0" r="0" t="0"/>
          <a:stretch/>
        </p:blipFill>
        <p:spPr>
          <a:xfrm>
            <a:off x="995363" y="1503362"/>
            <a:ext cx="4733925" cy="4733925"/>
          </a:xfrm>
          <a:prstGeom prst="rect">
            <a:avLst/>
          </a:prstGeom>
          <a:noFill/>
          <a:ln>
            <a:noFill/>
          </a:ln>
        </p:spPr>
      </p:pic>
      <p:pic>
        <p:nvPicPr>
          <p:cNvPr descr="See the source image" id="136" name="Google Shape;136;p7"/>
          <p:cNvPicPr preferRelativeResize="0"/>
          <p:nvPr/>
        </p:nvPicPr>
        <p:blipFill rotWithShape="1">
          <a:blip r:embed="rId4">
            <a:alphaModFix/>
          </a:blip>
          <a:srcRect b="0" l="0" r="0" t="0"/>
          <a:stretch/>
        </p:blipFill>
        <p:spPr>
          <a:xfrm>
            <a:off x="6512719" y="1825625"/>
            <a:ext cx="4195761" cy="419576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8"/>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PS2 Port</a:t>
            </a:r>
            <a:endParaRPr/>
          </a:p>
        </p:txBody>
      </p:sp>
      <p:sp>
        <p:nvSpPr>
          <p:cNvPr id="142" name="Google Shape;142;p8"/>
          <p:cNvSpPr txBox="1"/>
          <p:nvPr>
            <p:ph idx="1" type="body"/>
          </p:nvPr>
        </p:nvSpPr>
        <p:spPr>
          <a:xfrm>
            <a:off x="838200" y="1384300"/>
            <a:ext cx="10515600" cy="47926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PS2 port is used for connecting keyboards and mice to a PC.</a:t>
            </a:r>
            <a:endParaRPr/>
          </a:p>
          <a:p>
            <a:pPr indent="-228600" lvl="0" marL="228600" rtl="0" algn="l">
              <a:lnSpc>
                <a:spcPct val="90000"/>
              </a:lnSpc>
              <a:spcBef>
                <a:spcPts val="1000"/>
              </a:spcBef>
              <a:spcAft>
                <a:spcPts val="0"/>
              </a:spcAft>
              <a:buClr>
                <a:schemeClr val="dk1"/>
              </a:buClr>
              <a:buSzPts val="2800"/>
              <a:buChar char="•"/>
            </a:pPr>
            <a:r>
              <a:rPr lang="en-US"/>
              <a:t>The main purpose of PS2 was replacing the serial keyboard and mouse.</a:t>
            </a:r>
            <a:endParaRPr/>
          </a:p>
          <a:p>
            <a:pPr indent="-228600" lvl="0" marL="228600" rtl="0" algn="l">
              <a:lnSpc>
                <a:spcPct val="90000"/>
              </a:lnSpc>
              <a:spcBef>
                <a:spcPts val="1000"/>
              </a:spcBef>
              <a:spcAft>
                <a:spcPts val="0"/>
              </a:spcAft>
              <a:buClr>
                <a:schemeClr val="dk1"/>
              </a:buClr>
              <a:buSzPts val="2800"/>
              <a:buChar char="•"/>
            </a:pPr>
            <a:r>
              <a:rPr lang="en-US"/>
              <a:t>In our days PS2 port was replaced by USB port, which is more easy to implement on a PC even though PS2 offers more capability and a greater speed. </a:t>
            </a:r>
            <a:endParaRPr/>
          </a:p>
          <a:p>
            <a:pPr indent="-228600" lvl="0" marL="228600" rtl="0" algn="l">
              <a:lnSpc>
                <a:spcPct val="90000"/>
              </a:lnSpc>
              <a:spcBef>
                <a:spcPts val="1000"/>
              </a:spcBef>
              <a:spcAft>
                <a:spcPts val="0"/>
              </a:spcAft>
              <a:buClr>
                <a:schemeClr val="dk1"/>
              </a:buClr>
              <a:buSzPts val="2800"/>
              <a:buChar char="•"/>
            </a:pPr>
            <a:r>
              <a:rPr lang="en-US"/>
              <a:t>PS2 connector color code </a:t>
            </a:r>
            <a:br>
              <a:rPr lang="en-US"/>
            </a:br>
            <a:r>
              <a:rPr lang="en-US"/>
              <a:t>Purple – Keyboard </a:t>
            </a:r>
            <a:br>
              <a:rPr lang="en-US"/>
            </a:br>
            <a:r>
              <a:rPr lang="en-US"/>
              <a:t>Green – Mouse</a:t>
            </a:r>
            <a:endParaRPr/>
          </a:p>
        </p:txBody>
      </p:sp>
      <p:sp>
        <p:nvSpPr>
          <p:cNvPr id="143" name="Google Shape;14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See the source image" id="144" name="Google Shape;144;p8"/>
          <p:cNvPicPr preferRelativeResize="0"/>
          <p:nvPr/>
        </p:nvPicPr>
        <p:blipFill rotWithShape="1">
          <a:blip r:embed="rId3">
            <a:alphaModFix/>
          </a:blip>
          <a:srcRect b="0" l="0" r="0" t="0"/>
          <a:stretch/>
        </p:blipFill>
        <p:spPr>
          <a:xfrm>
            <a:off x="6515099" y="3955116"/>
            <a:ext cx="3433763" cy="222184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9"/>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PS2 Port</a:t>
            </a:r>
            <a:endParaRPr/>
          </a:p>
        </p:txBody>
      </p:sp>
      <p:sp>
        <p:nvSpPr>
          <p:cNvPr id="150" name="Google Shape;15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See the source image" id="151" name="Google Shape;151;p9"/>
          <p:cNvPicPr preferRelativeResize="0"/>
          <p:nvPr/>
        </p:nvPicPr>
        <p:blipFill rotWithShape="1">
          <a:blip r:embed="rId3">
            <a:alphaModFix/>
          </a:blip>
          <a:srcRect b="0" l="0" r="0" t="0"/>
          <a:stretch/>
        </p:blipFill>
        <p:spPr>
          <a:xfrm>
            <a:off x="2705101" y="1606892"/>
            <a:ext cx="6438899" cy="377997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2020-06-16T10:31:33Z</dcterms:created>
  <dc:creator>Nazmus Sakeef</dc:creator>
</cp:coreProperties>
</file>