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hIkO0kUdPRWgKGdd0hLFhJY1X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6f2a580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86f2a5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86f2a580a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6f2a580a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6f2a580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86f2a580a_0_27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jp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Relationship Id="rId4" Type="http://schemas.openxmlformats.org/officeDocument/2006/relationships/image" Target="../media/image3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 IO (GPIO)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(Low level IO)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Md. Khalilur Rhaman PhD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CSE Department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None/>
            </a:pPr>
            <a:r>
              <a:rPr b="0" i="0" lang="en-US" sz="2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5a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247491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Seven-Segment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4602162" y="1447800"/>
            <a:ext cx="4038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seven-segment LEDs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anode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cathode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09600" y="5876925"/>
            <a:ext cx="2438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 point</a:t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 flipH="1" rot="10800000">
            <a:off x="1371600" y="5105400"/>
            <a:ext cx="1219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79144_09_05b" id="179" name="Google Shape;179;p8"/>
          <p:cNvPicPr preferRelativeResize="0"/>
          <p:nvPr/>
        </p:nvPicPr>
        <p:blipFill rotWithShape="1">
          <a:blip r:embed="rId4">
            <a:alphaModFix/>
          </a:blip>
          <a:srcRect b="16656" l="0" r="0" t="6667"/>
          <a:stretch/>
        </p:blipFill>
        <p:spPr>
          <a:xfrm>
            <a:off x="4868862" y="3276600"/>
            <a:ext cx="2743200" cy="158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9144_09_05c" id="180" name="Google Shape;180;p8"/>
          <p:cNvPicPr preferRelativeResize="0"/>
          <p:nvPr/>
        </p:nvPicPr>
        <p:blipFill rotWithShape="1">
          <a:blip r:embed="rId5">
            <a:alphaModFix/>
          </a:blip>
          <a:srcRect b="0" l="0" r="0" t="19058"/>
          <a:stretch/>
        </p:blipFill>
        <p:spPr>
          <a:xfrm>
            <a:off x="4876800" y="5029200"/>
            <a:ext cx="2743200" cy="173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5257800" y="3078162"/>
            <a:ext cx="16652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anode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6"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9137"/>
            <a:ext cx="6781800" cy="304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Seven-Segment LEDS to PORTs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Seven-Segment Chips</a:t>
            </a:r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648200"/>
            <a:ext cx="1981200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228600" y="518160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ALPHA/NUMERIC DISPLAY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0" y="1676400"/>
            <a:ext cx="1557337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075" y="1524000"/>
            <a:ext cx="2547937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447" id="197" name="Google Shape;19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1539875"/>
            <a:ext cx="4027487" cy="211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ital Font From Capital Letters On Green Alphanumeric LED ..." id="198" name="Google Shape;198;p10"/>
          <p:cNvPicPr preferRelativeResize="0"/>
          <p:nvPr/>
        </p:nvPicPr>
        <p:blipFill rotWithShape="1">
          <a:blip r:embed="rId7">
            <a:alphaModFix/>
          </a:blip>
          <a:srcRect b="8332" l="0" r="0" t="0"/>
          <a:stretch/>
        </p:blipFill>
        <p:spPr>
          <a:xfrm>
            <a:off x="4953000" y="3886200"/>
            <a:ext cx="37306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to Multiple 7-Segments</a:t>
            </a:r>
            <a:endParaRPr/>
          </a:p>
        </p:txBody>
      </p:sp>
      <p:pic>
        <p:nvPicPr>
          <p:cNvPr descr="79144_09_17"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24000"/>
            <a:ext cx="57150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343525"/>
            <a:ext cx="3243262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Matrix Display</a:t>
            </a:r>
            <a:endParaRPr/>
          </a:p>
        </p:txBody>
      </p:sp>
      <p:pic>
        <p:nvPicPr>
          <p:cNvPr descr="Diagram of 8X8 LED Matrix using 16 I/O pins" id="211" name="Google Shape;21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62175"/>
            <a:ext cx="39052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7219 Display Driver Kit with Red Display" id="212" name="Google Shape;212;p12"/>
          <p:cNvPicPr preferRelativeResize="0"/>
          <p:nvPr/>
        </p:nvPicPr>
        <p:blipFill rotWithShape="1">
          <a:blip r:embed="rId4">
            <a:alphaModFix/>
          </a:blip>
          <a:srcRect b="16666" l="0" r="0" t="8332"/>
          <a:stretch/>
        </p:blipFill>
        <p:spPr>
          <a:xfrm>
            <a:off x="4908550" y="2386012"/>
            <a:ext cx="3625850" cy="271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Matrix Display</a:t>
            </a:r>
            <a:endParaRPr/>
          </a:p>
        </p:txBody>
      </p:sp>
      <p:pic>
        <p:nvPicPr>
          <p:cNvPr descr="LED matrix display: internal structure | Download Scientific Diagram" id="218" name="Google Shape;21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" y="1747837"/>
            <a:ext cx="74390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Matrix Display</a:t>
            </a:r>
            <a:endParaRPr/>
          </a:p>
        </p:txBody>
      </p:sp>
      <p:pic>
        <p:nvPicPr>
          <p:cNvPr descr="How to Easily drive a an LED dot matrix display: 8x8 or 5x7 LEDs.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10525"/>
          <a:stretch/>
        </p:blipFill>
        <p:spPr>
          <a:xfrm>
            <a:off x="533400" y="2438400"/>
            <a:ext cx="3762375" cy="327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 Assembly Tutorial 7 – Graphics on an 8×8 LED Matrix. – [Brads ..." id="225" name="Google Shape;225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912" y="2438400"/>
            <a:ext cx="4306887" cy="272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457200" y="3322637"/>
            <a:ext cx="8229600" cy="300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a 2-line x 16 character LCD module with the built-in controller to I/O ports of the PIC18 microcontroller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 has a display Data RAM (registers) that stores data in 8-bit character code in ASCII.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register in Data RAM has its own address that corresponds to its position on the line.</a:t>
            </a:r>
            <a:endParaRPr/>
          </a:p>
        </p:txBody>
      </p:sp>
      <p:pic>
        <p:nvPicPr>
          <p:cNvPr descr="In-Depth Tutorial to Interface 16x2 Character LCD Module with Arduino" id="232" name="Google Shape;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308100"/>
            <a:ext cx="367665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control signals: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(Register Select)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 (Read/Write)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(Enable)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power connections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</a:t>
            </a:r>
            <a:r>
              <a:rPr lang="en-US" sz="2400"/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(Vcc</a:t>
            </a:r>
            <a:r>
              <a:rPr lang="en-US" sz="2400"/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register to control the brightness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has two 8-bit internal registers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Register (IR) to write instructions to set up LCD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Register (DR) to write data (ASCII characters)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 can be interfaced either in 8-bit or 4-bit mode</a:t>
            </a:r>
            <a:endParaRPr/>
          </a:p>
        </p:txBody>
      </p:sp>
      <p:pic>
        <p:nvPicPr>
          <p:cNvPr id="244" name="Google Shape;24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399" l="8331" r="6436" t="18298"/>
          <a:stretch/>
        </p:blipFill>
        <p:spPr>
          <a:xfrm>
            <a:off x="457200" y="1846262"/>
            <a:ext cx="8229600" cy="40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6f2a580a_0_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Output</a:t>
            </a:r>
            <a:endParaRPr/>
          </a:p>
        </p:txBody>
      </p:sp>
      <p:sp>
        <p:nvSpPr>
          <p:cNvPr id="103" name="Google Shape;103;ge86f2a580a_0_6"/>
          <p:cNvSpPr/>
          <p:nvPr/>
        </p:nvSpPr>
        <p:spPr>
          <a:xfrm>
            <a:off x="3802943" y="1691099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ge86f2a580a_0_6"/>
          <p:cNvSpPr/>
          <p:nvPr/>
        </p:nvSpPr>
        <p:spPr>
          <a:xfrm>
            <a:off x="5573240" y="25908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5" name="Google Shape;105;ge86f2a580a_0_6"/>
          <p:cNvSpPr/>
          <p:nvPr/>
        </p:nvSpPr>
        <p:spPr>
          <a:xfrm>
            <a:off x="2032647" y="25908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6" name="Google Shape;106;ge86f2a580a_0_6"/>
          <p:cNvSpPr/>
          <p:nvPr/>
        </p:nvSpPr>
        <p:spPr>
          <a:xfrm>
            <a:off x="532750" y="3490500"/>
            <a:ext cx="18696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(0/1)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7" name="Google Shape;107;ge86f2a580a_0_6"/>
          <p:cNvSpPr/>
          <p:nvPr/>
        </p:nvSpPr>
        <p:spPr>
          <a:xfrm>
            <a:off x="2546401" y="3490500"/>
            <a:ext cx="18696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Analog (0~5v)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8" name="Google Shape;108;ge86f2a580a_0_6"/>
          <p:cNvSpPr/>
          <p:nvPr/>
        </p:nvSpPr>
        <p:spPr>
          <a:xfrm>
            <a:off x="4485825" y="349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9" name="Google Shape;109;ge86f2a580a_0_6"/>
          <p:cNvSpPr/>
          <p:nvPr/>
        </p:nvSpPr>
        <p:spPr>
          <a:xfrm>
            <a:off x="6093750" y="3490500"/>
            <a:ext cx="28374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Pulse Width Modulation (PWM)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0" name="Google Shape;110;ge86f2a580a_0_6"/>
          <p:cNvCxnSpPr>
            <a:stCxn id="103" idx="2"/>
            <a:endCxn id="104" idx="0"/>
          </p:cNvCxnSpPr>
          <p:nvPr/>
        </p:nvCxnSpPr>
        <p:spPr>
          <a:xfrm flipH="1" rot="-5400000">
            <a:off x="5228543" y="1477049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e86f2a580a_0_6"/>
          <p:cNvCxnSpPr>
            <a:stCxn id="105" idx="0"/>
            <a:endCxn id="103" idx="2"/>
          </p:cNvCxnSpPr>
          <p:nvPr/>
        </p:nvCxnSpPr>
        <p:spPr>
          <a:xfrm rot="-5400000">
            <a:off x="3458247" y="147705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ge86f2a580a_0_6"/>
          <p:cNvCxnSpPr>
            <a:stCxn id="105" idx="2"/>
            <a:endCxn id="107" idx="0"/>
          </p:cNvCxnSpPr>
          <p:nvPr/>
        </p:nvCxnSpPr>
        <p:spPr>
          <a:xfrm flipH="1" rot="-5400000">
            <a:off x="2912847" y="2922150"/>
            <a:ext cx="457200" cy="67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e86f2a580a_0_6"/>
          <p:cNvCxnSpPr>
            <a:stCxn id="106" idx="0"/>
            <a:endCxn id="105" idx="2"/>
          </p:cNvCxnSpPr>
          <p:nvPr/>
        </p:nvCxnSpPr>
        <p:spPr>
          <a:xfrm rot="-5400000">
            <a:off x="1906000" y="2594850"/>
            <a:ext cx="457200" cy="133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e86f2a580a_0_6"/>
          <p:cNvCxnSpPr>
            <a:stCxn id="104" idx="2"/>
            <a:endCxn id="109" idx="0"/>
          </p:cNvCxnSpPr>
          <p:nvPr/>
        </p:nvCxnSpPr>
        <p:spPr>
          <a:xfrm flipH="1" rot="-5400000">
            <a:off x="6698840" y="2676750"/>
            <a:ext cx="457200" cy="11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e86f2a580a_0_6"/>
          <p:cNvCxnSpPr>
            <a:stCxn id="108" idx="0"/>
            <a:endCxn id="104" idx="2"/>
          </p:cNvCxnSpPr>
          <p:nvPr/>
        </p:nvCxnSpPr>
        <p:spPr>
          <a:xfrm rot="-5400000">
            <a:off x="5570025" y="2718151"/>
            <a:ext cx="457200" cy="108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ge86f2a580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50" y="4146125"/>
            <a:ext cx="4152475" cy="23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86f2a580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75" y="4085400"/>
            <a:ext cx="3838901" cy="2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with half byte mode</a:t>
            </a:r>
            <a:endParaRPr/>
          </a:p>
        </p:txBody>
      </p:sp>
      <p:pic>
        <p:nvPicPr>
          <p:cNvPr descr="How to Use an LCD Display - Arduino Tutorial | Trybotics" id="250" name="Google Shape;25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400" l="0" r="0" t="0"/>
          <a:stretch/>
        </p:blipFill>
        <p:spPr>
          <a:xfrm>
            <a:off x="457200" y="1747837"/>
            <a:ext cx="8229600" cy="423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/>
          </a:p>
        </p:txBody>
      </p:sp>
      <p:pic>
        <p:nvPicPr>
          <p:cNvPr descr="Arduino - ToneMelody" id="256" name="Google Shape;25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87" y="2541587"/>
            <a:ext cx="4238625" cy="264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Motor</a:t>
            </a:r>
            <a:endParaRPr/>
          </a:p>
        </p:txBody>
      </p:sp>
      <p:pic>
        <p:nvPicPr>
          <p:cNvPr descr="Arduino DC Motor Control Tutorial - L298N | PWM | H-Bridge ..." id="262" name="Google Shape;26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1637"/>
            <a:ext cx="8229600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Motor</a:t>
            </a:r>
            <a:endParaRPr/>
          </a:p>
        </p:txBody>
      </p:sp>
      <p:pic>
        <p:nvPicPr>
          <p:cNvPr id="268" name="Google Shape;26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600200"/>
            <a:ext cx="76104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  <a:endParaRPr/>
          </a:p>
        </p:txBody>
      </p:sp>
      <p:pic>
        <p:nvPicPr>
          <p:cNvPr descr="Stepper Motor with L298N and Arduino Tutorial (4 Examples)" id="274" name="Google Shape;27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49500"/>
            <a:ext cx="8229600" cy="302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914400" y="1888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Push-Button Switch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Keyboard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Input (Sensors)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 switch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side of the switch is tied high (to a power supply through a resistor called a pull-up resistor), and the other side is grounded. The logic level changes when the position is switched.</a:t>
            </a:r>
            <a:endParaRPr/>
          </a:p>
        </p:txBody>
      </p:sp>
      <p:pic>
        <p:nvPicPr>
          <p:cNvPr descr="24VDC 8-Position DIP Switch, 25mA" id="287" name="Google Shape;287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3218" l="0" r="0" t="17395"/>
          <a:stretch/>
        </p:blipFill>
        <p:spPr>
          <a:xfrm>
            <a:off x="4800600" y="1371600"/>
            <a:ext cx="3733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 Switch – Physics and Radio-Electronics" id="288" name="Google Shape;288;p24"/>
          <p:cNvPicPr preferRelativeResize="0"/>
          <p:nvPr/>
        </p:nvPicPr>
        <p:blipFill rotWithShape="1">
          <a:blip r:embed="rId4">
            <a:alphaModFix/>
          </a:blip>
          <a:srcRect b="11521" l="0" r="0" t="0"/>
          <a:stretch/>
        </p:blipFill>
        <p:spPr>
          <a:xfrm>
            <a:off x="4743450" y="3962400"/>
            <a:ext cx="37909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8"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667000"/>
            <a:ext cx="57150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Dip Switches and Interfacing LEDs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Push-button key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connection is the same as in the DIP switch except that contact is momentary.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key is pressed (or released), mechanical metal contact bounces momentarily and can be read.</a:t>
            </a:r>
            <a:endParaRPr/>
          </a:p>
        </p:txBody>
      </p:sp>
      <p:pic>
        <p:nvPicPr>
          <p:cNvPr descr="Good Quality 226 Kls Brand Pcb Push Button Reset Key Switch ..." id="301" name="Google Shape;301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7352" l="11320" r="15093" t="18495"/>
          <a:stretch/>
        </p:blipFill>
        <p:spPr>
          <a:xfrm>
            <a:off x="5562600" y="1397000"/>
            <a:ext cx="23606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shbutton switches and Types of Switches Instrumentation Tools" id="302" name="Google Shape;302;p26"/>
          <p:cNvPicPr preferRelativeResize="0"/>
          <p:nvPr/>
        </p:nvPicPr>
        <p:blipFill rotWithShape="1">
          <a:blip r:embed="rId4">
            <a:alphaModFix/>
          </a:blip>
          <a:srcRect b="11505" l="19145" r="22049" t="12429"/>
          <a:stretch/>
        </p:blipFill>
        <p:spPr>
          <a:xfrm>
            <a:off x="5029200" y="3916362"/>
            <a:ext cx="3276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Debouncing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reading of one contact as multiple inputs can be eliminated by a key-debounce technique, using either hardware or software. </a:t>
            </a:r>
            <a:endParaRPr/>
          </a:p>
        </p:txBody>
      </p:sp>
      <p:sp>
        <p:nvSpPr>
          <p:cNvPr id="309" name="Google Shape;309;p27"/>
          <p:cNvSpPr txBox="1"/>
          <p:nvPr>
            <p:ph idx="2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Key Debouncing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20 ms.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port again.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reading is still less than FFH, it indicates that a key is pressed.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6f2a580a_0_2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e86f2a580a_0_2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Key Debounce Techniques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technique is based on the principles of generating a delay and switching the logic level at a certain threshold level.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S-R latch: The output of the S-R latch is a pulse without a bounce.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Multiplexer that bounces the key internally and provides a steady output.    </a:t>
            </a:r>
            <a:endParaRPr/>
          </a:p>
        </p:txBody>
      </p:sp>
      <p:pic>
        <p:nvPicPr>
          <p:cNvPr descr="79144_09_11a"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206875"/>
            <a:ext cx="4191000" cy="25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Illustration: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Push-Button Keys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of 6)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457200" y="1600200"/>
            <a:ext cx="4800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bank of push-button keys are connected as inputs to PORTB.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pull-up resistors are internal to PORTB.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recognize a key pressed, debounce the key, and identify its location in the key bank with numbers from 0 to 7.  </a:t>
            </a:r>
            <a:endParaRPr/>
          </a:p>
        </p:txBody>
      </p:sp>
      <p:pic>
        <p:nvPicPr>
          <p:cNvPr descr="79144_09_12" id="323" name="Google Shape;3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828800"/>
            <a:ext cx="3352800" cy="3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a Matrix Keyboard </a:t>
            </a:r>
            <a:endParaRPr/>
          </a:p>
        </p:txBody>
      </p:sp>
      <p:pic>
        <p:nvPicPr>
          <p:cNvPr descr="4x4 Matrix Keypad - Robotech Shop" id="329" name="Google Shape;32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843087"/>
            <a:ext cx="40386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9144_09_16" id="330" name="Google Shape;330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43087"/>
            <a:ext cx="4038600" cy="403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0"/>
          <p:cNvCxnSpPr/>
          <p:nvPr/>
        </p:nvCxnSpPr>
        <p:spPr>
          <a:xfrm>
            <a:off x="1905000" y="1981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1905000" y="2362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3" name="Google Shape;333;p30"/>
          <p:cNvCxnSpPr/>
          <p:nvPr/>
        </p:nvCxnSpPr>
        <p:spPr>
          <a:xfrm>
            <a:off x="1905000" y="2743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19050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/>
          <p:nvPr/>
        </p:nvCxnSpPr>
        <p:spPr>
          <a:xfrm>
            <a:off x="1905000" y="3581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6" name="Google Shape;336;p30"/>
          <p:cNvCxnSpPr/>
          <p:nvPr/>
        </p:nvCxnSpPr>
        <p:spPr>
          <a:xfrm>
            <a:off x="19050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7" name="Google Shape;337;p30"/>
          <p:cNvCxnSpPr/>
          <p:nvPr/>
        </p:nvCxnSpPr>
        <p:spPr>
          <a:xfrm>
            <a:off x="1905000" y="4495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8" name="Google Shape;338;p30"/>
          <p:cNvCxnSpPr/>
          <p:nvPr/>
        </p:nvCxnSpPr>
        <p:spPr>
          <a:xfrm>
            <a:off x="1905000" y="4953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a Matrix Keyboard 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457200" y="2027237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one column at a time and check all the rows in that column.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key is identified, it is encoded based on its position in the column.</a:t>
            </a:r>
            <a:endParaRPr/>
          </a:p>
        </p:txBody>
      </p:sp>
      <p:pic>
        <p:nvPicPr>
          <p:cNvPr descr="How the Matrix Keypad works with a Micro controller ..." id="345" name="Google Shape;345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309812"/>
            <a:ext cx="3276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Sensors will be discussed in next session…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457200" y="6096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 in I/O Interfacing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devices (or peripherals) such as LEDs, LCDs, keyboards etc. are essential components of the microprocessor-based or microcontroller-based systems. Those can be classified into two 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144_09_01"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200"/>
            <a:ext cx="57150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of I/O Interfacing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5181600" y="3352800"/>
            <a:ext cx="609600" cy="381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105400" y="5257800"/>
            <a:ext cx="609600" cy="3810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5486400" y="3641725"/>
            <a:ext cx="6270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Verdana"/>
              <a:buNone/>
            </a:pPr>
            <a:r>
              <a:rPr b="1" i="0" lang="en-US" sz="1000" u="none">
                <a:solidFill>
                  <a:srgbClr val="0066FF"/>
                </a:solidFill>
                <a:latin typeface="Verdana"/>
                <a:ea typeface="Verdana"/>
                <a:cs typeface="Verdana"/>
                <a:sym typeface="Verdana"/>
              </a:rPr>
              <a:t>Buffer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5524500" y="5638800"/>
            <a:ext cx="571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Verdana"/>
              <a:buNone/>
            </a:pPr>
            <a:r>
              <a:rPr b="1" i="0" lang="en-US" sz="1000" u="none">
                <a:solidFill>
                  <a:srgbClr val="0066FF"/>
                </a:solidFill>
                <a:latin typeface="Verdana"/>
                <a:ea typeface="Verdana"/>
                <a:cs typeface="Verdana"/>
                <a:sym typeface="Verdana"/>
              </a:rPr>
              <a:t>Latch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838200" y="6148387"/>
            <a:ext cx="68881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Buffer keep the level of 0 or 1 (to resolve fan in problem)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Latch hold the value (0/1) until it is cleared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Ports: Interfacing and Addressing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read (receive) binary data from an input peripheral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MPU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places the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 input port on the address bus,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enables 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 port by asserting the RD signal, and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reads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data bus.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(send) binary data to an output peripheral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MPU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places the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 output port on the address bus,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places 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data bus, and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asserts the WR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to enable the output port.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Emitting Diode (LED)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segment display (Alphanum</a:t>
            </a:r>
            <a:r>
              <a:rPr lang="en-US"/>
              <a:t>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Display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Liquid Crystal Display (LCD)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Motor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Motor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Stepper Motor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LED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of connecting LEDs to I/O ports: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Cathode - The current is supplied by the I/O port 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sourcing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Anode - The current is received by the chip called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sinking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>
            <a:off x="2514600" y="3276600"/>
            <a:ext cx="4648200" cy="3352800"/>
            <a:chOff x="1056" y="1344"/>
            <a:chExt cx="3600" cy="2498"/>
          </a:xfrm>
        </p:grpSpPr>
        <p:pic>
          <p:nvPicPr>
            <p:cNvPr descr="79144_09_04" id="161" name="Google Shape;16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6" y="1344"/>
              <a:ext cx="3600" cy="2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6"/>
            <p:cNvSpPr txBox="1"/>
            <p:nvPr/>
          </p:nvSpPr>
          <p:spPr>
            <a:xfrm>
              <a:off x="1056" y="3553"/>
              <a:ext cx="1584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Cathode</a:t>
              </a:r>
              <a:endParaRPr/>
            </a:p>
          </p:txBody>
        </p:sp>
      </p:grpSp>
      <p:sp>
        <p:nvSpPr>
          <p:cNvPr id="163" name="Google Shape;163;p6"/>
          <p:cNvSpPr txBox="1"/>
          <p:nvPr/>
        </p:nvSpPr>
        <p:spPr>
          <a:xfrm>
            <a:off x="4953000" y="6248400"/>
            <a:ext cx="251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Common Anode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Seven-Segment 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Seven-segment LEDs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used to display BCD numbers (0 through 9) and a few alphabets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eight LEDs physically mounted in the shape of the number eight plus a decimal point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LED is called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labeled as ‘a’ through ‘g’.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Version">
    <vt:i4>1</vt:i4>
  </property>
</Properties>
</file>