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Corbel"/>
      <p:regular r:id="rId35"/>
      <p:bold r:id="rId36"/>
      <p:italic r:id="rId37"/>
      <p:boldItalic r:id="rId38"/>
    </p:embeddedFon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iXDnZGXwiIIiy6PCInSZYoMDeq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bel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rbel-italic.fntdata"/><Relationship Id="rId14" Type="http://schemas.openxmlformats.org/officeDocument/2006/relationships/slide" Target="slides/slide9.xml"/><Relationship Id="rId36" Type="http://schemas.openxmlformats.org/officeDocument/2006/relationships/font" Target="fonts/Corbel-bold.fntdata"/><Relationship Id="rId17" Type="http://schemas.openxmlformats.org/officeDocument/2006/relationships/slide" Target="slides/slide12.xml"/><Relationship Id="rId39" Type="http://schemas.openxmlformats.org/officeDocument/2006/relationships/font" Target="fonts/GillSans-regular.fntdata"/><Relationship Id="rId16" Type="http://schemas.openxmlformats.org/officeDocument/2006/relationships/slide" Target="slides/slide11.xml"/><Relationship Id="rId38" Type="http://schemas.openxmlformats.org/officeDocument/2006/relationships/font" Target="fonts/Corbel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Google Shape;53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6" name="Google Shape;576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Google Shape;612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Every connected end device (known as a peer) can function as </a:t>
            </a:r>
            <a:r>
              <a:rPr b="1" lang="en-US" sz="1300"/>
              <a:t>either a server or a client</a:t>
            </a:r>
            <a:r>
              <a:rPr lang="en-US" sz="1300"/>
              <a:t>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/>
              <a:t>Peer-to-peer networks decentralize the resources on a network without using a centralized server.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computer might assume the role of server for one transaction while simultaneously serving as a client for another. The roles of client and server are set on a per request basis.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6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7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7" name="Google Shape;97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1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1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2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4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4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30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30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30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711200" y="1600200"/>
            <a:ext cx="508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69" name="Google Shape;69;p31"/>
          <p:cNvSpPr/>
          <p:nvPr>
            <p:ph idx="2" type="chart"/>
          </p:nvPr>
        </p:nvSpPr>
        <p:spPr>
          <a:xfrm>
            <a:off x="5994400" y="1600200"/>
            <a:ext cx="508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Google Shape;70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82" name="Google Shape;82;p35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Relationship Id="rId4" Type="http://schemas.openxmlformats.org/officeDocument/2006/relationships/image" Target="../media/image16.jpg"/><Relationship Id="rId5" Type="http://schemas.openxmlformats.org/officeDocument/2006/relationships/image" Target="../media/image31.jpg"/><Relationship Id="rId6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5"/>
          <p:cNvSpPr txBox="1"/>
          <p:nvPr>
            <p:ph type="ctrTitle"/>
          </p:nvPr>
        </p:nvSpPr>
        <p:spPr>
          <a:xfrm>
            <a:off x="3154951" y="941893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Application Layer (HTTP)</a:t>
            </a:r>
            <a:endParaRPr/>
          </a:p>
        </p:txBody>
      </p:sp>
      <p:sp>
        <p:nvSpPr>
          <p:cNvPr id="155" name="Google Shape;155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3 | Part 1 of 2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56" name="Google Shape;15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Web and HTTP</a:t>
            </a:r>
            <a:endParaRPr/>
          </a:p>
        </p:txBody>
      </p:sp>
      <p:sp>
        <p:nvSpPr>
          <p:cNvPr id="262" name="Google Shape;262;p53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4"/>
          <p:cNvSpPr txBox="1"/>
          <p:nvPr>
            <p:ph type="title"/>
          </p:nvPr>
        </p:nvSpPr>
        <p:spPr>
          <a:xfrm>
            <a:off x="1484310" y="325395"/>
            <a:ext cx="10018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Objectives (HTTP-Part 1)</a:t>
            </a:r>
            <a:endParaRPr b="1"/>
          </a:p>
        </p:txBody>
      </p:sp>
      <p:sp>
        <p:nvSpPr>
          <p:cNvPr id="268" name="Google Shape;268;p54"/>
          <p:cNvSpPr txBox="1"/>
          <p:nvPr>
            <p:ph idx="1" type="body"/>
          </p:nvPr>
        </p:nvSpPr>
        <p:spPr>
          <a:xfrm>
            <a:off x="1484297" y="1368926"/>
            <a:ext cx="10018800" cy="4956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4400"/>
              <a:t>WWW – The Web</a:t>
            </a:r>
            <a:endParaRPr sz="44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4400"/>
              <a:t>HTTP</a:t>
            </a:r>
            <a:endParaRPr sz="44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4400"/>
              <a:t>HTTP Connections</a:t>
            </a:r>
            <a:endParaRPr sz="44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4400"/>
              <a:t>Persistent HTTP Connections</a:t>
            </a:r>
            <a:endParaRPr sz="44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4400"/>
              <a:t>Non Persistent HTTP Connections</a:t>
            </a:r>
            <a:endParaRPr sz="4000"/>
          </a:p>
        </p:txBody>
      </p:sp>
      <p:pic>
        <p:nvPicPr>
          <p:cNvPr id="269" name="Google Shape;26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/>
          <p:nvPr>
            <p:ph type="title"/>
          </p:nvPr>
        </p:nvSpPr>
        <p:spPr>
          <a:xfrm>
            <a:off x="1484310" y="325395"/>
            <a:ext cx="8419107" cy="125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orbel"/>
              <a:buNone/>
            </a:pPr>
            <a:r>
              <a:rPr b="1" lang="en-US" sz="4400"/>
              <a:t>				WWW- The Web </a:t>
            </a:r>
            <a:br>
              <a:rPr b="1" lang="en-US" sz="4400"/>
            </a:br>
            <a:endParaRPr b="1" sz="4400"/>
          </a:p>
        </p:txBody>
      </p:sp>
      <p:pic>
        <p:nvPicPr>
          <p:cNvPr id="275" name="Google Shape;2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"/>
          <p:cNvSpPr/>
          <p:nvPr/>
        </p:nvSpPr>
        <p:spPr>
          <a:xfrm>
            <a:off x="1185151" y="1380288"/>
            <a:ext cx="7903606" cy="317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Web page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consists of </a:t>
            </a:r>
            <a:r>
              <a:rPr b="0" i="1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objects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Object can be HTML file, JPEG image, Java applet, audio file,…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Web page consists of </a:t>
            </a:r>
            <a:r>
              <a:rPr b="0" i="1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base HTML-file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which includes </a:t>
            </a:r>
            <a:r>
              <a:rPr b="0" i="1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several referenced objects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Each object is addressable by a </a:t>
            </a:r>
            <a:r>
              <a:rPr b="0" i="1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URL Uniform Resource Locater,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e.g.,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7" name="Google Shape;2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5174" y="2298681"/>
            <a:ext cx="3925743" cy="245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9698" y="4750446"/>
            <a:ext cx="7435968" cy="51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6063" y="5549444"/>
            <a:ext cx="1218908" cy="83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4506" y="5373146"/>
            <a:ext cx="2444241" cy="133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79347" y="5373146"/>
            <a:ext cx="2606704" cy="127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5"/>
          <p:cNvGrpSpPr/>
          <p:nvPr/>
        </p:nvGrpSpPr>
        <p:grpSpPr>
          <a:xfrm>
            <a:off x="1117600" y="1371599"/>
            <a:ext cx="11000441" cy="2595564"/>
            <a:chOff x="1117600" y="1371599"/>
            <a:chExt cx="11000441" cy="2595564"/>
          </a:xfrm>
        </p:grpSpPr>
        <p:pic>
          <p:nvPicPr>
            <p:cNvPr descr="services09" id="287" name="Google Shape;287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7600" y="1371599"/>
              <a:ext cx="11000441" cy="2301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55"/>
            <p:cNvSpPr txBox="1"/>
            <p:nvPr/>
          </p:nvSpPr>
          <p:spPr>
            <a:xfrm>
              <a:off x="9448800" y="3505200"/>
              <a:ext cx="2235200" cy="461963"/>
            </a:xfrm>
            <a:prstGeom prst="rect">
              <a:avLst/>
            </a:prstGeom>
            <a:solidFill>
              <a:srgbClr val="000080"/>
            </a:solidFill>
            <a:ln cap="flat" cmpd="sng" w="38100">
              <a:solidFill>
                <a:srgbClr val="00C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Web Browser</a:t>
              </a:r>
              <a:endParaRPr/>
            </a:p>
          </p:txBody>
        </p:sp>
        <p:sp>
          <p:nvSpPr>
            <p:cNvPr id="289" name="Google Shape;289;p55"/>
            <p:cNvSpPr txBox="1"/>
            <p:nvPr/>
          </p:nvSpPr>
          <p:spPr>
            <a:xfrm>
              <a:off x="1117600" y="2586037"/>
              <a:ext cx="2235200" cy="461963"/>
            </a:xfrm>
            <a:prstGeom prst="rect">
              <a:avLst/>
            </a:prstGeom>
            <a:solidFill>
              <a:srgbClr val="000080"/>
            </a:solidFill>
            <a:ln cap="flat" cmpd="sng" w="38100">
              <a:solidFill>
                <a:srgbClr val="00C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Web Server</a:t>
              </a:r>
              <a:endParaRPr/>
            </a:p>
          </p:txBody>
        </p:sp>
      </p:grpSp>
      <p:sp>
        <p:nvSpPr>
          <p:cNvPr id="290" name="Google Shape;290;p55"/>
          <p:cNvSpPr/>
          <p:nvPr/>
        </p:nvSpPr>
        <p:spPr>
          <a:xfrm>
            <a:off x="1677866" y="5753100"/>
            <a:ext cx="1013751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browsers are the </a:t>
            </a:r>
            <a:r>
              <a:rPr b="0" i="0" lang="en-US" sz="2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client applications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to interpret the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HTTP application protocol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received from a web server.  </a:t>
            </a:r>
            <a:endParaRPr/>
          </a:p>
        </p:txBody>
      </p:sp>
      <p:pic>
        <p:nvPicPr>
          <p:cNvPr descr="http02" id="291" name="Google Shape;29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00" y="3352800"/>
            <a:ext cx="5080000" cy="211613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5"/>
          <p:cNvSpPr txBox="1"/>
          <p:nvPr/>
        </p:nvSpPr>
        <p:spPr>
          <a:xfrm>
            <a:off x="5651500" y="1312862"/>
            <a:ext cx="20320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HTTP Protocol</a:t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3870067" y="2782888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55"/>
          <p:cNvCxnSpPr/>
          <p:nvPr/>
        </p:nvCxnSpPr>
        <p:spPr>
          <a:xfrm flipH="1">
            <a:off x="9245600" y="3124200"/>
            <a:ext cx="304800" cy="457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http03" id="295" name="Google Shape;295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0400" y="3581400"/>
            <a:ext cx="3132667" cy="191293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ns04" id="297" name="Google Shape;29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3500" y="1219201"/>
            <a:ext cx="4013200" cy="9191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55"/>
          <p:cNvGrpSpPr/>
          <p:nvPr/>
        </p:nvGrpSpPr>
        <p:grpSpPr>
          <a:xfrm>
            <a:off x="2774482" y="1712912"/>
            <a:ext cx="4470400" cy="453619"/>
            <a:chOff x="2743200" y="1451382"/>
            <a:chExt cx="4470400" cy="453619"/>
          </a:xfrm>
        </p:grpSpPr>
        <p:cxnSp>
          <p:nvCxnSpPr>
            <p:cNvPr id="299" name="Google Shape;299;p55"/>
            <p:cNvCxnSpPr/>
            <p:nvPr/>
          </p:nvCxnSpPr>
          <p:spPr>
            <a:xfrm rot="10800000">
              <a:off x="2743200" y="1905001"/>
              <a:ext cx="4470400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0" name="Google Shape;300;p55"/>
            <p:cNvSpPr txBox="1"/>
            <p:nvPr/>
          </p:nvSpPr>
          <p:spPr>
            <a:xfrm>
              <a:off x="3631818" y="1451382"/>
              <a:ext cx="1854582" cy="338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1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55"/>
          <p:cNvGrpSpPr/>
          <p:nvPr/>
        </p:nvGrpSpPr>
        <p:grpSpPr>
          <a:xfrm>
            <a:off x="5689600" y="3048000"/>
            <a:ext cx="3251200" cy="596506"/>
            <a:chOff x="5689600" y="3048000"/>
            <a:chExt cx="3251200" cy="596506"/>
          </a:xfrm>
        </p:grpSpPr>
        <p:cxnSp>
          <p:nvCxnSpPr>
            <p:cNvPr id="302" name="Google Shape;302;p55"/>
            <p:cNvCxnSpPr/>
            <p:nvPr/>
          </p:nvCxnSpPr>
          <p:spPr>
            <a:xfrm flipH="1" rot="10800000">
              <a:off x="5689600" y="3048000"/>
              <a:ext cx="3251200" cy="30480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3" name="Google Shape;303;p55"/>
            <p:cNvSpPr txBox="1"/>
            <p:nvPr/>
          </p:nvSpPr>
          <p:spPr>
            <a:xfrm rot="-278838">
              <a:off x="6630759" y="3225275"/>
              <a:ext cx="2006214" cy="338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b="1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55"/>
          <p:cNvSpPr txBox="1"/>
          <p:nvPr/>
        </p:nvSpPr>
        <p:spPr>
          <a:xfrm>
            <a:off x="1907622" y="188665"/>
            <a:ext cx="8419107" cy="1124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Corbe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7"/>
          <p:cNvCxnSpPr/>
          <p:nvPr/>
        </p:nvCxnSpPr>
        <p:spPr>
          <a:xfrm>
            <a:off x="2181225" y="1787526"/>
            <a:ext cx="0" cy="3990976"/>
          </a:xfrm>
          <a:prstGeom prst="straightConnector1">
            <a:avLst/>
          </a:prstGeom>
          <a:noFill/>
          <a:ln cap="flat" cmpd="sng" w="19050">
            <a:solidFill>
              <a:srgbClr val="8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" name="Google Shape;311;p7"/>
          <p:cNvSpPr txBox="1"/>
          <p:nvPr>
            <p:ph type="title"/>
          </p:nvPr>
        </p:nvSpPr>
        <p:spPr>
          <a:xfrm>
            <a:off x="2022475" y="0"/>
            <a:ext cx="7772400" cy="858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HTTP Connections</a:t>
            </a:r>
            <a:endParaRPr b="1"/>
          </a:p>
        </p:txBody>
      </p:sp>
      <p:sp>
        <p:nvSpPr>
          <p:cNvPr id="312" name="Google Shape;312;p7"/>
          <p:cNvSpPr txBox="1"/>
          <p:nvPr>
            <p:ph idx="1" type="body"/>
          </p:nvPr>
        </p:nvSpPr>
        <p:spPr>
          <a:xfrm>
            <a:off x="1925638" y="823913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/>
              <a:t>Suppose user enters URL:</a:t>
            </a:r>
            <a:endParaRPr/>
          </a:p>
        </p:txBody>
      </p:sp>
      <p:sp>
        <p:nvSpPr>
          <p:cNvPr id="313" name="Google Shape;313;p7"/>
          <p:cNvSpPr txBox="1"/>
          <p:nvPr>
            <p:ph idx="2" type="body"/>
          </p:nvPr>
        </p:nvSpPr>
        <p:spPr>
          <a:xfrm>
            <a:off x="2181225" y="2206229"/>
            <a:ext cx="394335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rPr lang="en-US" sz="2200">
                <a:solidFill>
                  <a:srgbClr val="CC0000"/>
                </a:solidFill>
              </a:rPr>
              <a:t>1a</a:t>
            </a:r>
            <a:r>
              <a:rPr lang="en-US" sz="2200">
                <a:solidFill>
                  <a:srgbClr val="FF0000"/>
                </a:solidFill>
              </a:rPr>
              <a:t>.</a:t>
            </a:r>
            <a:r>
              <a:rPr lang="en-US" sz="2200"/>
              <a:t> HTTP client initiates TCP connection to HTTP server (process) at www.someSchool.edu on port 80</a:t>
            </a:r>
            <a:endParaRPr sz="2200"/>
          </a:p>
        </p:txBody>
      </p:sp>
      <p:sp>
        <p:nvSpPr>
          <p:cNvPr id="314" name="Google Shape;314;p7"/>
          <p:cNvSpPr/>
          <p:nvPr/>
        </p:nvSpPr>
        <p:spPr>
          <a:xfrm>
            <a:off x="2154150" y="4115447"/>
            <a:ext cx="3810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HTTP client sends HTTP </a:t>
            </a:r>
            <a:r>
              <a:rPr b="0" i="1" lang="en-US" sz="2200" u="none" cap="none" strike="noStrike">
                <a:solidFill>
                  <a:srgbClr val="000099"/>
                </a:solidFill>
                <a:latin typeface="Corbel"/>
                <a:ea typeface="Corbel"/>
                <a:cs typeface="Corbel"/>
                <a:sym typeface="Corbel"/>
              </a:rPr>
              <a:t>request message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(containing URL) into TCP connection socket. Message indicates that client wants object someDepartment/home.index</a:t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6367800" y="2573933"/>
            <a:ext cx="3810000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1b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HTTP server at host www.someSchool.edu waiting for TCP connection at port 80.  “accepts” connection, notifying client</a:t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7"/>
          <p:cNvSpPr/>
          <p:nvPr/>
        </p:nvSpPr>
        <p:spPr>
          <a:xfrm>
            <a:off x="6285750" y="4530925"/>
            <a:ext cx="38100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HTTP server receives request message, forms </a:t>
            </a:r>
            <a:r>
              <a:rPr b="0" i="1" lang="en-US" sz="2200" u="none" cap="none" strike="noStrike">
                <a:solidFill>
                  <a:srgbClr val="000099"/>
                </a:solidFill>
                <a:latin typeface="Corbel"/>
                <a:ea typeface="Corbel"/>
                <a:cs typeface="Corbel"/>
                <a:sym typeface="Corbel"/>
              </a:rPr>
              <a:t>response message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containing requested object, and sends message into its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7"/>
          <p:cNvCxnSpPr/>
          <p:nvPr/>
        </p:nvCxnSpPr>
        <p:spPr>
          <a:xfrm>
            <a:off x="5419726" y="4591051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7"/>
          <p:cNvCxnSpPr/>
          <p:nvPr/>
        </p:nvCxnSpPr>
        <p:spPr>
          <a:xfrm flipH="1">
            <a:off x="5467351" y="5200651"/>
            <a:ext cx="1008063" cy="102552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7"/>
          <p:cNvCxnSpPr/>
          <p:nvPr/>
        </p:nvCxnSpPr>
        <p:spPr>
          <a:xfrm>
            <a:off x="5572126" y="2647951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0" name="Google Shape;320;p7"/>
          <p:cNvCxnSpPr/>
          <p:nvPr/>
        </p:nvCxnSpPr>
        <p:spPr>
          <a:xfrm flipH="1">
            <a:off x="5478464" y="3259139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1" name="Google Shape;321;p7"/>
          <p:cNvSpPr txBox="1"/>
          <p:nvPr/>
        </p:nvSpPr>
        <p:spPr>
          <a:xfrm>
            <a:off x="8602611" y="986977"/>
            <a:ext cx="189865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(contains text, 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references to 10 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jpeg images)</a:t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2022475" y="1290638"/>
            <a:ext cx="9321536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  <a:endParaRPr b="0" i="0" sz="14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"/>
          <p:cNvSpPr txBox="1"/>
          <p:nvPr/>
        </p:nvSpPr>
        <p:spPr>
          <a:xfrm>
            <a:off x="1870883" y="5782748"/>
            <a:ext cx="620683" cy="369332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7"/>
          <p:cNvGrpSpPr/>
          <p:nvPr/>
        </p:nvGrpSpPr>
        <p:grpSpPr>
          <a:xfrm>
            <a:off x="3406810" y="1757363"/>
            <a:ext cx="698500" cy="692151"/>
            <a:chOff x="-44" y="1473"/>
            <a:chExt cx="981" cy="1105"/>
          </a:xfrm>
        </p:grpSpPr>
        <p:pic>
          <p:nvPicPr>
            <p:cNvPr descr="desktop_computer_stylized_medium" id="325" name="Google Shape;32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27" name="Google Shape;327;p7"/>
          <p:cNvGrpSpPr/>
          <p:nvPr/>
        </p:nvGrpSpPr>
        <p:grpSpPr>
          <a:xfrm>
            <a:off x="8023221" y="1727851"/>
            <a:ext cx="423863" cy="684213"/>
            <a:chOff x="4140" y="429"/>
            <a:chExt cx="1425" cy="2396"/>
          </a:xfrm>
        </p:grpSpPr>
        <p:sp>
          <p:nvSpPr>
            <p:cNvPr id="328" name="Google Shape;328;p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7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334" name="Google Shape;334;p7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6" name="Google Shape;336;p7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" name="Google Shape;337;p7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0" name="Google Shape;340;p7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2" name="Google Shape;342;p7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343" name="Google Shape;343;p7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5" name="Google Shape;345;p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46" name="Google Shape;346;p7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347" name="Google Shape;347;p7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9" name="Google Shape;349;p7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2066925" y="257176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HTTP Connections  (cont.)</a:t>
            </a:r>
            <a:endParaRPr b="1"/>
          </a:p>
        </p:txBody>
      </p:sp>
      <p:sp>
        <p:nvSpPr>
          <p:cNvPr id="366" name="Google Shape;366;p56"/>
          <p:cNvSpPr txBox="1"/>
          <p:nvPr>
            <p:ph idx="2" type="body"/>
          </p:nvPr>
        </p:nvSpPr>
        <p:spPr>
          <a:xfrm>
            <a:off x="2619375" y="2557463"/>
            <a:ext cx="381000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rPr lang="en-US" sz="2200">
                <a:solidFill>
                  <a:srgbClr val="CC0000"/>
                </a:solidFill>
              </a:rPr>
              <a:t>5.</a:t>
            </a:r>
            <a:r>
              <a:rPr lang="en-US" sz="2200"/>
              <a:t> HTTP client receives response message containing html file, displays html.  Parsing html file, finds 10 referenced jpeg  objects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t/>
            </a:r>
            <a:endParaRPr sz="2200"/>
          </a:p>
        </p:txBody>
      </p:sp>
      <p:sp>
        <p:nvSpPr>
          <p:cNvPr id="367" name="Google Shape;367;p56"/>
          <p:cNvSpPr/>
          <p:nvPr/>
        </p:nvSpPr>
        <p:spPr>
          <a:xfrm>
            <a:off x="2619375" y="4340731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6.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Steps 1-5 repeated for each of 10 jpeg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6"/>
          <p:cNvSpPr/>
          <p:nvPr/>
        </p:nvSpPr>
        <p:spPr>
          <a:xfrm>
            <a:off x="6992137" y="2225676"/>
            <a:ext cx="38100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4.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HTTP server closes TCP connection.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56"/>
          <p:cNvCxnSpPr/>
          <p:nvPr/>
        </p:nvCxnSpPr>
        <p:spPr>
          <a:xfrm>
            <a:off x="2066925" y="2116940"/>
            <a:ext cx="0" cy="2571750"/>
          </a:xfrm>
          <a:prstGeom prst="straightConnector1">
            <a:avLst/>
          </a:prstGeom>
          <a:noFill/>
          <a:ln cap="flat" cmpd="sng" w="19050">
            <a:solidFill>
              <a:srgbClr val="8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56"/>
          <p:cNvCxnSpPr/>
          <p:nvPr/>
        </p:nvCxnSpPr>
        <p:spPr>
          <a:xfrm flipH="1">
            <a:off x="5818993" y="2321720"/>
            <a:ext cx="786863" cy="471486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1" name="Google Shape;371;p56"/>
          <p:cNvSpPr txBox="1"/>
          <p:nvPr/>
        </p:nvSpPr>
        <p:spPr>
          <a:xfrm>
            <a:off x="1756583" y="4822815"/>
            <a:ext cx="620683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56"/>
          <p:cNvGrpSpPr/>
          <p:nvPr/>
        </p:nvGrpSpPr>
        <p:grpSpPr>
          <a:xfrm>
            <a:off x="3379623" y="1533525"/>
            <a:ext cx="698500" cy="692151"/>
            <a:chOff x="-44" y="1473"/>
            <a:chExt cx="981" cy="1105"/>
          </a:xfrm>
        </p:grpSpPr>
        <p:pic>
          <p:nvPicPr>
            <p:cNvPr descr="desktop_computer_stylized_medium" id="373" name="Google Shape;373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5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75" name="Google Shape;375;p56"/>
          <p:cNvGrpSpPr/>
          <p:nvPr/>
        </p:nvGrpSpPr>
        <p:grpSpPr>
          <a:xfrm>
            <a:off x="8023221" y="1443429"/>
            <a:ext cx="423863" cy="684213"/>
            <a:chOff x="4140" y="429"/>
            <a:chExt cx="1425" cy="2396"/>
          </a:xfrm>
        </p:grpSpPr>
        <p:sp>
          <p:nvSpPr>
            <p:cNvPr id="376" name="Google Shape;376;p5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56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5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56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56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382" name="Google Shape;382;p56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56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56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p56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386" name="Google Shape;386;p56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56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" name="Google Shape;388;p56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6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0" name="Google Shape;390;p56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391" name="Google Shape;391;p56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56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3" name="Google Shape;393;p5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94" name="Google Shape;394;p56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395" name="Google Shape;395;p56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56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p56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5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56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56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6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6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6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6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6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3839896" y="5756266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3200">
                <a:solidFill>
                  <a:srgbClr val="FF6600"/>
                </a:solidFill>
              </a:rPr>
              <a:t>Non-persistent HTTP</a:t>
            </a:r>
            <a:endParaRPr b="1" sz="320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"/>
          <p:cNvSpPr txBox="1"/>
          <p:nvPr>
            <p:ph type="title"/>
          </p:nvPr>
        </p:nvSpPr>
        <p:spPr>
          <a:xfrm>
            <a:off x="1545544" y="26987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HTTP connections</a:t>
            </a:r>
            <a:endParaRPr b="1"/>
          </a:p>
        </p:txBody>
      </p:sp>
      <p:sp>
        <p:nvSpPr>
          <p:cNvPr id="415" name="Google Shape;415;p6"/>
          <p:cNvSpPr txBox="1"/>
          <p:nvPr>
            <p:ph idx="1" type="body"/>
          </p:nvPr>
        </p:nvSpPr>
        <p:spPr>
          <a:xfrm>
            <a:off x="1109782" y="1248602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3200">
                <a:solidFill>
                  <a:srgbClr val="FF6600"/>
                </a:solidFill>
              </a:rPr>
              <a:t>Non-persistent HTTP</a:t>
            </a:r>
            <a:endParaRPr b="1" sz="3200">
              <a:solidFill>
                <a:srgbClr val="FF6600"/>
              </a:solidFill>
            </a:endParaRPr>
          </a:p>
        </p:txBody>
      </p:sp>
      <p:sp>
        <p:nvSpPr>
          <p:cNvPr id="416" name="Google Shape;416;p6"/>
          <p:cNvSpPr txBox="1"/>
          <p:nvPr>
            <p:ph idx="2" type="body"/>
          </p:nvPr>
        </p:nvSpPr>
        <p:spPr>
          <a:xfrm>
            <a:off x="1257676" y="1917363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At most one object sent over TCP connection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Connection is then closed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Downloading multiple objects required multiple connections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</p:txBody>
      </p:sp>
      <p:pic>
        <p:nvPicPr>
          <p:cNvPr id="417" name="Google Shape;4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1993" y="1407089"/>
            <a:ext cx="4176345" cy="527497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"/>
          <p:cNvSpPr txBox="1"/>
          <p:nvPr/>
        </p:nvSpPr>
        <p:spPr>
          <a:xfrm>
            <a:off x="1109782" y="4681993"/>
            <a:ext cx="45092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open ---–TCP Connection Request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C0107"/>
                </a:solidFill>
                <a:latin typeface="Arial"/>
                <a:ea typeface="Arial"/>
                <a:cs typeface="Arial"/>
                <a:sym typeface="Arial"/>
              </a:rPr>
              <a:t>close ---– TCP Termination Reques</a:t>
            </a:r>
            <a:r>
              <a:rPr b="1" i="0" lang="en-US" sz="1400" u="none" cap="none" strike="noStrike">
                <a:solidFill>
                  <a:srgbClr val="FC0107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endParaRPr/>
          </a:p>
        </p:txBody>
      </p:sp>
      <p:pic>
        <p:nvPicPr>
          <p:cNvPr id="419" name="Google Shape;4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0543" y="2621799"/>
            <a:ext cx="635811" cy="242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type="title"/>
          </p:nvPr>
        </p:nvSpPr>
        <p:spPr>
          <a:xfrm>
            <a:off x="1545544" y="311302"/>
            <a:ext cx="10018713" cy="1070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HTTP connections</a:t>
            </a:r>
            <a:endParaRPr b="1"/>
          </a:p>
        </p:txBody>
      </p:sp>
      <p:sp>
        <p:nvSpPr>
          <p:cNvPr id="426" name="Google Shape;426;p57"/>
          <p:cNvSpPr txBox="1"/>
          <p:nvPr>
            <p:ph idx="3" type="body"/>
          </p:nvPr>
        </p:nvSpPr>
        <p:spPr>
          <a:xfrm>
            <a:off x="1251912" y="1815876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/>
              <a:t> </a:t>
            </a:r>
            <a:r>
              <a:rPr b="1" lang="en-US" sz="3200">
                <a:solidFill>
                  <a:srgbClr val="FC0107"/>
                </a:solidFill>
              </a:rPr>
              <a:t>Persistent HTTP</a:t>
            </a:r>
            <a:endParaRPr b="1" sz="3200">
              <a:solidFill>
                <a:srgbClr val="FC0107"/>
              </a:solidFill>
            </a:endParaRPr>
          </a:p>
        </p:txBody>
      </p:sp>
      <p:sp>
        <p:nvSpPr>
          <p:cNvPr id="427" name="Google Shape;427;p57"/>
          <p:cNvSpPr txBox="1"/>
          <p:nvPr>
            <p:ph idx="4" type="body"/>
          </p:nvPr>
        </p:nvSpPr>
        <p:spPr>
          <a:xfrm>
            <a:off x="1545544" y="2709573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Multiple objects can be sent over single TCP connection between client, server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</p:txBody>
      </p:sp>
      <p:pic>
        <p:nvPicPr>
          <p:cNvPr id="428" name="Google Shape;42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8392" y="1382183"/>
            <a:ext cx="4558407" cy="5226773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7"/>
          <p:cNvSpPr txBox="1"/>
          <p:nvPr/>
        </p:nvSpPr>
        <p:spPr>
          <a:xfrm>
            <a:off x="1545544" y="4681992"/>
            <a:ext cx="45092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open ---–TCP Connection Request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C0107"/>
                </a:solidFill>
                <a:latin typeface="Arial"/>
                <a:ea typeface="Arial"/>
                <a:cs typeface="Arial"/>
                <a:sym typeface="Arial"/>
              </a:rPr>
              <a:t>close ---– TCP Termination Reques</a:t>
            </a:r>
            <a:r>
              <a:rPr b="1" i="0" lang="en-US" sz="1400" u="none" cap="none" strike="noStrike">
                <a:solidFill>
                  <a:srgbClr val="FC0107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63" y="1144180"/>
            <a:ext cx="8558187" cy="532747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8"/>
          <p:cNvSpPr txBox="1"/>
          <p:nvPr>
            <p:ph type="title"/>
          </p:nvPr>
        </p:nvSpPr>
        <p:spPr>
          <a:xfrm>
            <a:off x="1545544" y="161876"/>
            <a:ext cx="10018713" cy="1070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HTTP connections</a:t>
            </a:r>
            <a:endParaRPr b="1"/>
          </a:p>
        </p:txBody>
      </p:sp>
      <p:sp>
        <p:nvSpPr>
          <p:cNvPr id="436" name="Google Shape;436;p58"/>
          <p:cNvSpPr/>
          <p:nvPr/>
        </p:nvSpPr>
        <p:spPr>
          <a:xfrm>
            <a:off x="2826229" y="2316092"/>
            <a:ext cx="2975632" cy="252777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8"/>
          <p:cNvSpPr/>
          <p:nvPr/>
        </p:nvSpPr>
        <p:spPr>
          <a:xfrm rot="338872">
            <a:off x="7024991" y="2316093"/>
            <a:ext cx="2975632" cy="110823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8"/>
          <p:cNvSpPr/>
          <p:nvPr/>
        </p:nvSpPr>
        <p:spPr>
          <a:xfrm rot="-1032316">
            <a:off x="7177390" y="3467380"/>
            <a:ext cx="2975632" cy="110823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"/>
          <p:cNvSpPr txBox="1"/>
          <p:nvPr>
            <p:ph type="title"/>
          </p:nvPr>
        </p:nvSpPr>
        <p:spPr>
          <a:xfrm>
            <a:off x="1766888" y="1"/>
            <a:ext cx="8223250" cy="92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b="1" lang="en-US" sz="3600"/>
              <a:t>Non-persistent HTTP: response time</a:t>
            </a:r>
            <a:endParaRPr/>
          </a:p>
        </p:txBody>
      </p:sp>
      <p:sp>
        <p:nvSpPr>
          <p:cNvPr id="445" name="Google Shape;445;p9"/>
          <p:cNvSpPr txBox="1"/>
          <p:nvPr>
            <p:ph idx="1" type="body"/>
          </p:nvPr>
        </p:nvSpPr>
        <p:spPr>
          <a:xfrm>
            <a:off x="1581220" y="925514"/>
            <a:ext cx="4651133" cy="5688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rPr b="1" lang="en-US" sz="2200">
                <a:solidFill>
                  <a:srgbClr val="0070C0"/>
                </a:solidFill>
              </a:rPr>
              <a:t>RTT (Round Trip Time):  </a:t>
            </a:r>
            <a:r>
              <a:rPr lang="en-US" sz="2200"/>
              <a:t>time for a small packet to travel from client to server and back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rPr b="1" lang="en-US">
                <a:solidFill>
                  <a:srgbClr val="FF6600"/>
                </a:solidFill>
              </a:rPr>
              <a:t>HTTP response time:</a:t>
            </a:r>
            <a:endParaRPr b="1" sz="2800">
              <a:solidFill>
                <a:srgbClr val="FF660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One RTT to initiate TCP connection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One RTT for HTTP request and first few bytes of HTTP response to return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File transmission time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Non-persistent HTTP response time =   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rPr lang="en-US" sz="2200"/>
              <a:t>   </a:t>
            </a:r>
            <a:r>
              <a:rPr lang="en-US" sz="2800">
                <a:solidFill>
                  <a:srgbClr val="FF6600"/>
                </a:solidFill>
              </a:rPr>
              <a:t>2*</a:t>
            </a:r>
            <a:r>
              <a:rPr b="1" lang="en-US" sz="2200">
                <a:solidFill>
                  <a:srgbClr val="008000"/>
                </a:solidFill>
              </a:rPr>
              <a:t>RTT</a:t>
            </a:r>
            <a:r>
              <a:rPr lang="en-US" sz="2200"/>
              <a:t>+ </a:t>
            </a:r>
            <a:r>
              <a:rPr b="1" lang="en-US" sz="2200">
                <a:solidFill>
                  <a:srgbClr val="7E28CD"/>
                </a:solidFill>
              </a:rPr>
              <a:t>file transmission  time</a:t>
            </a:r>
            <a:endParaRPr b="1">
              <a:solidFill>
                <a:srgbClr val="7E28CD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t/>
            </a:r>
            <a:endParaRPr sz="2200"/>
          </a:p>
        </p:txBody>
      </p:sp>
      <p:cxnSp>
        <p:nvCxnSpPr>
          <p:cNvPr id="446" name="Google Shape;446;p9"/>
          <p:cNvCxnSpPr>
            <a:stCxn id="447" idx="2"/>
            <a:endCxn id="448" idx="0"/>
          </p:cNvCxnSpPr>
          <p:nvPr/>
        </p:nvCxnSpPr>
        <p:spPr>
          <a:xfrm>
            <a:off x="7940066" y="1840032"/>
            <a:ext cx="66000" cy="410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9"/>
          <p:cNvCxnSpPr>
            <a:endCxn id="450" idx="0"/>
          </p:cNvCxnSpPr>
          <p:nvPr/>
        </p:nvCxnSpPr>
        <p:spPr>
          <a:xfrm flipH="1">
            <a:off x="10370417" y="1840054"/>
            <a:ext cx="7800" cy="393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9"/>
          <p:cNvCxnSpPr/>
          <p:nvPr/>
        </p:nvCxnSpPr>
        <p:spPr>
          <a:xfrm>
            <a:off x="7954791" y="2104407"/>
            <a:ext cx="2440909" cy="5006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9"/>
          <p:cNvCxnSpPr/>
          <p:nvPr/>
        </p:nvCxnSpPr>
        <p:spPr>
          <a:xfrm flipH="1">
            <a:off x="7967241" y="2659808"/>
            <a:ext cx="2404367" cy="65614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p9"/>
          <p:cNvCxnSpPr/>
          <p:nvPr/>
        </p:nvCxnSpPr>
        <p:spPr>
          <a:xfrm>
            <a:off x="7967241" y="3353310"/>
            <a:ext cx="2404366" cy="7138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9"/>
          <p:cNvCxnSpPr/>
          <p:nvPr/>
        </p:nvCxnSpPr>
        <p:spPr>
          <a:xfrm flipH="1">
            <a:off x="8006180" y="4250582"/>
            <a:ext cx="2338657" cy="493672"/>
          </a:xfrm>
          <a:prstGeom prst="straightConnector1">
            <a:avLst/>
          </a:prstGeom>
          <a:noFill/>
          <a:ln cap="flat" cmpd="sng" w="254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p9"/>
          <p:cNvSpPr/>
          <p:nvPr/>
        </p:nvSpPr>
        <p:spPr>
          <a:xfrm>
            <a:off x="10419245" y="4097332"/>
            <a:ext cx="184372" cy="303962"/>
          </a:xfrm>
          <a:prstGeom prst="rightBrace">
            <a:avLst>
              <a:gd fmla="val 2039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"/>
          <p:cNvSpPr txBox="1"/>
          <p:nvPr/>
        </p:nvSpPr>
        <p:spPr>
          <a:xfrm>
            <a:off x="10654578" y="3886771"/>
            <a:ext cx="1123447" cy="72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Time to 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transmit 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9"/>
          <p:cNvCxnSpPr/>
          <p:nvPr/>
        </p:nvCxnSpPr>
        <p:spPr>
          <a:xfrm>
            <a:off x="7497919" y="2058887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9"/>
          <p:cNvSpPr txBox="1"/>
          <p:nvPr/>
        </p:nvSpPr>
        <p:spPr>
          <a:xfrm>
            <a:off x="6232353" y="1975685"/>
            <a:ext cx="1251753" cy="510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Initiate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7791689" y="3381617"/>
            <a:ext cx="163102" cy="12220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"/>
          <p:cNvSpPr txBox="1"/>
          <p:nvPr/>
        </p:nvSpPr>
        <p:spPr>
          <a:xfrm>
            <a:off x="7140575" y="2605087"/>
            <a:ext cx="577850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endParaRPr b="1" i="0" sz="14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9"/>
          <p:cNvCxnSpPr/>
          <p:nvPr/>
        </p:nvCxnSpPr>
        <p:spPr>
          <a:xfrm>
            <a:off x="7600778" y="3369140"/>
            <a:ext cx="354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9"/>
          <p:cNvSpPr txBox="1"/>
          <p:nvPr/>
        </p:nvSpPr>
        <p:spPr>
          <a:xfrm>
            <a:off x="6643121" y="3160115"/>
            <a:ext cx="947695" cy="510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0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9"/>
          <p:cNvSpPr txBox="1"/>
          <p:nvPr/>
        </p:nvSpPr>
        <p:spPr>
          <a:xfrm>
            <a:off x="7140575" y="3881439"/>
            <a:ext cx="577850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endParaRPr b="1" i="0" sz="14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9"/>
          <p:cNvCxnSpPr/>
          <p:nvPr/>
        </p:nvCxnSpPr>
        <p:spPr>
          <a:xfrm flipH="1">
            <a:off x="7597166" y="4889900"/>
            <a:ext cx="3429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9"/>
          <p:cNvSpPr txBox="1"/>
          <p:nvPr/>
        </p:nvSpPr>
        <p:spPr>
          <a:xfrm>
            <a:off x="6719944" y="4603693"/>
            <a:ext cx="9509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"/>
          <p:cNvSpPr txBox="1"/>
          <p:nvPr/>
        </p:nvSpPr>
        <p:spPr>
          <a:xfrm>
            <a:off x="7722017" y="5947329"/>
            <a:ext cx="568325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"/>
          <p:cNvSpPr txBox="1"/>
          <p:nvPr/>
        </p:nvSpPr>
        <p:spPr>
          <a:xfrm>
            <a:off x="10086254" y="5779054"/>
            <a:ext cx="568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9"/>
          <p:cNvGrpSpPr/>
          <p:nvPr/>
        </p:nvGrpSpPr>
        <p:grpSpPr>
          <a:xfrm>
            <a:off x="10194031" y="1026894"/>
            <a:ext cx="423863" cy="684213"/>
            <a:chOff x="4140" y="429"/>
            <a:chExt cx="1425" cy="2396"/>
          </a:xfrm>
        </p:grpSpPr>
        <p:sp>
          <p:nvSpPr>
            <p:cNvPr id="467" name="Google Shape;467;p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2" name="Google Shape;472;p9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473" name="Google Shape;473;p9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5" name="Google Shape;475;p9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6" name="Google Shape;476;p9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477" name="Google Shape;477;p9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9" name="Google Shape;479;p9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9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482" name="Google Shape;482;p9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4" name="Google Shape;484;p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485" name="Google Shape;485;p9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486" name="Google Shape;486;p9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8" name="Google Shape;488;p9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9"/>
          <p:cNvGrpSpPr/>
          <p:nvPr/>
        </p:nvGrpSpPr>
        <p:grpSpPr>
          <a:xfrm>
            <a:off x="7590816" y="1130419"/>
            <a:ext cx="698500" cy="709613"/>
            <a:chOff x="-44" y="1473"/>
            <a:chExt cx="981" cy="1105"/>
          </a:xfrm>
        </p:grpSpPr>
        <p:pic>
          <p:nvPicPr>
            <p:cNvPr descr="desktop_computer_stylized_medium" id="447" name="Google Shape;44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01" name="Google Shape;501;p9"/>
          <p:cNvSpPr/>
          <p:nvPr/>
        </p:nvSpPr>
        <p:spPr>
          <a:xfrm>
            <a:off x="7702866" y="2085378"/>
            <a:ext cx="163102" cy="12220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9"/>
          <p:cNvSpPr/>
          <p:nvPr/>
        </p:nvSpPr>
        <p:spPr>
          <a:xfrm>
            <a:off x="2185036" y="5246291"/>
            <a:ext cx="1282385" cy="106552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9"/>
          <p:cNvSpPr/>
          <p:nvPr/>
        </p:nvSpPr>
        <p:spPr>
          <a:xfrm>
            <a:off x="6856727" y="2336054"/>
            <a:ext cx="1009242" cy="82406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9"/>
          <p:cNvSpPr/>
          <p:nvPr/>
        </p:nvSpPr>
        <p:spPr>
          <a:xfrm>
            <a:off x="6879202" y="3752759"/>
            <a:ext cx="1009242" cy="82406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9"/>
          <p:cNvSpPr/>
          <p:nvPr/>
        </p:nvSpPr>
        <p:spPr>
          <a:xfrm>
            <a:off x="3296112" y="5393166"/>
            <a:ext cx="3128266" cy="106552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9"/>
          <p:cNvSpPr/>
          <p:nvPr/>
        </p:nvSpPr>
        <p:spPr>
          <a:xfrm>
            <a:off x="10551266" y="3794019"/>
            <a:ext cx="1064906" cy="91312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/>
          <p:nvPr>
            <p:ph type="title"/>
          </p:nvPr>
        </p:nvSpPr>
        <p:spPr>
          <a:xfrm>
            <a:off x="1372258" y="175264"/>
            <a:ext cx="10018713" cy="79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Applications </a:t>
            </a:r>
            <a:endParaRPr/>
          </a:p>
        </p:txBody>
      </p:sp>
      <p:sp>
        <p:nvSpPr>
          <p:cNvPr id="162" name="Google Shape;162;p46"/>
          <p:cNvSpPr txBox="1"/>
          <p:nvPr>
            <p:ph idx="1" type="body"/>
          </p:nvPr>
        </p:nvSpPr>
        <p:spPr>
          <a:xfrm>
            <a:off x="861795" y="1273741"/>
            <a:ext cx="2474898" cy="3084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3200"/>
              <a:t>1970-1980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b="1" sz="32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3200"/>
              <a:t>1990-2000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b="1" sz="32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3200"/>
              <a:t>2000-2020</a:t>
            </a:r>
            <a:endParaRPr/>
          </a:p>
        </p:txBody>
      </p:sp>
      <p:pic>
        <p:nvPicPr>
          <p:cNvPr id="163" name="Google Shape;16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6693" y="1143379"/>
            <a:ext cx="3660207" cy="169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3503" y="1531460"/>
            <a:ext cx="31242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4981" y="1177771"/>
            <a:ext cx="3173778" cy="20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7044" y="3223370"/>
            <a:ext cx="2350140" cy="2722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07184" y="3508290"/>
            <a:ext cx="2932900" cy="149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27370" y="5267032"/>
            <a:ext cx="4764630" cy="135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6630" y="4134101"/>
            <a:ext cx="4180595" cy="2257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0"/>
          <p:cNvSpPr txBox="1"/>
          <p:nvPr>
            <p:ph type="title"/>
          </p:nvPr>
        </p:nvSpPr>
        <p:spPr>
          <a:xfrm>
            <a:off x="1976438" y="173038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Persistent HTTP</a:t>
            </a:r>
            <a:endParaRPr b="1"/>
          </a:p>
        </p:txBody>
      </p:sp>
      <p:sp>
        <p:nvSpPr>
          <p:cNvPr id="513" name="Google Shape;513;p10"/>
          <p:cNvSpPr txBox="1"/>
          <p:nvPr>
            <p:ph idx="1" type="body"/>
          </p:nvPr>
        </p:nvSpPr>
        <p:spPr>
          <a:xfrm>
            <a:off x="1149706" y="1138047"/>
            <a:ext cx="2921558" cy="4997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i="1" lang="en-US" sz="2400">
                <a:solidFill>
                  <a:srgbClr val="CC0000"/>
                </a:solidFill>
              </a:rPr>
              <a:t>Non-persistent HTTP issues: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Arial"/>
              <a:buChar char="•"/>
            </a:pPr>
            <a:r>
              <a:rPr lang="en-US" sz="2200"/>
              <a:t>Requires 2 RTTs per object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Arial"/>
              <a:buChar char="•"/>
            </a:pPr>
            <a:r>
              <a:rPr lang="en-US" sz="2200"/>
              <a:t>OS overhead for </a:t>
            </a:r>
            <a:r>
              <a:rPr i="1" lang="en-US" sz="2200"/>
              <a:t>each</a:t>
            </a:r>
            <a:r>
              <a:rPr lang="en-US" sz="2200"/>
              <a:t> TCP connection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Arial"/>
              <a:buChar char="•"/>
            </a:pPr>
            <a:r>
              <a:rPr lang="en-US" sz="2200"/>
              <a:t>Browsers often open parallel TCP connections to fetch referenced objects</a:t>
            </a:r>
            <a:endParaRPr/>
          </a:p>
          <a:p>
            <a:pPr indent="-83185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Arial"/>
              <a:buNone/>
            </a:pPr>
            <a:r>
              <a:t/>
            </a:r>
            <a:endParaRPr sz="2200"/>
          </a:p>
          <a:p>
            <a:pPr indent="-83185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Arial"/>
              <a:buNone/>
            </a:pPr>
            <a:r>
              <a:t/>
            </a:r>
            <a:endParaRPr sz="2200"/>
          </a:p>
          <a:p>
            <a:pPr indent="-83185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514" name="Google Shape;514;p10"/>
          <p:cNvSpPr txBox="1"/>
          <p:nvPr>
            <p:ph idx="2" type="body"/>
          </p:nvPr>
        </p:nvSpPr>
        <p:spPr>
          <a:xfrm>
            <a:off x="8046712" y="1011238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i="1" lang="en-US" sz="2400">
                <a:solidFill>
                  <a:srgbClr val="CC0000"/>
                </a:solidFill>
              </a:rPr>
              <a:t>Persistent  HTTP: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Arial"/>
              <a:buChar char="•"/>
            </a:pPr>
            <a:r>
              <a:rPr lang="en-US" sz="2200"/>
              <a:t>Server leaves connection open after sending response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Arial"/>
              <a:buChar char="•"/>
            </a:pPr>
            <a:r>
              <a:rPr lang="en-US" sz="2200"/>
              <a:t>Subsequent HTTP messages  between same client/server sent over open connection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Arial"/>
              <a:buChar char="•"/>
            </a:pPr>
            <a:r>
              <a:rPr lang="en-US" sz="2200"/>
              <a:t>Client sends requests as soon as it encounters a referenced object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Font typeface="Arial"/>
              <a:buChar char="•"/>
            </a:pPr>
            <a:r>
              <a:rPr lang="en-US" sz="2200"/>
              <a:t>As little as one RTT for all the referenced objects</a:t>
            </a:r>
            <a:endParaRPr/>
          </a:p>
        </p:txBody>
      </p:sp>
      <p:grpSp>
        <p:nvGrpSpPr>
          <p:cNvPr id="515" name="Google Shape;515;p10"/>
          <p:cNvGrpSpPr/>
          <p:nvPr/>
        </p:nvGrpSpPr>
        <p:grpSpPr>
          <a:xfrm>
            <a:off x="4233117" y="1138047"/>
            <a:ext cx="3689091" cy="5719953"/>
            <a:chOff x="4233117" y="1138047"/>
            <a:chExt cx="3689091" cy="5719953"/>
          </a:xfrm>
        </p:grpSpPr>
        <p:pic>
          <p:nvPicPr>
            <p:cNvPr id="516" name="Google Shape;51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33117" y="1138047"/>
              <a:ext cx="3689091" cy="5719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10"/>
            <p:cNvSpPr txBox="1"/>
            <p:nvPr/>
          </p:nvSpPr>
          <p:spPr>
            <a:xfrm>
              <a:off x="5696984" y="3369862"/>
              <a:ext cx="2006214" cy="338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baseline="3000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b="1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object</a:t>
              </a:r>
              <a:endParaRPr b="1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0"/>
            <p:cNvSpPr txBox="1"/>
            <p:nvPr/>
          </p:nvSpPr>
          <p:spPr>
            <a:xfrm>
              <a:off x="5849384" y="4381458"/>
              <a:ext cx="2006214" cy="338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baseline="3000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b="1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object</a:t>
              </a:r>
              <a:endParaRPr b="1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"/>
          <p:cNvSpPr txBox="1"/>
          <p:nvPr>
            <p:ph type="title"/>
          </p:nvPr>
        </p:nvSpPr>
        <p:spPr>
          <a:xfrm>
            <a:off x="1484309" y="552797"/>
            <a:ext cx="10018713" cy="1059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4400"/>
              <a:t>Objectives – Part 3</a:t>
            </a:r>
            <a:endParaRPr/>
          </a:p>
        </p:txBody>
      </p:sp>
      <p:sp>
        <p:nvSpPr>
          <p:cNvPr id="524" name="Google Shape;524;p59"/>
          <p:cNvSpPr txBox="1"/>
          <p:nvPr>
            <p:ph idx="1" type="body"/>
          </p:nvPr>
        </p:nvSpPr>
        <p:spPr>
          <a:xfrm>
            <a:off x="1484308" y="1862052"/>
            <a:ext cx="10018713" cy="4189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127"/>
              <a:buChar char="•"/>
            </a:pPr>
            <a:r>
              <a:rPr lang="en-US" sz="4400"/>
              <a:t>HTTP Message Formats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127"/>
              <a:buNone/>
            </a:pPr>
            <a:r>
              <a:t/>
            </a:r>
            <a:endParaRPr sz="44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127"/>
              <a:buChar char="•"/>
            </a:pPr>
            <a:r>
              <a:rPr lang="en-US" sz="4400"/>
              <a:t>HTTP Request Message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127"/>
              <a:buNone/>
            </a:pPr>
            <a:r>
              <a:t/>
            </a:r>
            <a:endParaRPr sz="44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127"/>
              <a:buChar char="•"/>
            </a:pPr>
            <a:r>
              <a:rPr lang="en-US" sz="4400"/>
              <a:t>HTTP Methods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127"/>
              <a:buNone/>
            </a:pPr>
            <a:r>
              <a:t/>
            </a:r>
            <a:endParaRPr sz="44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127"/>
              <a:buChar char="•"/>
            </a:pPr>
            <a:r>
              <a:rPr lang="en-US" sz="4400"/>
              <a:t>HTTP Response Message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127"/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0"/>
          <p:cNvSpPr txBox="1"/>
          <p:nvPr>
            <p:ph type="title"/>
          </p:nvPr>
        </p:nvSpPr>
        <p:spPr>
          <a:xfrm>
            <a:off x="2057400" y="4365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HTTP messages</a:t>
            </a:r>
            <a:endParaRPr b="1"/>
          </a:p>
        </p:txBody>
      </p:sp>
      <p:sp>
        <p:nvSpPr>
          <p:cNvPr id="531" name="Google Shape;531;p60"/>
          <p:cNvSpPr txBox="1"/>
          <p:nvPr>
            <p:ph idx="1" type="body"/>
          </p:nvPr>
        </p:nvSpPr>
        <p:spPr>
          <a:xfrm>
            <a:off x="1247641" y="185075"/>
            <a:ext cx="9957183" cy="289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383" lvl="0" marL="233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33363" lvl="0" marL="23336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Two types of HTTP messages: </a:t>
            </a:r>
            <a:endParaRPr/>
          </a:p>
          <a:p>
            <a:pPr indent="-233363" lvl="0" marL="23336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 sz="3200">
                <a:solidFill>
                  <a:srgbClr val="CC0000"/>
                </a:solidFill>
              </a:rPr>
              <a:t>Request</a:t>
            </a:r>
            <a:r>
              <a:rPr lang="en-US" sz="3200">
                <a:solidFill>
                  <a:srgbClr val="CC0000"/>
                </a:solidFill>
              </a:rPr>
              <a:t> and  </a:t>
            </a:r>
            <a:r>
              <a:rPr i="1" lang="en-US" sz="3200">
                <a:solidFill>
                  <a:srgbClr val="CC0000"/>
                </a:solidFill>
              </a:rPr>
              <a:t>Response</a:t>
            </a:r>
            <a:endParaRPr i="1" sz="3200">
              <a:solidFill>
                <a:srgbClr val="CC0000"/>
              </a:solidFill>
            </a:endParaRPr>
          </a:p>
        </p:txBody>
      </p:sp>
      <p:pic>
        <p:nvPicPr>
          <p:cNvPr id="532" name="Google Shape;53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4970" y="2533555"/>
            <a:ext cx="7706168" cy="390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1"/>
          <p:cNvSpPr txBox="1"/>
          <p:nvPr>
            <p:ph type="title"/>
          </p:nvPr>
        </p:nvSpPr>
        <p:spPr>
          <a:xfrm>
            <a:off x="2057400" y="4365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HTTP request message</a:t>
            </a:r>
            <a:endParaRPr b="1"/>
          </a:p>
        </p:txBody>
      </p:sp>
      <p:sp>
        <p:nvSpPr>
          <p:cNvPr id="539" name="Google Shape;539;p61"/>
          <p:cNvSpPr txBox="1"/>
          <p:nvPr>
            <p:ph idx="1" type="body"/>
          </p:nvPr>
        </p:nvSpPr>
        <p:spPr>
          <a:xfrm>
            <a:off x="2057400" y="347018"/>
            <a:ext cx="7772400" cy="2541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383" lvl="0" marL="233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33363" lvl="0" marL="23336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 sz="3200">
                <a:solidFill>
                  <a:srgbClr val="FF6600"/>
                </a:solidFill>
              </a:rPr>
              <a:t>HTTP request message:</a:t>
            </a:r>
            <a:endParaRPr b="1" sz="3200">
              <a:solidFill>
                <a:srgbClr val="FF6600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ASCII (human-readable format)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540" name="Google Shape;540;p61"/>
          <p:cNvSpPr txBox="1"/>
          <p:nvPr/>
        </p:nvSpPr>
        <p:spPr>
          <a:xfrm>
            <a:off x="1396741" y="2870201"/>
            <a:ext cx="2876809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request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(GET, POST,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HEAD,PUT,DELETE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r>
              <a:rPr b="0" i="0" lang="en-US" sz="20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b="0" i="0" sz="2400" u="none" cap="none" strike="noStrike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1" name="Google Shape;541;p61"/>
          <p:cNvCxnSpPr/>
          <p:nvPr/>
        </p:nvCxnSpPr>
        <p:spPr>
          <a:xfrm>
            <a:off x="3449638" y="3201988"/>
            <a:ext cx="868362" cy="14605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2" name="Google Shape;542;p61"/>
          <p:cNvSpPr/>
          <p:nvPr/>
        </p:nvSpPr>
        <p:spPr>
          <a:xfrm>
            <a:off x="4051539" y="3538539"/>
            <a:ext cx="222011" cy="1952841"/>
          </a:xfrm>
          <a:custGeom>
            <a:rect b="b" l="l" r="r" t="t"/>
            <a:pathLst>
              <a:path extrusionOk="0" h="924" w="150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3" name="Google Shape;543;p61"/>
          <p:cNvSpPr txBox="1"/>
          <p:nvPr/>
        </p:nvSpPr>
        <p:spPr>
          <a:xfrm>
            <a:off x="2962275" y="4002187"/>
            <a:ext cx="9747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lines</a:t>
            </a:r>
            <a:endParaRPr b="0" i="0" sz="2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61"/>
          <p:cNvCxnSpPr/>
          <p:nvPr/>
        </p:nvCxnSpPr>
        <p:spPr>
          <a:xfrm>
            <a:off x="3833814" y="5622925"/>
            <a:ext cx="511175" cy="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5" name="Google Shape;545;p61"/>
          <p:cNvSpPr txBox="1"/>
          <p:nvPr/>
        </p:nvSpPr>
        <p:spPr>
          <a:xfrm>
            <a:off x="1797051" y="4719638"/>
            <a:ext cx="2365375" cy="12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carriage return,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line feed at 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 line indicates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end of header lines</a:t>
            </a:r>
            <a:endParaRPr b="0" i="0" sz="2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1"/>
          <p:cNvSpPr txBox="1"/>
          <p:nvPr/>
        </p:nvSpPr>
        <p:spPr>
          <a:xfrm>
            <a:off x="4162425" y="3190082"/>
            <a:ext cx="7939649" cy="30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/somedir/index.html HTTP/1.1\r\n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Host: www.someschool.edu\r\n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Firefox/3.6.10\r\n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Accept: text/html,image/gif, image jpeg\r\n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 fr 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close\r\n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p61"/>
          <p:cNvCxnSpPr/>
          <p:nvPr/>
        </p:nvCxnSpPr>
        <p:spPr>
          <a:xfrm>
            <a:off x="9372600" y="2651125"/>
            <a:ext cx="849133" cy="665164"/>
          </a:xfrm>
          <a:prstGeom prst="straightConnector1">
            <a:avLst/>
          </a:prstGeom>
          <a:noFill/>
          <a:ln cap="flat" cmpd="sng" w="952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8" name="Google Shape;548;p61"/>
          <p:cNvSpPr txBox="1"/>
          <p:nvPr/>
        </p:nvSpPr>
        <p:spPr>
          <a:xfrm>
            <a:off x="8924926" y="2314575"/>
            <a:ext cx="24114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carriage return character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1"/>
          <p:cNvSpPr txBox="1"/>
          <p:nvPr/>
        </p:nvSpPr>
        <p:spPr>
          <a:xfrm>
            <a:off x="10320339" y="2635250"/>
            <a:ext cx="1866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line-feed character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61"/>
          <p:cNvCxnSpPr/>
          <p:nvPr/>
        </p:nvCxnSpPr>
        <p:spPr>
          <a:xfrm flipH="1">
            <a:off x="10744647" y="3063876"/>
            <a:ext cx="447228" cy="284162"/>
          </a:xfrm>
          <a:prstGeom prst="straightConnector1">
            <a:avLst/>
          </a:prstGeom>
          <a:noFill/>
          <a:ln cap="flat" cmpd="sng" w="952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1" name="Google Shape;551;p61"/>
          <p:cNvSpPr txBox="1"/>
          <p:nvPr/>
        </p:nvSpPr>
        <p:spPr>
          <a:xfrm>
            <a:off x="2313177" y="6186488"/>
            <a:ext cx="4506913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699" y="839041"/>
            <a:ext cx="6357533" cy="346468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2"/>
          <p:cNvSpPr txBox="1"/>
          <p:nvPr>
            <p:ph type="title"/>
          </p:nvPr>
        </p:nvSpPr>
        <p:spPr>
          <a:xfrm>
            <a:off x="1484310" y="34133"/>
            <a:ext cx="10018713" cy="1323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HTTP request message: General Format</a:t>
            </a:r>
            <a:endParaRPr b="1"/>
          </a:p>
        </p:txBody>
      </p:sp>
      <p:sp>
        <p:nvSpPr>
          <p:cNvPr id="558" name="Google Shape;558;p62"/>
          <p:cNvSpPr txBox="1"/>
          <p:nvPr/>
        </p:nvSpPr>
        <p:spPr>
          <a:xfrm>
            <a:off x="3582583" y="4434642"/>
            <a:ext cx="6140450" cy="184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//somedir/index.html HTTP/1.1\r\n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Host: www.someschool.edu\r\n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Firefox/3.6.10\r\n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Accept: text/html,image/gif, image jpeg\r\n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 fr 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close\r\n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2"/>
          <p:cNvSpPr/>
          <p:nvPr/>
        </p:nvSpPr>
        <p:spPr>
          <a:xfrm>
            <a:off x="3688297" y="881607"/>
            <a:ext cx="868529" cy="66245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2"/>
          <p:cNvSpPr/>
          <p:nvPr/>
        </p:nvSpPr>
        <p:spPr>
          <a:xfrm>
            <a:off x="3482980" y="4179614"/>
            <a:ext cx="868529" cy="66245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2"/>
          <p:cNvSpPr/>
          <p:nvPr/>
        </p:nvSpPr>
        <p:spPr>
          <a:xfrm>
            <a:off x="5017489" y="895184"/>
            <a:ext cx="964788" cy="66245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2"/>
          <p:cNvSpPr/>
          <p:nvPr/>
        </p:nvSpPr>
        <p:spPr>
          <a:xfrm>
            <a:off x="4351509" y="4309266"/>
            <a:ext cx="1425451" cy="53280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2"/>
          <p:cNvSpPr/>
          <p:nvPr/>
        </p:nvSpPr>
        <p:spPr>
          <a:xfrm>
            <a:off x="6526977" y="881607"/>
            <a:ext cx="843627" cy="66245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2"/>
          <p:cNvSpPr/>
          <p:nvPr/>
        </p:nvSpPr>
        <p:spPr>
          <a:xfrm>
            <a:off x="6901642" y="4296999"/>
            <a:ext cx="1055283" cy="53280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2"/>
          <p:cNvSpPr/>
          <p:nvPr/>
        </p:nvSpPr>
        <p:spPr>
          <a:xfrm>
            <a:off x="7523004" y="997776"/>
            <a:ext cx="843627" cy="66245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2"/>
          <p:cNvSpPr/>
          <p:nvPr/>
        </p:nvSpPr>
        <p:spPr>
          <a:xfrm>
            <a:off x="8074495" y="4426263"/>
            <a:ext cx="826450" cy="41580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2"/>
          <p:cNvSpPr/>
          <p:nvPr/>
        </p:nvSpPr>
        <p:spPr>
          <a:xfrm>
            <a:off x="3557682" y="1329004"/>
            <a:ext cx="2069874" cy="52636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2"/>
          <p:cNvSpPr/>
          <p:nvPr/>
        </p:nvSpPr>
        <p:spPr>
          <a:xfrm>
            <a:off x="3557682" y="4654600"/>
            <a:ext cx="868529" cy="51302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2"/>
          <p:cNvSpPr/>
          <p:nvPr/>
        </p:nvSpPr>
        <p:spPr>
          <a:xfrm>
            <a:off x="5776960" y="1329004"/>
            <a:ext cx="964788" cy="66245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2"/>
          <p:cNvSpPr/>
          <p:nvPr/>
        </p:nvSpPr>
        <p:spPr>
          <a:xfrm>
            <a:off x="4503909" y="4728067"/>
            <a:ext cx="2742192" cy="352393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2"/>
          <p:cNvSpPr/>
          <p:nvPr/>
        </p:nvSpPr>
        <p:spPr>
          <a:xfrm>
            <a:off x="5176227" y="3383850"/>
            <a:ext cx="2069874" cy="52636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2"/>
          <p:cNvSpPr/>
          <p:nvPr/>
        </p:nvSpPr>
        <p:spPr>
          <a:xfrm>
            <a:off x="4877419" y="6201636"/>
            <a:ext cx="1864329" cy="51302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3"/>
          <p:cNvSpPr txBox="1"/>
          <p:nvPr>
            <p:ph type="title"/>
          </p:nvPr>
        </p:nvSpPr>
        <p:spPr>
          <a:xfrm>
            <a:off x="1970088" y="381970"/>
            <a:ext cx="8186737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Uploading form input</a:t>
            </a:r>
            <a:endParaRPr/>
          </a:p>
        </p:txBody>
      </p:sp>
      <p:sp>
        <p:nvSpPr>
          <p:cNvPr id="579" name="Google Shape;579;p63"/>
          <p:cNvSpPr txBox="1"/>
          <p:nvPr>
            <p:ph idx="1" type="body"/>
          </p:nvPr>
        </p:nvSpPr>
        <p:spPr>
          <a:xfrm>
            <a:off x="2224088" y="1343025"/>
            <a:ext cx="6951816" cy="2662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 sz="2800" u="sng">
                <a:solidFill>
                  <a:srgbClr val="0070C0"/>
                </a:solidFill>
              </a:rPr>
              <a:t>POST method:</a:t>
            </a:r>
            <a:endParaRPr b="1" sz="2800">
              <a:solidFill>
                <a:srgbClr val="0070C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Web page often includes form input</a:t>
            </a:r>
            <a:endParaRPr sz="20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Input is uploaded to server in entity body</a:t>
            </a:r>
            <a:endParaRPr sz="2000"/>
          </a:p>
          <a:p>
            <a:pPr indent="-12383" lvl="0" marL="23336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0" name="Google Shape;580;p63"/>
          <p:cNvSpPr txBox="1"/>
          <p:nvPr>
            <p:ph idx="2" type="body"/>
          </p:nvPr>
        </p:nvSpPr>
        <p:spPr>
          <a:xfrm>
            <a:off x="2224107" y="3903225"/>
            <a:ext cx="635418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 sz="2800" u="sng">
                <a:solidFill>
                  <a:srgbClr val="0070C0"/>
                </a:solidFill>
              </a:rPr>
              <a:t>URL method:</a:t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Uses GET method</a:t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Input is uploaded in URL field of request line:</a:t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1" name="Google Shape;581;p63"/>
          <p:cNvSpPr txBox="1"/>
          <p:nvPr/>
        </p:nvSpPr>
        <p:spPr>
          <a:xfrm>
            <a:off x="2526953" y="5932474"/>
            <a:ext cx="9574782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www.somesite.com/animalsearch?monkeys&amp;banana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4"/>
          <p:cNvSpPr txBox="1"/>
          <p:nvPr>
            <p:ph type="title"/>
          </p:nvPr>
        </p:nvSpPr>
        <p:spPr>
          <a:xfrm>
            <a:off x="2057399" y="228600"/>
            <a:ext cx="944562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Method types</a:t>
            </a:r>
            <a:endParaRPr/>
          </a:p>
        </p:txBody>
      </p:sp>
      <p:sp>
        <p:nvSpPr>
          <p:cNvPr id="588" name="Google Shape;588;p64"/>
          <p:cNvSpPr txBox="1"/>
          <p:nvPr>
            <p:ph idx="1" type="body"/>
          </p:nvPr>
        </p:nvSpPr>
        <p:spPr>
          <a:xfrm>
            <a:off x="1472234" y="1994206"/>
            <a:ext cx="4640885" cy="3509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19"/>
              <a:buFont typeface="Noto Sans Symbols"/>
              <a:buNone/>
            </a:pPr>
            <a:r>
              <a:rPr b="1" lang="en-US" sz="3200">
                <a:solidFill>
                  <a:srgbClr val="0000FF"/>
                </a:solidFill>
              </a:rPr>
              <a:t>HTTP/1.0</a:t>
            </a:r>
            <a:r>
              <a:rPr lang="en-US" sz="2000">
                <a:solidFill>
                  <a:srgbClr val="0000FF"/>
                </a:solidFill>
              </a:rPr>
              <a:t>:</a:t>
            </a:r>
            <a:endParaRPr sz="2400">
              <a:solidFill>
                <a:srgbClr val="0000FF"/>
              </a:solidFill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b="1" lang="en-US" sz="2800">
                <a:solidFill>
                  <a:srgbClr val="FF6600"/>
                </a:solidFill>
              </a:rPr>
              <a:t>GET</a:t>
            </a:r>
            <a:endParaRPr b="1" sz="2400">
              <a:solidFill>
                <a:srgbClr val="FF6600"/>
              </a:solidFill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lang="en-US" sz="2800"/>
              <a:t>Primarily gets information only</a:t>
            </a:r>
            <a:endParaRPr sz="2000"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lang="en-US" sz="2800"/>
              <a:t>URL Method of data insertion</a:t>
            </a:r>
            <a:endParaRPr sz="2000"/>
          </a:p>
          <a:p>
            <a:pPr indent="-285750" lvl="0" marL="2857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b="1" lang="en-US" sz="2800">
                <a:solidFill>
                  <a:srgbClr val="FF6600"/>
                </a:solidFill>
              </a:rPr>
              <a:t>POST</a:t>
            </a:r>
            <a:endParaRPr b="1" sz="2400">
              <a:solidFill>
                <a:srgbClr val="FF6600"/>
              </a:solidFill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lang="en-US" sz="2800"/>
              <a:t>Creating new data</a:t>
            </a:r>
            <a:endParaRPr sz="2000"/>
          </a:p>
          <a:p>
            <a:pPr indent="-285750" lvl="0" marL="2857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b="1" lang="en-US" sz="2800">
                <a:solidFill>
                  <a:srgbClr val="FF6600"/>
                </a:solidFill>
              </a:rPr>
              <a:t>HEAD</a:t>
            </a:r>
            <a:endParaRPr b="1" sz="2400">
              <a:solidFill>
                <a:srgbClr val="FF6600"/>
              </a:solidFill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Char char="•"/>
            </a:pPr>
            <a:r>
              <a:rPr lang="en-US" sz="2800"/>
              <a:t>Asks server to leave requested object out of response</a:t>
            </a:r>
            <a:endParaRPr sz="2000"/>
          </a:p>
        </p:txBody>
      </p:sp>
      <p:sp>
        <p:nvSpPr>
          <p:cNvPr id="589" name="Google Shape;589;p64"/>
          <p:cNvSpPr txBox="1"/>
          <p:nvPr>
            <p:ph idx="2" type="body"/>
          </p:nvPr>
        </p:nvSpPr>
        <p:spPr>
          <a:xfrm>
            <a:off x="6511877" y="1003455"/>
            <a:ext cx="4439979" cy="519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 sz="3200">
                <a:solidFill>
                  <a:srgbClr val="0000FF"/>
                </a:solidFill>
              </a:rPr>
              <a:t>HTTP/1.1:</a:t>
            </a:r>
            <a:endParaRPr sz="2400">
              <a:solidFill>
                <a:srgbClr val="0000FF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>
                <a:solidFill>
                  <a:srgbClr val="FF6600"/>
                </a:solidFill>
              </a:rPr>
              <a:t>GET, POST, HEAD</a:t>
            </a:r>
            <a:endParaRPr b="1" sz="2000">
              <a:solidFill>
                <a:srgbClr val="FF660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>
                <a:solidFill>
                  <a:srgbClr val="FF6600"/>
                </a:solidFill>
              </a:rPr>
              <a:t>PUT</a:t>
            </a:r>
            <a:endParaRPr b="1" sz="2000">
              <a:solidFill>
                <a:srgbClr val="FF66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400"/>
              <a:t>Uploads file in entity body to path specified in URL field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400"/>
              <a:t>Replaces existing objects</a:t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>
                <a:solidFill>
                  <a:srgbClr val="FF6600"/>
                </a:solidFill>
              </a:rPr>
              <a:t>DELETE</a:t>
            </a:r>
            <a:endParaRPr b="1" sz="2000">
              <a:solidFill>
                <a:srgbClr val="FF66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400"/>
              <a:t>Deletes file specified in the URL field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5"/>
          <p:cNvSpPr txBox="1"/>
          <p:nvPr>
            <p:ph type="title"/>
          </p:nvPr>
        </p:nvSpPr>
        <p:spPr>
          <a:xfrm>
            <a:off x="2057400" y="158750"/>
            <a:ext cx="7772400" cy="97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HTTP response message</a:t>
            </a:r>
            <a:endParaRPr b="1"/>
          </a:p>
        </p:txBody>
      </p:sp>
      <p:sp>
        <p:nvSpPr>
          <p:cNvPr id="596" name="Google Shape;596;p65"/>
          <p:cNvSpPr txBox="1"/>
          <p:nvPr/>
        </p:nvSpPr>
        <p:spPr>
          <a:xfrm>
            <a:off x="1663700" y="1397001"/>
            <a:ext cx="17907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Status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status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status phrase)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7" name="Google Shape;597;p65"/>
          <p:cNvCxnSpPr/>
          <p:nvPr/>
        </p:nvCxnSpPr>
        <p:spPr>
          <a:xfrm>
            <a:off x="2882901" y="1914526"/>
            <a:ext cx="923925" cy="2571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8" name="Google Shape;598;p65"/>
          <p:cNvSpPr/>
          <p:nvPr/>
        </p:nvSpPr>
        <p:spPr>
          <a:xfrm>
            <a:off x="3581401" y="2305050"/>
            <a:ext cx="257175" cy="2941638"/>
          </a:xfrm>
          <a:custGeom>
            <a:rect b="b" l="l" r="r" t="t"/>
            <a:pathLst>
              <a:path extrusionOk="0" h="1428" w="162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9" name="Google Shape;599;p65"/>
          <p:cNvSpPr txBox="1"/>
          <p:nvPr/>
        </p:nvSpPr>
        <p:spPr>
          <a:xfrm>
            <a:off x="2366246" y="3286126"/>
            <a:ext cx="10262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20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lines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0" name="Google Shape;600;p65"/>
          <p:cNvCxnSpPr/>
          <p:nvPr/>
        </p:nvCxnSpPr>
        <p:spPr>
          <a:xfrm flipH="1" rot="10800000">
            <a:off x="3067050" y="5418139"/>
            <a:ext cx="757238" cy="21272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1" name="Google Shape;601;p65"/>
          <p:cNvSpPr txBox="1"/>
          <p:nvPr/>
        </p:nvSpPr>
        <p:spPr>
          <a:xfrm>
            <a:off x="1766889" y="4846639"/>
            <a:ext cx="13795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data, e.g.,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HTML file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5"/>
          <p:cNvSpPr/>
          <p:nvPr/>
        </p:nvSpPr>
        <p:spPr>
          <a:xfrm>
            <a:off x="3767138" y="2044701"/>
            <a:ext cx="6311900" cy="355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26 Sep 2010 20:09:20 GMT\r\n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Apache/2.0.52 (CentOS)\r\n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30 Oct 2007 17:00:02 GMT\r\n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ETag: "17dc6-a5c-bf716880"\r\n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2652\r\n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Keep-Alive: timeout=10, max=100\r\n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charset=ISO-8859-1\r\n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data data data data ...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65"/>
          <p:cNvSpPr txBox="1"/>
          <p:nvPr/>
        </p:nvSpPr>
        <p:spPr>
          <a:xfrm>
            <a:off x="2366246" y="6181726"/>
            <a:ext cx="4506913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6"/>
          <p:cNvSpPr txBox="1"/>
          <p:nvPr>
            <p:ph type="title"/>
          </p:nvPr>
        </p:nvSpPr>
        <p:spPr>
          <a:xfrm>
            <a:off x="1484311" y="337140"/>
            <a:ext cx="10018713" cy="12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HTTP response message: General Format</a:t>
            </a:r>
            <a:endParaRPr/>
          </a:p>
        </p:txBody>
      </p:sp>
      <p:pic>
        <p:nvPicPr>
          <p:cNvPr id="609" name="Google Shape;60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571" y="1568965"/>
            <a:ext cx="9083769" cy="4576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7"/>
          <p:cNvSpPr txBox="1"/>
          <p:nvPr>
            <p:ph type="title"/>
          </p:nvPr>
        </p:nvSpPr>
        <p:spPr>
          <a:xfrm>
            <a:off x="2001838" y="147639"/>
            <a:ext cx="7772400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HTTP response status codes</a:t>
            </a:r>
            <a:endParaRPr b="1"/>
          </a:p>
        </p:txBody>
      </p:sp>
      <p:sp>
        <p:nvSpPr>
          <p:cNvPr id="616" name="Google Shape;616;p67"/>
          <p:cNvSpPr txBox="1"/>
          <p:nvPr>
            <p:ph idx="1" type="body"/>
          </p:nvPr>
        </p:nvSpPr>
        <p:spPr>
          <a:xfrm>
            <a:off x="1698538" y="2466599"/>
            <a:ext cx="80757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200 OK</a:t>
            </a:r>
            <a:endParaRPr sz="2400">
              <a:solidFill>
                <a:srgbClr val="CC0000"/>
              </a:solidFill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request succeeded, requested object later in this message</a:t>
            </a:r>
            <a:endParaRPr sz="2000"/>
          </a:p>
          <a:p>
            <a:pPr indent="-285750" lvl="0" marL="28575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301 Moved Permanently</a:t>
            </a:r>
            <a:endParaRPr sz="2400">
              <a:solidFill>
                <a:srgbClr val="CC0000"/>
              </a:solidFill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requested object moved, new location specified later in this message (Location:)</a:t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400 Bad Request</a:t>
            </a:r>
            <a:endParaRPr sz="2400">
              <a:solidFill>
                <a:srgbClr val="CC0000"/>
              </a:solidFill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request message not understood by server</a:t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404 Not Found</a:t>
            </a:r>
            <a:endParaRPr sz="2400">
              <a:solidFill>
                <a:srgbClr val="CC0000"/>
              </a:solidFill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requested document not found on this server</a:t>
            </a:r>
            <a:endParaRPr/>
          </a:p>
          <a:p>
            <a:pPr indent="-285750" lvl="0" marL="28575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505 HTTP Version Not Supported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1502486" y="1127126"/>
            <a:ext cx="8112125" cy="1349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0838" lvl="0" marL="350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code appears in 1st line in server-to-client response message.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8" lvl="0" marL="35083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sample codes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3131" y="3698277"/>
            <a:ext cx="3457810" cy="315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type="title"/>
          </p:nvPr>
        </p:nvSpPr>
        <p:spPr>
          <a:xfrm>
            <a:off x="1484310" y="325395"/>
            <a:ext cx="10018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Objectives (Application Layer)</a:t>
            </a:r>
            <a:endParaRPr b="1"/>
          </a:p>
        </p:txBody>
      </p:sp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1484297" y="1368926"/>
            <a:ext cx="10018800" cy="4956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Principles of network applications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Web and HTTP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Electronic Mail (SMTP, POP3, IMAP) 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DNS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P2P Applications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Video streaming and content distribution networks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Socket Programming with UDP and TCP</a:t>
            </a:r>
            <a:endParaRPr sz="32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800"/>
          </a:p>
        </p:txBody>
      </p:sp>
      <p:pic>
        <p:nvPicPr>
          <p:cNvPr id="176" name="Google Shape;1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7"/>
          <p:cNvSpPr txBox="1"/>
          <p:nvPr>
            <p:ph type="title"/>
          </p:nvPr>
        </p:nvSpPr>
        <p:spPr>
          <a:xfrm>
            <a:off x="1484310" y="0"/>
            <a:ext cx="10018713" cy="1143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Network Models</a:t>
            </a:r>
            <a:endParaRPr/>
          </a:p>
        </p:txBody>
      </p:sp>
      <p:sp>
        <p:nvSpPr>
          <p:cNvPr id="182" name="Google Shape;182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Application Layer</a:t>
            </a:r>
            <a:endParaRPr/>
          </a:p>
        </p:txBody>
      </p:sp>
      <p:sp>
        <p:nvSpPr>
          <p:cNvPr id="183" name="Google Shape;183;p4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170" y="1528370"/>
            <a:ext cx="3194229" cy="531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5498" y="1510109"/>
            <a:ext cx="3257525" cy="522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7"/>
          <p:cNvSpPr/>
          <p:nvPr/>
        </p:nvSpPr>
        <p:spPr>
          <a:xfrm>
            <a:off x="4699259" y="1944177"/>
            <a:ext cx="389604" cy="130361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7"/>
          <p:cNvSpPr/>
          <p:nvPr/>
        </p:nvSpPr>
        <p:spPr>
          <a:xfrm>
            <a:off x="4766990" y="5577977"/>
            <a:ext cx="547849" cy="119753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7"/>
          <p:cNvSpPr/>
          <p:nvPr/>
        </p:nvSpPr>
        <p:spPr>
          <a:xfrm>
            <a:off x="5490602" y="2595983"/>
            <a:ext cx="2751519" cy="4571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47"/>
          <p:cNvSpPr/>
          <p:nvPr/>
        </p:nvSpPr>
        <p:spPr>
          <a:xfrm flipH="1" rot="10800000">
            <a:off x="5490602" y="6176745"/>
            <a:ext cx="2055140" cy="4571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0" name="Google Shape;190;p47"/>
          <p:cNvGrpSpPr/>
          <p:nvPr/>
        </p:nvGrpSpPr>
        <p:grpSpPr>
          <a:xfrm>
            <a:off x="4846583" y="1510109"/>
            <a:ext cx="3327156" cy="5336653"/>
            <a:chOff x="3199598" y="1730653"/>
            <a:chExt cx="2495367" cy="5127347"/>
          </a:xfrm>
        </p:grpSpPr>
        <p:pic>
          <p:nvPicPr>
            <p:cNvPr id="191" name="Google Shape;191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99598" y="1730653"/>
              <a:ext cx="2495367" cy="51273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47"/>
            <p:cNvSpPr txBox="1"/>
            <p:nvPr/>
          </p:nvSpPr>
          <p:spPr>
            <a:xfrm>
              <a:off x="4933743" y="2989313"/>
              <a:ext cx="5844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D8008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193" name="Google Shape;193;p47"/>
            <p:cNvSpPr txBox="1"/>
            <p:nvPr/>
          </p:nvSpPr>
          <p:spPr>
            <a:xfrm>
              <a:off x="3708735" y="4124352"/>
              <a:ext cx="16183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Port Numbers</a:t>
              </a:r>
              <a:endParaRPr/>
            </a:p>
          </p:txBody>
        </p:sp>
      </p:grpSp>
      <p:sp>
        <p:nvSpPr>
          <p:cNvPr id="194" name="Google Shape;194;p47"/>
          <p:cNvSpPr/>
          <p:nvPr/>
        </p:nvSpPr>
        <p:spPr>
          <a:xfrm>
            <a:off x="5088863" y="1938789"/>
            <a:ext cx="2849122" cy="111197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7"/>
          <p:cNvSpPr/>
          <p:nvPr/>
        </p:nvSpPr>
        <p:spPr>
          <a:xfrm>
            <a:off x="5241263" y="3173691"/>
            <a:ext cx="2849122" cy="111197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7"/>
          <p:cNvSpPr/>
          <p:nvPr/>
        </p:nvSpPr>
        <p:spPr>
          <a:xfrm>
            <a:off x="5088863" y="4438069"/>
            <a:ext cx="2849122" cy="111197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7"/>
          <p:cNvSpPr/>
          <p:nvPr/>
        </p:nvSpPr>
        <p:spPr>
          <a:xfrm>
            <a:off x="5241263" y="5550047"/>
            <a:ext cx="2849122" cy="49670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7"/>
          <p:cNvSpPr/>
          <p:nvPr/>
        </p:nvSpPr>
        <p:spPr>
          <a:xfrm>
            <a:off x="5088863" y="6176745"/>
            <a:ext cx="2849122" cy="4842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7"/>
          <p:cNvSpPr txBox="1"/>
          <p:nvPr/>
        </p:nvSpPr>
        <p:spPr>
          <a:xfrm>
            <a:off x="2585527" y="6294412"/>
            <a:ext cx="1441581" cy="338554"/>
          </a:xfrm>
          <a:prstGeom prst="rect">
            <a:avLst/>
          </a:prstGeom>
          <a:solidFill>
            <a:srgbClr val="EA756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sp>
        <p:nvSpPr>
          <p:cNvPr id="200" name="Google Shape;200;p47"/>
          <p:cNvSpPr txBox="1"/>
          <p:nvPr/>
        </p:nvSpPr>
        <p:spPr>
          <a:xfrm>
            <a:off x="2486872" y="5712018"/>
            <a:ext cx="1441581" cy="338554"/>
          </a:xfrm>
          <a:prstGeom prst="rect">
            <a:avLst/>
          </a:prstGeom>
          <a:solidFill>
            <a:srgbClr val="EA756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Link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8"/>
          <p:cNvSpPr txBox="1"/>
          <p:nvPr>
            <p:ph type="title"/>
          </p:nvPr>
        </p:nvSpPr>
        <p:spPr>
          <a:xfrm>
            <a:off x="711200" y="149934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Application Layer</a:t>
            </a:r>
            <a:endParaRPr/>
          </a:p>
        </p:txBody>
      </p:sp>
      <p:sp>
        <p:nvSpPr>
          <p:cNvPr id="206" name="Google Shape;206;p48"/>
          <p:cNvSpPr txBox="1"/>
          <p:nvPr>
            <p:ph idx="1" type="body"/>
          </p:nvPr>
        </p:nvSpPr>
        <p:spPr>
          <a:xfrm>
            <a:off x="1296367" y="1063460"/>
            <a:ext cx="10363200" cy="5794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8925" lvl="0" marL="4556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Application Layer Protocols</a:t>
            </a:r>
            <a:endParaRPr/>
          </a:p>
          <a:p>
            <a:pPr indent="-341313" lvl="1" marL="9112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Provide the rules and formats that govern how data is treated in the application layer.</a:t>
            </a:r>
            <a:endParaRPr/>
          </a:p>
          <a:p>
            <a:pPr indent="-288925" lvl="0" marL="4556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Application Software</a:t>
            </a:r>
            <a:endParaRPr sz="4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3" lvl="1" marL="9112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programs used to communicate over the network.</a:t>
            </a:r>
            <a:br>
              <a:rPr lang="en-US" sz="2400">
                <a:latin typeface="Verdana"/>
                <a:ea typeface="Verdana"/>
                <a:cs typeface="Verdana"/>
                <a:sym typeface="Verdana"/>
              </a:rPr>
            </a:b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For example: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When displaying a web page:</a:t>
            </a:r>
            <a:endParaRPr/>
          </a:p>
          <a:p>
            <a:pPr indent="-341313" lvl="2" marL="13112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2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Application Layer </a:t>
            </a: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uses the </a:t>
            </a:r>
            <a:r>
              <a:rPr lang="en-US" sz="2800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HTTP(Hyper Text Transfer Protocol)</a:t>
            </a: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 Protocol.</a:t>
            </a:r>
            <a:endParaRPr/>
          </a:p>
          <a:p>
            <a:pPr indent="-341313" lvl="2" marL="13112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2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Application Software </a:t>
            </a: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is your </a:t>
            </a:r>
            <a:r>
              <a:rPr lang="en-US" sz="2800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Web browser</a:t>
            </a: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</p:txBody>
      </p:sp>
      <p:sp>
        <p:nvSpPr>
          <p:cNvPr id="207" name="Google Shape;207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Application Layer</a:t>
            </a:r>
            <a:endParaRPr/>
          </a:p>
        </p:txBody>
      </p:sp>
      <p:sp>
        <p:nvSpPr>
          <p:cNvPr id="208" name="Google Shape;208;p4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9"/>
          <p:cNvSpPr txBox="1"/>
          <p:nvPr>
            <p:ph type="title"/>
          </p:nvPr>
        </p:nvSpPr>
        <p:spPr>
          <a:xfrm>
            <a:off x="711200" y="149934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Application Layer</a:t>
            </a:r>
            <a:endParaRPr/>
          </a:p>
        </p:txBody>
      </p:sp>
      <p:pic>
        <p:nvPicPr>
          <p:cNvPr descr="services02" id="214" name="Google Shape;21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949" y="1587413"/>
            <a:ext cx="9424911" cy="463066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9"/>
          <p:cNvSpPr/>
          <p:nvPr/>
        </p:nvSpPr>
        <p:spPr>
          <a:xfrm>
            <a:off x="5286058" y="2216919"/>
            <a:ext cx="2025987" cy="40931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0"/>
          <p:cNvSpPr txBox="1"/>
          <p:nvPr>
            <p:ph idx="4294967295" type="body"/>
          </p:nvPr>
        </p:nvSpPr>
        <p:spPr>
          <a:xfrm>
            <a:off x="1098350" y="1295021"/>
            <a:ext cx="10654776" cy="366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When accessing information on a device, the data may not be</a:t>
            </a:r>
            <a:br>
              <a:rPr lang="en-US" sz="24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physically stored on that device.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If that is the case, a request must be made to the device where the data resides.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Two methods:</a:t>
            </a:r>
            <a:endParaRPr/>
          </a:p>
          <a:p>
            <a:pPr indent="-104775" lvl="1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288925" lvl="1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</a:pPr>
            <a:r>
              <a:rPr lang="en-US" sz="2600">
                <a:latin typeface="Verdana"/>
                <a:ea typeface="Verdana"/>
                <a:cs typeface="Verdana"/>
                <a:sym typeface="Verdana"/>
              </a:rPr>
              <a:t>Client/Server </a:t>
            </a:r>
            <a:endParaRPr/>
          </a:p>
          <a:p>
            <a:pPr indent="-104775" lvl="1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-288925" lvl="1" marL="855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</a:pPr>
            <a:r>
              <a:rPr lang="en-US" sz="2600">
                <a:latin typeface="Verdana"/>
                <a:ea typeface="Verdana"/>
                <a:cs typeface="Verdana"/>
                <a:sym typeface="Verdana"/>
              </a:rPr>
              <a:t>Peer-to-Peer (P2P) </a:t>
            </a:r>
            <a:endParaRPr/>
          </a:p>
        </p:txBody>
      </p:sp>
      <p:sp>
        <p:nvSpPr>
          <p:cNvPr id="221" name="Google Shape;221;p50"/>
          <p:cNvSpPr txBox="1"/>
          <p:nvPr>
            <p:ph idx="12" type="sldNum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50"/>
          <p:cNvSpPr txBox="1"/>
          <p:nvPr/>
        </p:nvSpPr>
        <p:spPr>
          <a:xfrm>
            <a:off x="711200" y="149934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Application Layer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50"/>
          <p:cNvGrpSpPr/>
          <p:nvPr/>
        </p:nvGrpSpPr>
        <p:grpSpPr>
          <a:xfrm>
            <a:off x="5363969" y="3036308"/>
            <a:ext cx="6526007" cy="3371409"/>
            <a:chOff x="5363969" y="3036308"/>
            <a:chExt cx="6526007" cy="3371409"/>
          </a:xfrm>
        </p:grpSpPr>
        <p:pic>
          <p:nvPicPr>
            <p:cNvPr id="224" name="Google Shape;224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63969" y="3036308"/>
              <a:ext cx="6526007" cy="33714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50"/>
            <p:cNvSpPr/>
            <p:nvPr/>
          </p:nvSpPr>
          <p:spPr>
            <a:xfrm>
              <a:off x="5628958" y="5833567"/>
              <a:ext cx="3310389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8925" lvl="1" marL="85566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Client-Server </a:t>
              </a:r>
              <a:endParaRPr/>
            </a:p>
          </p:txBody>
        </p:sp>
        <p:sp>
          <p:nvSpPr>
            <p:cNvPr id="226" name="Google Shape;226;p50"/>
            <p:cNvSpPr/>
            <p:nvPr/>
          </p:nvSpPr>
          <p:spPr>
            <a:xfrm>
              <a:off x="8735136" y="5833567"/>
              <a:ext cx="3153049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8925" lvl="1" marL="85566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Peer-to-Peer(P2P)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vis01" id="231" name="Google Shape;23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0" y="1828800"/>
            <a:ext cx="9973733" cy="3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1"/>
          <p:cNvSpPr txBox="1"/>
          <p:nvPr>
            <p:ph idx="4294967295" type="title"/>
          </p:nvPr>
        </p:nvSpPr>
        <p:spPr>
          <a:xfrm>
            <a:off x="1484311" y="49809"/>
            <a:ext cx="10018713" cy="98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Client/Server Model</a:t>
            </a:r>
            <a:endParaRPr/>
          </a:p>
        </p:txBody>
      </p:sp>
      <p:grpSp>
        <p:nvGrpSpPr>
          <p:cNvPr id="233" name="Google Shape;233;p51"/>
          <p:cNvGrpSpPr/>
          <p:nvPr/>
        </p:nvGrpSpPr>
        <p:grpSpPr>
          <a:xfrm>
            <a:off x="7823200" y="914400"/>
            <a:ext cx="4165600" cy="4267200"/>
            <a:chOff x="3504" y="576"/>
            <a:chExt cx="2160" cy="2688"/>
          </a:xfrm>
        </p:grpSpPr>
        <p:sp>
          <p:nvSpPr>
            <p:cNvPr id="234" name="Google Shape;234;p51"/>
            <p:cNvSpPr/>
            <p:nvPr/>
          </p:nvSpPr>
          <p:spPr>
            <a:xfrm>
              <a:off x="4272" y="1152"/>
              <a:ext cx="958" cy="2112"/>
            </a:xfrm>
            <a:prstGeom prst="ellipse">
              <a:avLst/>
            </a:prstGeom>
            <a:noFill/>
            <a:ln cap="flat" cmpd="sng" w="3810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1"/>
            <p:cNvSpPr txBox="1"/>
            <p:nvPr/>
          </p:nvSpPr>
          <p:spPr>
            <a:xfrm>
              <a:off x="3504" y="576"/>
              <a:ext cx="2160" cy="542"/>
            </a:xfrm>
            <a:prstGeom prst="rect">
              <a:avLst/>
            </a:prstGeom>
            <a:solidFill>
              <a:srgbClr val="000080"/>
            </a:solidFill>
            <a:ln cap="flat" cmpd="sng" w="38100">
              <a:solidFill>
                <a:srgbClr val="00C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Clients – hardware, software combination</a:t>
              </a:r>
              <a:endParaRPr/>
            </a:p>
          </p:txBody>
        </p:sp>
      </p:grpSp>
      <p:grpSp>
        <p:nvGrpSpPr>
          <p:cNvPr id="236" name="Google Shape;236;p51"/>
          <p:cNvGrpSpPr/>
          <p:nvPr/>
        </p:nvGrpSpPr>
        <p:grpSpPr>
          <a:xfrm>
            <a:off x="203200" y="3886201"/>
            <a:ext cx="4267200" cy="2308225"/>
            <a:chOff x="96" y="2448"/>
            <a:chExt cx="2016" cy="1454"/>
          </a:xfrm>
        </p:grpSpPr>
        <p:cxnSp>
          <p:nvCxnSpPr>
            <p:cNvPr id="237" name="Google Shape;237;p51"/>
            <p:cNvCxnSpPr/>
            <p:nvPr/>
          </p:nvCxnSpPr>
          <p:spPr>
            <a:xfrm rot="10800000">
              <a:off x="1152" y="2448"/>
              <a:ext cx="336" cy="1008"/>
            </a:xfrm>
            <a:prstGeom prst="straightConnector1">
              <a:avLst/>
            </a:prstGeom>
            <a:noFill/>
            <a:ln cap="flat" cmpd="sng" w="57150">
              <a:solidFill>
                <a:srgbClr val="99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8" name="Google Shape;238;p51"/>
            <p:cNvSpPr txBox="1"/>
            <p:nvPr/>
          </p:nvSpPr>
          <p:spPr>
            <a:xfrm>
              <a:off x="96" y="3360"/>
              <a:ext cx="2016" cy="542"/>
            </a:xfrm>
            <a:prstGeom prst="rect">
              <a:avLst/>
            </a:prstGeom>
            <a:solidFill>
              <a:srgbClr val="800000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Resources are stored on the server.</a:t>
              </a:r>
              <a:endParaRPr/>
            </a:p>
          </p:txBody>
        </p:sp>
      </p:grpSp>
      <p:sp>
        <p:nvSpPr>
          <p:cNvPr id="239" name="Google Shape;239;p51"/>
          <p:cNvSpPr txBox="1"/>
          <p:nvPr/>
        </p:nvSpPr>
        <p:spPr>
          <a:xfrm>
            <a:off x="1422400" y="1295400"/>
            <a:ext cx="3251200" cy="80010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Files downloaded</a:t>
            </a:r>
            <a:b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the client.</a:t>
            </a:r>
            <a:endParaRPr/>
          </a:p>
        </p:txBody>
      </p:sp>
      <p:sp>
        <p:nvSpPr>
          <p:cNvPr id="240" name="Google Shape;240;p51"/>
          <p:cNvSpPr txBox="1"/>
          <p:nvPr/>
        </p:nvSpPr>
        <p:spPr>
          <a:xfrm>
            <a:off x="5486400" y="4724400"/>
            <a:ext cx="3352800" cy="800100"/>
          </a:xfrm>
          <a:prstGeom prst="rect">
            <a:avLst/>
          </a:prstGeom>
          <a:solidFill>
            <a:srgbClr val="000080"/>
          </a:solidFill>
          <a:ln cap="flat" cmpd="sng" w="38100">
            <a:solidFill>
              <a:srgbClr val="00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Files uploaded to the server</a:t>
            </a:r>
            <a:endParaRPr/>
          </a:p>
        </p:txBody>
      </p:sp>
      <p:grpSp>
        <p:nvGrpSpPr>
          <p:cNvPr id="241" name="Google Shape;241;p51"/>
          <p:cNvGrpSpPr/>
          <p:nvPr/>
        </p:nvGrpSpPr>
        <p:grpSpPr>
          <a:xfrm>
            <a:off x="3352800" y="2209801"/>
            <a:ext cx="6400800" cy="1135063"/>
            <a:chOff x="1680" y="1392"/>
            <a:chExt cx="3024" cy="715"/>
          </a:xfrm>
        </p:grpSpPr>
        <p:cxnSp>
          <p:nvCxnSpPr>
            <p:cNvPr id="242" name="Google Shape;242;p51"/>
            <p:cNvCxnSpPr/>
            <p:nvPr/>
          </p:nvCxnSpPr>
          <p:spPr>
            <a:xfrm rot="10800000">
              <a:off x="1680" y="1776"/>
              <a:ext cx="1200" cy="0"/>
            </a:xfrm>
            <a:prstGeom prst="straightConnector1">
              <a:avLst/>
            </a:prstGeom>
            <a:noFill/>
            <a:ln cap="flat" cmpd="sng" w="57150">
              <a:solidFill>
                <a:srgbClr val="0000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3" name="Google Shape;243;p51"/>
            <p:cNvSpPr txBox="1"/>
            <p:nvPr/>
          </p:nvSpPr>
          <p:spPr>
            <a:xfrm>
              <a:off x="2832" y="1392"/>
              <a:ext cx="1872" cy="715"/>
            </a:xfrm>
            <a:prstGeom prst="rect">
              <a:avLst/>
            </a:prstGeom>
            <a:solidFill>
              <a:srgbClr val="000080"/>
            </a:solidFill>
            <a:ln cap="flat" cmpd="sng" w="38100">
              <a:solidFill>
                <a:srgbClr val="00C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The client begins the exchange by making a request for data.</a:t>
              </a:r>
              <a:endParaRPr/>
            </a:p>
          </p:txBody>
        </p:sp>
      </p:grpSp>
      <p:grpSp>
        <p:nvGrpSpPr>
          <p:cNvPr id="244" name="Google Shape;244;p51"/>
          <p:cNvGrpSpPr/>
          <p:nvPr/>
        </p:nvGrpSpPr>
        <p:grpSpPr>
          <a:xfrm>
            <a:off x="3352800" y="3429001"/>
            <a:ext cx="5689600" cy="769938"/>
            <a:chOff x="1488" y="2160"/>
            <a:chExt cx="2688" cy="485"/>
          </a:xfrm>
        </p:grpSpPr>
        <p:sp>
          <p:nvSpPr>
            <p:cNvPr id="245" name="Google Shape;245;p51"/>
            <p:cNvSpPr txBox="1"/>
            <p:nvPr/>
          </p:nvSpPr>
          <p:spPr>
            <a:xfrm>
              <a:off x="1488" y="2160"/>
              <a:ext cx="1872" cy="485"/>
            </a:xfrm>
            <a:prstGeom prst="rect">
              <a:avLst/>
            </a:prstGeom>
            <a:solidFill>
              <a:srgbClr val="800000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The server responds with one or more streams of data.</a:t>
              </a:r>
              <a:endParaRPr/>
            </a:p>
          </p:txBody>
        </p:sp>
        <p:cxnSp>
          <p:nvCxnSpPr>
            <p:cNvPr id="246" name="Google Shape;246;p51"/>
            <p:cNvCxnSpPr/>
            <p:nvPr/>
          </p:nvCxnSpPr>
          <p:spPr>
            <a:xfrm>
              <a:off x="3312" y="2496"/>
              <a:ext cx="864" cy="0"/>
            </a:xfrm>
            <a:prstGeom prst="straightConnector1">
              <a:avLst/>
            </a:prstGeom>
            <a:noFill/>
            <a:ln cap="flat" cmpd="sng" w="57150">
              <a:solidFill>
                <a:srgbClr val="99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7" name="Google Shape;247;p51"/>
          <p:cNvSpPr txBox="1"/>
          <p:nvPr/>
        </p:nvSpPr>
        <p:spPr>
          <a:xfrm>
            <a:off x="812800" y="914400"/>
            <a:ext cx="3962400" cy="1804988"/>
          </a:xfrm>
          <a:prstGeom prst="rect">
            <a:avLst/>
          </a:prstGeom>
          <a:solidFill>
            <a:srgbClr val="003300"/>
          </a:solidFill>
          <a:ln cap="flat" cmpd="sng" w="3810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May also require control information.</a:t>
            </a:r>
            <a:b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User Authentication</a:t>
            </a:r>
            <a:b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or identify a file to be transferred.</a:t>
            </a:r>
            <a:endParaRPr/>
          </a:p>
        </p:txBody>
      </p:sp>
      <p:sp>
        <p:nvSpPr>
          <p:cNvPr id="248" name="Google Shape;248;p51"/>
          <p:cNvSpPr txBox="1"/>
          <p:nvPr>
            <p:ph idx="12" type="sldNum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2"/>
          <p:cNvSpPr txBox="1"/>
          <p:nvPr>
            <p:ph idx="4294967295" type="title"/>
          </p:nvPr>
        </p:nvSpPr>
        <p:spPr>
          <a:xfrm>
            <a:off x="1484311" y="374497"/>
            <a:ext cx="10018713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/>
              <a:t>Peer-to-Peer Model</a:t>
            </a:r>
            <a:endParaRPr/>
          </a:p>
        </p:txBody>
      </p:sp>
      <p:sp>
        <p:nvSpPr>
          <p:cNvPr id="255" name="Google Shape;255;p52"/>
          <p:cNvSpPr txBox="1"/>
          <p:nvPr>
            <p:ph idx="4294967295" type="body"/>
          </p:nvPr>
        </p:nvSpPr>
        <p:spPr>
          <a:xfrm>
            <a:off x="1535098" y="4218135"/>
            <a:ext cx="10309352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Two or more computers are connected via a network and can share resources (such as printers and files) </a:t>
            </a:r>
            <a:r>
              <a:rPr i="1" lang="en-US" sz="2400">
                <a:solidFill>
                  <a:srgbClr val="9900FF"/>
                </a:solidFill>
                <a:latin typeface="Verdana"/>
                <a:ea typeface="Verdana"/>
                <a:cs typeface="Verdana"/>
                <a:sym typeface="Verdana"/>
              </a:rPr>
              <a:t>without having a dedicated server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End devices (peers) can function as either a </a:t>
            </a:r>
            <a:r>
              <a:rPr i="1" lang="en-US" sz="2400">
                <a:solidFill>
                  <a:srgbClr val="9900FF"/>
                </a:solidFill>
                <a:latin typeface="Verdana"/>
                <a:ea typeface="Verdana"/>
                <a:cs typeface="Verdana"/>
                <a:sym typeface="Verdana"/>
              </a:rPr>
              <a:t>server or client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 depending upon the required service. </a:t>
            </a:r>
            <a:endParaRPr/>
          </a:p>
        </p:txBody>
      </p:sp>
      <p:pic>
        <p:nvPicPr>
          <p:cNvPr descr="p2p01" id="256" name="Google Shape;25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875" y="1425093"/>
            <a:ext cx="8480658" cy="2793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