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TzOExG9fq5Fc2QQxAnlX7jQpZ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7" name="Google Shape;76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8" name="Google Shape;788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1" name="Google Shape;1041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7" name="Google Shape;104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8" name="Google Shape;1048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136" name="Google Shape;1136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4" name="Google Shape;1144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151" name="Google Shape;1151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160" name="Google Shape;1160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shortest job first: decreased average delay!</a:t>
            </a:r>
            <a:endParaRPr/>
          </a:p>
        </p:txBody>
      </p:sp>
      <p:sp>
        <p:nvSpPr>
          <p:cNvPr id="1255" name="Google Shape;1255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376" name="Google Shape;1376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3" name="Google Shape;138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6" name="Google Shape;66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(HTTP)</a:t>
            </a:r>
            <a:endParaRPr/>
          </a:p>
        </p:txBody>
      </p:sp>
      <p:sp>
        <p:nvSpPr>
          <p:cNvPr id="139" name="Google Shape;139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| Part 2 of 2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0" name="Google Shape;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1484311" y="685801"/>
            <a:ext cx="10018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b="1" lang="en-US"/>
              <a:t>Objectives – Part 5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1738310" y="1803402"/>
            <a:ext cx="10018713" cy="438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What is a Web Cache (Proxy Servers)?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None/>
            </a:pPr>
            <a:r>
              <a:t/>
            </a:r>
            <a:endParaRPr sz="36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Advantages of Web Cache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None/>
            </a:pPr>
            <a:r>
              <a:t/>
            </a:r>
            <a:endParaRPr sz="36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Web Caching Example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None/>
            </a:pPr>
            <a:r>
              <a:t/>
            </a:r>
            <a:endParaRPr sz="36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Problems of Web Caching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None/>
            </a:pPr>
            <a:r>
              <a:t/>
            </a:r>
            <a:endParaRPr sz="36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Conditional-GET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567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567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567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55"/>
          <p:cNvGrpSpPr/>
          <p:nvPr/>
        </p:nvGrpSpPr>
        <p:grpSpPr>
          <a:xfrm>
            <a:off x="5551489" y="2695575"/>
            <a:ext cx="687387" cy="763588"/>
            <a:chOff x="-44" y="1473"/>
            <a:chExt cx="981" cy="1105"/>
          </a:xfrm>
        </p:grpSpPr>
        <p:pic>
          <p:nvPicPr>
            <p:cNvPr descr="desktop_computer_stylized_medium" id="352" name="Google Shape;35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5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4" name="Google Shape;354;p55"/>
          <p:cNvGrpSpPr/>
          <p:nvPr/>
        </p:nvGrpSpPr>
        <p:grpSpPr>
          <a:xfrm>
            <a:off x="5616575" y="4568825"/>
            <a:ext cx="687388" cy="763588"/>
            <a:chOff x="-44" y="1473"/>
            <a:chExt cx="981" cy="1105"/>
          </a:xfrm>
        </p:grpSpPr>
        <p:pic>
          <p:nvPicPr>
            <p:cNvPr descr="desktop_computer_stylized_medium" id="355" name="Google Shape;35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5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57" name="Google Shape;357;p55"/>
          <p:cNvGrpSpPr/>
          <p:nvPr/>
        </p:nvGrpSpPr>
        <p:grpSpPr>
          <a:xfrm>
            <a:off x="7754938" y="3457576"/>
            <a:ext cx="400050" cy="715963"/>
            <a:chOff x="4140" y="429"/>
            <a:chExt cx="1425" cy="2396"/>
          </a:xfrm>
        </p:grpSpPr>
        <p:sp>
          <p:nvSpPr>
            <p:cNvPr id="358" name="Google Shape;358;p5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55"/>
            <p:cNvSpPr/>
            <p:nvPr/>
          </p:nvSpPr>
          <p:spPr>
            <a:xfrm>
              <a:off x="4208" y="429"/>
              <a:ext cx="1046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5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55"/>
            <p:cNvSpPr/>
            <p:nvPr/>
          </p:nvSpPr>
          <p:spPr>
            <a:xfrm>
              <a:off x="4214" y="695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55"/>
            <p:cNvGrpSpPr/>
            <p:nvPr/>
          </p:nvGrpSpPr>
          <p:grpSpPr>
            <a:xfrm>
              <a:off x="4751" y="668"/>
              <a:ext cx="577" cy="144"/>
              <a:chOff x="616" y="2568"/>
              <a:chExt cx="720" cy="138"/>
            </a:xfrm>
          </p:grpSpPr>
          <p:sp>
            <p:nvSpPr>
              <p:cNvPr id="364" name="Google Shape;364;p55"/>
              <p:cNvSpPr/>
              <p:nvPr/>
            </p:nvSpPr>
            <p:spPr>
              <a:xfrm>
                <a:off x="616" y="2568"/>
                <a:ext cx="720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5"/>
              <p:cNvSpPr/>
              <p:nvPr/>
            </p:nvSpPr>
            <p:spPr>
              <a:xfrm>
                <a:off x="630" y="2583"/>
                <a:ext cx="67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Google Shape;366;p55"/>
            <p:cNvSpPr/>
            <p:nvPr/>
          </p:nvSpPr>
          <p:spPr>
            <a:xfrm>
              <a:off x="4225" y="101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55"/>
            <p:cNvGrpSpPr/>
            <p:nvPr/>
          </p:nvGrpSpPr>
          <p:grpSpPr>
            <a:xfrm>
              <a:off x="4745" y="992"/>
              <a:ext cx="583" cy="138"/>
              <a:chOff x="612" y="2566"/>
              <a:chExt cx="727" cy="143"/>
            </a:xfrm>
          </p:grpSpPr>
          <p:sp>
            <p:nvSpPr>
              <p:cNvPr id="368" name="Google Shape;368;p55"/>
              <p:cNvSpPr/>
              <p:nvPr/>
            </p:nvSpPr>
            <p:spPr>
              <a:xfrm>
                <a:off x="612" y="2566"/>
                <a:ext cx="727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5"/>
              <p:cNvSpPr/>
              <p:nvPr/>
            </p:nvSpPr>
            <p:spPr>
              <a:xfrm>
                <a:off x="626" y="2583"/>
                <a:ext cx="692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55"/>
            <p:cNvSpPr/>
            <p:nvPr/>
          </p:nvSpPr>
          <p:spPr>
            <a:xfrm>
              <a:off x="4219" y="135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4230" y="1656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55"/>
            <p:cNvGrpSpPr/>
            <p:nvPr/>
          </p:nvGrpSpPr>
          <p:grpSpPr>
            <a:xfrm>
              <a:off x="4733" y="1629"/>
              <a:ext cx="583" cy="149"/>
              <a:chOff x="612" y="2570"/>
              <a:chExt cx="726" cy="137"/>
            </a:xfrm>
          </p:grpSpPr>
          <p:sp>
            <p:nvSpPr>
              <p:cNvPr id="373" name="Google Shape;373;p55"/>
              <p:cNvSpPr/>
              <p:nvPr/>
            </p:nvSpPr>
            <p:spPr>
              <a:xfrm>
                <a:off x="612" y="2570"/>
                <a:ext cx="726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5"/>
              <p:cNvSpPr/>
              <p:nvPr/>
            </p:nvSpPr>
            <p:spPr>
              <a:xfrm>
                <a:off x="627" y="2585"/>
                <a:ext cx="690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5" name="Google Shape;375;p5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76" name="Google Shape;376;p55"/>
            <p:cNvGrpSpPr/>
            <p:nvPr/>
          </p:nvGrpSpPr>
          <p:grpSpPr>
            <a:xfrm>
              <a:off x="4740" y="1327"/>
              <a:ext cx="583" cy="138"/>
              <a:chOff x="615" y="2568"/>
              <a:chExt cx="726" cy="138"/>
            </a:xfrm>
          </p:grpSpPr>
          <p:sp>
            <p:nvSpPr>
              <p:cNvPr id="377" name="Google Shape;377;p55"/>
              <p:cNvSpPr/>
              <p:nvPr/>
            </p:nvSpPr>
            <p:spPr>
              <a:xfrm>
                <a:off x="615" y="2568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5"/>
              <p:cNvSpPr/>
              <p:nvPr/>
            </p:nvSpPr>
            <p:spPr>
              <a:xfrm>
                <a:off x="629" y="2584"/>
                <a:ext cx="690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" name="Google Shape;379;p55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5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55"/>
            <p:cNvSpPr/>
            <p:nvPr/>
          </p:nvSpPr>
          <p:spPr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55"/>
            <p:cNvSpPr/>
            <p:nvPr/>
          </p:nvSpPr>
          <p:spPr>
            <a:xfrm>
              <a:off x="4140" y="2676"/>
              <a:ext cx="1199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5"/>
            <p:cNvSpPr/>
            <p:nvPr/>
          </p:nvSpPr>
          <p:spPr>
            <a:xfrm>
              <a:off x="4208" y="2713"/>
              <a:ext cx="1069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5"/>
            <p:cNvSpPr/>
            <p:nvPr/>
          </p:nvSpPr>
          <p:spPr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5"/>
            <p:cNvSpPr/>
            <p:nvPr/>
          </p:nvSpPr>
          <p:spPr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5"/>
            <p:cNvSpPr/>
            <p:nvPr/>
          </p:nvSpPr>
          <p:spPr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5"/>
            <p:cNvSpPr/>
            <p:nvPr/>
          </p:nvSpPr>
          <p:spPr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55"/>
          <p:cNvGrpSpPr/>
          <p:nvPr/>
        </p:nvGrpSpPr>
        <p:grpSpPr>
          <a:xfrm>
            <a:off x="9702800" y="2836863"/>
            <a:ext cx="433388" cy="715962"/>
            <a:chOff x="4140" y="429"/>
            <a:chExt cx="1425" cy="2396"/>
          </a:xfrm>
        </p:grpSpPr>
        <p:sp>
          <p:nvSpPr>
            <p:cNvPr id="391" name="Google Shape;391;p5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55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5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55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" name="Google Shape;396;p55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397" name="Google Shape;397;p55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5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55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0" name="Google Shape;400;p55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401" name="Google Shape;401;p55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5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3" name="Google Shape;403;p55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5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55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406" name="Google Shape;406;p55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5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8" name="Google Shape;408;p5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409" name="Google Shape;409;p55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410" name="Google Shape;410;p55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5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" name="Google Shape;412;p55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55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5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5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5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5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5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55"/>
          <p:cNvSpPr txBox="1"/>
          <p:nvPr>
            <p:ph type="title"/>
          </p:nvPr>
        </p:nvSpPr>
        <p:spPr>
          <a:xfrm>
            <a:off x="1857375" y="234951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Web caches (proxy server)</a:t>
            </a:r>
            <a:endParaRPr b="1"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918854" y="2013712"/>
            <a:ext cx="4391334" cy="462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3363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User sets browser: Web accesses via  cache</a:t>
            </a:r>
            <a:endParaRPr sz="2400"/>
          </a:p>
          <a:p>
            <a:pPr indent="-233363" lvl="0" marL="23336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Browser sends all HTTP requests to cache</a:t>
            </a:r>
            <a:endParaRPr sz="2400"/>
          </a:p>
          <a:p>
            <a:pPr indent="-228600" lvl="1" marL="6858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2400"/>
              <a:t>Object in cache: cache returns object </a:t>
            </a:r>
            <a:endParaRPr sz="2400"/>
          </a:p>
          <a:p>
            <a:pPr indent="-228600" lvl="1" marL="6858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2400"/>
              <a:t>Else cache requests object from origin server, then returns object to client</a:t>
            </a:r>
            <a:endParaRPr sz="2400"/>
          </a:p>
        </p:txBody>
      </p:sp>
      <p:sp>
        <p:nvSpPr>
          <p:cNvPr id="425" name="Google Shape;425;p55"/>
          <p:cNvSpPr/>
          <p:nvPr/>
        </p:nvSpPr>
        <p:spPr>
          <a:xfrm>
            <a:off x="1560512" y="1173231"/>
            <a:ext cx="9805988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Satisfy client request without involving origin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5695951" y="3368675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7481888" y="2774951"/>
            <a:ext cx="889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5818189" y="5340350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55"/>
          <p:cNvGrpSpPr/>
          <p:nvPr/>
        </p:nvGrpSpPr>
        <p:grpSpPr>
          <a:xfrm>
            <a:off x="6128026" y="3878422"/>
            <a:ext cx="1557062" cy="980758"/>
            <a:chOff x="2900" y="2443"/>
            <a:chExt cx="981" cy="618"/>
          </a:xfrm>
        </p:grpSpPr>
        <p:cxnSp>
          <p:nvCxnSpPr>
            <p:cNvPr id="430" name="Google Shape;430;p55"/>
            <p:cNvCxnSpPr/>
            <p:nvPr/>
          </p:nvCxnSpPr>
          <p:spPr>
            <a:xfrm flipH="1" rot="10800000">
              <a:off x="2998" y="2580"/>
              <a:ext cx="883" cy="479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1" name="Google Shape;431;p55"/>
            <p:cNvSpPr txBox="1"/>
            <p:nvPr/>
          </p:nvSpPr>
          <p:spPr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55"/>
          <p:cNvGrpSpPr/>
          <p:nvPr/>
        </p:nvGrpSpPr>
        <p:grpSpPr>
          <a:xfrm>
            <a:off x="6324085" y="4153557"/>
            <a:ext cx="1567895" cy="1071838"/>
            <a:chOff x="3024" y="2615"/>
            <a:chExt cx="987" cy="675"/>
          </a:xfrm>
        </p:grpSpPr>
        <p:cxnSp>
          <p:nvCxnSpPr>
            <p:cNvPr id="433" name="Google Shape;433;p55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4" name="Google Shape;434;p55"/>
            <p:cNvSpPr txBox="1"/>
            <p:nvPr/>
          </p:nvSpPr>
          <p:spPr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55"/>
          <p:cNvGrpSpPr/>
          <p:nvPr/>
        </p:nvGrpSpPr>
        <p:grpSpPr>
          <a:xfrm>
            <a:off x="6289675" y="2866096"/>
            <a:ext cx="3251200" cy="965298"/>
            <a:chOff x="3002" y="1832"/>
            <a:chExt cx="2048" cy="607"/>
          </a:xfrm>
        </p:grpSpPr>
        <p:sp>
          <p:nvSpPr>
            <p:cNvPr id="436" name="Google Shape;436;p55"/>
            <p:cNvSpPr/>
            <p:nvPr/>
          </p:nvSpPr>
          <p:spPr>
            <a:xfrm>
              <a:off x="3002" y="1979"/>
              <a:ext cx="2048" cy="46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55"/>
            <p:cNvSpPr txBox="1"/>
            <p:nvPr/>
          </p:nvSpPr>
          <p:spPr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5"/>
            <p:cNvSpPr txBox="1"/>
            <p:nvPr/>
          </p:nvSpPr>
          <p:spPr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55"/>
          <p:cNvSpPr txBox="1"/>
          <p:nvPr/>
        </p:nvSpPr>
        <p:spPr>
          <a:xfrm>
            <a:off x="9540875" y="3484564"/>
            <a:ext cx="7493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8470900" y="4349750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1" name="Google Shape;4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1863" y="2632075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55"/>
          <p:cNvGrpSpPr/>
          <p:nvPr/>
        </p:nvGrpSpPr>
        <p:grpSpPr>
          <a:xfrm>
            <a:off x="5542015" y="2697039"/>
            <a:ext cx="4179086" cy="1814512"/>
            <a:chOff x="2515" y="1687"/>
            <a:chExt cx="2632" cy="1143"/>
          </a:xfrm>
        </p:grpSpPr>
        <p:sp>
          <p:nvSpPr>
            <p:cNvPr id="443" name="Google Shape;443;p55"/>
            <p:cNvSpPr/>
            <p:nvPr/>
          </p:nvSpPr>
          <p:spPr>
            <a:xfrm>
              <a:off x="2985" y="2026"/>
              <a:ext cx="2119" cy="476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55"/>
            <p:cNvSpPr txBox="1"/>
            <p:nvPr/>
          </p:nvSpPr>
          <p:spPr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5"/>
            <p:cNvSpPr txBox="1"/>
            <p:nvPr/>
          </p:nvSpPr>
          <p:spPr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" name="Google Shape;44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4188" y="4613275"/>
            <a:ext cx="527050" cy="4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2001838" y="234950"/>
            <a:ext cx="7772400" cy="947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More about Web caching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1567573" y="1337366"/>
            <a:ext cx="8666609" cy="4490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7"/>
              <a:buChar char="•"/>
            </a:pPr>
            <a:r>
              <a:rPr b="1" lang="en-US" sz="3200"/>
              <a:t>A Proxy Server acts as both client and server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Noto Sans Symbols"/>
              <a:buChar char="▪"/>
            </a:pPr>
            <a:r>
              <a:rPr lang="en-US" sz="3200"/>
              <a:t>Server for original requesting client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Noto Sans Symbols"/>
              <a:buChar char="▪"/>
            </a:pPr>
            <a:r>
              <a:rPr lang="en-US" sz="3200"/>
              <a:t>Client to origin server</a:t>
            </a:r>
            <a:endParaRPr sz="2000"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Char char="•"/>
            </a:pPr>
            <a:r>
              <a:rPr b="1" lang="en-US" sz="3200"/>
              <a:t>Typically Proxy Servers are installed by </a:t>
            </a:r>
            <a:r>
              <a:rPr b="1" lang="en-US" sz="3200">
                <a:solidFill>
                  <a:srgbClr val="0000FF"/>
                </a:solidFill>
              </a:rPr>
              <a:t>ISPs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Char char="•"/>
            </a:pPr>
            <a:r>
              <a:rPr lang="en-US" sz="3000"/>
              <a:t>University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Char char="•"/>
            </a:pPr>
            <a:r>
              <a:rPr lang="en-US" sz="3000"/>
              <a:t>Company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487"/>
              <a:buChar char="•"/>
            </a:pPr>
            <a:r>
              <a:rPr lang="en-US" sz="3000"/>
              <a:t>Residential ISP</a:t>
            </a:r>
            <a:endParaRPr sz="22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1484311" y="294025"/>
            <a:ext cx="10018713" cy="783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Advantages of Web Caching 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1384707" y="1695735"/>
            <a:ext cx="10018713" cy="476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3600">
                <a:solidFill>
                  <a:schemeClr val="dk1"/>
                </a:solidFill>
              </a:rPr>
              <a:t>Reduce r</a:t>
            </a:r>
            <a:r>
              <a:rPr lang="en-US" sz="3600"/>
              <a:t>esponse time for client request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3600"/>
              <a:t>Saves bandwidth (prevents downloading of same content multiple times)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3600"/>
              <a:t>Helps log usage, block unwanted traffic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3600"/>
              <a:t>Internet dense with caches: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3200"/>
              <a:t>enables “poor” content providers to effectively deliver content (so too does P2P file sharing)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58"/>
          <p:cNvCxnSpPr/>
          <p:nvPr/>
        </p:nvCxnSpPr>
        <p:spPr>
          <a:xfrm>
            <a:off x="6897688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58"/>
          <p:cNvSpPr txBox="1"/>
          <p:nvPr>
            <p:ph type="title"/>
          </p:nvPr>
        </p:nvSpPr>
        <p:spPr>
          <a:xfrm>
            <a:off x="1927225" y="269876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Caching example: </a:t>
            </a:r>
            <a:endParaRPr/>
          </a:p>
        </p:txBody>
      </p:sp>
      <p:sp>
        <p:nvSpPr>
          <p:cNvPr id="469" name="Google Shape;469;p58"/>
          <p:cNvSpPr txBox="1"/>
          <p:nvPr/>
        </p:nvSpPr>
        <p:spPr>
          <a:xfrm>
            <a:off x="9326563" y="182403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58"/>
          <p:cNvCxnSpPr/>
          <p:nvPr/>
        </p:nvCxnSpPr>
        <p:spPr>
          <a:xfrm>
            <a:off x="7707314" y="2028826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58"/>
          <p:cNvCxnSpPr/>
          <p:nvPr/>
        </p:nvCxnSpPr>
        <p:spPr>
          <a:xfrm flipH="1">
            <a:off x="8335964" y="2066926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58"/>
          <p:cNvCxnSpPr/>
          <p:nvPr/>
        </p:nvCxnSpPr>
        <p:spPr>
          <a:xfrm flipH="1">
            <a:off x="8793163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58"/>
          <p:cNvCxnSpPr/>
          <p:nvPr/>
        </p:nvCxnSpPr>
        <p:spPr>
          <a:xfrm rot="10800000">
            <a:off x="8955088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58"/>
          <p:cNvSpPr/>
          <p:nvPr/>
        </p:nvSpPr>
        <p:spPr>
          <a:xfrm>
            <a:off x="6981826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7688263" y="2354264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6562725" y="4392613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77" name="Google Shape;477;p58"/>
          <p:cNvCxnSpPr/>
          <p:nvPr/>
        </p:nvCxnSpPr>
        <p:spPr>
          <a:xfrm flipH="1">
            <a:off x="7011988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58"/>
          <p:cNvCxnSpPr/>
          <p:nvPr/>
        </p:nvCxnSpPr>
        <p:spPr>
          <a:xfrm flipH="1">
            <a:off x="7521576" y="4749800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58"/>
          <p:cNvCxnSpPr/>
          <p:nvPr/>
        </p:nvCxnSpPr>
        <p:spPr>
          <a:xfrm flipH="1">
            <a:off x="8059739" y="4756150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58"/>
          <p:cNvCxnSpPr/>
          <p:nvPr/>
        </p:nvCxnSpPr>
        <p:spPr>
          <a:xfrm>
            <a:off x="8426451" y="4735513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58"/>
          <p:cNvCxnSpPr/>
          <p:nvPr/>
        </p:nvCxnSpPr>
        <p:spPr>
          <a:xfrm>
            <a:off x="8221663" y="3467100"/>
            <a:ext cx="0" cy="10620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58"/>
          <p:cNvSpPr txBox="1"/>
          <p:nvPr/>
        </p:nvSpPr>
        <p:spPr>
          <a:xfrm>
            <a:off x="6578090" y="4279901"/>
            <a:ext cx="12218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8529638" y="4660900"/>
            <a:ext cx="142716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LAN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8"/>
          <p:cNvSpPr txBox="1"/>
          <p:nvPr/>
        </p:nvSpPr>
        <p:spPr>
          <a:xfrm>
            <a:off x="8223251" y="3656014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58"/>
          <p:cNvGrpSpPr/>
          <p:nvPr/>
        </p:nvGrpSpPr>
        <p:grpSpPr>
          <a:xfrm>
            <a:off x="7805738" y="3165476"/>
            <a:ext cx="881062" cy="307975"/>
            <a:chOff x="2356" y="1300"/>
            <a:chExt cx="555" cy="194"/>
          </a:xfrm>
        </p:grpSpPr>
        <p:sp>
          <p:nvSpPr>
            <p:cNvPr id="486" name="Google Shape;486;p58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58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9" name="Google Shape;489;p58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90" name="Google Shape;490;p58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91" name="Google Shape;491;p58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492" name="Google Shape;492;p58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58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4" name="Google Shape;494;p58"/>
          <p:cNvGrpSpPr/>
          <p:nvPr/>
        </p:nvGrpSpPr>
        <p:grpSpPr>
          <a:xfrm>
            <a:off x="7785101" y="4460876"/>
            <a:ext cx="881063" cy="307975"/>
            <a:chOff x="2356" y="1300"/>
            <a:chExt cx="555" cy="194"/>
          </a:xfrm>
        </p:grpSpPr>
        <p:sp>
          <p:nvSpPr>
            <p:cNvPr id="495" name="Google Shape;495;p58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58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98" name="Google Shape;498;p58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99" name="Google Shape;499;p58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00" name="Google Shape;500;p58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501" name="Google Shape;501;p58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58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p58"/>
          <p:cNvSpPr/>
          <p:nvPr/>
        </p:nvSpPr>
        <p:spPr>
          <a:xfrm>
            <a:off x="883973" y="933451"/>
            <a:ext cx="5843961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Assumptions:</a:t>
            </a:r>
            <a:endParaRPr b="0" i="0" sz="18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object size: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1 Mbits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request rate from browsers to origin servers: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15/sec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Institutional Bandwidth: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100 Mbps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RTT from institutional router to any origin server: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 sec</a:t>
            </a:r>
            <a:endParaRPr b="1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link rate: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15 Mbps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58"/>
          <p:cNvGrpSpPr/>
          <p:nvPr/>
        </p:nvGrpSpPr>
        <p:grpSpPr>
          <a:xfrm>
            <a:off x="6550026" y="1957388"/>
            <a:ext cx="377825" cy="576262"/>
            <a:chOff x="4140" y="429"/>
            <a:chExt cx="1425" cy="2396"/>
          </a:xfrm>
        </p:grpSpPr>
        <p:sp>
          <p:nvSpPr>
            <p:cNvPr id="505" name="Google Shape;505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0" name="Google Shape;510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511" name="Google Shape;511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3" name="Google Shape;513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" name="Google Shape;514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515" name="Google Shape;515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Google Shape;517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9" name="Google Shape;519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520" name="Google Shape;520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2" name="Google Shape;522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23" name="Google Shape;523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524" name="Google Shape;524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58"/>
          <p:cNvGrpSpPr/>
          <p:nvPr/>
        </p:nvGrpSpPr>
        <p:grpSpPr>
          <a:xfrm>
            <a:off x="6699251" y="5070476"/>
            <a:ext cx="525463" cy="557213"/>
            <a:chOff x="-44" y="1473"/>
            <a:chExt cx="981" cy="1105"/>
          </a:xfrm>
        </p:grpSpPr>
        <p:pic>
          <p:nvPicPr>
            <p:cNvPr descr="desktop_computer_stylized_medium" id="538" name="Google Shape;538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5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40" name="Google Shape;540;p58"/>
          <p:cNvGrpSpPr/>
          <p:nvPr/>
        </p:nvGrpSpPr>
        <p:grpSpPr>
          <a:xfrm>
            <a:off x="7464426" y="1479551"/>
            <a:ext cx="377825" cy="576263"/>
            <a:chOff x="4140" y="429"/>
            <a:chExt cx="1425" cy="2396"/>
          </a:xfrm>
        </p:grpSpPr>
        <p:sp>
          <p:nvSpPr>
            <p:cNvPr id="541" name="Google Shape;541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6" name="Google Shape;546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547" name="Google Shape;547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9" name="Google Shape;549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0" name="Google Shape;550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551" name="Google Shape;551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3" name="Google Shape;553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556" name="Google Shape;556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" name="Google Shape;558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59" name="Google Shape;559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560" name="Google Shape;560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2" name="Google Shape;562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58"/>
          <p:cNvGrpSpPr/>
          <p:nvPr/>
        </p:nvGrpSpPr>
        <p:grpSpPr>
          <a:xfrm>
            <a:off x="8216901" y="1511301"/>
            <a:ext cx="377825" cy="576263"/>
            <a:chOff x="4140" y="429"/>
            <a:chExt cx="1425" cy="2396"/>
          </a:xfrm>
        </p:grpSpPr>
        <p:sp>
          <p:nvSpPr>
            <p:cNvPr id="574" name="Google Shape;574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9" name="Google Shape;579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580" name="Google Shape;580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2" name="Google Shape;582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584" name="Google Shape;584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6" name="Google Shape;586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589" name="Google Shape;589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92" name="Google Shape;592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593" name="Google Shape;593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5" name="Google Shape;595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58"/>
          <p:cNvGrpSpPr/>
          <p:nvPr/>
        </p:nvGrpSpPr>
        <p:grpSpPr>
          <a:xfrm>
            <a:off x="8826501" y="1663701"/>
            <a:ext cx="377825" cy="576263"/>
            <a:chOff x="4140" y="429"/>
            <a:chExt cx="1425" cy="2396"/>
          </a:xfrm>
        </p:grpSpPr>
        <p:sp>
          <p:nvSpPr>
            <p:cNvPr id="607" name="Google Shape;607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2" name="Google Shape;612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613" name="Google Shape;613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5" name="Google Shape;615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6" name="Google Shape;616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617" name="Google Shape;617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Google Shape;621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622" name="Google Shape;622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4" name="Google Shape;624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25" name="Google Shape;625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626" name="Google Shape;626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8" name="Google Shape;628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58"/>
          <p:cNvGrpSpPr/>
          <p:nvPr/>
        </p:nvGrpSpPr>
        <p:grpSpPr>
          <a:xfrm>
            <a:off x="9155114" y="2609851"/>
            <a:ext cx="377825" cy="576263"/>
            <a:chOff x="4140" y="429"/>
            <a:chExt cx="1425" cy="2396"/>
          </a:xfrm>
        </p:grpSpPr>
        <p:sp>
          <p:nvSpPr>
            <p:cNvPr id="640" name="Google Shape;640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5" name="Google Shape;645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646" name="Google Shape;646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8" name="Google Shape;648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650" name="Google Shape;650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2" name="Google Shape;652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4" name="Google Shape;654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655" name="Google Shape;655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7" name="Google Shape;657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58" name="Google Shape;658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659" name="Google Shape;659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1" name="Google Shape;661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58"/>
          <p:cNvGrpSpPr/>
          <p:nvPr/>
        </p:nvGrpSpPr>
        <p:grpSpPr>
          <a:xfrm>
            <a:off x="8415339" y="5027613"/>
            <a:ext cx="377825" cy="576262"/>
            <a:chOff x="4140" y="429"/>
            <a:chExt cx="1425" cy="2396"/>
          </a:xfrm>
        </p:grpSpPr>
        <p:sp>
          <p:nvSpPr>
            <p:cNvPr id="673" name="Google Shape;673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5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5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58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679" name="Google Shape;679;p5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1" name="Google Shape;681;p5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58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683" name="Google Shape;683;p5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5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7" name="Google Shape;687;p58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688" name="Google Shape;688;p5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0" name="Google Shape;690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91" name="Google Shape;691;p58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692" name="Google Shape;692;p5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5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4" name="Google Shape;694;p5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58"/>
          <p:cNvGrpSpPr/>
          <p:nvPr/>
        </p:nvGrpSpPr>
        <p:grpSpPr>
          <a:xfrm>
            <a:off x="7210426" y="5092701"/>
            <a:ext cx="525463" cy="557213"/>
            <a:chOff x="-44" y="1473"/>
            <a:chExt cx="981" cy="1105"/>
          </a:xfrm>
        </p:grpSpPr>
        <p:pic>
          <p:nvPicPr>
            <p:cNvPr descr="desktop_computer_stylized_medium" id="706" name="Google Shape;706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Google Shape;707;p5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708" name="Google Shape;708;p58"/>
          <p:cNvGrpSpPr/>
          <p:nvPr/>
        </p:nvGrpSpPr>
        <p:grpSpPr>
          <a:xfrm>
            <a:off x="7734301" y="5081588"/>
            <a:ext cx="525463" cy="557212"/>
            <a:chOff x="-44" y="1473"/>
            <a:chExt cx="981" cy="1105"/>
          </a:xfrm>
        </p:grpSpPr>
        <p:pic>
          <p:nvPicPr>
            <p:cNvPr descr="desktop_computer_stylized_medium" id="709" name="Google Shape;709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0" name="Google Shape;710;p5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711" name="Google Shape;71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533" y="1376738"/>
            <a:ext cx="527083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2" name="Google Shape;712;p58"/>
          <p:cNvGrpSpPr/>
          <p:nvPr/>
        </p:nvGrpSpPr>
        <p:grpSpPr>
          <a:xfrm>
            <a:off x="6696302" y="2947465"/>
            <a:ext cx="871816" cy="1448887"/>
            <a:chOff x="6248615" y="2958003"/>
            <a:chExt cx="871816" cy="1448887"/>
          </a:xfrm>
        </p:grpSpPr>
        <p:sp>
          <p:nvSpPr>
            <p:cNvPr id="713" name="Google Shape;713;p58"/>
            <p:cNvSpPr txBox="1"/>
            <p:nvPr/>
          </p:nvSpPr>
          <p:spPr>
            <a:xfrm rot="-4114077">
              <a:off x="5918130" y="3543967"/>
              <a:ext cx="1447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7D28CD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4" name="Google Shape;714;p58"/>
            <p:cNvCxnSpPr/>
            <p:nvPr/>
          </p:nvCxnSpPr>
          <p:spPr>
            <a:xfrm flipH="1" rot="10800000">
              <a:off x="6635932" y="3047436"/>
              <a:ext cx="484499" cy="1345178"/>
            </a:xfrm>
            <a:prstGeom prst="straightConnector1">
              <a:avLst/>
            </a:prstGeom>
            <a:noFill/>
            <a:ln cap="flat" cmpd="sng" w="38100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15" name="Google Shape;715;p58"/>
          <p:cNvGrpSpPr/>
          <p:nvPr/>
        </p:nvGrpSpPr>
        <p:grpSpPr>
          <a:xfrm>
            <a:off x="9329443" y="3263168"/>
            <a:ext cx="520000" cy="1473827"/>
            <a:chOff x="6408027" y="2957619"/>
            <a:chExt cx="520000" cy="1473827"/>
          </a:xfrm>
        </p:grpSpPr>
        <p:sp>
          <p:nvSpPr>
            <p:cNvPr id="716" name="Google Shape;716;p58"/>
            <p:cNvSpPr txBox="1"/>
            <p:nvPr/>
          </p:nvSpPr>
          <p:spPr>
            <a:xfrm rot="-5989627">
              <a:off x="5944127" y="3556053"/>
              <a:ext cx="1447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7D28CD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7" name="Google Shape;717;p58"/>
            <p:cNvCxnSpPr/>
            <p:nvPr/>
          </p:nvCxnSpPr>
          <p:spPr>
            <a:xfrm rot="10800000">
              <a:off x="6416540" y="3048526"/>
              <a:ext cx="219392" cy="1344088"/>
            </a:xfrm>
            <a:prstGeom prst="straightConnector1">
              <a:avLst/>
            </a:prstGeom>
            <a:noFill/>
            <a:ln cap="flat" cmpd="sng" w="38100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18" name="Google Shape;718;p58"/>
          <p:cNvGrpSpPr/>
          <p:nvPr/>
        </p:nvGrpSpPr>
        <p:grpSpPr>
          <a:xfrm>
            <a:off x="7824530" y="3122440"/>
            <a:ext cx="392371" cy="1464021"/>
            <a:chOff x="6328229" y="2962522"/>
            <a:chExt cx="392371" cy="1464021"/>
          </a:xfrm>
        </p:grpSpPr>
        <p:sp>
          <p:nvSpPr>
            <p:cNvPr id="719" name="Google Shape;719;p58"/>
            <p:cNvSpPr txBox="1"/>
            <p:nvPr/>
          </p:nvSpPr>
          <p:spPr>
            <a:xfrm rot="-5151510">
              <a:off x="5794727" y="3556053"/>
              <a:ext cx="1447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7D28CD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0" name="Google Shape;720;p58"/>
            <p:cNvCxnSpPr/>
            <p:nvPr/>
          </p:nvCxnSpPr>
          <p:spPr>
            <a:xfrm flipH="1" rot="10800000">
              <a:off x="6635932" y="3026196"/>
              <a:ext cx="84668" cy="1366418"/>
            </a:xfrm>
            <a:prstGeom prst="straightConnector1">
              <a:avLst/>
            </a:prstGeom>
            <a:noFill/>
            <a:ln cap="flat" cmpd="sng" w="38100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21" name="Google Shape;721;p58"/>
          <p:cNvSpPr/>
          <p:nvPr/>
        </p:nvSpPr>
        <p:spPr>
          <a:xfrm>
            <a:off x="8625200" y="4448151"/>
            <a:ext cx="1331599" cy="89845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689" y="4356088"/>
            <a:ext cx="311176" cy="3111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8"/>
          <p:cNvSpPr/>
          <p:nvPr/>
        </p:nvSpPr>
        <p:spPr>
          <a:xfrm>
            <a:off x="8204803" y="3503624"/>
            <a:ext cx="1331599" cy="89845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2303" y="0"/>
            <a:ext cx="2939697" cy="329419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59"/>
          <p:cNvSpPr txBox="1"/>
          <p:nvPr>
            <p:ph type="title"/>
          </p:nvPr>
        </p:nvSpPr>
        <p:spPr>
          <a:xfrm>
            <a:off x="1927225" y="269876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Caching example: </a:t>
            </a:r>
            <a:endParaRPr/>
          </a:p>
        </p:txBody>
      </p:sp>
      <p:cxnSp>
        <p:nvCxnSpPr>
          <p:cNvPr id="731" name="Google Shape;731;p59"/>
          <p:cNvCxnSpPr/>
          <p:nvPr/>
        </p:nvCxnSpPr>
        <p:spPr>
          <a:xfrm>
            <a:off x="7707314" y="2028826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2" name="Google Shape;732;p59"/>
          <p:cNvSpPr/>
          <p:nvPr/>
        </p:nvSpPr>
        <p:spPr>
          <a:xfrm>
            <a:off x="1456692" y="834716"/>
            <a:ext cx="515987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Assumptions: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object size: 1 Mbits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request rate from browsers to origin servers:15/sec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RTT from institutional router to any origin server : 2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9"/>
          <p:cNvSpPr/>
          <p:nvPr/>
        </p:nvSpPr>
        <p:spPr>
          <a:xfrm>
            <a:off x="1098364" y="2887353"/>
            <a:ext cx="11314629" cy="51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What is the average response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Average response time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LAN Delay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+ </a:t>
            </a:r>
            <a:r>
              <a:rPr b="1" i="0" lang="en-US" sz="2400" u="none" cap="none" strike="noStrike">
                <a:solidFill>
                  <a:srgbClr val="3F6623"/>
                </a:solidFill>
                <a:latin typeface="Corbel"/>
                <a:ea typeface="Corbel"/>
                <a:cs typeface="Corbel"/>
                <a:sym typeface="Corbel"/>
              </a:rPr>
              <a:t>Access Delay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+ </a:t>
            </a:r>
            <a:r>
              <a:rPr b="1" i="0" lang="en-US" sz="24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Internet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Traffic Intensity on LAN = (Avg Req/sec * Avg Obj Size)/Transmission Link Bandwidth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		        			=(15*1000000)  /  100000000=     0.15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3F6622"/>
                </a:solidFill>
                <a:latin typeface="Corbel"/>
                <a:ea typeface="Corbel"/>
                <a:cs typeface="Corbel"/>
                <a:sym typeface="Corbel"/>
              </a:rPr>
              <a:t>Traffic intensity on the Access Link = (15*1000000)/  (15*1000000)= 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Internet Delay = 2 sec (RTT)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Consequences:</a:t>
            </a:r>
            <a:endParaRPr b="0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utilization: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15%</a:t>
            </a:r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link utilization = </a:t>
            </a:r>
            <a:r>
              <a:rPr b="1" i="0" lang="en-US" sz="28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100%</a:t>
            </a:r>
            <a:endParaRPr b="1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4" name="Google Shape;734;p59"/>
          <p:cNvSpPr/>
          <p:nvPr/>
        </p:nvSpPr>
        <p:spPr>
          <a:xfrm>
            <a:off x="4466785" y="3078419"/>
            <a:ext cx="1509380" cy="73192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9"/>
          <p:cNvSpPr/>
          <p:nvPr/>
        </p:nvSpPr>
        <p:spPr>
          <a:xfrm>
            <a:off x="4488797" y="3683163"/>
            <a:ext cx="3710096" cy="61203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4942787" y="4128032"/>
            <a:ext cx="1839549" cy="61203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8344724" y="3685042"/>
            <a:ext cx="3710096" cy="61203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9"/>
          <p:cNvSpPr/>
          <p:nvPr/>
        </p:nvSpPr>
        <p:spPr>
          <a:xfrm>
            <a:off x="7016103" y="4177943"/>
            <a:ext cx="1419340" cy="50227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8628887" y="4271073"/>
            <a:ext cx="1419338" cy="4358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6189909" y="3133950"/>
            <a:ext cx="1803212" cy="73192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9"/>
          <p:cNvSpPr/>
          <p:nvPr/>
        </p:nvSpPr>
        <p:spPr>
          <a:xfrm>
            <a:off x="5857207" y="4632825"/>
            <a:ext cx="1839549" cy="61203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"/>
          <p:cNvSpPr/>
          <p:nvPr/>
        </p:nvSpPr>
        <p:spPr>
          <a:xfrm>
            <a:off x="7647405" y="4647053"/>
            <a:ext cx="2052220" cy="54084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9"/>
          <p:cNvSpPr/>
          <p:nvPr/>
        </p:nvSpPr>
        <p:spPr>
          <a:xfrm>
            <a:off x="9850709" y="4632825"/>
            <a:ext cx="1655896" cy="54085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/>
          <p:nvPr/>
        </p:nvSpPr>
        <p:spPr>
          <a:xfrm>
            <a:off x="10865407" y="2329955"/>
            <a:ext cx="928801" cy="48533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9"/>
          <p:cNvSpPr/>
          <p:nvPr/>
        </p:nvSpPr>
        <p:spPr>
          <a:xfrm>
            <a:off x="3487989" y="1760876"/>
            <a:ext cx="844731" cy="544175"/>
          </a:xfrm>
          <a:prstGeom prst="ellipse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9"/>
          <p:cNvSpPr/>
          <p:nvPr/>
        </p:nvSpPr>
        <p:spPr>
          <a:xfrm>
            <a:off x="3640389" y="1091437"/>
            <a:ext cx="1302398" cy="544175"/>
          </a:xfrm>
          <a:prstGeom prst="ellipse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9"/>
          <p:cNvSpPr/>
          <p:nvPr/>
        </p:nvSpPr>
        <p:spPr>
          <a:xfrm>
            <a:off x="10557149" y="1735228"/>
            <a:ext cx="928801" cy="48533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3378932" y="2343178"/>
            <a:ext cx="844731" cy="544175"/>
          </a:xfrm>
          <a:prstGeom prst="ellipse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196" y="3324713"/>
            <a:ext cx="2939697" cy="329419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0"/>
          <p:cNvSpPr txBox="1"/>
          <p:nvPr>
            <p:ph type="title"/>
          </p:nvPr>
        </p:nvSpPr>
        <p:spPr>
          <a:xfrm>
            <a:off x="1927225" y="269876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Caching example: Solution </a:t>
            </a: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1161675" y="1259910"/>
            <a:ext cx="10479398" cy="206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What is the average response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Average response time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LAN Delay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+ </a:t>
            </a:r>
            <a:r>
              <a:rPr b="1" i="0" lang="en-US" sz="2400" u="none" cap="none" strike="noStrike">
                <a:solidFill>
                  <a:srgbClr val="3F6623"/>
                </a:solidFill>
                <a:latin typeface="Corbel"/>
                <a:ea typeface="Corbel"/>
                <a:cs typeface="Corbel"/>
                <a:sym typeface="Corbel"/>
              </a:rPr>
              <a:t>Access Delay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+ </a:t>
            </a:r>
            <a:r>
              <a:rPr b="1" i="0" lang="en-US" sz="24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Internet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Consequences:</a:t>
            </a:r>
            <a:endParaRPr b="0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utilization: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15%</a:t>
            </a:r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link utilization =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100%</a:t>
            </a:r>
            <a:endParaRPr b="1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5341198" y="2235153"/>
            <a:ext cx="273907" cy="160009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1A88"/>
          </a:solidFill>
          <a:ln cap="flat" cmpd="sng" w="9525">
            <a:solidFill>
              <a:srgbClr val="7E28C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0"/>
          <p:cNvSpPr/>
          <p:nvPr/>
        </p:nvSpPr>
        <p:spPr>
          <a:xfrm>
            <a:off x="6660935" y="2235153"/>
            <a:ext cx="364056" cy="160009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F6622"/>
          </a:solidFill>
          <a:ln cap="flat" cmpd="sng" w="952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0"/>
          <p:cNvSpPr/>
          <p:nvPr/>
        </p:nvSpPr>
        <p:spPr>
          <a:xfrm>
            <a:off x="4693780" y="3909939"/>
            <a:ext cx="14193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Delay is in tens of  msecs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0"/>
          <p:cNvSpPr/>
          <p:nvPr/>
        </p:nvSpPr>
        <p:spPr>
          <a:xfrm>
            <a:off x="6265519" y="3909939"/>
            <a:ext cx="113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Delay is in of minutes.</a:t>
            </a:r>
            <a:endParaRPr b="0" i="0" sz="1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8397524" y="2235153"/>
            <a:ext cx="273907" cy="160009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186C3"/>
          </a:solidFill>
          <a:ln cap="flat" cmpd="sng" w="952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0"/>
          <p:cNvSpPr/>
          <p:nvPr/>
        </p:nvSpPr>
        <p:spPr>
          <a:xfrm>
            <a:off x="7881068" y="3947272"/>
            <a:ext cx="13570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Delay is 2 secs.</a:t>
            </a:r>
            <a:endParaRPr b="0" i="0" sz="1400" u="none" cap="none" strike="noStrike">
              <a:solidFill>
                <a:srgbClr val="1186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1006616" y="4480292"/>
            <a:ext cx="7758427" cy="206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Solution of reducing delay: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Increase the bandwidth of the access link.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Install a web cache or proxy server at the institutional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4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3" name="Google Shape;763;p60"/>
          <p:cNvSpPr/>
          <p:nvPr/>
        </p:nvSpPr>
        <p:spPr>
          <a:xfrm>
            <a:off x="10557893" y="4906771"/>
            <a:ext cx="996028" cy="65932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0"/>
          <p:cNvSpPr/>
          <p:nvPr/>
        </p:nvSpPr>
        <p:spPr>
          <a:xfrm>
            <a:off x="6265519" y="3865046"/>
            <a:ext cx="996028" cy="7589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746" y="627420"/>
            <a:ext cx="3316016" cy="3715889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1"/>
          <p:cNvSpPr/>
          <p:nvPr/>
        </p:nvSpPr>
        <p:spPr>
          <a:xfrm>
            <a:off x="1500600" y="755708"/>
            <a:ext cx="4370400" cy="370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Assumptions: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object size: 100K bits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Avg request rate from browsers to origin servers:15/sec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RTT from institutional router to any origin server: 2 sec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link rate: 15 Mbps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Consequences: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utilization: 15%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link utilization = </a:t>
            </a:r>
            <a:r>
              <a:rPr b="0" i="0" lang="en-US" sz="18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100%</a:t>
            </a:r>
            <a:endParaRPr b="0" i="0" sz="18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8605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8605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2" name="Google Shape;772;p61"/>
          <p:cNvSpPr txBox="1"/>
          <p:nvPr>
            <p:ph idx="4294967295" type="title"/>
          </p:nvPr>
        </p:nvSpPr>
        <p:spPr>
          <a:xfrm>
            <a:off x="2913513" y="52351"/>
            <a:ext cx="7772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US" sz="3600"/>
              <a:t>Caching example: </a:t>
            </a:r>
            <a:r>
              <a:rPr lang="en-US" sz="3240"/>
              <a:t>Solution 1</a:t>
            </a:r>
            <a:r>
              <a:rPr lang="en-US" sz="3600"/>
              <a:t> </a:t>
            </a:r>
            <a:endParaRPr sz="3600"/>
          </a:p>
        </p:txBody>
      </p:sp>
      <p:cxnSp>
        <p:nvCxnSpPr>
          <p:cNvPr id="773" name="Google Shape;773;p61"/>
          <p:cNvCxnSpPr/>
          <p:nvPr/>
        </p:nvCxnSpPr>
        <p:spPr>
          <a:xfrm>
            <a:off x="3714900" y="2847992"/>
            <a:ext cx="990600" cy="150813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4" name="Google Shape;774;p61"/>
          <p:cNvSpPr txBox="1"/>
          <p:nvPr/>
        </p:nvSpPr>
        <p:spPr>
          <a:xfrm>
            <a:off x="4242480" y="3055561"/>
            <a:ext cx="162852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100 Mbps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1"/>
          <p:cNvSpPr txBox="1"/>
          <p:nvPr/>
        </p:nvSpPr>
        <p:spPr>
          <a:xfrm>
            <a:off x="10497326" y="2555624"/>
            <a:ext cx="1433659" cy="5847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1"/>
          <p:cNvSpPr txBox="1"/>
          <p:nvPr/>
        </p:nvSpPr>
        <p:spPr>
          <a:xfrm>
            <a:off x="4727050" y="5025045"/>
            <a:ext cx="107757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msecs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1"/>
          <p:cNvSpPr txBox="1"/>
          <p:nvPr/>
        </p:nvSpPr>
        <p:spPr>
          <a:xfrm>
            <a:off x="1890745" y="5616176"/>
            <a:ext cx="76960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 Delay and Access delay </a:t>
            </a:r>
            <a:r>
              <a:rPr b="1" i="1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becomes negligible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61"/>
          <p:cNvCxnSpPr/>
          <p:nvPr/>
        </p:nvCxnSpPr>
        <p:spPr>
          <a:xfrm>
            <a:off x="4140201" y="3921611"/>
            <a:ext cx="706437" cy="1174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9" name="Google Shape;779;p61"/>
          <p:cNvSpPr txBox="1"/>
          <p:nvPr/>
        </p:nvSpPr>
        <p:spPr>
          <a:xfrm>
            <a:off x="4949825" y="3840648"/>
            <a:ext cx="1854735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1016102" y="4301121"/>
            <a:ext cx="7661072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Average response time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LAN Delay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+ </a:t>
            </a:r>
            <a:r>
              <a:rPr b="1" i="0" lang="en-US" sz="2000" u="none" cap="none" strike="noStrike">
                <a:solidFill>
                  <a:srgbClr val="3F6623"/>
                </a:solidFill>
                <a:latin typeface="Corbel"/>
                <a:ea typeface="Corbel"/>
                <a:cs typeface="Corbel"/>
                <a:sym typeface="Corbel"/>
              </a:rPr>
              <a:t>Access Delay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+ </a:t>
            </a:r>
            <a:r>
              <a:rPr b="1" i="0" lang="en-US" sz="20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Internet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			          =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rbel"/>
                <a:ea typeface="Corbel"/>
                <a:cs typeface="Corbel"/>
                <a:sym typeface="Corbel"/>
              </a:rPr>
              <a:t>msecs   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+ </a:t>
            </a:r>
            <a:r>
              <a:rPr b="1" i="0" lang="en-US" sz="2000" u="none" cap="none" strike="noStrike">
                <a:solidFill>
                  <a:srgbClr val="3F6623"/>
                </a:solidFill>
                <a:latin typeface="Corbel"/>
                <a:ea typeface="Corbel"/>
                <a:cs typeface="Corbel"/>
                <a:sym typeface="Corbel"/>
              </a:rPr>
              <a:t>mins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     +   </a:t>
            </a:r>
            <a:r>
              <a:rPr b="1" i="0" lang="en-US" sz="20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2 secs</a:t>
            </a:r>
            <a:endParaRPr b="1" i="0" sz="20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81" name="Google Shape;781;p61"/>
          <p:cNvCxnSpPr/>
          <p:nvPr/>
        </p:nvCxnSpPr>
        <p:spPr>
          <a:xfrm>
            <a:off x="4727050" y="4757224"/>
            <a:ext cx="524400" cy="227033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p61"/>
          <p:cNvSpPr/>
          <p:nvPr/>
        </p:nvSpPr>
        <p:spPr>
          <a:xfrm>
            <a:off x="3538893" y="4604787"/>
            <a:ext cx="996028" cy="7589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4671757" y="4819928"/>
            <a:ext cx="996028" cy="7589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1"/>
          <p:cNvSpPr/>
          <p:nvPr/>
        </p:nvSpPr>
        <p:spPr>
          <a:xfrm>
            <a:off x="1955863" y="6102911"/>
            <a:ext cx="7648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increased access link speed (not cheap!)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2"/>
          <p:cNvSpPr/>
          <p:nvPr/>
        </p:nvSpPr>
        <p:spPr>
          <a:xfrm>
            <a:off x="6562725" y="4392613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1" name="Google Shape;791;p62"/>
          <p:cNvCxnSpPr/>
          <p:nvPr/>
        </p:nvCxnSpPr>
        <p:spPr>
          <a:xfrm flipH="1">
            <a:off x="7011988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62"/>
          <p:cNvCxnSpPr/>
          <p:nvPr/>
        </p:nvCxnSpPr>
        <p:spPr>
          <a:xfrm flipH="1">
            <a:off x="7521576" y="4749800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3" name="Google Shape;793;p62"/>
          <p:cNvCxnSpPr/>
          <p:nvPr/>
        </p:nvCxnSpPr>
        <p:spPr>
          <a:xfrm flipH="1">
            <a:off x="8059739" y="4756150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62"/>
          <p:cNvCxnSpPr/>
          <p:nvPr/>
        </p:nvCxnSpPr>
        <p:spPr>
          <a:xfrm>
            <a:off x="8426451" y="4735513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p62"/>
          <p:cNvSpPr txBox="1"/>
          <p:nvPr/>
        </p:nvSpPr>
        <p:spPr>
          <a:xfrm>
            <a:off x="6888145" y="4221163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>
            <a:off x="8529638" y="4560889"/>
            <a:ext cx="2015804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LAN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7" name="Google Shape;797;p62"/>
          <p:cNvGrpSpPr/>
          <p:nvPr/>
        </p:nvGrpSpPr>
        <p:grpSpPr>
          <a:xfrm>
            <a:off x="7785101" y="4460876"/>
            <a:ext cx="881063" cy="307975"/>
            <a:chOff x="2356" y="1300"/>
            <a:chExt cx="555" cy="194"/>
          </a:xfrm>
        </p:grpSpPr>
        <p:sp>
          <p:nvSpPr>
            <p:cNvPr id="798" name="Google Shape;798;p62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62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01" name="Google Shape;801;p6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02" name="Google Shape;802;p6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03" name="Google Shape;803;p6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804" name="Google Shape;804;p62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5" name="Google Shape;805;p62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6" name="Google Shape;806;p62"/>
          <p:cNvGrpSpPr/>
          <p:nvPr/>
        </p:nvGrpSpPr>
        <p:grpSpPr>
          <a:xfrm>
            <a:off x="6699251" y="5070476"/>
            <a:ext cx="525463" cy="557213"/>
            <a:chOff x="-44" y="1473"/>
            <a:chExt cx="981" cy="1105"/>
          </a:xfrm>
        </p:grpSpPr>
        <p:pic>
          <p:nvPicPr>
            <p:cNvPr descr="desktop_computer_stylized_medium" id="807" name="Google Shape;807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6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09" name="Google Shape;809;p62"/>
          <p:cNvGrpSpPr/>
          <p:nvPr/>
        </p:nvGrpSpPr>
        <p:grpSpPr>
          <a:xfrm>
            <a:off x="7210426" y="5092701"/>
            <a:ext cx="525463" cy="557213"/>
            <a:chOff x="-44" y="1473"/>
            <a:chExt cx="981" cy="1105"/>
          </a:xfrm>
        </p:grpSpPr>
        <p:pic>
          <p:nvPicPr>
            <p:cNvPr descr="desktop_computer_stylized_medium" id="810" name="Google Shape;810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1" name="Google Shape;811;p6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812" name="Google Shape;812;p62"/>
          <p:cNvGrpSpPr/>
          <p:nvPr/>
        </p:nvGrpSpPr>
        <p:grpSpPr>
          <a:xfrm>
            <a:off x="7734301" y="5081588"/>
            <a:ext cx="525463" cy="557212"/>
            <a:chOff x="-44" y="1473"/>
            <a:chExt cx="981" cy="1105"/>
          </a:xfrm>
        </p:grpSpPr>
        <p:pic>
          <p:nvPicPr>
            <p:cNvPr descr="desktop_computer_stylized_medium" id="813" name="Google Shape;813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4" name="Google Shape;814;p6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15" name="Google Shape;815;p62"/>
          <p:cNvSpPr txBox="1"/>
          <p:nvPr>
            <p:ph idx="4294967295" type="title"/>
          </p:nvPr>
        </p:nvSpPr>
        <p:spPr>
          <a:xfrm>
            <a:off x="1927224" y="269876"/>
            <a:ext cx="9053979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lang="en-US" sz="3600"/>
              <a:t>Caching example: Solution 2</a:t>
            </a:r>
            <a:endParaRPr b="1" sz="3600"/>
          </a:p>
        </p:txBody>
      </p:sp>
      <p:sp>
        <p:nvSpPr>
          <p:cNvPr id="816" name="Google Shape;816;p62"/>
          <p:cNvSpPr txBox="1"/>
          <p:nvPr/>
        </p:nvSpPr>
        <p:spPr>
          <a:xfrm>
            <a:off x="9326563" y="182403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Google Shape;817;p62"/>
          <p:cNvCxnSpPr/>
          <p:nvPr/>
        </p:nvCxnSpPr>
        <p:spPr>
          <a:xfrm>
            <a:off x="8221663" y="3467100"/>
            <a:ext cx="0" cy="10620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8" name="Google Shape;818;p62"/>
          <p:cNvSpPr txBox="1"/>
          <p:nvPr/>
        </p:nvSpPr>
        <p:spPr>
          <a:xfrm>
            <a:off x="8223251" y="3656014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62"/>
          <p:cNvGrpSpPr/>
          <p:nvPr/>
        </p:nvGrpSpPr>
        <p:grpSpPr>
          <a:xfrm>
            <a:off x="8350250" y="4941889"/>
            <a:ext cx="1860550" cy="809625"/>
            <a:chOff x="4217" y="3611"/>
            <a:chExt cx="1172" cy="510"/>
          </a:xfrm>
        </p:grpSpPr>
        <p:sp>
          <p:nvSpPr>
            <p:cNvPr id="820" name="Google Shape;820;p62"/>
            <p:cNvSpPr/>
            <p:nvPr/>
          </p:nvSpPr>
          <p:spPr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2"/>
            <p:cNvSpPr txBox="1"/>
            <p:nvPr/>
          </p:nvSpPr>
          <p:spPr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local web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cache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62"/>
          <p:cNvSpPr/>
          <p:nvPr/>
        </p:nvSpPr>
        <p:spPr>
          <a:xfrm>
            <a:off x="1486702" y="1303735"/>
            <a:ext cx="5063324" cy="2612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Assumptions: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Average hit rate: 40%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Consequences</a:t>
            </a:r>
            <a:r>
              <a:rPr b="1" i="1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531A88"/>
                </a:solidFill>
                <a:latin typeface="Arial"/>
                <a:ea typeface="Arial"/>
                <a:cs typeface="Arial"/>
                <a:sym typeface="Arial"/>
              </a:rPr>
              <a:t>LAN delay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10 milliseconds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Access delay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tens of milliseconds in a 15 Mbps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Total Response time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3" name="Google Shape;823;p62"/>
          <p:cNvSpPr txBox="1"/>
          <p:nvPr/>
        </p:nvSpPr>
        <p:spPr>
          <a:xfrm>
            <a:off x="1748977" y="5783263"/>
            <a:ext cx="493600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cache (cheap!)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62"/>
          <p:cNvCxnSpPr/>
          <p:nvPr/>
        </p:nvCxnSpPr>
        <p:spPr>
          <a:xfrm>
            <a:off x="6897688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62"/>
          <p:cNvCxnSpPr/>
          <p:nvPr/>
        </p:nvCxnSpPr>
        <p:spPr>
          <a:xfrm>
            <a:off x="7707314" y="2028826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62"/>
          <p:cNvCxnSpPr/>
          <p:nvPr/>
        </p:nvCxnSpPr>
        <p:spPr>
          <a:xfrm flipH="1">
            <a:off x="8335964" y="2066926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62"/>
          <p:cNvCxnSpPr/>
          <p:nvPr/>
        </p:nvCxnSpPr>
        <p:spPr>
          <a:xfrm flipH="1">
            <a:off x="8793163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62"/>
          <p:cNvCxnSpPr/>
          <p:nvPr/>
        </p:nvCxnSpPr>
        <p:spPr>
          <a:xfrm rot="10800000">
            <a:off x="8955088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62"/>
          <p:cNvSpPr/>
          <p:nvPr/>
        </p:nvSpPr>
        <p:spPr>
          <a:xfrm>
            <a:off x="6981826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30" name="Google Shape;830;p62"/>
          <p:cNvSpPr txBox="1"/>
          <p:nvPr/>
        </p:nvSpPr>
        <p:spPr>
          <a:xfrm>
            <a:off x="7688263" y="2354264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62"/>
          <p:cNvGrpSpPr/>
          <p:nvPr/>
        </p:nvGrpSpPr>
        <p:grpSpPr>
          <a:xfrm>
            <a:off x="7805738" y="3165476"/>
            <a:ext cx="881062" cy="307975"/>
            <a:chOff x="2356" y="1300"/>
            <a:chExt cx="555" cy="194"/>
          </a:xfrm>
        </p:grpSpPr>
        <p:sp>
          <p:nvSpPr>
            <p:cNvPr id="832" name="Google Shape;832;p62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62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62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35" name="Google Shape;835;p6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36" name="Google Shape;836;p6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6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cxnSp>
          <p:nvCxnSpPr>
            <p:cNvPr id="838" name="Google Shape;838;p62"/>
            <p:cNvCxnSpPr/>
            <p:nvPr/>
          </p:nvCxnSpPr>
          <p:spPr>
            <a:xfrm>
              <a:off x="2357" y="1361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62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p62"/>
          <p:cNvGrpSpPr/>
          <p:nvPr/>
        </p:nvGrpSpPr>
        <p:grpSpPr>
          <a:xfrm>
            <a:off x="6550026" y="1957388"/>
            <a:ext cx="377825" cy="576262"/>
            <a:chOff x="4140" y="429"/>
            <a:chExt cx="1425" cy="2396"/>
          </a:xfrm>
        </p:grpSpPr>
        <p:sp>
          <p:nvSpPr>
            <p:cNvPr id="841" name="Google Shape;841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847" name="Google Shape;847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" name="Google Shape;850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851" name="Google Shape;851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3" name="Google Shape;853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856" name="Google Shape;856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859" name="Google Shape;859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860" name="Google Shape;860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2" name="Google Shape;862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62"/>
          <p:cNvGrpSpPr/>
          <p:nvPr/>
        </p:nvGrpSpPr>
        <p:grpSpPr>
          <a:xfrm>
            <a:off x="7464426" y="1479551"/>
            <a:ext cx="377825" cy="576263"/>
            <a:chOff x="4140" y="429"/>
            <a:chExt cx="1425" cy="2396"/>
          </a:xfrm>
        </p:grpSpPr>
        <p:sp>
          <p:nvSpPr>
            <p:cNvPr id="874" name="Google Shape;874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880" name="Google Shape;880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2" name="Google Shape;882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3" name="Google Shape;883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884" name="Google Shape;884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6" name="Google Shape;886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8" name="Google Shape;888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889" name="Google Shape;889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1" name="Google Shape;891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892" name="Google Shape;892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893" name="Google Shape;893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5" name="Google Shape;895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62"/>
          <p:cNvGrpSpPr/>
          <p:nvPr/>
        </p:nvGrpSpPr>
        <p:grpSpPr>
          <a:xfrm>
            <a:off x="8216901" y="1511301"/>
            <a:ext cx="377825" cy="576263"/>
            <a:chOff x="4140" y="429"/>
            <a:chExt cx="1425" cy="2396"/>
          </a:xfrm>
        </p:grpSpPr>
        <p:sp>
          <p:nvSpPr>
            <p:cNvPr id="907" name="Google Shape;907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8" name="Google Shape;908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1" name="Google Shape;911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2" name="Google Shape;912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913" name="Google Shape;913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5" name="Google Shape;915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6" name="Google Shape;916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917" name="Google Shape;917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9" name="Google Shape;919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1" name="Google Shape;921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922" name="Google Shape;922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4" name="Google Shape;924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25" name="Google Shape;925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926" name="Google Shape;926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8" name="Google Shape;928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62"/>
          <p:cNvGrpSpPr/>
          <p:nvPr/>
        </p:nvGrpSpPr>
        <p:grpSpPr>
          <a:xfrm>
            <a:off x="8826501" y="1663701"/>
            <a:ext cx="377825" cy="576263"/>
            <a:chOff x="4140" y="429"/>
            <a:chExt cx="1425" cy="2396"/>
          </a:xfrm>
        </p:grpSpPr>
        <p:sp>
          <p:nvSpPr>
            <p:cNvPr id="940" name="Google Shape;940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5" name="Google Shape;945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946" name="Google Shape;946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8" name="Google Shape;948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9" name="Google Shape;949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950" name="Google Shape;950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2" name="Google Shape;952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4" name="Google Shape;954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955" name="Google Shape;955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7" name="Google Shape;957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58" name="Google Shape;958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959" name="Google Shape;959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1" name="Google Shape;961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6" name="Google Shape;966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62"/>
          <p:cNvGrpSpPr/>
          <p:nvPr/>
        </p:nvGrpSpPr>
        <p:grpSpPr>
          <a:xfrm>
            <a:off x="9155114" y="2609851"/>
            <a:ext cx="377825" cy="576263"/>
            <a:chOff x="4140" y="429"/>
            <a:chExt cx="1425" cy="2396"/>
          </a:xfrm>
        </p:grpSpPr>
        <p:sp>
          <p:nvSpPr>
            <p:cNvPr id="973" name="Google Shape;973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4" name="Google Shape;974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8" name="Google Shape;978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979" name="Google Shape;979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1" name="Google Shape;981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2" name="Google Shape;982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983" name="Google Shape;983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5" name="Google Shape;985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988" name="Google Shape;988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0" name="Google Shape;990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91" name="Google Shape;991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992" name="Google Shape;992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4" name="Google Shape;994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62"/>
          <p:cNvGrpSpPr/>
          <p:nvPr/>
        </p:nvGrpSpPr>
        <p:grpSpPr>
          <a:xfrm>
            <a:off x="8415339" y="5027613"/>
            <a:ext cx="377825" cy="576262"/>
            <a:chOff x="4140" y="429"/>
            <a:chExt cx="1425" cy="2396"/>
          </a:xfrm>
        </p:grpSpPr>
        <p:sp>
          <p:nvSpPr>
            <p:cNvPr id="1006" name="Google Shape;1006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1" name="Google Shape;1011;p6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012" name="Google Shape;1012;p6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6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4" name="Google Shape;1014;p6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5" name="Google Shape;1015;p6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016" name="Google Shape;1016;p6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6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8" name="Google Shape;1018;p6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0" name="Google Shape;1020;p6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021" name="Google Shape;1021;p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6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3" name="Google Shape;1023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24" name="Google Shape;1024;p6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025" name="Google Shape;1025;p6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7" name="Google Shape;1027;p6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62"/>
          <p:cNvSpPr/>
          <p:nvPr/>
        </p:nvSpPr>
        <p:spPr>
          <a:xfrm>
            <a:off x="714942" y="4254568"/>
            <a:ext cx="62824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4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0.4⋅(0.01 seconds)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0.6(0.01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n-US" sz="2400" u="none" cap="none" strike="noStrike">
                <a:solidFill>
                  <a:srgbClr val="1186C3"/>
                </a:solidFill>
                <a:latin typeface="Arial"/>
                <a:ea typeface="Arial"/>
                <a:cs typeface="Arial"/>
                <a:sym typeface="Arial"/>
              </a:rPr>
              <a:t>2 seconds</a:t>
            </a:r>
            <a:r>
              <a:rPr b="0" i="0" lang="en-US" sz="2400" u="none" cap="none" strike="noStrike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1.2 secs</a:t>
            </a:r>
            <a:endParaRPr b="1" i="0" sz="20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3"/>
          <p:cNvSpPr txBox="1"/>
          <p:nvPr>
            <p:ph type="title"/>
          </p:nvPr>
        </p:nvSpPr>
        <p:spPr>
          <a:xfrm>
            <a:off x="1484310" y="399868"/>
            <a:ext cx="10018713" cy="571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Stale Cache</a:t>
            </a:r>
            <a:endParaRPr/>
          </a:p>
        </p:txBody>
      </p:sp>
      <p:sp>
        <p:nvSpPr>
          <p:cNvPr id="1044" name="Google Shape;1044;p63"/>
          <p:cNvSpPr txBox="1"/>
          <p:nvPr>
            <p:ph idx="1" type="body"/>
          </p:nvPr>
        </p:nvSpPr>
        <p:spPr>
          <a:xfrm>
            <a:off x="1608814" y="1621022"/>
            <a:ext cx="10018713" cy="486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8378"/>
              <a:buChar char="•"/>
            </a:pPr>
            <a:r>
              <a:rPr lang="en-US" sz="3600"/>
              <a:t>One </a:t>
            </a:r>
            <a:r>
              <a:rPr lang="en-US" sz="3600">
                <a:solidFill>
                  <a:srgbClr val="0000FF"/>
                </a:solidFill>
              </a:rPr>
              <a:t>problem </a:t>
            </a:r>
            <a:r>
              <a:rPr lang="en-US" sz="3600"/>
              <a:t>of using Proxy server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The object housed in the Web server may have been modified since the copy was cached at the client.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8175"/>
              <a:buChar char="•"/>
            </a:pPr>
            <a:r>
              <a:rPr lang="en-US" sz="3200"/>
              <a:t>HTTP has a mechanism that allows a cache to verify that its objects are up to date.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8175"/>
              <a:buChar char="•"/>
            </a:pPr>
            <a:r>
              <a:rPr lang="en-US" sz="3200"/>
              <a:t>This mechanism is called the </a:t>
            </a:r>
            <a:r>
              <a:rPr b="1" lang="en-US" sz="3200">
                <a:solidFill>
                  <a:srgbClr val="FF6600"/>
                </a:solidFill>
              </a:rPr>
              <a:t>conditional GET</a:t>
            </a:r>
            <a:r>
              <a:rPr lang="en-US" sz="3200"/>
              <a:t>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8175"/>
              <a:buChar char="•"/>
            </a:pPr>
            <a:r>
              <a:rPr lang="en-US" sz="3200"/>
              <a:t>An HTTP request message is a so-called conditional GET message if</a:t>
            </a:r>
            <a:endParaRPr/>
          </a:p>
          <a:p>
            <a:pPr indent="-514349" lvl="1" marL="103441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772"/>
              <a:buFont typeface="Arial"/>
              <a:buAutoNum type="arabicParenR"/>
            </a:pPr>
            <a:r>
              <a:rPr lang="en-US" sz="2800"/>
              <a:t>The request message uses the GET method </a:t>
            </a:r>
            <a:endParaRPr/>
          </a:p>
          <a:p>
            <a:pPr indent="-514349" lvl="1" marL="103441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772"/>
              <a:buFont typeface="Arial"/>
              <a:buAutoNum type="arabicParenR"/>
            </a:pPr>
            <a:r>
              <a:rPr lang="en-US" sz="2800"/>
              <a:t>The request message includes an If-Modified-Since: header line.</a:t>
            </a:r>
            <a:endParaRPr/>
          </a:p>
          <a:p>
            <a:pPr indent="-348615" lvl="0" marL="5772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8175"/>
              <a:buFont typeface="Arial"/>
              <a:buNone/>
            </a:pPr>
            <a:r>
              <a:t/>
            </a:r>
            <a:endParaRPr sz="32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8175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COOKIES</a:t>
            </a:r>
            <a:endParaRPr/>
          </a:p>
        </p:txBody>
      </p:sp>
      <p:pic>
        <p:nvPicPr>
          <p:cNvPr descr="https://tse3.mm.bing.net/th?id=OIP.tGlpqH1AIyAOHF5G2HGXRQHaGL&amp;pid=Api&amp;P=0&amp;w=184&amp;h=154" id="146" name="Google Shape;1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658" y="3818483"/>
            <a:ext cx="2645317" cy="2214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4"/>
          <p:cNvSpPr txBox="1"/>
          <p:nvPr>
            <p:ph type="title"/>
          </p:nvPr>
        </p:nvSpPr>
        <p:spPr>
          <a:xfrm>
            <a:off x="1811338" y="193676"/>
            <a:ext cx="79629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US" sz="3600"/>
              <a:t>Conditional GET </a:t>
            </a:r>
            <a:endParaRPr/>
          </a:p>
        </p:txBody>
      </p:sp>
      <p:sp>
        <p:nvSpPr>
          <p:cNvPr id="1051" name="Google Shape;1051;p64"/>
          <p:cNvSpPr txBox="1"/>
          <p:nvPr>
            <p:ph idx="1" type="body"/>
          </p:nvPr>
        </p:nvSpPr>
        <p:spPr>
          <a:xfrm>
            <a:off x="1793874" y="1234932"/>
            <a:ext cx="3743325" cy="513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7"/>
              <a:buChar char="•"/>
            </a:pPr>
            <a:r>
              <a:rPr b="1" i="1" lang="en-US" sz="2405">
                <a:solidFill>
                  <a:srgbClr val="002060"/>
                </a:solidFill>
              </a:rPr>
              <a:t>Goal:</a:t>
            </a:r>
            <a:r>
              <a:rPr lang="en-US" sz="2220"/>
              <a:t> Don’t send object if cache has up-to-date cached version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683"/>
              <a:buChar char="•"/>
            </a:pPr>
            <a:r>
              <a:rPr lang="en-US" sz="1850"/>
              <a:t>No object transmission delay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683"/>
              <a:buChar char="•"/>
            </a:pPr>
            <a:r>
              <a:rPr lang="en-US" sz="1850"/>
              <a:t>Lower link utilization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b="1" i="1" lang="en-US" sz="2220">
                <a:solidFill>
                  <a:srgbClr val="000090"/>
                </a:solidFill>
              </a:rPr>
              <a:t>Cache:</a:t>
            </a:r>
            <a:r>
              <a:rPr lang="en-US" sz="2220">
                <a:solidFill>
                  <a:srgbClr val="000090"/>
                </a:solidFill>
              </a:rPr>
              <a:t> </a:t>
            </a:r>
            <a:r>
              <a:rPr lang="en-US" sz="2220"/>
              <a:t>specify date of cached copy in HTTP request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683"/>
              <a:buFont typeface="Noto Sans Symbols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If-modified-since: &lt;date&gt;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b="1" i="1" lang="en-US" sz="2220">
                <a:solidFill>
                  <a:srgbClr val="000090"/>
                </a:solidFill>
              </a:rPr>
              <a:t>Server:</a:t>
            </a:r>
            <a:r>
              <a:rPr lang="en-US" sz="2220">
                <a:solidFill>
                  <a:srgbClr val="000090"/>
                </a:solidFill>
              </a:rPr>
              <a:t> </a:t>
            </a:r>
            <a:r>
              <a:rPr lang="en-US" sz="2220"/>
              <a:t>response contains no object if cached copy is up-to-date: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683"/>
              <a:buFont typeface="Noto Sans Symbols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HTTP/1.0 304 Not Modified</a:t>
            </a:r>
            <a:endParaRPr sz="1480"/>
          </a:p>
        </p:txBody>
      </p:sp>
      <p:cxnSp>
        <p:nvCxnSpPr>
          <p:cNvPr id="1052" name="Google Shape;1052;p64"/>
          <p:cNvCxnSpPr/>
          <p:nvPr/>
        </p:nvCxnSpPr>
        <p:spPr>
          <a:xfrm>
            <a:off x="6045201" y="211455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3" name="Google Shape;1053;p64"/>
          <p:cNvSpPr txBox="1"/>
          <p:nvPr/>
        </p:nvSpPr>
        <p:spPr>
          <a:xfrm>
            <a:off x="6351589" y="1998663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4" name="Google Shape;1054;p64"/>
          <p:cNvCxnSpPr/>
          <p:nvPr/>
        </p:nvCxnSpPr>
        <p:spPr>
          <a:xfrm flipH="1">
            <a:off x="6064251" y="286067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55" name="Google Shape;1055;p64"/>
          <p:cNvGrpSpPr/>
          <p:nvPr/>
        </p:nvGrpSpPr>
        <p:grpSpPr>
          <a:xfrm>
            <a:off x="6461125" y="2844800"/>
            <a:ext cx="2643188" cy="865188"/>
            <a:chOff x="2698" y="2036"/>
            <a:chExt cx="1665" cy="545"/>
          </a:xfrm>
        </p:grpSpPr>
        <p:sp>
          <p:nvSpPr>
            <p:cNvPr id="1056" name="Google Shape;1056;p64"/>
            <p:cNvSpPr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4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HTTP/1.0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 Not Modified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64"/>
          <p:cNvSpPr txBox="1"/>
          <p:nvPr/>
        </p:nvSpPr>
        <p:spPr>
          <a:xfrm>
            <a:off x="9429750" y="2149476"/>
            <a:ext cx="104775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9" name="Google Shape;1059;p64"/>
          <p:cNvCxnSpPr/>
          <p:nvPr/>
        </p:nvCxnSpPr>
        <p:spPr>
          <a:xfrm>
            <a:off x="5802312" y="4079874"/>
            <a:ext cx="3971925" cy="2857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60" name="Google Shape;1060;p64"/>
          <p:cNvCxnSpPr/>
          <p:nvPr/>
        </p:nvCxnSpPr>
        <p:spPr>
          <a:xfrm>
            <a:off x="6111876" y="4678363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1" name="Google Shape;1061;p64"/>
          <p:cNvSpPr txBox="1"/>
          <p:nvPr/>
        </p:nvSpPr>
        <p:spPr>
          <a:xfrm>
            <a:off x="6356350" y="4562476"/>
            <a:ext cx="2681288" cy="6207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2" name="Google Shape;1062;p64"/>
          <p:cNvCxnSpPr/>
          <p:nvPr/>
        </p:nvCxnSpPr>
        <p:spPr>
          <a:xfrm flipH="1">
            <a:off x="6130926" y="545782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3" name="Google Shape;1063;p64"/>
          <p:cNvSpPr txBox="1"/>
          <p:nvPr/>
        </p:nvSpPr>
        <p:spPr>
          <a:xfrm>
            <a:off x="6375400" y="5402263"/>
            <a:ext cx="2643188" cy="925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HTTP/1.0 200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&lt;data&gt;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4"/>
          <p:cNvSpPr txBox="1"/>
          <p:nvPr/>
        </p:nvSpPr>
        <p:spPr>
          <a:xfrm>
            <a:off x="9509125" y="4808539"/>
            <a:ext cx="1047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4"/>
          <p:cNvSpPr txBox="1"/>
          <p:nvPr/>
        </p:nvSpPr>
        <p:spPr>
          <a:xfrm>
            <a:off x="5141993" y="1062039"/>
            <a:ext cx="957184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proxy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4"/>
          <p:cNvSpPr txBox="1"/>
          <p:nvPr/>
        </p:nvSpPr>
        <p:spPr>
          <a:xfrm>
            <a:off x="9007475" y="1057276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64"/>
          <p:cNvGrpSpPr/>
          <p:nvPr/>
        </p:nvGrpSpPr>
        <p:grpSpPr>
          <a:xfrm>
            <a:off x="8597901" y="977900"/>
            <a:ext cx="422275" cy="685800"/>
            <a:chOff x="4140" y="429"/>
            <a:chExt cx="1425" cy="2396"/>
          </a:xfrm>
        </p:grpSpPr>
        <p:sp>
          <p:nvSpPr>
            <p:cNvPr id="1068" name="Google Shape;1068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64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074" name="Google Shape;1074;p64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64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6" name="Google Shape;1076;p64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7" name="Google Shape;1077;p64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078" name="Google Shape;1078;p64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64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0" name="Google Shape;1080;p64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p64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083" name="Google Shape;1083;p64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64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5" name="Google Shape;1085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86" name="Google Shape;1086;p64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087" name="Google Shape;1087;p64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64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9" name="Google Shape;1089;p64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64"/>
          <p:cNvGrpSpPr/>
          <p:nvPr/>
        </p:nvGrpSpPr>
        <p:grpSpPr>
          <a:xfrm>
            <a:off x="6249987" y="1043001"/>
            <a:ext cx="422275" cy="685800"/>
            <a:chOff x="4140" y="429"/>
            <a:chExt cx="1425" cy="2396"/>
          </a:xfrm>
        </p:grpSpPr>
        <p:sp>
          <p:nvSpPr>
            <p:cNvPr id="1101" name="Google Shape;1101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6" name="Google Shape;1106;p64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107" name="Google Shape;1107;p64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64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9" name="Google Shape;1109;p64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0" name="Google Shape;1110;p64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111" name="Google Shape;1111;p64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64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3" name="Google Shape;1113;p64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64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116" name="Google Shape;1116;p64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64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8" name="Google Shape;1118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19" name="Google Shape;1119;p64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120" name="Google Shape;1120;p64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64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2" name="Google Shape;1122;p64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5"/>
          <p:cNvSpPr txBox="1"/>
          <p:nvPr>
            <p:ph type="title"/>
          </p:nvPr>
        </p:nvSpPr>
        <p:spPr>
          <a:xfrm>
            <a:off x="651417" y="223762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HTTP/2</a:t>
            </a:r>
            <a:endParaRPr sz="4400"/>
          </a:p>
        </p:txBody>
      </p:sp>
      <p:sp>
        <p:nvSpPr>
          <p:cNvPr id="1139" name="Google Shape;1139;p65"/>
          <p:cNvSpPr txBox="1"/>
          <p:nvPr/>
        </p:nvSpPr>
        <p:spPr>
          <a:xfrm>
            <a:off x="572119" y="1236917"/>
            <a:ext cx="11117107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b="0" i="1" lang="en-US" sz="36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Key goal: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decreased delay in multi-object HTTP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65"/>
          <p:cNvSpPr txBox="1"/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HTTP1.1:</a:t>
            </a:r>
            <a:r>
              <a:rPr b="0" i="0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introduced </a:t>
            </a:r>
            <a:r>
              <a:rPr b="0" i="0" lang="en-US" sz="32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multiple, pipelined GETs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 single TCP connection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responds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(FCFS: first-come-first-served scheduling) to GET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FCFS, small object may have to wait for transmission  (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head-of-line (HOL) blocking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behind large object(s)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recovery (retransmitting lost TCP segments) stalls object 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6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6"/>
          <p:cNvSpPr txBox="1"/>
          <p:nvPr>
            <p:ph type="ctrTitle"/>
          </p:nvPr>
        </p:nvSpPr>
        <p:spPr>
          <a:xfrm>
            <a:off x="1449977" y="1380068"/>
            <a:ext cx="10053046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Newer versions of HTTP</a:t>
            </a:r>
            <a:endParaRPr/>
          </a:p>
        </p:txBody>
      </p:sp>
      <p:sp>
        <p:nvSpPr>
          <p:cNvPr id="1147" name="Google Shape;1147;p6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7"/>
          <p:cNvSpPr txBox="1"/>
          <p:nvPr>
            <p:ph type="title"/>
          </p:nvPr>
        </p:nvSpPr>
        <p:spPr>
          <a:xfrm>
            <a:off x="651417" y="223762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HTTP/2</a:t>
            </a:r>
            <a:endParaRPr sz="4400"/>
          </a:p>
        </p:txBody>
      </p:sp>
      <p:sp>
        <p:nvSpPr>
          <p:cNvPr id="1154" name="Google Shape;1154;p67"/>
          <p:cNvSpPr txBox="1"/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HTTP/2: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7540, 2015]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increased flexibility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sending objects to client: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methods, status codes, most header fields unchanged from HTTP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order of requested objects based on client-specified object priority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(not necessarily FCFS)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unrequested objects 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objects into frames, schedule frames to mitigate HOL blocking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7"/>
          <p:cNvSpPr txBox="1"/>
          <p:nvPr/>
        </p:nvSpPr>
        <p:spPr>
          <a:xfrm>
            <a:off x="572119" y="1236917"/>
            <a:ext cx="11117107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b="0" i="1" lang="en-US" sz="36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Key goal: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decreased delay in multi-object HTTP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6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8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HTTP/2: mitigating HOL blocking</a:t>
            </a:r>
            <a:endParaRPr sz="4400"/>
          </a:p>
        </p:txBody>
      </p:sp>
      <p:sp>
        <p:nvSpPr>
          <p:cNvPr id="1163" name="Google Shape;1163;p68"/>
          <p:cNvSpPr txBox="1"/>
          <p:nvPr/>
        </p:nvSpPr>
        <p:spPr>
          <a:xfrm>
            <a:off x="798691" y="1274501"/>
            <a:ext cx="11117107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1.1: client requests 1 large object (e.g., video file) and 3 smaller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68"/>
          <p:cNvSpPr txBox="1"/>
          <p:nvPr/>
        </p:nvSpPr>
        <p:spPr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8"/>
          <p:cNvSpPr txBox="1"/>
          <p:nvPr/>
        </p:nvSpPr>
        <p:spPr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6" name="Google Shape;1166;p68"/>
          <p:cNvGrpSpPr/>
          <p:nvPr/>
        </p:nvGrpSpPr>
        <p:grpSpPr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167" name="Google Shape;1167;p6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2" name="Google Shape;1172;p68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173" name="Google Shape;1173;p68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68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68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6" name="Google Shape;1176;p68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177" name="Google Shape;1177;p68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68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9" name="Google Shape;1179;p68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1" name="Google Shape;1181;p68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182" name="Google Shape;1182;p68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68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4" name="Google Shape;1184;p6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5" name="Google Shape;1185;p68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186" name="Google Shape;1186;p68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68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68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68"/>
          <p:cNvGrpSpPr/>
          <p:nvPr/>
        </p:nvGrpSpPr>
        <p:grpSpPr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descr="desktop_computer_stylized_medium" id="1200" name="Google Shape;1200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1" name="Google Shape;1201;p6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02" name="Google Shape;1202;p68"/>
          <p:cNvCxnSpPr/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3" name="Google Shape;1203;p68"/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68"/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8"/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8"/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68"/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68"/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9" name="Google Shape;1209;p68"/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1210" name="Google Shape;1210;p68"/>
            <p:cNvCxnSpPr/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11" name="Google Shape;1211;p68"/>
            <p:cNvSpPr/>
            <p:nvPr/>
          </p:nvSpPr>
          <p:spPr>
            <a:xfrm>
              <a:off x="3517643" y="3064264"/>
              <a:ext cx="3868169" cy="2226179"/>
            </a:xfrm>
            <a:custGeom>
              <a:rect b="b" l="l" r="r" t="t"/>
              <a:pathLst>
                <a:path extrusionOk="0" h="2226179" w="386816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68"/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1213" name="Google Shape;1213;p68"/>
            <p:cNvCxnSpPr/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14" name="Google Shape;1214;p68"/>
            <p:cNvSpPr/>
            <p:nvPr/>
          </p:nvSpPr>
          <p:spPr>
            <a:xfrm>
              <a:off x="3519116" y="5054301"/>
              <a:ext cx="3875928" cy="375356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68"/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1216" name="Google Shape;1216;p68"/>
            <p:cNvCxnSpPr/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17" name="Google Shape;1217;p68"/>
            <p:cNvSpPr/>
            <p:nvPr/>
          </p:nvSpPr>
          <p:spPr>
            <a:xfrm>
              <a:off x="3504762" y="5445216"/>
              <a:ext cx="3875928" cy="375356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8" name="Google Shape;1218;p68"/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1219" name="Google Shape;1219;p68"/>
            <p:cNvCxnSpPr/>
            <p:nvPr/>
          </p:nvCxnSpPr>
          <p:spPr>
            <a:xfrm rot="10800000">
              <a:off x="1750742" y="5290443"/>
              <a:ext cx="1641327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220" name="Google Shape;1220;p68"/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1221" name="Google Shape;1221;p68"/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68"/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3" name="Google Shape;1223;p68"/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4" name="Google Shape;1224;p68"/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1225" name="Google Shape;1225;p68"/>
            <p:cNvCxnSpPr/>
            <p:nvPr/>
          </p:nvCxnSpPr>
          <p:spPr>
            <a:xfrm rot="10800000">
              <a:off x="1750742" y="5442843"/>
              <a:ext cx="1641172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26" name="Google Shape;1226;p68"/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68"/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1228" name="Google Shape;1228;p68"/>
            <p:cNvCxnSpPr/>
            <p:nvPr/>
          </p:nvCxnSpPr>
          <p:spPr>
            <a:xfrm rot="10800000">
              <a:off x="1750742" y="5670973"/>
              <a:ext cx="1644347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29" name="Google Shape;1229;p68"/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68"/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1231" name="Google Shape;1231;p68"/>
            <p:cNvCxnSpPr/>
            <p:nvPr/>
          </p:nvCxnSpPr>
          <p:spPr>
            <a:xfrm rot="10800000">
              <a:off x="1750742" y="5804632"/>
              <a:ext cx="1641326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2" name="Google Shape;1232;p68"/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p68"/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68"/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68"/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68"/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data requested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8"/>
          <p:cNvSpPr/>
          <p:nvPr/>
        </p:nvSpPr>
        <p:spPr>
          <a:xfrm>
            <a:off x="7955470" y="4068021"/>
            <a:ext cx="596846" cy="3693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68"/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68"/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8"/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68"/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8"/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68"/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4" name="Google Shape;1244;p68"/>
          <p:cNvCxnSpPr/>
          <p:nvPr/>
        </p:nvCxnSpPr>
        <p:spPr>
          <a:xfrm>
            <a:off x="9583543" y="5324881"/>
            <a:ext cx="18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5" name="Google Shape;1245;p68"/>
          <p:cNvCxnSpPr/>
          <p:nvPr/>
        </p:nvCxnSpPr>
        <p:spPr>
          <a:xfrm flipH="1" rot="10800000">
            <a:off x="9589060" y="5022530"/>
            <a:ext cx="180667" cy="1458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6" name="Google Shape;1246;p68"/>
          <p:cNvCxnSpPr/>
          <p:nvPr/>
        </p:nvCxnSpPr>
        <p:spPr>
          <a:xfrm>
            <a:off x="9593643" y="5502519"/>
            <a:ext cx="180667" cy="1458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7" name="Google Shape;1247;p68"/>
          <p:cNvSpPr txBox="1"/>
          <p:nvPr/>
        </p:nvSpPr>
        <p:spPr>
          <a:xfrm>
            <a:off x="2410244" y="6238081"/>
            <a:ext cx="8451975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delivered in order requested: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wait behind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8" name="Google Shape;1248;p68"/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1249" name="Google Shape;1249;p68"/>
            <p:cNvCxnSpPr/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0" name="Google Shape;1250;p68"/>
            <p:cNvSpPr/>
            <p:nvPr/>
          </p:nvSpPr>
          <p:spPr>
            <a:xfrm>
              <a:off x="3520812" y="5195255"/>
              <a:ext cx="3866473" cy="468804"/>
            </a:xfrm>
            <a:custGeom>
              <a:rect b="b" l="l" r="r" t="t"/>
              <a:pathLst>
                <a:path extrusionOk="0" h="468804" w="3866473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1" name="Google Shape;1251;p6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9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HTTP/2: mitigating HOL blocking</a:t>
            </a:r>
            <a:endParaRPr sz="4400"/>
          </a:p>
        </p:txBody>
      </p:sp>
      <p:sp>
        <p:nvSpPr>
          <p:cNvPr id="1258" name="Google Shape;1258;p69"/>
          <p:cNvSpPr txBox="1"/>
          <p:nvPr/>
        </p:nvSpPr>
        <p:spPr>
          <a:xfrm>
            <a:off x="798691" y="1274501"/>
            <a:ext cx="11117107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HTTP/2: objects divided into frames, frame transmission interleaved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69"/>
          <p:cNvSpPr txBox="1"/>
          <p:nvPr/>
        </p:nvSpPr>
        <p:spPr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9"/>
          <p:cNvSpPr txBox="1"/>
          <p:nvPr/>
        </p:nvSpPr>
        <p:spPr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69"/>
          <p:cNvGrpSpPr/>
          <p:nvPr/>
        </p:nvGrpSpPr>
        <p:grpSpPr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262" name="Google Shape;1262;p6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69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6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6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69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7" name="Google Shape;1267;p69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268" name="Google Shape;1268;p69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69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0" name="Google Shape;1270;p69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1" name="Google Shape;1271;p69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272" name="Google Shape;1272;p69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4" name="Google Shape;1274;p69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9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6" name="Google Shape;1276;p69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277" name="Google Shape;1277;p69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9" name="Google Shape;1279;p6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0" name="Google Shape;1280;p69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281" name="Google Shape;1281;p69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69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3" name="Google Shape;1283;p69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6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6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69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9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69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69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69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69"/>
          <p:cNvGrpSpPr/>
          <p:nvPr/>
        </p:nvGrpSpPr>
        <p:grpSpPr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descr="desktop_computer_stylized_medium" id="1295" name="Google Shape;1295;p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6" name="Google Shape;1296;p6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97" name="Google Shape;1297;p69"/>
          <p:cNvCxnSpPr/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8" name="Google Shape;1298;p69"/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69"/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69"/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69"/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2" name="Google Shape;1302;p69"/>
          <p:cNvCxnSpPr/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3" name="Google Shape;1303;p69"/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69"/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69"/>
          <p:cNvSpPr/>
          <p:nvPr/>
        </p:nvSpPr>
        <p:spPr>
          <a:xfrm>
            <a:off x="3486512" y="3835610"/>
            <a:ext cx="3867383" cy="1978529"/>
          </a:xfrm>
          <a:custGeom>
            <a:rect b="b" l="l" r="r" t="t"/>
            <a:pathLst>
              <a:path extrusionOk="0" h="1978529" w="3867383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69"/>
          <p:cNvSpPr/>
          <p:nvPr/>
        </p:nvSpPr>
        <p:spPr>
          <a:xfrm>
            <a:off x="3479865" y="3207657"/>
            <a:ext cx="3875928" cy="375356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69"/>
          <p:cNvSpPr/>
          <p:nvPr/>
        </p:nvSpPr>
        <p:spPr>
          <a:xfrm>
            <a:off x="3479865" y="3336618"/>
            <a:ext cx="3875928" cy="375356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69"/>
          <p:cNvSpPr/>
          <p:nvPr/>
        </p:nvSpPr>
        <p:spPr>
          <a:xfrm>
            <a:off x="3485129" y="3468086"/>
            <a:ext cx="3875928" cy="375356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69"/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0" name="Google Shape;1310;p69"/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1311" name="Google Shape;1311;p69"/>
            <p:cNvCxnSpPr/>
            <p:nvPr/>
          </p:nvCxnSpPr>
          <p:spPr>
            <a:xfrm rot="10800000">
              <a:off x="1770738" y="3564111"/>
              <a:ext cx="1641327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2" name="Google Shape;1312;p69"/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3" name="Google Shape;1313;p69"/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4" name="Google Shape;1314;p69"/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1315" name="Google Shape;1315;p69"/>
            <p:cNvCxnSpPr/>
            <p:nvPr/>
          </p:nvCxnSpPr>
          <p:spPr>
            <a:xfrm rot="10800000">
              <a:off x="1759658" y="3839649"/>
              <a:ext cx="1641172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6" name="Google Shape;1316;p69"/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69"/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69"/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69"/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69"/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data requested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69"/>
          <p:cNvSpPr/>
          <p:nvPr/>
        </p:nvSpPr>
        <p:spPr>
          <a:xfrm>
            <a:off x="7955470" y="4068021"/>
            <a:ext cx="596846" cy="3693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69"/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69"/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69"/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69"/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69"/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7" name="Google Shape;1327;p69"/>
          <p:cNvCxnSpPr/>
          <p:nvPr/>
        </p:nvCxnSpPr>
        <p:spPr>
          <a:xfrm>
            <a:off x="9583543" y="5324881"/>
            <a:ext cx="18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8" name="Google Shape;1328;p69"/>
          <p:cNvCxnSpPr/>
          <p:nvPr/>
        </p:nvCxnSpPr>
        <p:spPr>
          <a:xfrm flipH="1" rot="10800000">
            <a:off x="9589060" y="5022530"/>
            <a:ext cx="180667" cy="1458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9" name="Google Shape;1329;p69"/>
          <p:cNvCxnSpPr/>
          <p:nvPr/>
        </p:nvCxnSpPr>
        <p:spPr>
          <a:xfrm>
            <a:off x="9593643" y="5502519"/>
            <a:ext cx="180667" cy="1458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69"/>
          <p:cNvSpPr txBox="1"/>
          <p:nvPr/>
        </p:nvSpPr>
        <p:spPr>
          <a:xfrm>
            <a:off x="3131136" y="6194429"/>
            <a:ext cx="6552840" cy="5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delivered quickly,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slightly delayed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1" name="Google Shape;1331;p69"/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1332" name="Google Shape;1332;p69"/>
            <p:cNvCxnSpPr/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3" name="Google Shape;1333;p69"/>
            <p:cNvSpPr/>
            <p:nvPr/>
          </p:nvSpPr>
          <p:spPr>
            <a:xfrm>
              <a:off x="3479865" y="3082818"/>
              <a:ext cx="3875928" cy="375356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4" name="Google Shape;1334;p69"/>
          <p:cNvSpPr/>
          <p:nvPr/>
        </p:nvSpPr>
        <p:spPr>
          <a:xfrm>
            <a:off x="3480625" y="3596230"/>
            <a:ext cx="3875928" cy="375356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9"/>
          <p:cNvSpPr/>
          <p:nvPr/>
        </p:nvSpPr>
        <p:spPr>
          <a:xfrm>
            <a:off x="3485129" y="3719557"/>
            <a:ext cx="3875928" cy="375356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69"/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69"/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1338" name="Google Shape;1338;p69"/>
            <p:cNvCxnSpPr/>
            <p:nvPr/>
          </p:nvCxnSpPr>
          <p:spPr>
            <a:xfrm rot="10800000">
              <a:off x="1756483" y="4094530"/>
              <a:ext cx="1644347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9" name="Google Shape;1339;p69"/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0" name="Google Shape;1340;p69"/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1" name="Google Shape;1341;p69"/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1342" name="Google Shape;1342;p69"/>
            <p:cNvCxnSpPr/>
            <p:nvPr/>
          </p:nvCxnSpPr>
          <p:spPr>
            <a:xfrm rot="10800000">
              <a:off x="1706138" y="5804632"/>
              <a:ext cx="1641326" cy="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3" name="Google Shape;1343;p69"/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44" name="Google Shape;1344;p69"/>
          <p:cNvCxnSpPr/>
          <p:nvPr/>
        </p:nvCxnSpPr>
        <p:spPr>
          <a:xfrm>
            <a:off x="8570246" y="5311450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5" name="Google Shape;1345;p69"/>
          <p:cNvCxnSpPr/>
          <p:nvPr/>
        </p:nvCxnSpPr>
        <p:spPr>
          <a:xfrm>
            <a:off x="8585033" y="4956968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6" name="Google Shape;1346;p69"/>
          <p:cNvCxnSpPr/>
          <p:nvPr/>
        </p:nvCxnSpPr>
        <p:spPr>
          <a:xfrm>
            <a:off x="8579058" y="4824874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7" name="Google Shape;1347;p69"/>
          <p:cNvCxnSpPr/>
          <p:nvPr/>
        </p:nvCxnSpPr>
        <p:spPr>
          <a:xfrm>
            <a:off x="8573083" y="4692780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8" name="Google Shape;1348;p69"/>
          <p:cNvCxnSpPr/>
          <p:nvPr/>
        </p:nvCxnSpPr>
        <p:spPr>
          <a:xfrm>
            <a:off x="8567108" y="4560686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9" name="Google Shape;1349;p69"/>
          <p:cNvCxnSpPr/>
          <p:nvPr/>
        </p:nvCxnSpPr>
        <p:spPr>
          <a:xfrm>
            <a:off x="8561133" y="4428592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0" name="Google Shape;1350;p69"/>
          <p:cNvCxnSpPr/>
          <p:nvPr/>
        </p:nvCxnSpPr>
        <p:spPr>
          <a:xfrm>
            <a:off x="8555158" y="4296498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1" name="Google Shape;1351;p69"/>
          <p:cNvCxnSpPr/>
          <p:nvPr/>
        </p:nvCxnSpPr>
        <p:spPr>
          <a:xfrm>
            <a:off x="8549183" y="4164404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2" name="Google Shape;1352;p69"/>
          <p:cNvCxnSpPr/>
          <p:nvPr/>
        </p:nvCxnSpPr>
        <p:spPr>
          <a:xfrm>
            <a:off x="8543208" y="4032310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3" name="Google Shape;1353;p69"/>
          <p:cNvCxnSpPr/>
          <p:nvPr/>
        </p:nvCxnSpPr>
        <p:spPr>
          <a:xfrm>
            <a:off x="8537233" y="3900216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4" name="Google Shape;1354;p69"/>
          <p:cNvCxnSpPr/>
          <p:nvPr/>
        </p:nvCxnSpPr>
        <p:spPr>
          <a:xfrm>
            <a:off x="8531258" y="3768122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69"/>
          <p:cNvCxnSpPr/>
          <p:nvPr/>
        </p:nvCxnSpPr>
        <p:spPr>
          <a:xfrm>
            <a:off x="8525283" y="3636028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69"/>
          <p:cNvCxnSpPr/>
          <p:nvPr/>
        </p:nvCxnSpPr>
        <p:spPr>
          <a:xfrm>
            <a:off x="8540494" y="3503934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7" name="Google Shape;1357;p69"/>
          <p:cNvCxnSpPr/>
          <p:nvPr/>
        </p:nvCxnSpPr>
        <p:spPr>
          <a:xfrm>
            <a:off x="8534519" y="3371840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8" name="Google Shape;1358;p69"/>
          <p:cNvCxnSpPr/>
          <p:nvPr/>
        </p:nvCxnSpPr>
        <p:spPr>
          <a:xfrm>
            <a:off x="8535606" y="3239746"/>
            <a:ext cx="9819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9" name="Google Shape;1359;p69"/>
          <p:cNvCxnSpPr/>
          <p:nvPr/>
        </p:nvCxnSpPr>
        <p:spPr>
          <a:xfrm flipH="1" rot="10800000">
            <a:off x="3452698" y="3962094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0" name="Google Shape;1360;p69"/>
          <p:cNvCxnSpPr/>
          <p:nvPr/>
        </p:nvCxnSpPr>
        <p:spPr>
          <a:xfrm flipH="1" rot="10800000">
            <a:off x="3392013" y="4113083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1" name="Google Shape;1361;p69"/>
          <p:cNvCxnSpPr/>
          <p:nvPr/>
        </p:nvCxnSpPr>
        <p:spPr>
          <a:xfrm flipH="1" rot="10800000">
            <a:off x="3403873" y="4250677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2" name="Google Shape;1362;p69"/>
          <p:cNvCxnSpPr/>
          <p:nvPr/>
        </p:nvCxnSpPr>
        <p:spPr>
          <a:xfrm flipH="1" rot="10800000">
            <a:off x="3415733" y="4399559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3" name="Google Shape;1363;p69"/>
          <p:cNvCxnSpPr/>
          <p:nvPr/>
        </p:nvCxnSpPr>
        <p:spPr>
          <a:xfrm flipH="1" rot="10800000">
            <a:off x="3474493" y="5562147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4" name="Google Shape;1364;p69"/>
          <p:cNvCxnSpPr/>
          <p:nvPr/>
        </p:nvCxnSpPr>
        <p:spPr>
          <a:xfrm flipH="1" rot="10800000">
            <a:off x="3486353" y="5716673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5" name="Google Shape;1365;p69"/>
          <p:cNvCxnSpPr/>
          <p:nvPr/>
        </p:nvCxnSpPr>
        <p:spPr>
          <a:xfrm flipH="1" rot="10800000">
            <a:off x="3467438" y="4527480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6" name="Google Shape;1366;p69"/>
          <p:cNvCxnSpPr/>
          <p:nvPr/>
        </p:nvCxnSpPr>
        <p:spPr>
          <a:xfrm flipH="1" rot="10800000">
            <a:off x="3406753" y="4678469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69"/>
          <p:cNvCxnSpPr/>
          <p:nvPr/>
        </p:nvCxnSpPr>
        <p:spPr>
          <a:xfrm flipH="1" rot="10800000">
            <a:off x="3418613" y="4816063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69"/>
          <p:cNvCxnSpPr/>
          <p:nvPr/>
        </p:nvCxnSpPr>
        <p:spPr>
          <a:xfrm flipH="1" rot="10800000">
            <a:off x="3430473" y="4964945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69"/>
          <p:cNvCxnSpPr/>
          <p:nvPr/>
        </p:nvCxnSpPr>
        <p:spPr>
          <a:xfrm flipH="1" rot="10800000">
            <a:off x="3482178" y="5092866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0" name="Google Shape;1370;p69"/>
          <p:cNvCxnSpPr/>
          <p:nvPr/>
        </p:nvCxnSpPr>
        <p:spPr>
          <a:xfrm flipH="1" rot="10800000">
            <a:off x="3421493" y="5243855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1" name="Google Shape;1371;p69"/>
          <p:cNvCxnSpPr/>
          <p:nvPr/>
        </p:nvCxnSpPr>
        <p:spPr>
          <a:xfrm flipH="1" rot="10800000">
            <a:off x="3433353" y="5381449"/>
            <a:ext cx="3980812" cy="2898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2" name="Google Shape;1372;p6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0"/>
          <p:cNvSpPr txBox="1"/>
          <p:nvPr>
            <p:ph type="title"/>
          </p:nvPr>
        </p:nvSpPr>
        <p:spPr>
          <a:xfrm>
            <a:off x="651417" y="223762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HTTP/2 to HTTP/3</a:t>
            </a:r>
            <a:endParaRPr sz="4400"/>
          </a:p>
        </p:txBody>
      </p:sp>
      <p:sp>
        <p:nvSpPr>
          <p:cNvPr id="1379" name="Google Shape;1379;p70"/>
          <p:cNvSpPr txBox="1"/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508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HTTP/2 over single TCP connection means: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recovery from packet loss still stalls all object 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1" marL="6889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 HTTP 1.1, browsers have incentive to open multiple parallel TCP connections to reduce stalling, increase overall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security over vanilla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HTTP/3: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security, per object error- and congestion-control (more pipelining) over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1" marL="6889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on HTTP/3 in 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7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386" name="Google Shape;1386;p71"/>
          <p:cNvSpPr txBox="1"/>
          <p:nvPr>
            <p:ph idx="1" type="subTitle"/>
          </p:nvPr>
        </p:nvSpPr>
        <p:spPr>
          <a:xfrm>
            <a:off x="4515378" y="1751258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rPr lang="en-US"/>
              <a:t>YouTube Link:</a:t>
            </a:r>
            <a:endParaRPr/>
          </a:p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rPr lang="en-US"/>
              <a:t>https://www.youtube.com/watch?v=4M39gEPWPYs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/>
          </p:nvPr>
        </p:nvSpPr>
        <p:spPr>
          <a:xfrm>
            <a:off x="1484309" y="542110"/>
            <a:ext cx="10018713" cy="947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Objectives Part 4</a:t>
            </a:r>
            <a:endParaRPr/>
          </a:p>
        </p:txBody>
      </p:sp>
      <p:sp>
        <p:nvSpPr>
          <p:cNvPr id="153" name="Google Shape;153;p47"/>
          <p:cNvSpPr txBox="1"/>
          <p:nvPr>
            <p:ph idx="1" type="body"/>
          </p:nvPr>
        </p:nvSpPr>
        <p:spPr>
          <a:xfrm>
            <a:off x="1484310" y="1541418"/>
            <a:ext cx="10018713" cy="419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/>
              <a:t>Stateless HTTP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40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/>
              <a:t>Cookies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40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/>
              <a:t>Example of how cookies operate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40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/>
              <a:t>Issues related to cookies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8"/>
          <p:cNvSpPr txBox="1"/>
          <p:nvPr>
            <p:ph type="title"/>
          </p:nvPr>
        </p:nvSpPr>
        <p:spPr>
          <a:xfrm>
            <a:off x="1946263" y="196614"/>
            <a:ext cx="7772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Stateless HTTP</a:t>
            </a:r>
            <a:endParaRPr b="1"/>
          </a:p>
        </p:txBody>
      </p:sp>
      <p:sp>
        <p:nvSpPr>
          <p:cNvPr id="160" name="Google Shape;160;p48"/>
          <p:cNvSpPr txBox="1"/>
          <p:nvPr>
            <p:ph idx="2" type="body"/>
          </p:nvPr>
        </p:nvSpPr>
        <p:spPr>
          <a:xfrm>
            <a:off x="1813631" y="4246169"/>
            <a:ext cx="5071409" cy="1834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i="1" lang="en-US" sz="3200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HTTP is “stateless”</a:t>
            </a:r>
            <a:endParaRPr b="1" i="1" sz="3200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4470" lvl="0" marL="28575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Server maintains no information about past client requests</a:t>
            </a:r>
            <a:endParaRPr sz="2800"/>
          </a:p>
        </p:txBody>
      </p:sp>
      <p:sp>
        <p:nvSpPr>
          <p:cNvPr id="161" name="Google Shape;161;p48"/>
          <p:cNvSpPr/>
          <p:nvPr/>
        </p:nvSpPr>
        <p:spPr>
          <a:xfrm>
            <a:off x="7976543" y="3970890"/>
            <a:ext cx="3752850" cy="2847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0" i="0" lang="en-US" sz="2200" u="none" cap="none" strike="noStrike">
                <a:solidFill>
                  <a:srgbClr val="000099"/>
                </a:solidFill>
                <a:latin typeface="Corbel"/>
                <a:ea typeface="Corbel"/>
                <a:cs typeface="Corbel"/>
                <a:sym typeface="Corbel"/>
              </a:rPr>
              <a:t>Protocols that maintain “state” are complex!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Past history (state) must be maintained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server/client crashes, their views of “state” may be inconsistent, must be reconciled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2" name="Google Shape;1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639" y="963926"/>
            <a:ext cx="7409948" cy="2446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8"/>
          <p:cNvSpPr txBox="1"/>
          <p:nvPr>
            <p:ph idx="2" type="body"/>
          </p:nvPr>
        </p:nvSpPr>
        <p:spPr>
          <a:xfrm>
            <a:off x="1946263" y="3139127"/>
            <a:ext cx="8369312" cy="832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4470" lvl="0" marL="28575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Do not remember previous request response chain.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9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User-server state: cookies</a:t>
            </a:r>
            <a:endParaRPr/>
          </a:p>
        </p:txBody>
      </p:sp>
      <p:sp>
        <p:nvSpPr>
          <p:cNvPr id="170" name="Google Shape;170;p49"/>
          <p:cNvSpPr txBox="1"/>
          <p:nvPr>
            <p:ph idx="1" type="body"/>
          </p:nvPr>
        </p:nvSpPr>
        <p:spPr>
          <a:xfrm>
            <a:off x="1812130" y="1130906"/>
            <a:ext cx="3810000" cy="5170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/>
              <a:t>Many Websites use cookies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Four components: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/>
              <a:t>1) Cookie header line of HTTP </a:t>
            </a:r>
            <a:r>
              <a:rPr i="1" lang="en-US" sz="2200"/>
              <a:t>response</a:t>
            </a:r>
            <a:r>
              <a:rPr lang="en-US" sz="2200"/>
              <a:t>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/>
              <a:t>2) Cookie header line in next HTTP </a:t>
            </a:r>
            <a:r>
              <a:rPr i="1" lang="en-US" sz="2200"/>
              <a:t>request</a:t>
            </a:r>
            <a:r>
              <a:rPr lang="en-US" sz="2200"/>
              <a:t>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/>
              <a:t>3) Cookie file kept on user’s host, managed by user’s browser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/>
              <a:t>4) Back-end database at Web site</a:t>
            </a:r>
            <a:endParaRPr/>
          </a:p>
        </p:txBody>
      </p:sp>
      <p:sp>
        <p:nvSpPr>
          <p:cNvPr id="171" name="Google Shape;171;p49"/>
          <p:cNvSpPr txBox="1"/>
          <p:nvPr>
            <p:ph idx="2" type="body"/>
          </p:nvPr>
        </p:nvSpPr>
        <p:spPr>
          <a:xfrm>
            <a:off x="6970110" y="1557390"/>
            <a:ext cx="4059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Example: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Susan always access Internet from PC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Visits specific e-commerce site for first time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When initial HTTP requests arrives at site, site creates: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en-US" sz="2000"/>
              <a:t>Unique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en-US" sz="2000"/>
              <a:t>Entry in backend database for </a:t>
            </a:r>
            <a:r>
              <a:rPr lang="en-US"/>
              <a:t>ID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"/>
          <p:cNvSpPr txBox="1"/>
          <p:nvPr>
            <p:ph idx="11" type="ftr"/>
          </p:nvPr>
        </p:nvSpPr>
        <p:spPr>
          <a:xfrm>
            <a:off x="978635" y="64928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78" name="Google Shape;178;p50"/>
          <p:cNvSpPr txBox="1"/>
          <p:nvPr>
            <p:ph type="title"/>
          </p:nvPr>
        </p:nvSpPr>
        <p:spPr>
          <a:xfrm>
            <a:off x="1955800" y="153988"/>
            <a:ext cx="7772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Cookies: keeping “state” (cont.)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9" name="Google Shape;179;p50"/>
          <p:cNvCxnSpPr/>
          <p:nvPr/>
        </p:nvCxnSpPr>
        <p:spPr>
          <a:xfrm>
            <a:off x="6945510" y="1880211"/>
            <a:ext cx="51459" cy="417482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180" name="Google Shape;180;p50"/>
          <p:cNvGrpSpPr/>
          <p:nvPr/>
        </p:nvGrpSpPr>
        <p:grpSpPr>
          <a:xfrm>
            <a:off x="6645683" y="1195998"/>
            <a:ext cx="423863" cy="684213"/>
            <a:chOff x="4140" y="429"/>
            <a:chExt cx="1425" cy="2396"/>
          </a:xfrm>
        </p:grpSpPr>
        <p:sp>
          <p:nvSpPr>
            <p:cNvPr id="181" name="Google Shape;181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50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50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50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187" name="Google Shape;187;p50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0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Google Shape;189;p50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50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191" name="Google Shape;191;p50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0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50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0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50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196" name="Google Shape;196;p50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0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9" name="Google Shape;199;p50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200" name="Google Shape;200;p50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0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50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50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50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0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0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0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0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0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50"/>
          <p:cNvGrpSpPr/>
          <p:nvPr/>
        </p:nvGrpSpPr>
        <p:grpSpPr>
          <a:xfrm>
            <a:off x="2959288" y="1221213"/>
            <a:ext cx="698500" cy="709613"/>
            <a:chOff x="-44" y="1473"/>
            <a:chExt cx="981" cy="1105"/>
          </a:xfrm>
        </p:grpSpPr>
        <p:pic>
          <p:nvPicPr>
            <p:cNvPr descr="desktop_computer_stylized_medium" id="214" name="Google Shape;21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16" name="Google Shape;216;p50"/>
          <p:cNvCxnSpPr/>
          <p:nvPr/>
        </p:nvCxnSpPr>
        <p:spPr>
          <a:xfrm>
            <a:off x="3271644" y="1963609"/>
            <a:ext cx="0" cy="40914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17" name="Google Shape;217;p50"/>
          <p:cNvSpPr txBox="1"/>
          <p:nvPr/>
        </p:nvSpPr>
        <p:spPr>
          <a:xfrm>
            <a:off x="2987481" y="6097348"/>
            <a:ext cx="5683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0"/>
          <p:cNvSpPr txBox="1"/>
          <p:nvPr/>
        </p:nvSpPr>
        <p:spPr>
          <a:xfrm>
            <a:off x="6707154" y="6097348"/>
            <a:ext cx="5683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50"/>
          <p:cNvCxnSpPr/>
          <p:nvPr/>
        </p:nvCxnSpPr>
        <p:spPr>
          <a:xfrm>
            <a:off x="3271644" y="2228929"/>
            <a:ext cx="3648583" cy="809386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50"/>
          <p:cNvSpPr txBox="1"/>
          <p:nvPr/>
        </p:nvSpPr>
        <p:spPr>
          <a:xfrm rot="708630">
            <a:off x="3951695" y="2314809"/>
            <a:ext cx="2689919" cy="31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Usual HTTP 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 txBox="1"/>
          <p:nvPr/>
        </p:nvSpPr>
        <p:spPr>
          <a:xfrm>
            <a:off x="1752388" y="2441593"/>
            <a:ext cx="131803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ebay 8734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50"/>
          <p:cNvGrpSpPr/>
          <p:nvPr/>
        </p:nvGrpSpPr>
        <p:grpSpPr>
          <a:xfrm>
            <a:off x="1752388" y="1852686"/>
            <a:ext cx="862432" cy="517750"/>
            <a:chOff x="1752387" y="1852685"/>
            <a:chExt cx="1072463" cy="628445"/>
          </a:xfrm>
        </p:grpSpPr>
        <p:pic>
          <p:nvPicPr>
            <p:cNvPr id="223" name="Google Shape;22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800" y="1852685"/>
              <a:ext cx="869050" cy="628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387" y="1963609"/>
              <a:ext cx="406826" cy="406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50"/>
          <p:cNvGrpSpPr/>
          <p:nvPr/>
        </p:nvGrpSpPr>
        <p:grpSpPr>
          <a:xfrm>
            <a:off x="10228721" y="3104951"/>
            <a:ext cx="1963279" cy="1305526"/>
            <a:chOff x="10228721" y="3104951"/>
            <a:chExt cx="1963279" cy="1305526"/>
          </a:xfrm>
        </p:grpSpPr>
        <p:pic>
          <p:nvPicPr>
            <p:cNvPr id="226" name="Google Shape;226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674186" y="3104951"/>
              <a:ext cx="941986" cy="941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50"/>
            <p:cNvSpPr txBox="1"/>
            <p:nvPr/>
          </p:nvSpPr>
          <p:spPr>
            <a:xfrm>
              <a:off x="10228721" y="4102741"/>
              <a:ext cx="1963279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Amazon Server </a:t>
              </a:r>
              <a:endPara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50"/>
          <p:cNvGrpSpPr/>
          <p:nvPr/>
        </p:nvGrpSpPr>
        <p:grpSpPr>
          <a:xfrm>
            <a:off x="3256916" y="2770758"/>
            <a:ext cx="3663312" cy="1052040"/>
            <a:chOff x="3256916" y="2621334"/>
            <a:chExt cx="3663312" cy="1052040"/>
          </a:xfrm>
        </p:grpSpPr>
        <p:cxnSp>
          <p:nvCxnSpPr>
            <p:cNvPr id="229" name="Google Shape;229;p50"/>
            <p:cNvCxnSpPr/>
            <p:nvPr/>
          </p:nvCxnSpPr>
          <p:spPr>
            <a:xfrm flipH="1">
              <a:off x="3256916" y="3006537"/>
              <a:ext cx="3663312" cy="666837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0" name="Google Shape;230;p50"/>
            <p:cNvSpPr txBox="1"/>
            <p:nvPr/>
          </p:nvSpPr>
          <p:spPr>
            <a:xfrm rot="-552037">
              <a:off x="3624006" y="2812807"/>
              <a:ext cx="2438452" cy="53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Usual HTTP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F6623"/>
                  </a:solidFill>
                  <a:latin typeface="Arial"/>
                  <a:ea typeface="Arial"/>
                  <a:cs typeface="Arial"/>
                  <a:sym typeface="Arial"/>
                </a:rPr>
                <a:t>Set-cookie 1678</a:t>
              </a:r>
              <a:endParaRPr b="0" i="0" sz="11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50"/>
          <p:cNvSpPr txBox="1"/>
          <p:nvPr/>
        </p:nvSpPr>
        <p:spPr>
          <a:xfrm>
            <a:off x="1456692" y="3739585"/>
            <a:ext cx="1728786" cy="517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Amazon 1678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ebay 8734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50"/>
          <p:cNvGrpSpPr/>
          <p:nvPr/>
        </p:nvGrpSpPr>
        <p:grpSpPr>
          <a:xfrm>
            <a:off x="1718038" y="3300102"/>
            <a:ext cx="597726" cy="382669"/>
            <a:chOff x="1752387" y="1852685"/>
            <a:chExt cx="1072463" cy="628445"/>
          </a:xfrm>
        </p:grpSpPr>
        <p:pic>
          <p:nvPicPr>
            <p:cNvPr id="233" name="Google Shape;23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800" y="1852685"/>
              <a:ext cx="869050" cy="628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387" y="1963609"/>
              <a:ext cx="406826" cy="406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50"/>
          <p:cNvGrpSpPr/>
          <p:nvPr/>
        </p:nvGrpSpPr>
        <p:grpSpPr>
          <a:xfrm>
            <a:off x="3315964" y="3632838"/>
            <a:ext cx="3754990" cy="1347525"/>
            <a:chOff x="3315964" y="3632838"/>
            <a:chExt cx="3754990" cy="1347525"/>
          </a:xfrm>
        </p:grpSpPr>
        <p:cxnSp>
          <p:nvCxnSpPr>
            <p:cNvPr id="236" name="Google Shape;236;p50"/>
            <p:cNvCxnSpPr/>
            <p:nvPr/>
          </p:nvCxnSpPr>
          <p:spPr>
            <a:xfrm>
              <a:off x="3315964" y="3932857"/>
              <a:ext cx="3667917" cy="970138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7" name="Google Shape;237;p50"/>
            <p:cNvSpPr txBox="1"/>
            <p:nvPr/>
          </p:nvSpPr>
          <p:spPr>
            <a:xfrm rot="877584">
              <a:off x="4337420" y="3961270"/>
              <a:ext cx="2689919" cy="69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Usual HTTP 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F6623"/>
                  </a:solidFill>
                  <a:latin typeface="Arial"/>
                  <a:ea typeface="Arial"/>
                  <a:cs typeface="Arial"/>
                  <a:sym typeface="Arial"/>
                </a:rPr>
                <a:t>Cookie : 1678</a:t>
              </a:r>
              <a:endParaRPr b="0" i="0" sz="11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50"/>
          <p:cNvGrpSpPr/>
          <p:nvPr/>
        </p:nvGrpSpPr>
        <p:grpSpPr>
          <a:xfrm>
            <a:off x="3322651" y="4559105"/>
            <a:ext cx="3663312" cy="1137238"/>
            <a:chOff x="3256916" y="2588698"/>
            <a:chExt cx="3663312" cy="1137238"/>
          </a:xfrm>
        </p:grpSpPr>
        <p:cxnSp>
          <p:nvCxnSpPr>
            <p:cNvPr id="239" name="Google Shape;239;p50"/>
            <p:cNvCxnSpPr/>
            <p:nvPr/>
          </p:nvCxnSpPr>
          <p:spPr>
            <a:xfrm flipH="1">
              <a:off x="3256916" y="3006537"/>
              <a:ext cx="3663312" cy="666837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" name="Google Shape;240;p50"/>
            <p:cNvSpPr txBox="1"/>
            <p:nvPr/>
          </p:nvSpPr>
          <p:spPr>
            <a:xfrm rot="-552037">
              <a:off x="3624006" y="2778772"/>
              <a:ext cx="2438452" cy="75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Usual HTTP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F6623"/>
                  </a:solidFill>
                  <a:latin typeface="Arial"/>
                  <a:ea typeface="Arial"/>
                  <a:cs typeface="Arial"/>
                  <a:sym typeface="Arial"/>
                </a:rPr>
                <a:t>Cookie : 1678</a:t>
              </a:r>
              <a:endParaRPr b="0" i="0" sz="11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50"/>
          <p:cNvCxnSpPr/>
          <p:nvPr/>
        </p:nvCxnSpPr>
        <p:spPr>
          <a:xfrm>
            <a:off x="7072627" y="3075673"/>
            <a:ext cx="5718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50"/>
          <p:cNvSpPr txBox="1"/>
          <p:nvPr/>
        </p:nvSpPr>
        <p:spPr>
          <a:xfrm>
            <a:off x="7644512" y="2821853"/>
            <a:ext cx="1431789" cy="8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Server creates ID for user 1678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7647785" y="4561850"/>
            <a:ext cx="1017655" cy="8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Cookie specific action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50"/>
          <p:cNvGrpSpPr/>
          <p:nvPr/>
        </p:nvGrpSpPr>
        <p:grpSpPr>
          <a:xfrm>
            <a:off x="9076301" y="2712091"/>
            <a:ext cx="1597800" cy="863856"/>
            <a:chOff x="9076301" y="2712091"/>
            <a:chExt cx="1597800" cy="863856"/>
          </a:xfrm>
        </p:grpSpPr>
        <p:cxnSp>
          <p:nvCxnSpPr>
            <p:cNvPr id="245" name="Google Shape;245;p50"/>
            <p:cNvCxnSpPr>
              <a:stCxn id="242" idx="3"/>
              <a:endCxn id="226" idx="1"/>
            </p:cNvCxnSpPr>
            <p:nvPr/>
          </p:nvCxnSpPr>
          <p:spPr>
            <a:xfrm>
              <a:off x="9076301" y="3236946"/>
              <a:ext cx="1597800" cy="339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50"/>
            <p:cNvSpPr txBox="1"/>
            <p:nvPr/>
          </p:nvSpPr>
          <p:spPr>
            <a:xfrm rot="759828">
              <a:off x="9106669" y="2868769"/>
              <a:ext cx="1474940" cy="410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Entry in backend database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7" name="Google Shape;247;p50"/>
          <p:cNvCxnSpPr/>
          <p:nvPr/>
        </p:nvCxnSpPr>
        <p:spPr>
          <a:xfrm>
            <a:off x="7072627" y="4940351"/>
            <a:ext cx="5718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50"/>
          <p:cNvGrpSpPr/>
          <p:nvPr/>
        </p:nvGrpSpPr>
        <p:grpSpPr>
          <a:xfrm>
            <a:off x="8478685" y="3833453"/>
            <a:ext cx="1917353" cy="1092437"/>
            <a:chOff x="8478685" y="3833453"/>
            <a:chExt cx="1917353" cy="1092437"/>
          </a:xfrm>
        </p:grpSpPr>
        <p:cxnSp>
          <p:nvCxnSpPr>
            <p:cNvPr id="249" name="Google Shape;249;p50"/>
            <p:cNvCxnSpPr/>
            <p:nvPr/>
          </p:nvCxnSpPr>
          <p:spPr>
            <a:xfrm flipH="1" rot="10800000">
              <a:off x="8478685" y="4046937"/>
              <a:ext cx="1917353" cy="878953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50" name="Google Shape;250;p50"/>
            <p:cNvSpPr txBox="1"/>
            <p:nvPr/>
          </p:nvSpPr>
          <p:spPr>
            <a:xfrm rot="-1480140">
              <a:off x="8651115" y="4129670"/>
              <a:ext cx="1474940" cy="25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50"/>
          <p:cNvGrpSpPr/>
          <p:nvPr/>
        </p:nvGrpSpPr>
        <p:grpSpPr>
          <a:xfrm>
            <a:off x="2352404" y="5392037"/>
            <a:ext cx="597726" cy="382669"/>
            <a:chOff x="1752387" y="1852685"/>
            <a:chExt cx="1072463" cy="628445"/>
          </a:xfrm>
        </p:grpSpPr>
        <p:pic>
          <p:nvPicPr>
            <p:cNvPr id="252" name="Google Shape;252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800" y="1852685"/>
              <a:ext cx="869050" cy="628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387" y="1963609"/>
              <a:ext cx="406826" cy="406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idx="11" type="ftr"/>
          </p:nvPr>
        </p:nvSpPr>
        <p:spPr>
          <a:xfrm>
            <a:off x="978635" y="64928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1955800" y="153988"/>
            <a:ext cx="7772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Cookies: keeping “state” (cont.)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61" name="Google Shape;261;p51"/>
          <p:cNvCxnSpPr/>
          <p:nvPr/>
        </p:nvCxnSpPr>
        <p:spPr>
          <a:xfrm>
            <a:off x="6945510" y="1880211"/>
            <a:ext cx="51459" cy="417482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262" name="Google Shape;262;p51"/>
          <p:cNvGrpSpPr/>
          <p:nvPr/>
        </p:nvGrpSpPr>
        <p:grpSpPr>
          <a:xfrm>
            <a:off x="6645683" y="1195998"/>
            <a:ext cx="423863" cy="684213"/>
            <a:chOff x="4140" y="429"/>
            <a:chExt cx="1425" cy="2396"/>
          </a:xfrm>
        </p:grpSpPr>
        <p:sp>
          <p:nvSpPr>
            <p:cNvPr id="263" name="Google Shape;263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51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51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51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269" name="Google Shape;269;p51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1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51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51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273" name="Google Shape;273;p51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1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" name="Google Shape;275;p51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1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51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278" name="Google Shape;278;p51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1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81" name="Google Shape;281;p51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282" name="Google Shape;282;p51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1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51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51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51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1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1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1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1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1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51"/>
          <p:cNvGrpSpPr/>
          <p:nvPr/>
        </p:nvGrpSpPr>
        <p:grpSpPr>
          <a:xfrm>
            <a:off x="2959288" y="1221213"/>
            <a:ext cx="698500" cy="709613"/>
            <a:chOff x="-44" y="1473"/>
            <a:chExt cx="981" cy="1105"/>
          </a:xfrm>
        </p:grpSpPr>
        <p:pic>
          <p:nvPicPr>
            <p:cNvPr descr="desktop_computer_stylized_medium" id="296" name="Google Shape;29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98" name="Google Shape;298;p51"/>
          <p:cNvCxnSpPr/>
          <p:nvPr/>
        </p:nvCxnSpPr>
        <p:spPr>
          <a:xfrm>
            <a:off x="3271644" y="1963609"/>
            <a:ext cx="0" cy="40914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99" name="Google Shape;299;p51"/>
          <p:cNvSpPr txBox="1"/>
          <p:nvPr/>
        </p:nvSpPr>
        <p:spPr>
          <a:xfrm>
            <a:off x="2987481" y="6097348"/>
            <a:ext cx="5683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6707154" y="6097348"/>
            <a:ext cx="5683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1456692" y="2441593"/>
            <a:ext cx="1613735" cy="517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Amazon 1678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ebay 8734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1"/>
          <p:cNvGrpSpPr/>
          <p:nvPr/>
        </p:nvGrpSpPr>
        <p:grpSpPr>
          <a:xfrm>
            <a:off x="1752388" y="1852686"/>
            <a:ext cx="862432" cy="517750"/>
            <a:chOff x="1752387" y="1852685"/>
            <a:chExt cx="1072463" cy="628445"/>
          </a:xfrm>
        </p:grpSpPr>
        <p:pic>
          <p:nvPicPr>
            <p:cNvPr id="303" name="Google Shape;303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800" y="1852685"/>
              <a:ext cx="869050" cy="628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387" y="1963609"/>
              <a:ext cx="406826" cy="406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51"/>
          <p:cNvGrpSpPr/>
          <p:nvPr/>
        </p:nvGrpSpPr>
        <p:grpSpPr>
          <a:xfrm>
            <a:off x="10228721" y="2798448"/>
            <a:ext cx="1963279" cy="1305526"/>
            <a:chOff x="10228721" y="3104951"/>
            <a:chExt cx="1963279" cy="1305526"/>
          </a:xfrm>
        </p:grpSpPr>
        <p:pic>
          <p:nvPicPr>
            <p:cNvPr id="306" name="Google Shape;30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674186" y="3104951"/>
              <a:ext cx="941986" cy="941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51"/>
            <p:cNvSpPr txBox="1"/>
            <p:nvPr/>
          </p:nvSpPr>
          <p:spPr>
            <a:xfrm>
              <a:off x="10228721" y="4102741"/>
              <a:ext cx="1963279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Amazon Server </a:t>
              </a:r>
              <a:endPara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51"/>
          <p:cNvGrpSpPr/>
          <p:nvPr/>
        </p:nvGrpSpPr>
        <p:grpSpPr>
          <a:xfrm>
            <a:off x="3384033" y="3273597"/>
            <a:ext cx="3561477" cy="1652293"/>
            <a:chOff x="3231634" y="3113518"/>
            <a:chExt cx="3561477" cy="1652293"/>
          </a:xfrm>
        </p:grpSpPr>
        <p:cxnSp>
          <p:nvCxnSpPr>
            <p:cNvPr id="309" name="Google Shape;309;p51"/>
            <p:cNvCxnSpPr/>
            <p:nvPr/>
          </p:nvCxnSpPr>
          <p:spPr>
            <a:xfrm flipH="1">
              <a:off x="3231634" y="3276210"/>
              <a:ext cx="3561477" cy="1489601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0" name="Google Shape;310;p51"/>
            <p:cNvSpPr txBox="1"/>
            <p:nvPr/>
          </p:nvSpPr>
          <p:spPr>
            <a:xfrm rot="-1260858">
              <a:off x="3543262" y="3532790"/>
              <a:ext cx="2438452" cy="53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Usual HTTP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F6623"/>
                  </a:solidFill>
                  <a:latin typeface="Arial"/>
                  <a:ea typeface="Arial"/>
                  <a:cs typeface="Arial"/>
                  <a:sym typeface="Arial"/>
                </a:rPr>
                <a:t>Cookie 1678</a:t>
              </a:r>
              <a:endParaRPr b="0" i="0" sz="11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51"/>
          <p:cNvSpPr txBox="1"/>
          <p:nvPr/>
        </p:nvSpPr>
        <p:spPr>
          <a:xfrm>
            <a:off x="1564934" y="5158532"/>
            <a:ext cx="1728786" cy="517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Amazon 1678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ebay 8734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51"/>
          <p:cNvGrpSpPr/>
          <p:nvPr/>
        </p:nvGrpSpPr>
        <p:grpSpPr>
          <a:xfrm>
            <a:off x="3271644" y="1766054"/>
            <a:ext cx="3673866" cy="1534048"/>
            <a:chOff x="3271644" y="1766054"/>
            <a:chExt cx="3673866" cy="1534048"/>
          </a:xfrm>
        </p:grpSpPr>
        <p:cxnSp>
          <p:nvCxnSpPr>
            <p:cNvPr id="313" name="Google Shape;313;p51"/>
            <p:cNvCxnSpPr/>
            <p:nvPr/>
          </p:nvCxnSpPr>
          <p:spPr>
            <a:xfrm>
              <a:off x="3271644" y="2228929"/>
              <a:ext cx="3673866" cy="1071173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4" name="Google Shape;314;p51"/>
            <p:cNvSpPr txBox="1"/>
            <p:nvPr/>
          </p:nvSpPr>
          <p:spPr>
            <a:xfrm rot="877584">
              <a:off x="3723617" y="2094486"/>
              <a:ext cx="2689919" cy="69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Usual HTTP 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F6623"/>
                  </a:solidFill>
                  <a:latin typeface="Arial"/>
                  <a:ea typeface="Arial"/>
                  <a:cs typeface="Arial"/>
                  <a:sym typeface="Arial"/>
                </a:rPr>
                <a:t>Cookie : 1678</a:t>
              </a:r>
              <a:endParaRPr b="0" i="0" sz="11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5" name="Google Shape;315;p51"/>
          <p:cNvCxnSpPr/>
          <p:nvPr/>
        </p:nvCxnSpPr>
        <p:spPr>
          <a:xfrm>
            <a:off x="7075900" y="3300104"/>
            <a:ext cx="5718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51"/>
          <p:cNvSpPr txBox="1"/>
          <p:nvPr/>
        </p:nvSpPr>
        <p:spPr>
          <a:xfrm>
            <a:off x="7647785" y="2915502"/>
            <a:ext cx="1017655" cy="8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6623"/>
                </a:solidFill>
                <a:latin typeface="Arial"/>
                <a:ea typeface="Arial"/>
                <a:cs typeface="Arial"/>
                <a:sym typeface="Arial"/>
              </a:rPr>
              <a:t>Cookie specific action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51"/>
          <p:cNvGrpSpPr/>
          <p:nvPr/>
        </p:nvGrpSpPr>
        <p:grpSpPr>
          <a:xfrm>
            <a:off x="8478685" y="3070983"/>
            <a:ext cx="1917353" cy="411853"/>
            <a:chOff x="8478685" y="3635085"/>
            <a:chExt cx="1917353" cy="411853"/>
          </a:xfrm>
        </p:grpSpPr>
        <p:cxnSp>
          <p:nvCxnSpPr>
            <p:cNvPr id="318" name="Google Shape;318;p51"/>
            <p:cNvCxnSpPr/>
            <p:nvPr/>
          </p:nvCxnSpPr>
          <p:spPr>
            <a:xfrm>
              <a:off x="8478685" y="4046937"/>
              <a:ext cx="1917353" cy="1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19" name="Google Shape;319;p51"/>
            <p:cNvSpPr txBox="1"/>
            <p:nvPr/>
          </p:nvSpPr>
          <p:spPr>
            <a:xfrm>
              <a:off x="8897098" y="3635085"/>
              <a:ext cx="1474940" cy="25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51"/>
          <p:cNvGrpSpPr/>
          <p:nvPr/>
        </p:nvGrpSpPr>
        <p:grpSpPr>
          <a:xfrm>
            <a:off x="2315957" y="4734555"/>
            <a:ext cx="597726" cy="382669"/>
            <a:chOff x="1752387" y="1852685"/>
            <a:chExt cx="1072463" cy="628445"/>
          </a:xfrm>
        </p:grpSpPr>
        <p:pic>
          <p:nvPicPr>
            <p:cNvPr id="321" name="Google Shape;321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800" y="1852685"/>
              <a:ext cx="869050" cy="628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2387" y="1963609"/>
              <a:ext cx="406826" cy="406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51"/>
          <p:cNvSpPr/>
          <p:nvPr/>
        </p:nvSpPr>
        <p:spPr>
          <a:xfrm>
            <a:off x="8229679" y="1186813"/>
            <a:ext cx="3386493" cy="469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One week later</a:t>
            </a:r>
            <a:endParaRPr b="0" i="0" sz="2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1897063" y="207963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Cookies (continued)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1897063" y="1389063"/>
            <a:ext cx="3810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i="1" lang="en-US" sz="2400">
                <a:solidFill>
                  <a:srgbClr val="0070C0"/>
                </a:solidFill>
              </a:rPr>
              <a:t>What cookies can be used for: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Authorization</a:t>
            </a:r>
            <a:endParaRPr sz="2200"/>
          </a:p>
          <a:p>
            <a:pPr indent="-285750" lvl="0" marL="285750" rtl="0" algn="l">
              <a:lnSpc>
                <a:spcPct val="75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Shopping carts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Recommendations</a:t>
            </a:r>
            <a:endParaRPr sz="2200"/>
          </a:p>
          <a:p>
            <a:pPr indent="-285750" lvl="0" marL="285750" rtl="0" algn="l">
              <a:lnSpc>
                <a:spcPct val="75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User session state (Web email)</a:t>
            </a:r>
            <a:endParaRPr/>
          </a:p>
        </p:txBody>
      </p:sp>
      <p:sp>
        <p:nvSpPr>
          <p:cNvPr id="331" name="Google Shape;331;p52"/>
          <p:cNvSpPr/>
          <p:nvPr/>
        </p:nvSpPr>
        <p:spPr>
          <a:xfrm>
            <a:off x="6194425" y="1471614"/>
            <a:ext cx="3810000" cy="2065337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Cookies and privacy: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Cookies permit sites to learn a lot about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 may supply name and email to 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8869363" y="1243014"/>
            <a:ext cx="11350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2"/>
          <p:cNvSpPr/>
          <p:nvPr/>
        </p:nvSpPr>
        <p:spPr>
          <a:xfrm>
            <a:off x="1897063" y="4216500"/>
            <a:ext cx="57024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How to keep “state”: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Protocol endpoints: maintain state at sender/receiver over multiple 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Cookies: http messages carry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ctrTitle"/>
          </p:nvPr>
        </p:nvSpPr>
        <p:spPr>
          <a:xfrm>
            <a:off x="1449977" y="1380068"/>
            <a:ext cx="10053046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Web Cache or Proxy Server</a:t>
            </a:r>
            <a:endParaRPr/>
          </a:p>
        </p:txBody>
      </p:sp>
      <p:sp>
        <p:nvSpPr>
          <p:cNvPr id="339" name="Google Shape;339;p5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