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6858000" cx="12192000"/>
  <p:notesSz cx="6858000" cy="9144000"/>
  <p:embeddedFontLst>
    <p:embeddedFont>
      <p:font typeface="Roboto"/>
      <p:regular r:id="rId36"/>
      <p:bold r:id="rId37"/>
      <p:italic r:id="rId38"/>
      <p:boldItalic r:id="rId39"/>
    </p:embeddedFont>
    <p:embeddedFont>
      <p:font typeface="Corbel"/>
      <p:regular r:id="rId40"/>
      <p:bold r:id="rId41"/>
      <p:italic r:id="rId42"/>
      <p:boldItalic r:id="rId43"/>
    </p:embeddedFont>
    <p:embeddedFont>
      <p:font typeface="Gill Sans"/>
      <p:regular r:id="rId44"/>
      <p:bold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6" roundtripDataSignature="AMtx7mj5biCEgw94rY7QheDXWIh5/uA3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07AB2AC-ED59-4B7F-8C1B-730222850C6F}">
  <a:tblStyle styleId="{C07AB2AC-ED59-4B7F-8C1B-730222850C6F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1FB"/>
          </a:solidFill>
        </a:fill>
      </a:tcStyle>
    </a:wholeTbl>
    <a:band1H>
      <a:tcTxStyle/>
      <a:tcStyle>
        <a:fill>
          <a:solidFill>
            <a:srgbClr val="CCE2F8"/>
          </a:solidFill>
        </a:fill>
      </a:tcStyle>
    </a:band1H>
    <a:band2H>
      <a:tcTxStyle/>
    </a:band2H>
    <a:band1V>
      <a:tcTxStyle/>
      <a:tcStyle>
        <a:fill>
          <a:solidFill>
            <a:srgbClr val="CCE2F8"/>
          </a:solidFill>
        </a:fill>
      </a:tcStyle>
    </a:band1V>
    <a:band2V>
      <a:tcTxStyle/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orbel-regular.fntdata"/><Relationship Id="rId20" Type="http://schemas.openxmlformats.org/officeDocument/2006/relationships/slide" Target="slides/slide15.xml"/><Relationship Id="rId42" Type="http://schemas.openxmlformats.org/officeDocument/2006/relationships/font" Target="fonts/Corbel-italic.fntdata"/><Relationship Id="rId41" Type="http://schemas.openxmlformats.org/officeDocument/2006/relationships/font" Target="fonts/Corbel-bold.fntdata"/><Relationship Id="rId22" Type="http://schemas.openxmlformats.org/officeDocument/2006/relationships/slide" Target="slides/slide17.xml"/><Relationship Id="rId44" Type="http://schemas.openxmlformats.org/officeDocument/2006/relationships/font" Target="fonts/GillSans-regular.fntdata"/><Relationship Id="rId21" Type="http://schemas.openxmlformats.org/officeDocument/2006/relationships/slide" Target="slides/slide16.xml"/><Relationship Id="rId43" Type="http://schemas.openxmlformats.org/officeDocument/2006/relationships/font" Target="fonts/Corbel-boldItalic.fntdata"/><Relationship Id="rId24" Type="http://schemas.openxmlformats.org/officeDocument/2006/relationships/slide" Target="slides/slide19.xml"/><Relationship Id="rId46" Type="http://customschemas.google.com/relationships/presentationmetadata" Target="metadata"/><Relationship Id="rId23" Type="http://schemas.openxmlformats.org/officeDocument/2006/relationships/slide" Target="slides/slide18.xml"/><Relationship Id="rId45" Type="http://schemas.openxmlformats.org/officeDocument/2006/relationships/font" Target="fonts/Gill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bold.fntdata"/><Relationship Id="rId14" Type="http://schemas.openxmlformats.org/officeDocument/2006/relationships/slide" Target="slides/slide9.xml"/><Relationship Id="rId36" Type="http://schemas.openxmlformats.org/officeDocument/2006/relationships/font" Target="fonts/Roboto-regular.fntdata"/><Relationship Id="rId17" Type="http://schemas.openxmlformats.org/officeDocument/2006/relationships/slide" Target="slides/slide12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8" name="Google Shape;86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3" name="Google Shape;89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1" name="Google Shape;90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0" name="Google Shape;91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8" name="Google Shape;91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8" name="Google Shape;92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0" name="Google Shape;940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9" name="Google Shape;949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4" name="Google Shape;974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0" name="Google Shape;99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8" name="Google Shape;998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9" name="Google Shape;1169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g11fc789235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0" name="Google Shape;1340;g11fc789235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1" name="Google Shape;1341;g11fc7892358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9" name="Google Shape;1349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0" name="Google Shape;1350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5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7" name="Google Shape;1357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71" name="Google Shape;1371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2" name="Google Shape;1372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9" name="Google Shape;1379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g11fc7892358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9" name="Google Shape;1389;g11fc7892358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0" name="Google Shape;1390;g11fc7892358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g11fc7892358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9" name="Google Shape;1399;g11fc7892358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0" name="Google Shape;1400;g11fc7892358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4" name="Google Shape;62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2" name="Google Shape;69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9" name="Google Shape;82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3" name="Google Shape;84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2" name="Google Shape;85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9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4" name="Google Shape;24;p29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Google Shape;25;p29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Google Shape;26;p29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Google Shape;27;p29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8" name="Google Shape;28;p29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9" name="Google Shape;29;p29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30" name="Google Shape;30;p29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9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2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9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8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8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38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90" name="Google Shape;90;p3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9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9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39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97" name="Google Shape;97;p3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0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0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3" name="Google Shape;103;p4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1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08" name="Google Shape;108;p41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09" name="Google Shape;109;p41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1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1" name="Google Shape;111;p41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4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4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2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2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4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4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4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23" name="Google Shape;123;p43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24" name="Google Shape;124;p43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3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6" name="Google Shape;126;p43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7" name="Google Shape;127;p4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4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4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3" name="Google Shape;133;p44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4" name="Google Shape;134;p4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4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5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45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40" name="Google Shape;140;p4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4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4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6"/>
          <p:cNvSpPr txBox="1"/>
          <p:nvPr>
            <p:ph type="title"/>
          </p:nvPr>
        </p:nvSpPr>
        <p:spPr>
          <a:xfrm rot="5400000">
            <a:off x="8065140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46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46" name="Google Shape;146;p4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4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4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0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0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38" name="Google Shape;38;p3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0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1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2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2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9" name="Google Shape;49;p32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0" name="Google Shape;50;p3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over Text" type="objOverTx">
  <p:cSld name="OBJECT_OVER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3"/>
          <p:cNvSpPr txBox="1"/>
          <p:nvPr>
            <p:ph type="title"/>
          </p:nvPr>
        </p:nvSpPr>
        <p:spPr>
          <a:xfrm>
            <a:off x="711200" y="2286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3"/>
          <p:cNvSpPr txBox="1"/>
          <p:nvPr>
            <p:ph idx="1" type="body"/>
          </p:nvPr>
        </p:nvSpPr>
        <p:spPr>
          <a:xfrm>
            <a:off x="711200" y="1600200"/>
            <a:ext cx="10363200" cy="22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56" name="Google Shape;56;p33"/>
          <p:cNvSpPr txBox="1"/>
          <p:nvPr>
            <p:ph idx="2" type="body"/>
          </p:nvPr>
        </p:nvSpPr>
        <p:spPr>
          <a:xfrm>
            <a:off x="711200" y="4000500"/>
            <a:ext cx="10363200" cy="22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57" name="Google Shape;57;p3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4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4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3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5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5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69" name="Google Shape;69;p35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70" name="Google Shape;70;p35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71" name="Google Shape;71;p35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72" name="Google Shape;72;p3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7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7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82" name="Google Shape;82;p37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3" name="Google Shape;83;p3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8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Google Shape;11;p28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Google Shape;12;p28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Google Shape;13;p28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Google Shape;14;p28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5" name="Google Shape;15;p28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6" name="Google Shape;16;p28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" name="Google Shape;17;p28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28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hyperlink" Target="https://www.howtogeek.com/99423/email-whats-the-difference-in-pop3-imap-and-exchange/" TargetMode="External"/><Relationship Id="rId5" Type="http://schemas.openxmlformats.org/officeDocument/2006/relationships/hyperlink" Target="https://www.howtogeek.com/99423/email-whats-the-difference-in-pop3-imap-and-exchange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/>
              <a:t>Application Layer (Electronic Mail &amp;DNS)</a:t>
            </a:r>
            <a:endParaRPr/>
          </a:p>
        </p:txBody>
      </p:sp>
      <p:sp>
        <p:nvSpPr>
          <p:cNvPr id="155" name="Google Shape;155;p1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en-US"/>
              <a:t>Lecture 4 | Part 1 of 4 | CSE421 – Computer Networks</a:t>
            </a:r>
            <a:endParaRPr/>
          </a:p>
          <a:p>
            <a:pPr indent="0" lvl="0" marL="0" rtl="0" algn="r">
              <a:spcBef>
                <a:spcPts val="1020"/>
              </a:spcBef>
              <a:spcAft>
                <a:spcPts val="0"/>
              </a:spcAft>
              <a:buSzPts val="3045"/>
              <a:buNone/>
            </a:pPr>
            <a:r>
              <a:rPr lang="en-US"/>
              <a:t>Department of Computer Science and Engineering</a:t>
            </a:r>
            <a:br>
              <a:rPr lang="en-US"/>
            </a:br>
            <a:r>
              <a:rPr lang="en-US"/>
              <a:t>School of Data &amp; Science</a:t>
            </a:r>
            <a:endParaRPr/>
          </a:p>
        </p:txBody>
      </p:sp>
      <p:pic>
        <p:nvPicPr>
          <p:cNvPr id="156" name="Google Shape;1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6333" y="217086"/>
            <a:ext cx="1639334" cy="150408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"/>
          <p:cNvSpPr/>
          <p:nvPr/>
        </p:nvSpPr>
        <p:spPr>
          <a:xfrm>
            <a:off x="6772275" y="6195385"/>
            <a:ext cx="5000625" cy="5632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All material copyright 1996-2020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J.F Kurose and K.W. Ross, All Rights Reserved</a:t>
            </a:r>
            <a:endParaRPr b="0" i="0" sz="16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10"/>
          <p:cNvSpPr txBox="1"/>
          <p:nvPr>
            <p:ph type="title"/>
          </p:nvPr>
        </p:nvSpPr>
        <p:spPr>
          <a:xfrm>
            <a:off x="2024063" y="255588"/>
            <a:ext cx="7772400" cy="893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Mail access protocols</a:t>
            </a:r>
            <a:endParaRPr/>
          </a:p>
        </p:txBody>
      </p:sp>
      <p:sp>
        <p:nvSpPr>
          <p:cNvPr id="872" name="Google Shape;872;p10"/>
          <p:cNvSpPr txBox="1"/>
          <p:nvPr>
            <p:ph idx="1" type="body"/>
          </p:nvPr>
        </p:nvSpPr>
        <p:spPr>
          <a:xfrm>
            <a:off x="2105026" y="3462056"/>
            <a:ext cx="7381875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 sz="2400">
                <a:solidFill>
                  <a:srgbClr val="CC0000"/>
                </a:solidFill>
              </a:rPr>
              <a:t>SMTP:</a:t>
            </a:r>
            <a:r>
              <a:rPr lang="en-US" sz="2400"/>
              <a:t> delivery/storage to receiver’s server</a:t>
            </a:r>
            <a:endParaRPr/>
          </a:p>
          <a:p>
            <a:pPr indent="-285750" lvl="0" marL="285750" rtl="0" algn="l">
              <a:spcBef>
                <a:spcPts val="1008"/>
              </a:spcBef>
              <a:spcAft>
                <a:spcPts val="0"/>
              </a:spcAft>
              <a:buSzPct val="145000"/>
              <a:buChar char="•"/>
            </a:pPr>
            <a:r>
              <a:rPr lang="en-US" sz="2400"/>
              <a:t>mail access protocol: retrieval from server</a:t>
            </a:r>
            <a:endParaRPr/>
          </a:p>
          <a:p>
            <a:pPr indent="-285750" lvl="1" marL="742950" rtl="0" algn="l">
              <a:spcBef>
                <a:spcPts val="974"/>
              </a:spcBef>
              <a:spcAft>
                <a:spcPts val="0"/>
              </a:spcAft>
              <a:buSzPct val="145000"/>
              <a:buChar char="•"/>
            </a:pPr>
            <a:r>
              <a:rPr lang="en-US" sz="2200">
                <a:solidFill>
                  <a:srgbClr val="CC0000"/>
                </a:solidFill>
              </a:rPr>
              <a:t>POP:</a:t>
            </a:r>
            <a:r>
              <a:rPr lang="en-US" sz="2200"/>
              <a:t> Post Office Protocol [RFC 1939]: authorization, download </a:t>
            </a:r>
            <a:endParaRPr/>
          </a:p>
          <a:p>
            <a:pPr indent="-285750" lvl="1" marL="742950" rtl="0" algn="l">
              <a:spcBef>
                <a:spcPts val="974"/>
              </a:spcBef>
              <a:spcAft>
                <a:spcPts val="0"/>
              </a:spcAft>
              <a:buSzPct val="145000"/>
              <a:buChar char="•"/>
            </a:pPr>
            <a:r>
              <a:rPr lang="en-US" sz="2200">
                <a:solidFill>
                  <a:srgbClr val="CC0000"/>
                </a:solidFill>
              </a:rPr>
              <a:t>IMAP:</a:t>
            </a:r>
            <a:r>
              <a:rPr lang="en-US" sz="2200"/>
              <a:t> Internet Mail Access Protocol [RFC 1730]: more features, including manipulation of stored messages on server</a:t>
            </a:r>
            <a:endParaRPr/>
          </a:p>
          <a:p>
            <a:pPr indent="-285750" lvl="1" marL="742950" rtl="0" algn="l">
              <a:spcBef>
                <a:spcPts val="974"/>
              </a:spcBef>
              <a:spcAft>
                <a:spcPts val="0"/>
              </a:spcAft>
              <a:buSzPct val="145000"/>
              <a:buChar char="•"/>
            </a:pPr>
            <a:r>
              <a:rPr lang="en-US" sz="2200">
                <a:solidFill>
                  <a:srgbClr val="CC0000"/>
                </a:solidFill>
              </a:rPr>
              <a:t>HTTP:</a:t>
            </a:r>
            <a:r>
              <a:rPr lang="en-US" sz="2200"/>
              <a:t> Web based(Gmail, Hotmail, Yahoo! Mail, etc.)</a:t>
            </a:r>
            <a:endParaRPr/>
          </a:p>
          <a:p>
            <a:pPr indent="-113569" lvl="1" marL="742950" rtl="0" algn="l">
              <a:spcBef>
                <a:spcPts val="974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 sz="2200"/>
          </a:p>
        </p:txBody>
      </p:sp>
      <p:pic>
        <p:nvPicPr>
          <p:cNvPr id="873" name="Google Shape;87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136650"/>
            <a:ext cx="9144000" cy="1982788"/>
          </a:xfrm>
          <a:prstGeom prst="rect">
            <a:avLst/>
          </a:prstGeom>
          <a:noFill/>
          <a:ln>
            <a:noFill/>
          </a:ln>
        </p:spPr>
      </p:pic>
      <p:sp>
        <p:nvSpPr>
          <p:cNvPr id="874" name="Google Shape;874;p10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9" name="Google Shape;879;p11"/>
          <p:cNvGraphicFramePr/>
          <p:nvPr/>
        </p:nvGraphicFramePr>
        <p:xfrm>
          <a:off x="1419223" y="9292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{C07AB2AC-ED59-4B7F-8C1B-730222850C6F}</a:tableStyleId>
              </a:tblPr>
              <a:tblGrid>
                <a:gridCol w="3313650"/>
                <a:gridCol w="3313650"/>
                <a:gridCol w="3313650"/>
              </a:tblGrid>
              <a:tr h="47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Features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POP3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IMAP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2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7D28CD"/>
                          </a:solidFill>
                        </a:rPr>
                        <a:t>Name</a:t>
                      </a:r>
                      <a:endParaRPr b="1" sz="1800">
                        <a:solidFill>
                          <a:srgbClr val="7D28CD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Post Office Protocol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Internet Message Access Protocol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766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7D28CD"/>
                          </a:solidFill>
                        </a:rPr>
                        <a:t>Mail Location</a:t>
                      </a:r>
                      <a:endParaRPr b="1" sz="1800">
                        <a:solidFill>
                          <a:srgbClr val="7D28CD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Mail downloaded at the local workstation</a:t>
                      </a:r>
                      <a:r>
                        <a:rPr lang="en-US" sz="1600"/>
                        <a:t> and deleted from the server. **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rbel"/>
                        <a:buNone/>
                      </a:pPr>
                      <a:r>
                        <a:rPr lang="en-US" sz="1600"/>
                        <a:t>Keeps all mails in one place: at the server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766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7D28CD"/>
                          </a:solidFill>
                        </a:rPr>
                        <a:t>Accessing Mail</a:t>
                      </a:r>
                      <a:endParaRPr b="1" sz="1800">
                        <a:solidFill>
                          <a:srgbClr val="7D28CD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600"/>
                        <a:t>Mail can only be accessed using a single device at a time when using POP3.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Messages can be accessed via IMAP on a variety of devices</a:t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994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7D28CD"/>
                          </a:solidFill>
                        </a:rPr>
                        <a:t>Update</a:t>
                      </a:r>
                      <a:endParaRPr b="1" sz="1800">
                        <a:solidFill>
                          <a:srgbClr val="7D28CD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POP3 does not allow users to create, delete, or modify mailboxes on the mail server.</a:t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600"/>
                        <a:t>IMAP allows the user to create, delete, or update mailboxes on the mail server, as well as create a folder hierarchy of mailboxes.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53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7D28CD"/>
                          </a:solidFill>
                        </a:rPr>
                        <a:t>Readability</a:t>
                      </a:r>
                      <a:endParaRPr b="1" sz="1800">
                        <a:solidFill>
                          <a:srgbClr val="7D28CD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600"/>
                        <a:t>Once the message has been downloaded, we can only read it.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Before we finish the download, we can read the message in part.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53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7D28CD"/>
                          </a:solidFill>
                        </a:rPr>
                        <a:t>Virus</a:t>
                      </a:r>
                      <a:endParaRPr b="1" sz="1800">
                        <a:solidFill>
                          <a:srgbClr val="7D28CD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600"/>
                        <a:t>Mail kept in workstation, vulnerable to any virus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Mails kept in server, less susceptible to virus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47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7D28CD"/>
                          </a:solidFill>
                        </a:rPr>
                        <a:t>Port Number</a:t>
                      </a:r>
                      <a:endParaRPr b="1" sz="1800">
                        <a:solidFill>
                          <a:srgbClr val="7D28CD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110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143</a:t>
                      </a:r>
                      <a:endParaRPr sz="16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880" name="Google Shape;880;p11"/>
          <p:cNvSpPr/>
          <p:nvPr/>
        </p:nvSpPr>
        <p:spPr>
          <a:xfrm>
            <a:off x="4655684" y="6206609"/>
            <a:ext cx="6864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**POP3 “download-and-keep”: copies of messages on different clients</a:t>
            </a:r>
            <a:endParaRPr/>
          </a:p>
        </p:txBody>
      </p:sp>
      <p:sp>
        <p:nvSpPr>
          <p:cNvPr id="881" name="Google Shape;881;p11"/>
          <p:cNvSpPr txBox="1"/>
          <p:nvPr>
            <p:ph type="title"/>
          </p:nvPr>
        </p:nvSpPr>
        <p:spPr>
          <a:xfrm>
            <a:off x="2038350" y="207964"/>
            <a:ext cx="7772400" cy="795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POP3 and IMAP</a:t>
            </a:r>
            <a:endParaRPr/>
          </a:p>
        </p:txBody>
      </p:sp>
      <p:sp>
        <p:nvSpPr>
          <p:cNvPr id="882" name="Google Shape;882;p11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7" name="Google Shape;88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7897" y="1485010"/>
            <a:ext cx="8013305" cy="3887979"/>
          </a:xfrm>
          <a:prstGeom prst="rect">
            <a:avLst/>
          </a:prstGeom>
          <a:noFill/>
          <a:ln>
            <a:noFill/>
          </a:ln>
        </p:spPr>
      </p:pic>
      <p:sp>
        <p:nvSpPr>
          <p:cNvPr id="888" name="Google Shape;888;p12"/>
          <p:cNvSpPr txBox="1"/>
          <p:nvPr>
            <p:ph type="title"/>
          </p:nvPr>
        </p:nvSpPr>
        <p:spPr>
          <a:xfrm>
            <a:off x="2038350" y="207964"/>
            <a:ext cx="7772400" cy="795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POP3 and IMAP</a:t>
            </a:r>
            <a:endParaRPr/>
          </a:p>
        </p:txBody>
      </p:sp>
      <p:sp>
        <p:nvSpPr>
          <p:cNvPr id="889" name="Google Shape;889;p12"/>
          <p:cNvSpPr/>
          <p:nvPr/>
        </p:nvSpPr>
        <p:spPr>
          <a:xfrm>
            <a:off x="1917897" y="5417437"/>
            <a:ext cx="739755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Source : https://www.howtogeek.com/99423/email-whats-the-difference-in-pop3-imap-and-exchange</a:t>
            </a:r>
            <a:r>
              <a:rPr lang="en-US" sz="1600" u="sng">
                <a:solidFill>
                  <a:srgbClr val="0F1F38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/</a:t>
            </a:r>
            <a:endParaRPr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90" name="Google Shape;890;p12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13"/>
          <p:cNvSpPr txBox="1"/>
          <p:nvPr>
            <p:ph type="title"/>
          </p:nvPr>
        </p:nvSpPr>
        <p:spPr>
          <a:xfrm>
            <a:off x="1345425" y="0"/>
            <a:ext cx="10018800" cy="10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Chapter 2: Outline</a:t>
            </a:r>
            <a:endParaRPr/>
          </a:p>
        </p:txBody>
      </p:sp>
      <p:sp>
        <p:nvSpPr>
          <p:cNvPr id="897" name="Google Shape;897;p13"/>
          <p:cNvSpPr txBox="1"/>
          <p:nvPr>
            <p:ph idx="1" type="body"/>
          </p:nvPr>
        </p:nvSpPr>
        <p:spPr>
          <a:xfrm>
            <a:off x="2068974" y="1784935"/>
            <a:ext cx="6866681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 sz="2400"/>
              <a:t>Principles of network applications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 sz="2400"/>
              <a:t>Web and HTTP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 sz="2400"/>
              <a:t>Electronic mail</a:t>
            </a:r>
            <a:endParaRPr/>
          </a:p>
          <a:p>
            <a:pPr indent="-287338" lvl="1" marL="738188" rtl="0" algn="l"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 sz="2400"/>
              <a:t>SMTP, POP3, IMAP</a:t>
            </a:r>
            <a:endParaRPr/>
          </a:p>
          <a:p>
            <a:pPr indent="-285750" lvl="0" marL="285750" rtl="0" algn="l">
              <a:spcBef>
                <a:spcPts val="1160"/>
              </a:spcBef>
              <a:spcAft>
                <a:spcPts val="0"/>
              </a:spcAft>
              <a:buSzPts val="4060"/>
              <a:buFont typeface="Arial"/>
              <a:buChar char="•"/>
            </a:pPr>
            <a:r>
              <a:rPr b="1" lang="en-US" sz="2800">
                <a:solidFill>
                  <a:srgbClr val="7030A0"/>
                </a:solidFill>
              </a:rPr>
              <a:t>DNS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 sz="2400"/>
              <a:t>P2P applications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 sz="2400"/>
              <a:t>Video streaming and content distribution networks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 sz="2400"/>
              <a:t>Socket programming with UDP and TCP</a:t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Font typeface="Arial"/>
              <a:buNone/>
            </a:pPr>
            <a:r>
              <a:t/>
            </a:r>
            <a:endParaRPr sz="2400">
              <a:solidFill>
                <a:srgbClr val="CC0000"/>
              </a:solidFill>
            </a:endParaRPr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Font typeface="Arial"/>
              <a:buNone/>
            </a:pPr>
            <a:r>
              <a:t/>
            </a:r>
            <a:endParaRPr sz="2400"/>
          </a:p>
        </p:txBody>
      </p:sp>
      <p:sp>
        <p:nvSpPr>
          <p:cNvPr id="898" name="Google Shape;898;p13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14"/>
          <p:cNvSpPr txBox="1"/>
          <p:nvPr>
            <p:ph type="title"/>
          </p:nvPr>
        </p:nvSpPr>
        <p:spPr>
          <a:xfrm>
            <a:off x="2057400" y="301625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1" lang="en-US"/>
              <a:t>DNS: domain name system</a:t>
            </a:r>
            <a:endParaRPr b="1"/>
          </a:p>
        </p:txBody>
      </p:sp>
      <p:sp>
        <p:nvSpPr>
          <p:cNvPr id="905" name="Google Shape;905;p14"/>
          <p:cNvSpPr txBox="1"/>
          <p:nvPr>
            <p:ph idx="1" type="body"/>
          </p:nvPr>
        </p:nvSpPr>
        <p:spPr>
          <a:xfrm>
            <a:off x="1676400" y="1295400"/>
            <a:ext cx="4002088" cy="51293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i="1" lang="en-US" sz="2400">
                <a:solidFill>
                  <a:srgbClr val="000099"/>
                </a:solidFill>
              </a:rPr>
              <a:t>People:</a:t>
            </a:r>
            <a:r>
              <a:rPr lang="en-US" sz="2400"/>
              <a:t> many identifiers:</a:t>
            </a:r>
            <a:endParaRPr/>
          </a:p>
          <a:p>
            <a:pPr indent="-285750" lvl="1" marL="742950" rtl="0" algn="l"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lang="en-US"/>
              <a:t>NID, name, passport #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i="1" lang="en-US" sz="2400">
                <a:solidFill>
                  <a:srgbClr val="000099"/>
                </a:solidFill>
              </a:rPr>
              <a:t>Internet hosts, routers:</a:t>
            </a:r>
            <a:endParaRPr/>
          </a:p>
          <a:p>
            <a:pPr indent="-285750" lvl="1" marL="742950" rtl="0" algn="l"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lang="en-US"/>
              <a:t>IP address (32 bit) - used for addressing datagrams</a:t>
            </a:r>
            <a:endParaRPr/>
          </a:p>
          <a:p>
            <a:pPr indent="-285750" lvl="1" marL="742950" rtl="0" algn="l"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lang="en-US"/>
              <a:t>“name”, e.g., www.yahoo.com - used by humans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i="1" lang="en-US" sz="2400" u="sng">
                <a:solidFill>
                  <a:srgbClr val="CC0000"/>
                </a:solidFill>
              </a:rPr>
              <a:t>Q:</a:t>
            </a:r>
            <a:r>
              <a:rPr lang="en-US" sz="2400"/>
              <a:t> How to map between IP address and name, and vice versa ?</a:t>
            </a:r>
            <a:endParaRPr/>
          </a:p>
        </p:txBody>
      </p:sp>
      <p:sp>
        <p:nvSpPr>
          <p:cNvPr id="906" name="Google Shape;906;p14"/>
          <p:cNvSpPr txBox="1"/>
          <p:nvPr>
            <p:ph idx="2" type="body"/>
          </p:nvPr>
        </p:nvSpPr>
        <p:spPr>
          <a:xfrm>
            <a:off x="6229351" y="1489076"/>
            <a:ext cx="4524374" cy="5006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610"/>
              <a:buFont typeface="Noto Sans Symbols"/>
              <a:buNone/>
            </a:pPr>
            <a:r>
              <a:rPr b="1" i="1" lang="en-US">
                <a:solidFill>
                  <a:srgbClr val="CC0000"/>
                </a:solidFill>
              </a:rPr>
              <a:t>Domain Name System: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i="1" lang="en-US" sz="2400">
                <a:solidFill>
                  <a:srgbClr val="000099"/>
                </a:solidFill>
              </a:rPr>
              <a:t>Distributed database</a:t>
            </a:r>
            <a:r>
              <a:rPr lang="en-US" sz="2400"/>
              <a:t> implemented in hierarchy of many </a:t>
            </a:r>
            <a:r>
              <a:rPr i="1" lang="en-US" sz="2400">
                <a:solidFill>
                  <a:srgbClr val="000099"/>
                </a:solidFill>
              </a:rPr>
              <a:t>name servers</a:t>
            </a:r>
            <a:endParaRPr sz="2400">
              <a:solidFill>
                <a:srgbClr val="000099"/>
              </a:solidFill>
            </a:endParaRPr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i="1" lang="en-US" sz="2400">
                <a:solidFill>
                  <a:srgbClr val="000099"/>
                </a:solidFill>
              </a:rPr>
              <a:t>Application-layer protocol:</a:t>
            </a:r>
            <a:r>
              <a:rPr lang="en-US" sz="2400"/>
              <a:t> hosts, name servers communicate to </a:t>
            </a:r>
            <a:r>
              <a:rPr i="1" lang="en-US" sz="2400">
                <a:solidFill>
                  <a:srgbClr val="000099"/>
                </a:solidFill>
              </a:rPr>
              <a:t>resolve</a:t>
            </a:r>
            <a:r>
              <a:rPr lang="en-US" sz="2400">
                <a:solidFill>
                  <a:srgbClr val="FF0000"/>
                </a:solidFill>
              </a:rPr>
              <a:t> </a:t>
            </a:r>
            <a:r>
              <a:rPr lang="en-US" sz="2400"/>
              <a:t>names (address/name translation)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40"/>
              </a:spcBef>
              <a:spcAft>
                <a:spcPts val="0"/>
              </a:spcAft>
              <a:buSzPts val="3190"/>
              <a:buChar char="•"/>
            </a:pPr>
            <a:r>
              <a:rPr lang="en-US" sz="2200"/>
              <a:t>Note: core Internet function, implemented as application-layer protocol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40"/>
              </a:spcBef>
              <a:spcAft>
                <a:spcPts val="0"/>
              </a:spcAft>
              <a:buSzPts val="3190"/>
              <a:buChar char="•"/>
            </a:pPr>
            <a:r>
              <a:rPr lang="en-US" sz="2200"/>
              <a:t>Complexity at network’s “edge”</a:t>
            </a:r>
            <a:endParaRPr sz="2200"/>
          </a:p>
        </p:txBody>
      </p:sp>
      <p:sp>
        <p:nvSpPr>
          <p:cNvPr id="907" name="Google Shape;907;p14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15"/>
          <p:cNvSpPr txBox="1"/>
          <p:nvPr>
            <p:ph type="title"/>
          </p:nvPr>
        </p:nvSpPr>
        <p:spPr>
          <a:xfrm>
            <a:off x="2057400" y="301625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1" lang="en-US"/>
              <a:t>DNS: How does it work?</a:t>
            </a:r>
            <a:endParaRPr b="1"/>
          </a:p>
        </p:txBody>
      </p:sp>
      <p:sp>
        <p:nvSpPr>
          <p:cNvPr id="914" name="Google Shape;914;p15"/>
          <p:cNvSpPr txBox="1"/>
          <p:nvPr>
            <p:ph idx="1" type="body"/>
          </p:nvPr>
        </p:nvSpPr>
        <p:spPr>
          <a:xfrm>
            <a:off x="1992314" y="1210363"/>
            <a:ext cx="8129587" cy="4951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190"/>
              <a:buFont typeface="Comic Sans MS"/>
              <a:buAutoNum type="arabicPeriod"/>
            </a:pPr>
            <a:r>
              <a:rPr lang="en-US" sz="2200"/>
              <a:t>The user machine runs the client side of the DNS application.</a:t>
            </a:r>
            <a:endParaRPr/>
          </a:p>
          <a:p>
            <a:pPr indent="-457200" lvl="0" marL="457200" rtl="0" algn="l">
              <a:spcBef>
                <a:spcPts val="1040"/>
              </a:spcBef>
              <a:spcAft>
                <a:spcPts val="0"/>
              </a:spcAft>
              <a:buSzPts val="3190"/>
              <a:buFont typeface="Comic Sans MS"/>
              <a:buAutoNum type="arabicPeriod"/>
            </a:pPr>
            <a:r>
              <a:rPr lang="en-US" sz="2200"/>
              <a:t>The browser extracts the hostname, www.someschool.edu, from the URL and passes the hostname to the client side of the DNS application.</a:t>
            </a:r>
            <a:endParaRPr/>
          </a:p>
          <a:p>
            <a:pPr indent="-457200" lvl="0" marL="457200" rtl="0" algn="l">
              <a:spcBef>
                <a:spcPts val="1040"/>
              </a:spcBef>
              <a:spcAft>
                <a:spcPts val="0"/>
              </a:spcAft>
              <a:buSzPts val="3190"/>
              <a:buFont typeface="Comic Sans MS"/>
              <a:buAutoNum type="arabicPeriod"/>
            </a:pPr>
            <a:r>
              <a:rPr lang="en-US" sz="2200"/>
              <a:t>The DNS client sends a query containing the hostname to a DNS server.</a:t>
            </a:r>
            <a:endParaRPr/>
          </a:p>
          <a:p>
            <a:pPr indent="-457200" lvl="0" marL="457200" rtl="0" algn="l">
              <a:spcBef>
                <a:spcPts val="1040"/>
              </a:spcBef>
              <a:spcAft>
                <a:spcPts val="0"/>
              </a:spcAft>
              <a:buSzPts val="3190"/>
              <a:buFont typeface="Comic Sans MS"/>
              <a:buAutoNum type="arabicPeriod"/>
            </a:pPr>
            <a:r>
              <a:rPr lang="en-US" sz="2200"/>
              <a:t>The DNS client eventually receives a reply, which includes the IP address for the hostname.</a:t>
            </a:r>
            <a:endParaRPr/>
          </a:p>
          <a:p>
            <a:pPr indent="-457200" lvl="0" marL="457200" rtl="0" algn="l">
              <a:spcBef>
                <a:spcPts val="1040"/>
              </a:spcBef>
              <a:spcAft>
                <a:spcPts val="0"/>
              </a:spcAft>
              <a:buSzPts val="3190"/>
              <a:buFont typeface="Comic Sans MS"/>
              <a:buAutoNum type="arabicPeriod"/>
            </a:pPr>
            <a:r>
              <a:rPr lang="en-US" sz="2200"/>
              <a:t>Once the browser receives the IP address from DNS, it can initiate a TCP connection to the</a:t>
            </a:r>
            <a:br>
              <a:rPr lang="en-US" sz="2200"/>
            </a:br>
            <a:r>
              <a:rPr lang="en-US" sz="2200"/>
              <a:t>HTTP server process located at port 80 at that IP address</a:t>
            </a:r>
            <a:endParaRPr/>
          </a:p>
        </p:txBody>
      </p:sp>
      <p:sp>
        <p:nvSpPr>
          <p:cNvPr id="915" name="Google Shape;915;p15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16"/>
          <p:cNvSpPr txBox="1"/>
          <p:nvPr>
            <p:ph type="title"/>
          </p:nvPr>
        </p:nvSpPr>
        <p:spPr>
          <a:xfrm>
            <a:off x="2057400" y="1174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1" lang="en-US"/>
              <a:t>DNS: services, structure </a:t>
            </a:r>
            <a:endParaRPr b="1"/>
          </a:p>
        </p:txBody>
      </p:sp>
      <p:sp>
        <p:nvSpPr>
          <p:cNvPr id="922" name="Google Shape;922;p16"/>
          <p:cNvSpPr txBox="1"/>
          <p:nvPr>
            <p:ph idx="2" type="body"/>
          </p:nvPr>
        </p:nvSpPr>
        <p:spPr>
          <a:xfrm>
            <a:off x="6733668" y="2648977"/>
            <a:ext cx="4191000" cy="226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Load distribution:</a:t>
            </a:r>
            <a:endParaRPr sz="2000"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Replicated Web/Mail servers: many IPs correspond to one name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Follows round robin method when distributing IP to user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2900"/>
              <a:buNone/>
            </a:pPr>
            <a:r>
              <a:t/>
            </a:r>
            <a:endParaRPr i="1" sz="2000">
              <a:solidFill>
                <a:srgbClr val="CC0000"/>
              </a:solidFill>
            </a:endParaRPr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900"/>
              <a:buFont typeface="Noto Sans Symbols"/>
              <a:buNone/>
            </a:pPr>
            <a:r>
              <a:rPr b="1" i="1" lang="en-US" sz="2000">
                <a:solidFill>
                  <a:srgbClr val="002060"/>
                </a:solidFill>
              </a:rPr>
              <a:t>Why not centralize DNS?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Single point of failure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Traffic volume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Distant centralized database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Maintenance</a:t>
            </a:r>
            <a:endParaRPr sz="2000"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900"/>
              <a:buFont typeface="Noto Sans Symbols"/>
              <a:buNone/>
            </a:pPr>
            <a:r>
              <a:t/>
            </a:r>
            <a:endParaRPr sz="2000"/>
          </a:p>
        </p:txBody>
      </p:sp>
      <p:sp>
        <p:nvSpPr>
          <p:cNvPr id="923" name="Google Shape;923;p16"/>
          <p:cNvSpPr txBox="1"/>
          <p:nvPr>
            <p:ph idx="1" type="body"/>
          </p:nvPr>
        </p:nvSpPr>
        <p:spPr>
          <a:xfrm>
            <a:off x="2255838" y="1300163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ct val="145000"/>
              <a:buFont typeface="Noto Sans Symbols"/>
              <a:buNone/>
            </a:pPr>
            <a:r>
              <a:rPr b="1" i="1" lang="en-US">
                <a:solidFill>
                  <a:srgbClr val="002060"/>
                </a:solidFill>
              </a:rPr>
              <a:t>DNS services</a:t>
            </a:r>
            <a:endParaRPr/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 sz="2400"/>
              <a:t>Hostname to IP address translation *</a:t>
            </a:r>
            <a:r>
              <a:rPr lang="en-US" sz="2000"/>
              <a:t>DNS Cache</a:t>
            </a:r>
            <a:endParaRPr/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 sz="2400"/>
              <a:t>Host aliasing</a:t>
            </a:r>
            <a:endParaRPr/>
          </a:p>
          <a:p>
            <a:pPr indent="-285750" lvl="1" marL="742950" rtl="0" algn="l">
              <a:spcBef>
                <a:spcPts val="970"/>
              </a:spcBef>
              <a:spcAft>
                <a:spcPts val="0"/>
              </a:spcAft>
              <a:buSzPct val="145000"/>
              <a:buChar char="•"/>
            </a:pPr>
            <a:r>
              <a:rPr lang="en-US" sz="2000"/>
              <a:t>Canonical – complicated name!</a:t>
            </a:r>
            <a:endParaRPr/>
          </a:p>
          <a:p>
            <a:pPr indent="-285750" lvl="1" marL="742950" rtl="0" algn="l">
              <a:spcBef>
                <a:spcPts val="970"/>
              </a:spcBef>
              <a:spcAft>
                <a:spcPts val="0"/>
              </a:spcAft>
              <a:buSzPct val="145000"/>
              <a:buChar char="•"/>
            </a:pPr>
            <a:r>
              <a:rPr lang="en-US" sz="2000"/>
              <a:t>Alias names – give the canonicals a shorter name!</a:t>
            </a:r>
            <a:endParaRPr/>
          </a:p>
          <a:p>
            <a:pPr indent="-285750" lvl="2" marL="1200150" rtl="0" algn="l">
              <a:spcBef>
                <a:spcPts val="896"/>
              </a:spcBef>
              <a:spcAft>
                <a:spcPts val="0"/>
              </a:spcAft>
              <a:buSzPct val="145000"/>
              <a:buChar char="•"/>
            </a:pPr>
            <a:r>
              <a:rPr lang="en-US" sz="1600"/>
              <a:t>Can be used to get the canonical name</a:t>
            </a:r>
            <a:endParaRPr/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 sz="2400"/>
              <a:t>Mail server aliasing</a:t>
            </a:r>
            <a:endParaRPr/>
          </a:p>
          <a:p>
            <a:pPr indent="-285750" lvl="1" marL="742950" rtl="0" algn="l">
              <a:spcBef>
                <a:spcPts val="970"/>
              </a:spcBef>
              <a:spcAft>
                <a:spcPts val="0"/>
              </a:spcAft>
              <a:buSzPct val="145000"/>
              <a:buChar char="•"/>
            </a:pPr>
            <a:r>
              <a:rPr lang="en-US" sz="2000"/>
              <a:t>Web and Mail hostname can be same</a:t>
            </a:r>
            <a:endParaRPr/>
          </a:p>
          <a:p>
            <a:pPr indent="-81343" lvl="0" marL="285750" rtl="0" algn="l">
              <a:spcBef>
                <a:spcPts val="1044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 sz="2400"/>
          </a:p>
        </p:txBody>
      </p:sp>
      <p:sp>
        <p:nvSpPr>
          <p:cNvPr id="924" name="Google Shape;924;p16"/>
          <p:cNvSpPr txBox="1"/>
          <p:nvPr/>
        </p:nvSpPr>
        <p:spPr>
          <a:xfrm>
            <a:off x="7245109" y="5947339"/>
            <a:ext cx="3341688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Arial"/>
              <a:buNone/>
            </a:pPr>
            <a:r>
              <a:rPr i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i="1" lang="en-US" sz="2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doesn‘t scale!</a:t>
            </a:r>
            <a:endParaRPr i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Google Shape;925;p16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17"/>
          <p:cNvSpPr txBox="1"/>
          <p:nvPr>
            <p:ph type="title"/>
          </p:nvPr>
        </p:nvSpPr>
        <p:spPr>
          <a:xfrm>
            <a:off x="697091" y="306258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Thinking about the DNS</a:t>
            </a:r>
            <a:endParaRPr sz="4400"/>
          </a:p>
        </p:txBody>
      </p:sp>
      <p:sp>
        <p:nvSpPr>
          <p:cNvPr id="932" name="Google Shape;932;p17"/>
          <p:cNvSpPr txBox="1"/>
          <p:nvPr/>
        </p:nvSpPr>
        <p:spPr>
          <a:xfrm>
            <a:off x="1366711" y="1325802"/>
            <a:ext cx="6338434" cy="1053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58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humongous distributed database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234950" lvl="0" marL="35083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~ billion records, each simple</a:t>
            </a:r>
            <a:endParaRPr/>
          </a:p>
        </p:txBody>
      </p:sp>
      <p:sp>
        <p:nvSpPr>
          <p:cNvPr id="933" name="Google Shape;933;p17"/>
          <p:cNvSpPr txBox="1"/>
          <p:nvPr/>
        </p:nvSpPr>
        <p:spPr>
          <a:xfrm>
            <a:off x="1283983" y="2369647"/>
            <a:ext cx="5971949" cy="2307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58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handles many </a:t>
            </a:r>
            <a:r>
              <a:rPr b="0" i="1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trillions</a:t>
            </a:r>
            <a:r>
              <a:rPr b="0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of queries/day:</a:t>
            </a:r>
            <a:endParaRPr/>
          </a:p>
          <a:p>
            <a:pPr indent="-217488" lvl="0" marL="35083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many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more reads than writes</a:t>
            </a:r>
            <a:endParaRPr/>
          </a:p>
          <a:p>
            <a:pPr indent="-217488" lvl="0" marL="35083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performance matters: 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almost every Internet transaction interacts with DNS - msecs count!</a:t>
            </a:r>
            <a:endParaRPr/>
          </a:p>
          <a:p>
            <a:pPr indent="-698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34" name="Google Shape;934;p17"/>
          <p:cNvSpPr txBox="1"/>
          <p:nvPr/>
        </p:nvSpPr>
        <p:spPr>
          <a:xfrm>
            <a:off x="1016553" y="4487360"/>
            <a:ext cx="7038749" cy="1358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58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organizationally, physically decentralized:</a:t>
            </a:r>
            <a:endParaRPr/>
          </a:p>
          <a:p>
            <a:pPr indent="-215900" lvl="0" marL="4603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millions of different organizations responsible for their records</a:t>
            </a:r>
            <a:endParaRPr/>
          </a:p>
          <a:p>
            <a:pPr indent="-698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35" name="Google Shape;935;p17"/>
          <p:cNvSpPr txBox="1"/>
          <p:nvPr/>
        </p:nvSpPr>
        <p:spPr>
          <a:xfrm>
            <a:off x="1536397" y="5872167"/>
            <a:ext cx="7038749" cy="5630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58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“bulletproof”: reliability, security</a:t>
            </a:r>
            <a:endParaRPr b="0" i="0" sz="2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SEC Says That It's Not Easy Determining Whether Teva Whistleblowers Are  Deserving Of A Bounty - FCPA Professor" id="936" name="Google Shape;93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7866" y="4143022"/>
            <a:ext cx="2937933" cy="2448278"/>
          </a:xfrm>
          <a:prstGeom prst="rect">
            <a:avLst/>
          </a:prstGeom>
          <a:noFill/>
          <a:ln>
            <a:noFill/>
          </a:ln>
        </p:spPr>
      </p:pic>
      <p:sp>
        <p:nvSpPr>
          <p:cNvPr id="937" name="Google Shape;937;p17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18"/>
          <p:cNvSpPr txBox="1"/>
          <p:nvPr>
            <p:ph type="title"/>
          </p:nvPr>
        </p:nvSpPr>
        <p:spPr>
          <a:xfrm>
            <a:off x="1992314" y="161926"/>
            <a:ext cx="8023225" cy="936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b="1" lang="en-US" sz="3600"/>
              <a:t>DNS: a distributed, hierarchical database</a:t>
            </a:r>
            <a:endParaRPr/>
          </a:p>
        </p:txBody>
      </p:sp>
      <p:sp>
        <p:nvSpPr>
          <p:cNvPr id="944" name="Google Shape;944;p18"/>
          <p:cNvSpPr txBox="1"/>
          <p:nvPr>
            <p:ph idx="2" type="body"/>
          </p:nvPr>
        </p:nvSpPr>
        <p:spPr>
          <a:xfrm>
            <a:off x="2044700" y="3971925"/>
            <a:ext cx="817245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ct val="145000"/>
              <a:buFont typeface="Noto Sans Symbols"/>
              <a:buNone/>
            </a:pPr>
            <a:r>
              <a:rPr i="1" lang="en-US">
                <a:solidFill>
                  <a:srgbClr val="000099"/>
                </a:solidFill>
              </a:rPr>
              <a:t>Client wants IP for www.amazon.com; 1</a:t>
            </a:r>
            <a:r>
              <a:rPr baseline="30000" i="1" lang="en-US">
                <a:solidFill>
                  <a:srgbClr val="000099"/>
                </a:solidFill>
              </a:rPr>
              <a:t>st</a:t>
            </a:r>
            <a:r>
              <a:rPr i="1" lang="en-US">
                <a:solidFill>
                  <a:srgbClr val="000099"/>
                </a:solidFill>
              </a:rPr>
              <a:t> approximation:</a:t>
            </a:r>
            <a:endParaRPr/>
          </a:p>
          <a:p>
            <a:pPr indent="-285750" lvl="0" marL="285750" rtl="0" algn="l">
              <a:spcBef>
                <a:spcPts val="1007"/>
              </a:spcBef>
              <a:spcAft>
                <a:spcPts val="0"/>
              </a:spcAft>
              <a:buSzPct val="145000"/>
              <a:buChar char="•"/>
            </a:pPr>
            <a:r>
              <a:rPr lang="en-US" sz="2200"/>
              <a:t>Client queries root server to find the IP of .com DNS server</a:t>
            </a:r>
            <a:endParaRPr/>
          </a:p>
          <a:p>
            <a:pPr indent="-285750" lvl="0" marL="285750" rtl="0" algn="l">
              <a:spcBef>
                <a:spcPts val="1007"/>
              </a:spcBef>
              <a:spcAft>
                <a:spcPts val="0"/>
              </a:spcAft>
              <a:buSzPct val="145000"/>
              <a:buChar char="•"/>
            </a:pPr>
            <a:r>
              <a:rPr lang="en-US" sz="2200"/>
              <a:t>Client queries .com DNS server to get IP of an authoritative server of amazon.com.</a:t>
            </a:r>
            <a:endParaRPr/>
          </a:p>
          <a:p>
            <a:pPr indent="-285750" lvl="0" marL="285750" rtl="0" algn="l">
              <a:spcBef>
                <a:spcPts val="1007"/>
              </a:spcBef>
              <a:spcAft>
                <a:spcPts val="0"/>
              </a:spcAft>
              <a:buSzPct val="145000"/>
              <a:buChar char="•"/>
            </a:pPr>
            <a:r>
              <a:rPr lang="en-US" sz="2200"/>
              <a:t>Client queries amazon.com DNS server to get IP address for www.amazon.com</a:t>
            </a:r>
            <a:endParaRPr/>
          </a:p>
        </p:txBody>
      </p:sp>
      <p:pic>
        <p:nvPicPr>
          <p:cNvPr id="945" name="Google Shape;94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6464" y="1084264"/>
            <a:ext cx="7602537" cy="2797175"/>
          </a:xfrm>
          <a:prstGeom prst="rect">
            <a:avLst/>
          </a:prstGeom>
          <a:noFill/>
          <a:ln>
            <a:noFill/>
          </a:ln>
        </p:spPr>
      </p:pic>
      <p:sp>
        <p:nvSpPr>
          <p:cNvPr id="946" name="Google Shape;946;p18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19"/>
          <p:cNvSpPr txBox="1"/>
          <p:nvPr>
            <p:ph type="title"/>
          </p:nvPr>
        </p:nvSpPr>
        <p:spPr>
          <a:xfrm>
            <a:off x="2057400" y="222250"/>
            <a:ext cx="7772400" cy="882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DNS: root name servers</a:t>
            </a:r>
            <a:endParaRPr/>
          </a:p>
        </p:txBody>
      </p:sp>
      <p:sp>
        <p:nvSpPr>
          <p:cNvPr id="953" name="Google Shape;953;p19"/>
          <p:cNvSpPr/>
          <p:nvPr/>
        </p:nvSpPr>
        <p:spPr>
          <a:xfrm>
            <a:off x="2005013" y="3581401"/>
            <a:ext cx="5784850" cy="297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worldf" id="954" name="Google Shape;95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5814" y="4378325"/>
            <a:ext cx="4382925" cy="2178050"/>
          </a:xfrm>
          <a:prstGeom prst="rect">
            <a:avLst/>
          </a:prstGeom>
          <a:noFill/>
          <a:ln>
            <a:noFill/>
          </a:ln>
        </p:spPr>
      </p:pic>
      <p:sp>
        <p:nvSpPr>
          <p:cNvPr id="955" name="Google Shape;955;p19"/>
          <p:cNvSpPr txBox="1"/>
          <p:nvPr/>
        </p:nvSpPr>
        <p:spPr>
          <a:xfrm>
            <a:off x="1731964" y="5160964"/>
            <a:ext cx="2090737" cy="835025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None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 Verisign, Los Angeles CA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None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(5 other sites)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None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b. USC-ISI Marina del Rey, CA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None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l. ICANN Los Angeles, CA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None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(41 other sites)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6" name="Google Shape;956;p19"/>
          <p:cNvSpPr/>
          <p:nvPr/>
        </p:nvSpPr>
        <p:spPr>
          <a:xfrm>
            <a:off x="3281363" y="5113338"/>
            <a:ext cx="531812" cy="341312"/>
          </a:xfrm>
          <a:custGeom>
            <a:rect b="b" l="l" r="r" t="t"/>
            <a:pathLst>
              <a:path extrusionOk="0" h="426" w="582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57" name="Google Shape;957;p19"/>
          <p:cNvSpPr txBox="1"/>
          <p:nvPr/>
        </p:nvSpPr>
        <p:spPr>
          <a:xfrm>
            <a:off x="1728788" y="4333875"/>
            <a:ext cx="19494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None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 NASA Mt View, CA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None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f. Internet Software C.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None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Palo Alto, CA (and 48 other   sites)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8" name="Google Shape;958;p19"/>
          <p:cNvSpPr/>
          <p:nvPr/>
        </p:nvSpPr>
        <p:spPr>
          <a:xfrm flipH="1" rot="10800000">
            <a:off x="2947988" y="4868863"/>
            <a:ext cx="817562" cy="184150"/>
          </a:xfrm>
          <a:custGeom>
            <a:rect b="b" l="l" r="r" t="t"/>
            <a:pathLst>
              <a:path extrusionOk="0" h="426" w="582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59" name="Google Shape;959;p19"/>
          <p:cNvSpPr txBox="1"/>
          <p:nvPr/>
        </p:nvSpPr>
        <p:spPr>
          <a:xfrm>
            <a:off x="5821363" y="3973514"/>
            <a:ext cx="2278062" cy="223837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None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i. Netnod, Stockholm (37 other sites)</a:t>
            </a:r>
            <a:endParaRPr/>
          </a:p>
        </p:txBody>
      </p:sp>
      <p:sp>
        <p:nvSpPr>
          <p:cNvPr id="960" name="Google Shape;960;p19"/>
          <p:cNvSpPr/>
          <p:nvPr/>
        </p:nvSpPr>
        <p:spPr>
          <a:xfrm>
            <a:off x="5456239" y="4068763"/>
            <a:ext cx="446087" cy="654050"/>
          </a:xfrm>
          <a:custGeom>
            <a:rect b="b" l="l" r="r" t="t"/>
            <a:pathLst>
              <a:path extrusionOk="0" h="1005" w="666">
                <a:moveTo>
                  <a:pt x="666" y="0"/>
                </a:moveTo>
                <a:lnTo>
                  <a:pt x="0" y="1005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61" name="Google Shape;961;p19"/>
          <p:cNvSpPr txBox="1"/>
          <p:nvPr/>
        </p:nvSpPr>
        <p:spPr>
          <a:xfrm>
            <a:off x="5857876" y="3684588"/>
            <a:ext cx="2519363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None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k. RIPE London (17 other sites)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2" name="Google Shape;962;p19"/>
          <p:cNvSpPr/>
          <p:nvPr/>
        </p:nvSpPr>
        <p:spPr>
          <a:xfrm>
            <a:off x="5275263" y="3862388"/>
            <a:ext cx="615950" cy="946150"/>
          </a:xfrm>
          <a:custGeom>
            <a:rect b="b" l="l" r="r" t="t"/>
            <a:pathLst>
              <a:path extrusionOk="0" h="1448" w="922">
                <a:moveTo>
                  <a:pt x="922" y="0"/>
                </a:moveTo>
                <a:lnTo>
                  <a:pt x="0" y="1448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63" name="Google Shape;963;p19"/>
          <p:cNvSpPr txBox="1"/>
          <p:nvPr/>
        </p:nvSpPr>
        <p:spPr>
          <a:xfrm>
            <a:off x="7435850" y="4303713"/>
            <a:ext cx="1766888" cy="233362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None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m. WIDE Tokyo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None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(5 other sites)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4" name="Google Shape;964;p19"/>
          <p:cNvSpPr/>
          <p:nvPr/>
        </p:nvSpPr>
        <p:spPr>
          <a:xfrm>
            <a:off x="7099300" y="4598988"/>
            <a:ext cx="400050" cy="431800"/>
          </a:xfrm>
          <a:custGeom>
            <a:rect b="b" l="l" r="r" t="t"/>
            <a:pathLst>
              <a:path extrusionOk="0" h="462" w="252">
                <a:moveTo>
                  <a:pt x="252" y="0"/>
                </a:moveTo>
                <a:lnTo>
                  <a:pt x="0" y="462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65" name="Google Shape;965;p19"/>
          <p:cNvSpPr txBox="1"/>
          <p:nvPr/>
        </p:nvSpPr>
        <p:spPr>
          <a:xfrm>
            <a:off x="3121025" y="3541714"/>
            <a:ext cx="2598738" cy="752475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None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c. Cogent, Herndon, VA (5 other sites)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None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d. U Maryland College Park, MD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None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h. ARL Aberdeen, MD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None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j. Verisign, Dulles VA (69 other sites 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66" name="Google Shape;966;p19"/>
          <p:cNvCxnSpPr/>
          <p:nvPr/>
        </p:nvCxnSpPr>
        <p:spPr>
          <a:xfrm flipH="1">
            <a:off x="4402139" y="4278313"/>
            <a:ext cx="7937" cy="6905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7" name="Google Shape;967;p19"/>
          <p:cNvSpPr txBox="1"/>
          <p:nvPr/>
        </p:nvSpPr>
        <p:spPr>
          <a:xfrm>
            <a:off x="3074989" y="5889626"/>
            <a:ext cx="1470025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None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g. US DoD Columbus, OH (5 other sites)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68" name="Google Shape;968;p19"/>
          <p:cNvCxnSpPr>
            <a:stCxn id="967" idx="0"/>
          </p:cNvCxnSpPr>
          <p:nvPr/>
        </p:nvCxnSpPr>
        <p:spPr>
          <a:xfrm flipH="1" rot="10800000">
            <a:off x="3810002" y="4944926"/>
            <a:ext cx="480900" cy="9447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9" name="Google Shape;969;p19"/>
          <p:cNvSpPr txBox="1"/>
          <p:nvPr>
            <p:ph idx="1" type="body"/>
          </p:nvPr>
        </p:nvSpPr>
        <p:spPr>
          <a:xfrm>
            <a:off x="1439863" y="1144586"/>
            <a:ext cx="9790112" cy="21447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10000"/>
          </a:bodyPr>
          <a:lstStyle/>
          <a:p>
            <a:pPr indent="-288925" lvl="0" marL="4032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official, contact-of-last-resort by name servers that can not resolve name</a:t>
            </a:r>
            <a:endParaRPr/>
          </a:p>
          <a:p>
            <a:pPr indent="-288925" lvl="0" marL="4032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Noto Sans Symbols"/>
              <a:buChar char="▪"/>
            </a:pPr>
            <a:r>
              <a:rPr b="0" i="1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incredibly important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Internet function</a:t>
            </a:r>
            <a:endParaRPr/>
          </a:p>
          <a:p>
            <a:pPr indent="-317500" lvl="1" marL="635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Internet couldn’t function without it!</a:t>
            </a:r>
            <a:endParaRPr/>
          </a:p>
          <a:p>
            <a:pPr indent="-317500" lvl="1" marL="635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DNSSEC – provides security (authentication, message integrity)</a:t>
            </a:r>
            <a:endParaRPr/>
          </a:p>
          <a:p>
            <a:pPr indent="-288925" lvl="0" marL="4032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ICANN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(Internet Corporation for Assigned Names and Numbers)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manages root DNS domain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0" name="Google Shape;970;p19"/>
          <p:cNvSpPr/>
          <p:nvPr/>
        </p:nvSpPr>
        <p:spPr>
          <a:xfrm>
            <a:off x="8167689" y="5014913"/>
            <a:ext cx="3630613" cy="1198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rPr>
              <a:t>13 logical root name “servers” worldwide each “server” replicated many times (~200 servers in US)</a:t>
            </a:r>
            <a:endParaRPr b="0" i="0" sz="1800" u="none" cap="none" strike="noStrike">
              <a:solidFill>
                <a:srgbClr val="0000A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1" name="Google Shape;971;p19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163" name="Google Shape;163;p2"/>
          <p:cNvSpPr txBox="1"/>
          <p:nvPr>
            <p:ph idx="1" type="body"/>
          </p:nvPr>
        </p:nvSpPr>
        <p:spPr>
          <a:xfrm>
            <a:off x="1484309" y="1877029"/>
            <a:ext cx="1001871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/>
              <a:t>Principles of network applications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/>
              <a:t>Web and HTTP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b="1" lang="en-US">
                <a:solidFill>
                  <a:srgbClr val="7D28CD"/>
                </a:solidFill>
              </a:rPr>
              <a:t>Electronic mail</a:t>
            </a:r>
            <a:endParaRPr/>
          </a:p>
          <a:p>
            <a:pPr indent="-342900" lvl="1" marL="793750" rtl="0" algn="l"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b="1" lang="en-US" sz="2400">
                <a:solidFill>
                  <a:srgbClr val="7D28CD"/>
                </a:solidFill>
              </a:rPr>
              <a:t>SMTP, POP3, IMAP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/>
              <a:t>DNS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/>
              <a:t>P2P applications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/>
              <a:t>Video streaming and content distribution networks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/>
              <a:t>Socket programming with UDP and TCP</a:t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Font typeface="Arial"/>
              <a:buNone/>
            </a:pPr>
            <a:r>
              <a:t/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Font typeface="Arial"/>
              <a:buNone/>
            </a:pPr>
            <a:r>
              <a:t/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64" name="Google Shape;16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"/>
          <p:cNvSpPr txBox="1"/>
          <p:nvPr>
            <p:ph idx="12" type="sldNum"/>
          </p:nvPr>
        </p:nvSpPr>
        <p:spPr>
          <a:xfrm>
            <a:off x="10951856" y="5867131"/>
            <a:ext cx="5511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20"/>
          <p:cNvSpPr txBox="1"/>
          <p:nvPr>
            <p:ph type="title"/>
          </p:nvPr>
        </p:nvSpPr>
        <p:spPr>
          <a:xfrm>
            <a:off x="798691" y="28932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US" sz="4400"/>
              <a:t>Top-Level Domain, and </a:t>
            </a:r>
            <a:r>
              <a:rPr lang="en-US"/>
              <a:t>a</a:t>
            </a:r>
            <a:r>
              <a:rPr lang="en-US" sz="4400"/>
              <a:t>uthoritative </a:t>
            </a:r>
            <a:r>
              <a:rPr lang="en-US"/>
              <a:t>s</a:t>
            </a:r>
            <a:r>
              <a:rPr lang="en-US" sz="4400"/>
              <a:t>ervers</a:t>
            </a:r>
            <a:endParaRPr sz="4400"/>
          </a:p>
        </p:txBody>
      </p:sp>
      <p:sp>
        <p:nvSpPr>
          <p:cNvPr id="978" name="Google Shape;978;p20"/>
          <p:cNvSpPr txBox="1"/>
          <p:nvPr/>
        </p:nvSpPr>
        <p:spPr>
          <a:xfrm>
            <a:off x="832558" y="1286218"/>
            <a:ext cx="10868375" cy="2032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42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rPr b="0" i="0" lang="en-US" sz="3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Top-Level Domain (TLD) servers:</a:t>
            </a:r>
            <a:endParaRPr/>
          </a:p>
          <a:p>
            <a:pPr indent="-287338" lvl="1" marL="4603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responsible for .com, .org, .net, .edu, .aero, .jobs, .museums, and all top-level country domains, e.g.: .cn, .uk, .fr, .ca, .jp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7338" lvl="1" marL="4603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Network Solutions: authoritative registry for .com, .net TLD</a:t>
            </a:r>
            <a:endParaRPr/>
          </a:p>
          <a:p>
            <a:pPr indent="-287338" lvl="1" marL="4603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Educause: .edu TLD</a:t>
            </a:r>
            <a:endParaRPr/>
          </a:p>
          <a:p>
            <a:pPr indent="-793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9" name="Google Shape;979;p20"/>
          <p:cNvSpPr txBox="1"/>
          <p:nvPr/>
        </p:nvSpPr>
        <p:spPr>
          <a:xfrm>
            <a:off x="714024" y="4503552"/>
            <a:ext cx="10868375" cy="18295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rPr b="0" i="0" lang="en-US" sz="3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authoritative DNS servers: </a:t>
            </a:r>
            <a:endParaRPr/>
          </a:p>
          <a:p>
            <a:pPr indent="-287338" lvl="1" marL="46037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organization’s own DNS server(s), providing authoritative hostname to IP mappings for organization’s named hosts </a:t>
            </a:r>
            <a:endParaRPr/>
          </a:p>
          <a:p>
            <a:pPr indent="-287338" lvl="1" marL="46037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 be maintained by organization or service provider</a:t>
            </a:r>
            <a:endParaRPr/>
          </a:p>
          <a:p>
            <a:pPr indent="-793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0" name="Google Shape;98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65332" y="3122476"/>
            <a:ext cx="5317067" cy="16064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81" name="Google Shape;981;p20"/>
          <p:cNvGrpSpPr/>
          <p:nvPr/>
        </p:nvGrpSpPr>
        <p:grpSpPr>
          <a:xfrm>
            <a:off x="4419600" y="1744133"/>
            <a:ext cx="6959600" cy="2235200"/>
            <a:chOff x="4419600" y="1744133"/>
            <a:chExt cx="6959600" cy="2235200"/>
          </a:xfrm>
        </p:grpSpPr>
        <p:sp>
          <p:nvSpPr>
            <p:cNvPr id="982" name="Google Shape;982;p20"/>
            <p:cNvSpPr/>
            <p:nvPr/>
          </p:nvSpPr>
          <p:spPr>
            <a:xfrm>
              <a:off x="6366933" y="3742267"/>
              <a:ext cx="5012267" cy="237066"/>
            </a:xfrm>
            <a:prstGeom prst="rect">
              <a:avLst/>
            </a:prstGeom>
            <a:solidFill>
              <a:srgbClr val="FBBFC7">
                <a:alpha val="40784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83" name="Google Shape;983;p20"/>
            <p:cNvCxnSpPr/>
            <p:nvPr/>
          </p:nvCxnSpPr>
          <p:spPr>
            <a:xfrm>
              <a:off x="4419600" y="1744133"/>
              <a:ext cx="1998133" cy="1998133"/>
            </a:xfrm>
            <a:prstGeom prst="straightConnector1">
              <a:avLst/>
            </a:prstGeom>
            <a:noFill/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984" name="Google Shape;984;p20"/>
          <p:cNvGrpSpPr/>
          <p:nvPr/>
        </p:nvGrpSpPr>
        <p:grpSpPr>
          <a:xfrm>
            <a:off x="5249333" y="4233333"/>
            <a:ext cx="6265334" cy="575734"/>
            <a:chOff x="5249333" y="4233333"/>
            <a:chExt cx="6265334" cy="575734"/>
          </a:xfrm>
        </p:grpSpPr>
        <p:sp>
          <p:nvSpPr>
            <p:cNvPr id="985" name="Google Shape;985;p20"/>
            <p:cNvSpPr/>
            <p:nvPr/>
          </p:nvSpPr>
          <p:spPr>
            <a:xfrm>
              <a:off x="6248400" y="4233333"/>
              <a:ext cx="5266267" cy="372534"/>
            </a:xfrm>
            <a:prstGeom prst="rect">
              <a:avLst/>
            </a:prstGeom>
            <a:solidFill>
              <a:srgbClr val="FBBFC7">
                <a:alpha val="40784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86" name="Google Shape;986;p20"/>
            <p:cNvCxnSpPr/>
            <p:nvPr/>
          </p:nvCxnSpPr>
          <p:spPr>
            <a:xfrm flipH="1" rot="10800000">
              <a:off x="5249333" y="4267199"/>
              <a:ext cx="999068" cy="541868"/>
            </a:xfrm>
            <a:prstGeom prst="straightConnector1">
              <a:avLst/>
            </a:prstGeom>
            <a:noFill/>
            <a:ln cap="rnd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987" name="Google Shape;987;p20"/>
          <p:cNvSpPr txBox="1"/>
          <p:nvPr>
            <p:ph idx="4294967295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Application Layer: 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21"/>
          <p:cNvSpPr txBox="1"/>
          <p:nvPr>
            <p:ph type="title"/>
          </p:nvPr>
        </p:nvSpPr>
        <p:spPr>
          <a:xfrm>
            <a:off x="2057400" y="236538"/>
            <a:ext cx="7772400" cy="957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1" lang="en-US"/>
              <a:t>Local DNS name server</a:t>
            </a:r>
            <a:endParaRPr/>
          </a:p>
        </p:txBody>
      </p:sp>
      <p:sp>
        <p:nvSpPr>
          <p:cNvPr id="994" name="Google Shape;994;p21"/>
          <p:cNvSpPr txBox="1"/>
          <p:nvPr>
            <p:ph idx="1" type="body"/>
          </p:nvPr>
        </p:nvSpPr>
        <p:spPr>
          <a:xfrm>
            <a:off x="1484310" y="1193800"/>
            <a:ext cx="10018713" cy="56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Does not strictly belong to hierarchy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Each ISP (residential ISP, company, university) has one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Also called “default name server”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When host makes DNS query, query is sent to its local DNS server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Has local cache of recent name-to-address translation pairs (but may be out of date!)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Acts as proxy, forwards query into hierarchy</a:t>
            </a:r>
            <a:endParaRPr/>
          </a:p>
          <a:p>
            <a:pPr indent="-101600" lvl="1" marL="742950" rtl="0" algn="l">
              <a:spcBef>
                <a:spcPts val="1000"/>
              </a:spcBef>
              <a:spcAft>
                <a:spcPts val="0"/>
              </a:spcAft>
              <a:buSzPts val="2900"/>
              <a:buNone/>
            </a:pPr>
            <a:r>
              <a:t/>
            </a:r>
            <a:endParaRPr/>
          </a:p>
          <a:p>
            <a:pPr indent="-231775" lvl="0" marL="238125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ISP has local DNS name server; to find yours: </a:t>
            </a:r>
            <a:endParaRPr/>
          </a:p>
          <a:p>
            <a:pPr indent="-231775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MacOS: </a:t>
            </a:r>
            <a:r>
              <a:rPr lang="en-US" sz="2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% scutil --dns</a:t>
            </a:r>
            <a:endParaRPr sz="2400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Windows: </a:t>
            </a:r>
            <a:r>
              <a:rPr lang="en-US" sz="2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&gt;ipconfig /all</a:t>
            </a:r>
            <a:endParaRPr/>
          </a:p>
          <a:p>
            <a:pPr indent="-101600" lvl="1" marL="742950" rtl="0" algn="l">
              <a:spcBef>
                <a:spcPts val="400"/>
              </a:spcBef>
              <a:spcAft>
                <a:spcPts val="0"/>
              </a:spcAft>
              <a:buSzPts val="2900"/>
              <a:buNone/>
            </a:pPr>
            <a:r>
              <a:t/>
            </a:r>
            <a:endParaRPr/>
          </a:p>
          <a:p>
            <a:pPr indent="-101600" lvl="1" marL="742950" rtl="0" algn="l">
              <a:spcBef>
                <a:spcPts val="1000"/>
              </a:spcBef>
              <a:spcAft>
                <a:spcPts val="0"/>
              </a:spcAft>
              <a:buSzPts val="2900"/>
              <a:buNone/>
            </a:pPr>
            <a:r>
              <a:t/>
            </a:r>
            <a:endParaRPr/>
          </a:p>
        </p:txBody>
      </p:sp>
      <p:sp>
        <p:nvSpPr>
          <p:cNvPr id="995" name="Google Shape;995;p21"/>
          <p:cNvSpPr txBox="1"/>
          <p:nvPr>
            <p:ph idx="12" type="sldNum"/>
          </p:nvPr>
        </p:nvSpPr>
        <p:spPr>
          <a:xfrm>
            <a:off x="10951856" y="5867131"/>
            <a:ext cx="5511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22"/>
          <p:cNvSpPr txBox="1"/>
          <p:nvPr>
            <p:ph type="title"/>
          </p:nvPr>
        </p:nvSpPr>
        <p:spPr>
          <a:xfrm>
            <a:off x="798691" y="28932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US" sz="4400"/>
              <a:t>DNS name resolution: iterated query</a:t>
            </a:r>
            <a:endParaRPr sz="4400"/>
          </a:p>
        </p:txBody>
      </p:sp>
      <p:sp>
        <p:nvSpPr>
          <p:cNvPr id="1002" name="Google Shape;1002;p22"/>
          <p:cNvSpPr txBox="1"/>
          <p:nvPr/>
        </p:nvSpPr>
        <p:spPr>
          <a:xfrm>
            <a:off x="684201" y="1617338"/>
            <a:ext cx="5664200" cy="1061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301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rPr>
              <a:t>Example: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host at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engineering.nyu.edu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wants IP address for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gaia.cs.umass.edu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3" name="Google Shape;1003;p22"/>
          <p:cNvSpPr/>
          <p:nvPr/>
        </p:nvSpPr>
        <p:spPr>
          <a:xfrm>
            <a:off x="858433" y="2824122"/>
            <a:ext cx="4093780" cy="2617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Iterated query:</a:t>
            </a:r>
            <a:endParaRPr/>
          </a:p>
          <a:p>
            <a:pPr indent="-28575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contacted server replies with name of server to contact</a:t>
            </a:r>
            <a:endParaRPr/>
          </a:p>
          <a:p>
            <a:pPr indent="-28575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“I don’t know this name, but ask this server”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4" name="Google Shape;1004;p22"/>
          <p:cNvSpPr txBox="1"/>
          <p:nvPr/>
        </p:nvSpPr>
        <p:spPr>
          <a:xfrm>
            <a:off x="4953226" y="3848735"/>
            <a:ext cx="185499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requesting host at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engineering.nyu.edu</a:t>
            </a:r>
            <a:endParaRPr b="0" i="1" sz="140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5" name="Google Shape;1005;p22"/>
          <p:cNvSpPr txBox="1"/>
          <p:nvPr/>
        </p:nvSpPr>
        <p:spPr>
          <a:xfrm>
            <a:off x="10182058" y="4237785"/>
            <a:ext cx="187801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gaia.cs.umass.edu</a:t>
            </a:r>
            <a:endParaRPr b="0" i="1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6" name="Google Shape;1006;p22"/>
          <p:cNvSpPr txBox="1"/>
          <p:nvPr/>
        </p:nvSpPr>
        <p:spPr>
          <a:xfrm>
            <a:off x="8172896" y="1322438"/>
            <a:ext cx="20113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 DNS server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7" name="Google Shape;1007;p22"/>
          <p:cNvCxnSpPr/>
          <p:nvPr/>
        </p:nvCxnSpPr>
        <p:spPr>
          <a:xfrm>
            <a:off x="6489235" y="3275781"/>
            <a:ext cx="1196994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8" name="Google Shape;1008;p22"/>
          <p:cNvCxnSpPr/>
          <p:nvPr/>
        </p:nvCxnSpPr>
        <p:spPr>
          <a:xfrm flipH="1" rot="10800000">
            <a:off x="7968785" y="2005693"/>
            <a:ext cx="914400" cy="97155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9" name="Google Shape;1009;p22"/>
          <p:cNvCxnSpPr/>
          <p:nvPr/>
        </p:nvCxnSpPr>
        <p:spPr>
          <a:xfrm flipH="1" rot="10800000">
            <a:off x="8254535" y="3167743"/>
            <a:ext cx="1485900" cy="9525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0" name="Google Shape;1010;p22"/>
          <p:cNvCxnSpPr/>
          <p:nvPr/>
        </p:nvCxnSpPr>
        <p:spPr>
          <a:xfrm rot="10800000">
            <a:off x="8254535" y="3339193"/>
            <a:ext cx="1419225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1" name="Google Shape;1011;p22"/>
          <p:cNvCxnSpPr/>
          <p:nvPr/>
        </p:nvCxnSpPr>
        <p:spPr>
          <a:xfrm flipH="1">
            <a:off x="8178335" y="2234293"/>
            <a:ext cx="733425" cy="7620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2" name="Google Shape;1012;p22"/>
          <p:cNvCxnSpPr/>
          <p:nvPr/>
        </p:nvCxnSpPr>
        <p:spPr>
          <a:xfrm rot="10800000">
            <a:off x="6381511" y="3439703"/>
            <a:ext cx="1319232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013" name="Google Shape;1013;p22"/>
          <p:cNvGrpSpPr/>
          <p:nvPr/>
        </p:nvGrpSpPr>
        <p:grpSpPr>
          <a:xfrm>
            <a:off x="6759111" y="3847199"/>
            <a:ext cx="1876425" cy="554038"/>
            <a:chOff x="2838" y="2132"/>
            <a:chExt cx="1182" cy="349"/>
          </a:xfrm>
        </p:grpSpPr>
        <p:sp>
          <p:nvSpPr>
            <p:cNvPr id="1014" name="Google Shape;1014;p22"/>
            <p:cNvSpPr/>
            <p:nvPr/>
          </p:nvSpPr>
          <p:spPr>
            <a:xfrm>
              <a:off x="2838" y="2178"/>
              <a:ext cx="1182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22"/>
            <p:cNvSpPr txBox="1"/>
            <p:nvPr/>
          </p:nvSpPr>
          <p:spPr>
            <a:xfrm>
              <a:off x="2887" y="2132"/>
              <a:ext cx="1085" cy="3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local DNS server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400"/>
                <a:buFont typeface="Arial"/>
                <a:buNone/>
              </a:pPr>
              <a:r>
                <a:rPr b="0" i="1" lang="en-US" sz="1400" u="none" cap="none" strike="noStrik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dns.nyu.edu</a:t>
              </a:r>
              <a:endParaRPr b="0" i="1" sz="1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6" name="Google Shape;1016;p22"/>
          <p:cNvSpPr txBox="1"/>
          <p:nvPr/>
        </p:nvSpPr>
        <p:spPr>
          <a:xfrm>
            <a:off x="6939499" y="2886705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7" name="Google Shape;1017;p22"/>
          <p:cNvSpPr txBox="1"/>
          <p:nvPr/>
        </p:nvSpPr>
        <p:spPr>
          <a:xfrm>
            <a:off x="8108485" y="222318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8" name="Google Shape;1018;p22"/>
          <p:cNvSpPr txBox="1"/>
          <p:nvPr/>
        </p:nvSpPr>
        <p:spPr>
          <a:xfrm>
            <a:off x="8546635" y="2461305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9" name="Google Shape;1019;p22"/>
          <p:cNvSpPr txBox="1"/>
          <p:nvPr/>
        </p:nvSpPr>
        <p:spPr>
          <a:xfrm>
            <a:off x="8860960" y="287088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p22"/>
          <p:cNvSpPr txBox="1"/>
          <p:nvPr/>
        </p:nvSpPr>
        <p:spPr>
          <a:xfrm>
            <a:off x="8891123" y="3358243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1" name="Google Shape;1021;p22"/>
          <p:cNvSpPr txBox="1"/>
          <p:nvPr/>
        </p:nvSpPr>
        <p:spPr>
          <a:xfrm>
            <a:off x="9488023" y="4398055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22"/>
          <p:cNvSpPr txBox="1"/>
          <p:nvPr/>
        </p:nvSpPr>
        <p:spPr>
          <a:xfrm>
            <a:off x="8921285" y="5214030"/>
            <a:ext cx="2397125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authoritative DNS server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dns.cs.umass.edu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3" name="Google Shape;1023;p22"/>
          <p:cNvSpPr txBox="1"/>
          <p:nvPr/>
        </p:nvSpPr>
        <p:spPr>
          <a:xfrm>
            <a:off x="8860960" y="4428218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Google Shape;1024;p22"/>
          <p:cNvSpPr txBox="1"/>
          <p:nvPr/>
        </p:nvSpPr>
        <p:spPr>
          <a:xfrm>
            <a:off x="6940022" y="3470502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5" name="Google Shape;1025;p22"/>
          <p:cNvCxnSpPr/>
          <p:nvPr/>
        </p:nvCxnSpPr>
        <p:spPr>
          <a:xfrm>
            <a:off x="8187860" y="3499530"/>
            <a:ext cx="1493838" cy="1314450"/>
          </a:xfrm>
          <a:prstGeom prst="straightConnector1">
            <a:avLst/>
          </a:prstGeom>
          <a:noFill/>
          <a:ln cap="flat" cmpd="sng" w="254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6" name="Google Shape;1026;p22"/>
          <p:cNvCxnSpPr/>
          <p:nvPr/>
        </p:nvCxnSpPr>
        <p:spPr>
          <a:xfrm rot="10800000">
            <a:off x="8148173" y="3624943"/>
            <a:ext cx="1493837" cy="1301750"/>
          </a:xfrm>
          <a:prstGeom prst="straightConnector1">
            <a:avLst/>
          </a:prstGeom>
          <a:noFill/>
          <a:ln cap="flat" cmpd="sng" w="254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7" name="Google Shape;1027;p22"/>
          <p:cNvSpPr txBox="1"/>
          <p:nvPr/>
        </p:nvSpPr>
        <p:spPr>
          <a:xfrm>
            <a:off x="8974583" y="2608490"/>
            <a:ext cx="20113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TLD DNS server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8" name="Google Shape;1028;p22"/>
          <p:cNvGrpSpPr/>
          <p:nvPr/>
        </p:nvGrpSpPr>
        <p:grpSpPr>
          <a:xfrm flipH="1">
            <a:off x="10659797" y="4619665"/>
            <a:ext cx="787391" cy="614055"/>
            <a:chOff x="-44" y="1473"/>
            <a:chExt cx="981" cy="1105"/>
          </a:xfrm>
        </p:grpSpPr>
        <p:pic>
          <p:nvPicPr>
            <p:cNvPr descr="desktop_computer_stylized_medium" id="1029" name="Google Shape;1029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0" name="Google Shape;1030;p22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1" name="Google Shape;1031;p22"/>
          <p:cNvGrpSpPr/>
          <p:nvPr/>
        </p:nvGrpSpPr>
        <p:grpSpPr>
          <a:xfrm>
            <a:off x="5483417" y="3053085"/>
            <a:ext cx="883580" cy="766310"/>
            <a:chOff x="-44" y="1473"/>
            <a:chExt cx="981" cy="1105"/>
          </a:xfrm>
        </p:grpSpPr>
        <p:pic>
          <p:nvPicPr>
            <p:cNvPr descr="desktop_computer_stylized_medium" id="1032" name="Google Shape;1032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3" name="Google Shape;1033;p22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4" name="Google Shape;1034;p22"/>
          <p:cNvGrpSpPr/>
          <p:nvPr/>
        </p:nvGrpSpPr>
        <p:grpSpPr>
          <a:xfrm>
            <a:off x="9794410" y="4528230"/>
            <a:ext cx="390525" cy="641350"/>
            <a:chOff x="4140" y="429"/>
            <a:chExt cx="1425" cy="2396"/>
          </a:xfrm>
        </p:grpSpPr>
        <p:sp>
          <p:nvSpPr>
            <p:cNvPr id="1035" name="Google Shape;1035;p22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22"/>
            <p:cNvSpPr/>
            <p:nvPr/>
          </p:nvSpPr>
          <p:spPr>
            <a:xfrm>
              <a:off x="4204" y="429"/>
              <a:ext cx="1048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22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22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22"/>
            <p:cNvSpPr/>
            <p:nvPr/>
          </p:nvSpPr>
          <p:spPr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40" name="Google Shape;1040;p22"/>
            <p:cNvGrpSpPr/>
            <p:nvPr/>
          </p:nvGrpSpPr>
          <p:grpSpPr>
            <a:xfrm>
              <a:off x="4748" y="666"/>
              <a:ext cx="579" cy="148"/>
              <a:chOff x="613" y="2566"/>
              <a:chExt cx="723" cy="142"/>
            </a:xfrm>
          </p:grpSpPr>
          <p:sp>
            <p:nvSpPr>
              <p:cNvPr id="1041" name="Google Shape;1041;p22"/>
              <p:cNvSpPr/>
              <p:nvPr/>
            </p:nvSpPr>
            <p:spPr>
              <a:xfrm>
                <a:off x="613" y="2566"/>
                <a:ext cx="723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2" name="Google Shape;1042;p22"/>
              <p:cNvSpPr/>
              <p:nvPr/>
            </p:nvSpPr>
            <p:spPr>
              <a:xfrm>
                <a:off x="628" y="2583"/>
                <a:ext cx="694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43" name="Google Shape;1043;p22"/>
            <p:cNvSpPr/>
            <p:nvPr/>
          </p:nvSpPr>
          <p:spPr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44" name="Google Shape;1044;p22"/>
            <p:cNvGrpSpPr/>
            <p:nvPr/>
          </p:nvGrpSpPr>
          <p:grpSpPr>
            <a:xfrm>
              <a:off x="4749" y="992"/>
              <a:ext cx="579" cy="136"/>
              <a:chOff x="616" y="2566"/>
              <a:chExt cx="723" cy="141"/>
            </a:xfrm>
          </p:grpSpPr>
          <p:sp>
            <p:nvSpPr>
              <p:cNvPr id="1045" name="Google Shape;1045;p22"/>
              <p:cNvSpPr/>
              <p:nvPr/>
            </p:nvSpPr>
            <p:spPr>
              <a:xfrm>
                <a:off x="616" y="2566"/>
                <a:ext cx="723" cy="14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6" name="Google Shape;1046;p22"/>
              <p:cNvSpPr/>
              <p:nvPr/>
            </p:nvSpPr>
            <p:spPr>
              <a:xfrm>
                <a:off x="630" y="2585"/>
                <a:ext cx="694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47" name="Google Shape;1047;p22"/>
            <p:cNvSpPr/>
            <p:nvPr/>
          </p:nvSpPr>
          <p:spPr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22"/>
            <p:cNvSpPr/>
            <p:nvPr/>
          </p:nvSpPr>
          <p:spPr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49" name="Google Shape;1049;p22"/>
            <p:cNvGrpSpPr/>
            <p:nvPr/>
          </p:nvGrpSpPr>
          <p:grpSpPr>
            <a:xfrm>
              <a:off x="4737" y="1627"/>
              <a:ext cx="580" cy="142"/>
              <a:chOff x="616" y="2568"/>
              <a:chExt cx="722" cy="131"/>
            </a:xfrm>
          </p:grpSpPr>
          <p:sp>
            <p:nvSpPr>
              <p:cNvPr id="1050" name="Google Shape;1050;p22"/>
              <p:cNvSpPr/>
              <p:nvPr/>
            </p:nvSpPr>
            <p:spPr>
              <a:xfrm>
                <a:off x="616" y="2568"/>
                <a:ext cx="722" cy="13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1" name="Google Shape;1051;p22"/>
              <p:cNvSpPr/>
              <p:nvPr/>
            </p:nvSpPr>
            <p:spPr>
              <a:xfrm>
                <a:off x="630" y="2584"/>
                <a:ext cx="693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52" name="Google Shape;1052;p22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53" name="Google Shape;1053;p22"/>
            <p:cNvGrpSpPr/>
            <p:nvPr/>
          </p:nvGrpSpPr>
          <p:grpSpPr>
            <a:xfrm>
              <a:off x="4737" y="1325"/>
              <a:ext cx="585" cy="142"/>
              <a:chOff x="611" y="2566"/>
              <a:chExt cx="729" cy="142"/>
            </a:xfrm>
          </p:grpSpPr>
          <p:sp>
            <p:nvSpPr>
              <p:cNvPr id="1054" name="Google Shape;1054;p22"/>
              <p:cNvSpPr/>
              <p:nvPr/>
            </p:nvSpPr>
            <p:spPr>
              <a:xfrm>
                <a:off x="611" y="2566"/>
                <a:ext cx="729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5" name="Google Shape;1055;p22"/>
              <p:cNvSpPr/>
              <p:nvPr/>
            </p:nvSpPr>
            <p:spPr>
              <a:xfrm>
                <a:off x="626" y="2583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56" name="Google Shape;1056;p22"/>
            <p:cNvSpPr/>
            <p:nvPr/>
          </p:nvSpPr>
          <p:spPr>
            <a:xfrm>
              <a:off x="5252" y="429"/>
              <a:ext cx="64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22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22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22"/>
            <p:cNvSpPr/>
            <p:nvPr/>
          </p:nvSpPr>
          <p:spPr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22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22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22"/>
            <p:cNvSpPr/>
            <p:nvPr/>
          </p:nvSpPr>
          <p:spPr>
            <a:xfrm>
              <a:off x="4204" y="2712"/>
              <a:ext cx="1072" cy="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22"/>
            <p:cNvSpPr/>
            <p:nvPr/>
          </p:nvSpPr>
          <p:spPr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22"/>
            <p:cNvSpPr/>
            <p:nvPr/>
          </p:nvSpPr>
          <p:spPr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22"/>
            <p:cNvSpPr/>
            <p:nvPr/>
          </p:nvSpPr>
          <p:spPr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22"/>
            <p:cNvSpPr/>
            <p:nvPr/>
          </p:nvSpPr>
          <p:spPr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7" name="Google Shape;1067;p22"/>
          <p:cNvGrpSpPr/>
          <p:nvPr/>
        </p:nvGrpSpPr>
        <p:grpSpPr>
          <a:xfrm>
            <a:off x="7790985" y="3015343"/>
            <a:ext cx="390525" cy="641350"/>
            <a:chOff x="4140" y="429"/>
            <a:chExt cx="1425" cy="2396"/>
          </a:xfrm>
        </p:grpSpPr>
        <p:sp>
          <p:nvSpPr>
            <p:cNvPr id="1068" name="Google Shape;1068;p22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22"/>
            <p:cNvSpPr/>
            <p:nvPr/>
          </p:nvSpPr>
          <p:spPr>
            <a:xfrm>
              <a:off x="4204" y="429"/>
              <a:ext cx="1048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22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22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22"/>
            <p:cNvSpPr/>
            <p:nvPr/>
          </p:nvSpPr>
          <p:spPr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73" name="Google Shape;1073;p22"/>
            <p:cNvGrpSpPr/>
            <p:nvPr/>
          </p:nvGrpSpPr>
          <p:grpSpPr>
            <a:xfrm>
              <a:off x="4748" y="666"/>
              <a:ext cx="579" cy="148"/>
              <a:chOff x="613" y="2566"/>
              <a:chExt cx="723" cy="142"/>
            </a:xfrm>
          </p:grpSpPr>
          <p:sp>
            <p:nvSpPr>
              <p:cNvPr id="1074" name="Google Shape;1074;p22"/>
              <p:cNvSpPr/>
              <p:nvPr/>
            </p:nvSpPr>
            <p:spPr>
              <a:xfrm>
                <a:off x="613" y="2566"/>
                <a:ext cx="723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5" name="Google Shape;1075;p22"/>
              <p:cNvSpPr/>
              <p:nvPr/>
            </p:nvSpPr>
            <p:spPr>
              <a:xfrm>
                <a:off x="628" y="2583"/>
                <a:ext cx="694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76" name="Google Shape;1076;p22"/>
            <p:cNvSpPr/>
            <p:nvPr/>
          </p:nvSpPr>
          <p:spPr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77" name="Google Shape;1077;p22"/>
            <p:cNvGrpSpPr/>
            <p:nvPr/>
          </p:nvGrpSpPr>
          <p:grpSpPr>
            <a:xfrm>
              <a:off x="4749" y="992"/>
              <a:ext cx="579" cy="136"/>
              <a:chOff x="616" y="2566"/>
              <a:chExt cx="723" cy="141"/>
            </a:xfrm>
          </p:grpSpPr>
          <p:sp>
            <p:nvSpPr>
              <p:cNvPr id="1078" name="Google Shape;1078;p22"/>
              <p:cNvSpPr/>
              <p:nvPr/>
            </p:nvSpPr>
            <p:spPr>
              <a:xfrm>
                <a:off x="616" y="2566"/>
                <a:ext cx="723" cy="14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9" name="Google Shape;1079;p22"/>
              <p:cNvSpPr/>
              <p:nvPr/>
            </p:nvSpPr>
            <p:spPr>
              <a:xfrm>
                <a:off x="630" y="2585"/>
                <a:ext cx="694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80" name="Google Shape;1080;p22"/>
            <p:cNvSpPr/>
            <p:nvPr/>
          </p:nvSpPr>
          <p:spPr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22"/>
            <p:cNvSpPr/>
            <p:nvPr/>
          </p:nvSpPr>
          <p:spPr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82" name="Google Shape;1082;p22"/>
            <p:cNvGrpSpPr/>
            <p:nvPr/>
          </p:nvGrpSpPr>
          <p:grpSpPr>
            <a:xfrm>
              <a:off x="4737" y="1627"/>
              <a:ext cx="580" cy="142"/>
              <a:chOff x="616" y="2568"/>
              <a:chExt cx="722" cy="131"/>
            </a:xfrm>
          </p:grpSpPr>
          <p:sp>
            <p:nvSpPr>
              <p:cNvPr id="1083" name="Google Shape;1083;p22"/>
              <p:cNvSpPr/>
              <p:nvPr/>
            </p:nvSpPr>
            <p:spPr>
              <a:xfrm>
                <a:off x="616" y="2568"/>
                <a:ext cx="722" cy="13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4" name="Google Shape;1084;p22"/>
              <p:cNvSpPr/>
              <p:nvPr/>
            </p:nvSpPr>
            <p:spPr>
              <a:xfrm>
                <a:off x="630" y="2584"/>
                <a:ext cx="693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85" name="Google Shape;1085;p22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86" name="Google Shape;1086;p22"/>
            <p:cNvGrpSpPr/>
            <p:nvPr/>
          </p:nvGrpSpPr>
          <p:grpSpPr>
            <a:xfrm>
              <a:off x="4737" y="1325"/>
              <a:ext cx="585" cy="142"/>
              <a:chOff x="611" y="2566"/>
              <a:chExt cx="729" cy="142"/>
            </a:xfrm>
          </p:grpSpPr>
          <p:sp>
            <p:nvSpPr>
              <p:cNvPr id="1087" name="Google Shape;1087;p22"/>
              <p:cNvSpPr/>
              <p:nvPr/>
            </p:nvSpPr>
            <p:spPr>
              <a:xfrm>
                <a:off x="611" y="2566"/>
                <a:ext cx="729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8" name="Google Shape;1088;p22"/>
              <p:cNvSpPr/>
              <p:nvPr/>
            </p:nvSpPr>
            <p:spPr>
              <a:xfrm>
                <a:off x="626" y="2583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89" name="Google Shape;1089;p22"/>
            <p:cNvSpPr/>
            <p:nvPr/>
          </p:nvSpPr>
          <p:spPr>
            <a:xfrm>
              <a:off x="5252" y="429"/>
              <a:ext cx="64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22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22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22"/>
            <p:cNvSpPr/>
            <p:nvPr/>
          </p:nvSpPr>
          <p:spPr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22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22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22"/>
            <p:cNvSpPr/>
            <p:nvPr/>
          </p:nvSpPr>
          <p:spPr>
            <a:xfrm>
              <a:off x="4204" y="2712"/>
              <a:ext cx="1072" cy="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22"/>
            <p:cNvSpPr/>
            <p:nvPr/>
          </p:nvSpPr>
          <p:spPr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0" name="Google Shape;1100;p22"/>
          <p:cNvGrpSpPr/>
          <p:nvPr/>
        </p:nvGrpSpPr>
        <p:grpSpPr>
          <a:xfrm>
            <a:off x="8945098" y="1753280"/>
            <a:ext cx="390525" cy="641350"/>
            <a:chOff x="4140" y="429"/>
            <a:chExt cx="1425" cy="2396"/>
          </a:xfrm>
        </p:grpSpPr>
        <p:sp>
          <p:nvSpPr>
            <p:cNvPr id="1101" name="Google Shape;1101;p22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22"/>
            <p:cNvSpPr/>
            <p:nvPr/>
          </p:nvSpPr>
          <p:spPr>
            <a:xfrm>
              <a:off x="4204" y="429"/>
              <a:ext cx="1048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22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22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22"/>
            <p:cNvSpPr/>
            <p:nvPr/>
          </p:nvSpPr>
          <p:spPr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06" name="Google Shape;1106;p22"/>
            <p:cNvGrpSpPr/>
            <p:nvPr/>
          </p:nvGrpSpPr>
          <p:grpSpPr>
            <a:xfrm>
              <a:off x="4748" y="666"/>
              <a:ext cx="579" cy="148"/>
              <a:chOff x="613" y="2566"/>
              <a:chExt cx="723" cy="142"/>
            </a:xfrm>
          </p:grpSpPr>
          <p:sp>
            <p:nvSpPr>
              <p:cNvPr id="1107" name="Google Shape;1107;p22"/>
              <p:cNvSpPr/>
              <p:nvPr/>
            </p:nvSpPr>
            <p:spPr>
              <a:xfrm>
                <a:off x="613" y="2566"/>
                <a:ext cx="723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8" name="Google Shape;1108;p22"/>
              <p:cNvSpPr/>
              <p:nvPr/>
            </p:nvSpPr>
            <p:spPr>
              <a:xfrm>
                <a:off x="627" y="2583"/>
                <a:ext cx="694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09" name="Google Shape;1109;p22"/>
            <p:cNvSpPr/>
            <p:nvPr/>
          </p:nvSpPr>
          <p:spPr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10" name="Google Shape;1110;p22"/>
            <p:cNvGrpSpPr/>
            <p:nvPr/>
          </p:nvGrpSpPr>
          <p:grpSpPr>
            <a:xfrm>
              <a:off x="4749" y="992"/>
              <a:ext cx="579" cy="136"/>
              <a:chOff x="616" y="2566"/>
              <a:chExt cx="723" cy="141"/>
            </a:xfrm>
          </p:grpSpPr>
          <p:sp>
            <p:nvSpPr>
              <p:cNvPr id="1111" name="Google Shape;1111;p22"/>
              <p:cNvSpPr/>
              <p:nvPr/>
            </p:nvSpPr>
            <p:spPr>
              <a:xfrm>
                <a:off x="616" y="2566"/>
                <a:ext cx="723" cy="14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2" name="Google Shape;1112;p22"/>
              <p:cNvSpPr/>
              <p:nvPr/>
            </p:nvSpPr>
            <p:spPr>
              <a:xfrm>
                <a:off x="630" y="2585"/>
                <a:ext cx="694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13" name="Google Shape;1113;p22"/>
            <p:cNvSpPr/>
            <p:nvPr/>
          </p:nvSpPr>
          <p:spPr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15" name="Google Shape;1115;p22"/>
            <p:cNvGrpSpPr/>
            <p:nvPr/>
          </p:nvGrpSpPr>
          <p:grpSpPr>
            <a:xfrm>
              <a:off x="4737" y="1627"/>
              <a:ext cx="580" cy="142"/>
              <a:chOff x="616" y="2568"/>
              <a:chExt cx="722" cy="131"/>
            </a:xfrm>
          </p:grpSpPr>
          <p:sp>
            <p:nvSpPr>
              <p:cNvPr id="1116" name="Google Shape;1116;p22"/>
              <p:cNvSpPr/>
              <p:nvPr/>
            </p:nvSpPr>
            <p:spPr>
              <a:xfrm>
                <a:off x="616" y="2568"/>
                <a:ext cx="722" cy="13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7" name="Google Shape;1117;p22"/>
              <p:cNvSpPr/>
              <p:nvPr/>
            </p:nvSpPr>
            <p:spPr>
              <a:xfrm>
                <a:off x="630" y="2584"/>
                <a:ext cx="693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18" name="Google Shape;1118;p22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19" name="Google Shape;1119;p22"/>
            <p:cNvGrpSpPr/>
            <p:nvPr/>
          </p:nvGrpSpPr>
          <p:grpSpPr>
            <a:xfrm>
              <a:off x="4737" y="1325"/>
              <a:ext cx="585" cy="142"/>
              <a:chOff x="611" y="2566"/>
              <a:chExt cx="729" cy="142"/>
            </a:xfrm>
          </p:grpSpPr>
          <p:sp>
            <p:nvSpPr>
              <p:cNvPr id="1120" name="Google Shape;1120;p22"/>
              <p:cNvSpPr/>
              <p:nvPr/>
            </p:nvSpPr>
            <p:spPr>
              <a:xfrm>
                <a:off x="611" y="2566"/>
                <a:ext cx="729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1" name="Google Shape;1121;p22"/>
              <p:cNvSpPr/>
              <p:nvPr/>
            </p:nvSpPr>
            <p:spPr>
              <a:xfrm>
                <a:off x="625" y="2583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22" name="Google Shape;1122;p22"/>
            <p:cNvSpPr/>
            <p:nvPr/>
          </p:nvSpPr>
          <p:spPr>
            <a:xfrm>
              <a:off x="5252" y="429"/>
              <a:ext cx="64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22"/>
            <p:cNvSpPr/>
            <p:nvPr/>
          </p:nvSpPr>
          <p:spPr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22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4204" y="2712"/>
              <a:ext cx="1072" cy="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22"/>
            <p:cNvSpPr/>
            <p:nvPr/>
          </p:nvSpPr>
          <p:spPr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22"/>
            <p:cNvSpPr/>
            <p:nvPr/>
          </p:nvSpPr>
          <p:spPr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3" name="Google Shape;1133;p22"/>
          <p:cNvGrpSpPr/>
          <p:nvPr/>
        </p:nvGrpSpPr>
        <p:grpSpPr>
          <a:xfrm>
            <a:off x="9761073" y="3005818"/>
            <a:ext cx="390525" cy="641350"/>
            <a:chOff x="4140" y="429"/>
            <a:chExt cx="1425" cy="2396"/>
          </a:xfrm>
        </p:grpSpPr>
        <p:sp>
          <p:nvSpPr>
            <p:cNvPr id="1134" name="Google Shape;1134;p22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22"/>
            <p:cNvSpPr/>
            <p:nvPr/>
          </p:nvSpPr>
          <p:spPr>
            <a:xfrm>
              <a:off x="4204" y="429"/>
              <a:ext cx="1048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22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22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22"/>
            <p:cNvSpPr/>
            <p:nvPr/>
          </p:nvSpPr>
          <p:spPr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39" name="Google Shape;1139;p22"/>
            <p:cNvGrpSpPr/>
            <p:nvPr/>
          </p:nvGrpSpPr>
          <p:grpSpPr>
            <a:xfrm>
              <a:off x="4748" y="666"/>
              <a:ext cx="579" cy="148"/>
              <a:chOff x="613" y="2566"/>
              <a:chExt cx="723" cy="142"/>
            </a:xfrm>
          </p:grpSpPr>
          <p:sp>
            <p:nvSpPr>
              <p:cNvPr id="1140" name="Google Shape;1140;p22"/>
              <p:cNvSpPr/>
              <p:nvPr/>
            </p:nvSpPr>
            <p:spPr>
              <a:xfrm>
                <a:off x="613" y="2566"/>
                <a:ext cx="723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1" name="Google Shape;1141;p22"/>
              <p:cNvSpPr/>
              <p:nvPr/>
            </p:nvSpPr>
            <p:spPr>
              <a:xfrm>
                <a:off x="627" y="2583"/>
                <a:ext cx="694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42" name="Google Shape;1142;p22"/>
            <p:cNvSpPr/>
            <p:nvPr/>
          </p:nvSpPr>
          <p:spPr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43" name="Google Shape;1143;p22"/>
            <p:cNvGrpSpPr/>
            <p:nvPr/>
          </p:nvGrpSpPr>
          <p:grpSpPr>
            <a:xfrm>
              <a:off x="4749" y="992"/>
              <a:ext cx="579" cy="136"/>
              <a:chOff x="616" y="2566"/>
              <a:chExt cx="723" cy="141"/>
            </a:xfrm>
          </p:grpSpPr>
          <p:sp>
            <p:nvSpPr>
              <p:cNvPr id="1144" name="Google Shape;1144;p22"/>
              <p:cNvSpPr/>
              <p:nvPr/>
            </p:nvSpPr>
            <p:spPr>
              <a:xfrm>
                <a:off x="616" y="2566"/>
                <a:ext cx="723" cy="14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5" name="Google Shape;1145;p22"/>
              <p:cNvSpPr/>
              <p:nvPr/>
            </p:nvSpPr>
            <p:spPr>
              <a:xfrm>
                <a:off x="630" y="2585"/>
                <a:ext cx="694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46" name="Google Shape;1146;p22"/>
            <p:cNvSpPr/>
            <p:nvPr/>
          </p:nvSpPr>
          <p:spPr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22"/>
            <p:cNvSpPr/>
            <p:nvPr/>
          </p:nvSpPr>
          <p:spPr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48" name="Google Shape;1148;p22"/>
            <p:cNvGrpSpPr/>
            <p:nvPr/>
          </p:nvGrpSpPr>
          <p:grpSpPr>
            <a:xfrm>
              <a:off x="4737" y="1627"/>
              <a:ext cx="580" cy="142"/>
              <a:chOff x="616" y="2568"/>
              <a:chExt cx="722" cy="131"/>
            </a:xfrm>
          </p:grpSpPr>
          <p:sp>
            <p:nvSpPr>
              <p:cNvPr id="1149" name="Google Shape;1149;p22"/>
              <p:cNvSpPr/>
              <p:nvPr/>
            </p:nvSpPr>
            <p:spPr>
              <a:xfrm>
                <a:off x="616" y="2568"/>
                <a:ext cx="722" cy="13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0" name="Google Shape;1150;p22"/>
              <p:cNvSpPr/>
              <p:nvPr/>
            </p:nvSpPr>
            <p:spPr>
              <a:xfrm>
                <a:off x="630" y="2584"/>
                <a:ext cx="693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51" name="Google Shape;1151;p22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52" name="Google Shape;1152;p22"/>
            <p:cNvGrpSpPr/>
            <p:nvPr/>
          </p:nvGrpSpPr>
          <p:grpSpPr>
            <a:xfrm>
              <a:off x="4737" y="1325"/>
              <a:ext cx="585" cy="142"/>
              <a:chOff x="611" y="2566"/>
              <a:chExt cx="729" cy="142"/>
            </a:xfrm>
          </p:grpSpPr>
          <p:sp>
            <p:nvSpPr>
              <p:cNvPr id="1153" name="Google Shape;1153;p22"/>
              <p:cNvSpPr/>
              <p:nvPr/>
            </p:nvSpPr>
            <p:spPr>
              <a:xfrm>
                <a:off x="611" y="2566"/>
                <a:ext cx="729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4" name="Google Shape;1154;p22"/>
              <p:cNvSpPr/>
              <p:nvPr/>
            </p:nvSpPr>
            <p:spPr>
              <a:xfrm>
                <a:off x="625" y="2583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55" name="Google Shape;1155;p22"/>
            <p:cNvSpPr/>
            <p:nvPr/>
          </p:nvSpPr>
          <p:spPr>
            <a:xfrm>
              <a:off x="5252" y="429"/>
              <a:ext cx="64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22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22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22"/>
            <p:cNvSpPr/>
            <p:nvPr/>
          </p:nvSpPr>
          <p:spPr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22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22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22"/>
            <p:cNvSpPr/>
            <p:nvPr/>
          </p:nvSpPr>
          <p:spPr>
            <a:xfrm>
              <a:off x="4204" y="2712"/>
              <a:ext cx="1072" cy="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22"/>
            <p:cNvSpPr/>
            <p:nvPr/>
          </p:nvSpPr>
          <p:spPr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22"/>
            <p:cNvSpPr/>
            <p:nvPr/>
          </p:nvSpPr>
          <p:spPr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22"/>
            <p:cNvSpPr/>
            <p:nvPr/>
          </p:nvSpPr>
          <p:spPr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22"/>
            <p:cNvSpPr/>
            <p:nvPr/>
          </p:nvSpPr>
          <p:spPr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66" name="Google Shape;1166;p22"/>
          <p:cNvSpPr txBox="1"/>
          <p:nvPr>
            <p:ph idx="4294967295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Application Layer: 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23"/>
          <p:cNvSpPr txBox="1"/>
          <p:nvPr>
            <p:ph type="title"/>
          </p:nvPr>
        </p:nvSpPr>
        <p:spPr>
          <a:xfrm>
            <a:off x="798691" y="28932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US" sz="4400"/>
              <a:t>DNS name resolution: recursive query</a:t>
            </a:r>
            <a:endParaRPr sz="4400"/>
          </a:p>
        </p:txBody>
      </p:sp>
      <p:sp>
        <p:nvSpPr>
          <p:cNvPr id="1173" name="Google Shape;1173;p23"/>
          <p:cNvSpPr txBox="1"/>
          <p:nvPr/>
        </p:nvSpPr>
        <p:spPr>
          <a:xfrm>
            <a:off x="4588154" y="3848735"/>
            <a:ext cx="1816524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requesting host at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engineering.nyu.edu</a:t>
            </a:r>
            <a:endParaRPr b="0" i="1" sz="140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4" name="Google Shape;1174;p23"/>
          <p:cNvSpPr txBox="1"/>
          <p:nvPr/>
        </p:nvSpPr>
        <p:spPr>
          <a:xfrm>
            <a:off x="10049161" y="4208147"/>
            <a:ext cx="187801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gaia.cs.umass.edu</a:t>
            </a:r>
            <a:endParaRPr b="0" i="1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5" name="Google Shape;1175;p23"/>
          <p:cNvSpPr txBox="1"/>
          <p:nvPr/>
        </p:nvSpPr>
        <p:spPr>
          <a:xfrm>
            <a:off x="7788588" y="1322438"/>
            <a:ext cx="20113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 DNS server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76" name="Google Shape;1176;p23"/>
          <p:cNvCxnSpPr/>
          <p:nvPr/>
        </p:nvCxnSpPr>
        <p:spPr>
          <a:xfrm>
            <a:off x="6104927" y="3275781"/>
            <a:ext cx="1196994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7" name="Google Shape;1177;p23"/>
          <p:cNvCxnSpPr/>
          <p:nvPr/>
        </p:nvCxnSpPr>
        <p:spPr>
          <a:xfrm flipH="1" rot="10800000">
            <a:off x="7584477" y="2005693"/>
            <a:ext cx="914400" cy="97155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8" name="Google Shape;1178;p23"/>
          <p:cNvCxnSpPr/>
          <p:nvPr/>
        </p:nvCxnSpPr>
        <p:spPr>
          <a:xfrm>
            <a:off x="9672062" y="3760198"/>
            <a:ext cx="2427" cy="702311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9" name="Google Shape;1179;p23"/>
          <p:cNvCxnSpPr/>
          <p:nvPr/>
        </p:nvCxnSpPr>
        <p:spPr>
          <a:xfrm rot="10800000">
            <a:off x="9491701" y="3747010"/>
            <a:ext cx="2427" cy="734919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0" name="Google Shape;1180;p23"/>
          <p:cNvCxnSpPr/>
          <p:nvPr/>
        </p:nvCxnSpPr>
        <p:spPr>
          <a:xfrm>
            <a:off x="9038381" y="2075731"/>
            <a:ext cx="405154" cy="841218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1" name="Google Shape;1181;p23"/>
          <p:cNvCxnSpPr/>
          <p:nvPr/>
        </p:nvCxnSpPr>
        <p:spPr>
          <a:xfrm rot="10800000">
            <a:off x="5997203" y="3439703"/>
            <a:ext cx="1319232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182" name="Google Shape;1182;p23"/>
          <p:cNvGrpSpPr/>
          <p:nvPr/>
        </p:nvGrpSpPr>
        <p:grpSpPr>
          <a:xfrm>
            <a:off x="6374803" y="3847199"/>
            <a:ext cx="1876425" cy="554038"/>
            <a:chOff x="2838" y="2132"/>
            <a:chExt cx="1182" cy="349"/>
          </a:xfrm>
        </p:grpSpPr>
        <p:sp>
          <p:nvSpPr>
            <p:cNvPr id="1183" name="Google Shape;1183;p23"/>
            <p:cNvSpPr/>
            <p:nvPr/>
          </p:nvSpPr>
          <p:spPr>
            <a:xfrm>
              <a:off x="2838" y="2178"/>
              <a:ext cx="1182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23"/>
            <p:cNvSpPr txBox="1"/>
            <p:nvPr/>
          </p:nvSpPr>
          <p:spPr>
            <a:xfrm>
              <a:off x="2887" y="2132"/>
              <a:ext cx="1085" cy="3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local DNS server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400"/>
                <a:buFont typeface="Arial"/>
                <a:buNone/>
              </a:pPr>
              <a:r>
                <a:rPr b="0" i="1" lang="en-US" sz="1400" u="none" cap="none" strike="noStrik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dns.nyu.edu</a:t>
              </a:r>
              <a:endParaRPr b="0" i="1" sz="1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5" name="Google Shape;1185;p23"/>
          <p:cNvSpPr txBox="1"/>
          <p:nvPr/>
        </p:nvSpPr>
        <p:spPr>
          <a:xfrm>
            <a:off x="6555191" y="2886705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6" name="Google Shape;1186;p23"/>
          <p:cNvSpPr txBox="1"/>
          <p:nvPr/>
        </p:nvSpPr>
        <p:spPr>
          <a:xfrm>
            <a:off x="7724177" y="222318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7" name="Google Shape;1187;p23"/>
          <p:cNvSpPr txBox="1"/>
          <p:nvPr/>
        </p:nvSpPr>
        <p:spPr>
          <a:xfrm>
            <a:off x="8785965" y="2130702"/>
            <a:ext cx="11965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8" name="Google Shape;1188;p23"/>
          <p:cNvSpPr txBox="1"/>
          <p:nvPr/>
        </p:nvSpPr>
        <p:spPr>
          <a:xfrm>
            <a:off x="9681511" y="3917024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9" name="Google Shape;1189;p23"/>
          <p:cNvSpPr txBox="1"/>
          <p:nvPr/>
        </p:nvSpPr>
        <p:spPr>
          <a:xfrm>
            <a:off x="9130827" y="39686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0" name="Google Shape;1190;p23"/>
          <p:cNvSpPr txBox="1"/>
          <p:nvPr/>
        </p:nvSpPr>
        <p:spPr>
          <a:xfrm>
            <a:off x="8914934" y="268526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1" name="Google Shape;1191;p23"/>
          <p:cNvSpPr txBox="1"/>
          <p:nvPr/>
        </p:nvSpPr>
        <p:spPr>
          <a:xfrm>
            <a:off x="8536977" y="5214030"/>
            <a:ext cx="2397125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authoritative DNS server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dns.cs.umass.edu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2" name="Google Shape;1192;p23"/>
          <p:cNvSpPr txBox="1"/>
          <p:nvPr/>
        </p:nvSpPr>
        <p:spPr>
          <a:xfrm>
            <a:off x="8122727" y="262666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3" name="Google Shape;1193;p23"/>
          <p:cNvSpPr txBox="1"/>
          <p:nvPr/>
        </p:nvSpPr>
        <p:spPr>
          <a:xfrm>
            <a:off x="6555714" y="3470502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4" name="Google Shape;1194;p23"/>
          <p:cNvCxnSpPr/>
          <p:nvPr/>
        </p:nvCxnSpPr>
        <p:spPr>
          <a:xfrm rot="10800000">
            <a:off x="8981775" y="2427554"/>
            <a:ext cx="344289" cy="645450"/>
          </a:xfrm>
          <a:prstGeom prst="straightConnector1">
            <a:avLst/>
          </a:prstGeom>
          <a:noFill/>
          <a:ln cap="flat" cmpd="sng" w="254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5" name="Google Shape;1195;p23"/>
          <p:cNvCxnSpPr/>
          <p:nvPr/>
        </p:nvCxnSpPr>
        <p:spPr>
          <a:xfrm flipH="1">
            <a:off x="7792268" y="2275514"/>
            <a:ext cx="710991" cy="774754"/>
          </a:xfrm>
          <a:prstGeom prst="straightConnector1">
            <a:avLst/>
          </a:prstGeom>
          <a:noFill/>
          <a:ln cap="flat" cmpd="sng" w="254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6" name="Google Shape;1196;p23"/>
          <p:cNvSpPr txBox="1"/>
          <p:nvPr/>
        </p:nvSpPr>
        <p:spPr>
          <a:xfrm>
            <a:off x="9662504" y="2971557"/>
            <a:ext cx="20113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TLD DNS server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7" name="Google Shape;1197;p23"/>
          <p:cNvGrpSpPr/>
          <p:nvPr/>
        </p:nvGrpSpPr>
        <p:grpSpPr>
          <a:xfrm flipH="1">
            <a:off x="10526900" y="4590027"/>
            <a:ext cx="787391" cy="614055"/>
            <a:chOff x="-44" y="1473"/>
            <a:chExt cx="981" cy="1105"/>
          </a:xfrm>
        </p:grpSpPr>
        <p:pic>
          <p:nvPicPr>
            <p:cNvPr descr="desktop_computer_stylized_medium" id="1198" name="Google Shape;1198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9" name="Google Shape;1199;p23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0" name="Google Shape;1200;p23"/>
          <p:cNvGrpSpPr/>
          <p:nvPr/>
        </p:nvGrpSpPr>
        <p:grpSpPr>
          <a:xfrm>
            <a:off x="5099109" y="3053085"/>
            <a:ext cx="883580" cy="766310"/>
            <a:chOff x="-44" y="1473"/>
            <a:chExt cx="981" cy="1105"/>
          </a:xfrm>
        </p:grpSpPr>
        <p:pic>
          <p:nvPicPr>
            <p:cNvPr descr="desktop_computer_stylized_medium" id="1201" name="Google Shape;1201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2" name="Google Shape;1202;p23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3" name="Google Shape;1203;p23"/>
          <p:cNvGrpSpPr/>
          <p:nvPr/>
        </p:nvGrpSpPr>
        <p:grpSpPr>
          <a:xfrm>
            <a:off x="9410102" y="4528230"/>
            <a:ext cx="390525" cy="641350"/>
            <a:chOff x="4140" y="429"/>
            <a:chExt cx="1425" cy="2396"/>
          </a:xfrm>
        </p:grpSpPr>
        <p:sp>
          <p:nvSpPr>
            <p:cNvPr id="1204" name="Google Shape;1204;p23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23"/>
            <p:cNvSpPr/>
            <p:nvPr/>
          </p:nvSpPr>
          <p:spPr>
            <a:xfrm>
              <a:off x="4204" y="429"/>
              <a:ext cx="1048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23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23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23"/>
            <p:cNvSpPr/>
            <p:nvPr/>
          </p:nvSpPr>
          <p:spPr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09" name="Google Shape;1209;p23"/>
            <p:cNvGrpSpPr/>
            <p:nvPr/>
          </p:nvGrpSpPr>
          <p:grpSpPr>
            <a:xfrm>
              <a:off x="4748" y="666"/>
              <a:ext cx="579" cy="148"/>
              <a:chOff x="613" y="2566"/>
              <a:chExt cx="723" cy="142"/>
            </a:xfrm>
          </p:grpSpPr>
          <p:sp>
            <p:nvSpPr>
              <p:cNvPr id="1210" name="Google Shape;1210;p23"/>
              <p:cNvSpPr/>
              <p:nvPr/>
            </p:nvSpPr>
            <p:spPr>
              <a:xfrm>
                <a:off x="613" y="2566"/>
                <a:ext cx="723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1" name="Google Shape;1211;p23"/>
              <p:cNvSpPr/>
              <p:nvPr/>
            </p:nvSpPr>
            <p:spPr>
              <a:xfrm>
                <a:off x="628" y="2583"/>
                <a:ext cx="694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12" name="Google Shape;1212;p23"/>
            <p:cNvSpPr/>
            <p:nvPr/>
          </p:nvSpPr>
          <p:spPr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13" name="Google Shape;1213;p23"/>
            <p:cNvGrpSpPr/>
            <p:nvPr/>
          </p:nvGrpSpPr>
          <p:grpSpPr>
            <a:xfrm>
              <a:off x="4749" y="992"/>
              <a:ext cx="579" cy="136"/>
              <a:chOff x="616" y="2566"/>
              <a:chExt cx="723" cy="141"/>
            </a:xfrm>
          </p:grpSpPr>
          <p:sp>
            <p:nvSpPr>
              <p:cNvPr id="1214" name="Google Shape;1214;p23"/>
              <p:cNvSpPr/>
              <p:nvPr/>
            </p:nvSpPr>
            <p:spPr>
              <a:xfrm>
                <a:off x="616" y="2566"/>
                <a:ext cx="723" cy="14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5" name="Google Shape;1215;p23"/>
              <p:cNvSpPr/>
              <p:nvPr/>
            </p:nvSpPr>
            <p:spPr>
              <a:xfrm>
                <a:off x="630" y="2585"/>
                <a:ext cx="694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16" name="Google Shape;1216;p23"/>
            <p:cNvSpPr/>
            <p:nvPr/>
          </p:nvSpPr>
          <p:spPr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23"/>
            <p:cNvSpPr/>
            <p:nvPr/>
          </p:nvSpPr>
          <p:spPr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18" name="Google Shape;1218;p23"/>
            <p:cNvGrpSpPr/>
            <p:nvPr/>
          </p:nvGrpSpPr>
          <p:grpSpPr>
            <a:xfrm>
              <a:off x="4737" y="1627"/>
              <a:ext cx="580" cy="142"/>
              <a:chOff x="616" y="2568"/>
              <a:chExt cx="722" cy="131"/>
            </a:xfrm>
          </p:grpSpPr>
          <p:sp>
            <p:nvSpPr>
              <p:cNvPr id="1219" name="Google Shape;1219;p23"/>
              <p:cNvSpPr/>
              <p:nvPr/>
            </p:nvSpPr>
            <p:spPr>
              <a:xfrm>
                <a:off x="616" y="2568"/>
                <a:ext cx="722" cy="13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0" name="Google Shape;1220;p23"/>
              <p:cNvSpPr/>
              <p:nvPr/>
            </p:nvSpPr>
            <p:spPr>
              <a:xfrm>
                <a:off x="630" y="2584"/>
                <a:ext cx="693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21" name="Google Shape;1221;p23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22" name="Google Shape;1222;p23"/>
            <p:cNvGrpSpPr/>
            <p:nvPr/>
          </p:nvGrpSpPr>
          <p:grpSpPr>
            <a:xfrm>
              <a:off x="4737" y="1325"/>
              <a:ext cx="585" cy="142"/>
              <a:chOff x="611" y="2566"/>
              <a:chExt cx="729" cy="142"/>
            </a:xfrm>
          </p:grpSpPr>
          <p:sp>
            <p:nvSpPr>
              <p:cNvPr id="1223" name="Google Shape;1223;p23"/>
              <p:cNvSpPr/>
              <p:nvPr/>
            </p:nvSpPr>
            <p:spPr>
              <a:xfrm>
                <a:off x="611" y="2566"/>
                <a:ext cx="729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4" name="Google Shape;1224;p23"/>
              <p:cNvSpPr/>
              <p:nvPr/>
            </p:nvSpPr>
            <p:spPr>
              <a:xfrm>
                <a:off x="626" y="2583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25" name="Google Shape;1225;p23"/>
            <p:cNvSpPr/>
            <p:nvPr/>
          </p:nvSpPr>
          <p:spPr>
            <a:xfrm>
              <a:off x="5252" y="429"/>
              <a:ext cx="64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23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23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23"/>
            <p:cNvSpPr/>
            <p:nvPr/>
          </p:nvSpPr>
          <p:spPr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23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23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23"/>
            <p:cNvSpPr/>
            <p:nvPr/>
          </p:nvSpPr>
          <p:spPr>
            <a:xfrm>
              <a:off x="4204" y="2712"/>
              <a:ext cx="1072" cy="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23"/>
            <p:cNvSpPr/>
            <p:nvPr/>
          </p:nvSpPr>
          <p:spPr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23"/>
            <p:cNvSpPr/>
            <p:nvPr/>
          </p:nvSpPr>
          <p:spPr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23"/>
            <p:cNvSpPr/>
            <p:nvPr/>
          </p:nvSpPr>
          <p:spPr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23"/>
            <p:cNvSpPr/>
            <p:nvPr/>
          </p:nvSpPr>
          <p:spPr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6" name="Google Shape;1236;p23"/>
          <p:cNvGrpSpPr/>
          <p:nvPr/>
        </p:nvGrpSpPr>
        <p:grpSpPr>
          <a:xfrm>
            <a:off x="7406677" y="3015343"/>
            <a:ext cx="390525" cy="641350"/>
            <a:chOff x="4140" y="429"/>
            <a:chExt cx="1425" cy="2396"/>
          </a:xfrm>
        </p:grpSpPr>
        <p:sp>
          <p:nvSpPr>
            <p:cNvPr id="1237" name="Google Shape;1237;p23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23"/>
            <p:cNvSpPr/>
            <p:nvPr/>
          </p:nvSpPr>
          <p:spPr>
            <a:xfrm>
              <a:off x="4204" y="429"/>
              <a:ext cx="1048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23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23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23"/>
            <p:cNvSpPr/>
            <p:nvPr/>
          </p:nvSpPr>
          <p:spPr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42" name="Google Shape;1242;p23"/>
            <p:cNvGrpSpPr/>
            <p:nvPr/>
          </p:nvGrpSpPr>
          <p:grpSpPr>
            <a:xfrm>
              <a:off x="4748" y="666"/>
              <a:ext cx="579" cy="148"/>
              <a:chOff x="613" y="2566"/>
              <a:chExt cx="723" cy="142"/>
            </a:xfrm>
          </p:grpSpPr>
          <p:sp>
            <p:nvSpPr>
              <p:cNvPr id="1243" name="Google Shape;1243;p23"/>
              <p:cNvSpPr/>
              <p:nvPr/>
            </p:nvSpPr>
            <p:spPr>
              <a:xfrm>
                <a:off x="613" y="2566"/>
                <a:ext cx="723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4" name="Google Shape;1244;p23"/>
              <p:cNvSpPr/>
              <p:nvPr/>
            </p:nvSpPr>
            <p:spPr>
              <a:xfrm>
                <a:off x="628" y="2583"/>
                <a:ext cx="694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45" name="Google Shape;1245;p23"/>
            <p:cNvSpPr/>
            <p:nvPr/>
          </p:nvSpPr>
          <p:spPr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46" name="Google Shape;1246;p23"/>
            <p:cNvGrpSpPr/>
            <p:nvPr/>
          </p:nvGrpSpPr>
          <p:grpSpPr>
            <a:xfrm>
              <a:off x="4749" y="992"/>
              <a:ext cx="579" cy="136"/>
              <a:chOff x="616" y="2566"/>
              <a:chExt cx="723" cy="141"/>
            </a:xfrm>
          </p:grpSpPr>
          <p:sp>
            <p:nvSpPr>
              <p:cNvPr id="1247" name="Google Shape;1247;p23"/>
              <p:cNvSpPr/>
              <p:nvPr/>
            </p:nvSpPr>
            <p:spPr>
              <a:xfrm>
                <a:off x="616" y="2566"/>
                <a:ext cx="723" cy="14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8" name="Google Shape;1248;p23"/>
              <p:cNvSpPr/>
              <p:nvPr/>
            </p:nvSpPr>
            <p:spPr>
              <a:xfrm>
                <a:off x="630" y="2585"/>
                <a:ext cx="694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49" name="Google Shape;1249;p23"/>
            <p:cNvSpPr/>
            <p:nvPr/>
          </p:nvSpPr>
          <p:spPr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23"/>
            <p:cNvSpPr/>
            <p:nvPr/>
          </p:nvSpPr>
          <p:spPr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51" name="Google Shape;1251;p23"/>
            <p:cNvGrpSpPr/>
            <p:nvPr/>
          </p:nvGrpSpPr>
          <p:grpSpPr>
            <a:xfrm>
              <a:off x="4737" y="1627"/>
              <a:ext cx="580" cy="142"/>
              <a:chOff x="616" y="2568"/>
              <a:chExt cx="722" cy="131"/>
            </a:xfrm>
          </p:grpSpPr>
          <p:sp>
            <p:nvSpPr>
              <p:cNvPr id="1252" name="Google Shape;1252;p23"/>
              <p:cNvSpPr/>
              <p:nvPr/>
            </p:nvSpPr>
            <p:spPr>
              <a:xfrm>
                <a:off x="616" y="2568"/>
                <a:ext cx="722" cy="13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3" name="Google Shape;1253;p23"/>
              <p:cNvSpPr/>
              <p:nvPr/>
            </p:nvSpPr>
            <p:spPr>
              <a:xfrm>
                <a:off x="630" y="2584"/>
                <a:ext cx="693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54" name="Google Shape;1254;p23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55" name="Google Shape;1255;p23"/>
            <p:cNvGrpSpPr/>
            <p:nvPr/>
          </p:nvGrpSpPr>
          <p:grpSpPr>
            <a:xfrm>
              <a:off x="4737" y="1325"/>
              <a:ext cx="585" cy="142"/>
              <a:chOff x="611" y="2566"/>
              <a:chExt cx="729" cy="142"/>
            </a:xfrm>
          </p:grpSpPr>
          <p:sp>
            <p:nvSpPr>
              <p:cNvPr id="1256" name="Google Shape;1256;p23"/>
              <p:cNvSpPr/>
              <p:nvPr/>
            </p:nvSpPr>
            <p:spPr>
              <a:xfrm>
                <a:off x="611" y="2566"/>
                <a:ext cx="729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7" name="Google Shape;1257;p23"/>
              <p:cNvSpPr/>
              <p:nvPr/>
            </p:nvSpPr>
            <p:spPr>
              <a:xfrm>
                <a:off x="626" y="2583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58" name="Google Shape;1258;p23"/>
            <p:cNvSpPr/>
            <p:nvPr/>
          </p:nvSpPr>
          <p:spPr>
            <a:xfrm>
              <a:off x="5252" y="429"/>
              <a:ext cx="64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23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23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23"/>
            <p:cNvSpPr/>
            <p:nvPr/>
          </p:nvSpPr>
          <p:spPr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23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23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23"/>
            <p:cNvSpPr/>
            <p:nvPr/>
          </p:nvSpPr>
          <p:spPr>
            <a:xfrm>
              <a:off x="4204" y="2712"/>
              <a:ext cx="1072" cy="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23"/>
            <p:cNvSpPr/>
            <p:nvPr/>
          </p:nvSpPr>
          <p:spPr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23"/>
            <p:cNvSpPr/>
            <p:nvPr/>
          </p:nvSpPr>
          <p:spPr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23"/>
            <p:cNvSpPr/>
            <p:nvPr/>
          </p:nvSpPr>
          <p:spPr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23"/>
            <p:cNvSpPr/>
            <p:nvPr/>
          </p:nvSpPr>
          <p:spPr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9" name="Google Shape;1269;p23"/>
          <p:cNvGrpSpPr/>
          <p:nvPr/>
        </p:nvGrpSpPr>
        <p:grpSpPr>
          <a:xfrm>
            <a:off x="8560790" y="1753280"/>
            <a:ext cx="390525" cy="641350"/>
            <a:chOff x="4140" y="429"/>
            <a:chExt cx="1425" cy="2396"/>
          </a:xfrm>
        </p:grpSpPr>
        <p:sp>
          <p:nvSpPr>
            <p:cNvPr id="1270" name="Google Shape;1270;p23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23"/>
            <p:cNvSpPr/>
            <p:nvPr/>
          </p:nvSpPr>
          <p:spPr>
            <a:xfrm>
              <a:off x="4204" y="429"/>
              <a:ext cx="1048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23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23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23"/>
            <p:cNvSpPr/>
            <p:nvPr/>
          </p:nvSpPr>
          <p:spPr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75" name="Google Shape;1275;p23"/>
            <p:cNvGrpSpPr/>
            <p:nvPr/>
          </p:nvGrpSpPr>
          <p:grpSpPr>
            <a:xfrm>
              <a:off x="4748" y="666"/>
              <a:ext cx="579" cy="148"/>
              <a:chOff x="613" y="2566"/>
              <a:chExt cx="723" cy="142"/>
            </a:xfrm>
          </p:grpSpPr>
          <p:sp>
            <p:nvSpPr>
              <p:cNvPr id="1276" name="Google Shape;1276;p23"/>
              <p:cNvSpPr/>
              <p:nvPr/>
            </p:nvSpPr>
            <p:spPr>
              <a:xfrm>
                <a:off x="613" y="2566"/>
                <a:ext cx="723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7" name="Google Shape;1277;p23"/>
              <p:cNvSpPr/>
              <p:nvPr/>
            </p:nvSpPr>
            <p:spPr>
              <a:xfrm>
                <a:off x="627" y="2583"/>
                <a:ext cx="694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78" name="Google Shape;1278;p23"/>
            <p:cNvSpPr/>
            <p:nvPr/>
          </p:nvSpPr>
          <p:spPr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79" name="Google Shape;1279;p23"/>
            <p:cNvGrpSpPr/>
            <p:nvPr/>
          </p:nvGrpSpPr>
          <p:grpSpPr>
            <a:xfrm>
              <a:off x="4749" y="992"/>
              <a:ext cx="579" cy="136"/>
              <a:chOff x="616" y="2566"/>
              <a:chExt cx="723" cy="141"/>
            </a:xfrm>
          </p:grpSpPr>
          <p:sp>
            <p:nvSpPr>
              <p:cNvPr id="1280" name="Google Shape;1280;p23"/>
              <p:cNvSpPr/>
              <p:nvPr/>
            </p:nvSpPr>
            <p:spPr>
              <a:xfrm>
                <a:off x="616" y="2566"/>
                <a:ext cx="723" cy="14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1" name="Google Shape;1281;p23"/>
              <p:cNvSpPr/>
              <p:nvPr/>
            </p:nvSpPr>
            <p:spPr>
              <a:xfrm>
                <a:off x="630" y="2585"/>
                <a:ext cx="694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82" name="Google Shape;1282;p23"/>
            <p:cNvSpPr/>
            <p:nvPr/>
          </p:nvSpPr>
          <p:spPr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23"/>
            <p:cNvSpPr/>
            <p:nvPr/>
          </p:nvSpPr>
          <p:spPr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84" name="Google Shape;1284;p23"/>
            <p:cNvGrpSpPr/>
            <p:nvPr/>
          </p:nvGrpSpPr>
          <p:grpSpPr>
            <a:xfrm>
              <a:off x="4737" y="1627"/>
              <a:ext cx="580" cy="142"/>
              <a:chOff x="616" y="2568"/>
              <a:chExt cx="722" cy="131"/>
            </a:xfrm>
          </p:grpSpPr>
          <p:sp>
            <p:nvSpPr>
              <p:cNvPr id="1285" name="Google Shape;1285;p23"/>
              <p:cNvSpPr/>
              <p:nvPr/>
            </p:nvSpPr>
            <p:spPr>
              <a:xfrm>
                <a:off x="616" y="2568"/>
                <a:ext cx="722" cy="13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6" name="Google Shape;1286;p23"/>
              <p:cNvSpPr/>
              <p:nvPr/>
            </p:nvSpPr>
            <p:spPr>
              <a:xfrm>
                <a:off x="630" y="2584"/>
                <a:ext cx="693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87" name="Google Shape;1287;p23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88" name="Google Shape;1288;p23"/>
            <p:cNvGrpSpPr/>
            <p:nvPr/>
          </p:nvGrpSpPr>
          <p:grpSpPr>
            <a:xfrm>
              <a:off x="4737" y="1325"/>
              <a:ext cx="585" cy="142"/>
              <a:chOff x="611" y="2566"/>
              <a:chExt cx="729" cy="142"/>
            </a:xfrm>
          </p:grpSpPr>
          <p:sp>
            <p:nvSpPr>
              <p:cNvPr id="1289" name="Google Shape;1289;p23"/>
              <p:cNvSpPr/>
              <p:nvPr/>
            </p:nvSpPr>
            <p:spPr>
              <a:xfrm>
                <a:off x="611" y="2566"/>
                <a:ext cx="729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0" name="Google Shape;1290;p23"/>
              <p:cNvSpPr/>
              <p:nvPr/>
            </p:nvSpPr>
            <p:spPr>
              <a:xfrm>
                <a:off x="625" y="2583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91" name="Google Shape;1291;p23"/>
            <p:cNvSpPr/>
            <p:nvPr/>
          </p:nvSpPr>
          <p:spPr>
            <a:xfrm>
              <a:off x="5252" y="429"/>
              <a:ext cx="64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23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23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23"/>
            <p:cNvSpPr/>
            <p:nvPr/>
          </p:nvSpPr>
          <p:spPr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23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23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23"/>
            <p:cNvSpPr/>
            <p:nvPr/>
          </p:nvSpPr>
          <p:spPr>
            <a:xfrm>
              <a:off x="4204" y="2712"/>
              <a:ext cx="1072" cy="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23"/>
            <p:cNvSpPr/>
            <p:nvPr/>
          </p:nvSpPr>
          <p:spPr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23"/>
            <p:cNvSpPr/>
            <p:nvPr/>
          </p:nvSpPr>
          <p:spPr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23"/>
            <p:cNvSpPr/>
            <p:nvPr/>
          </p:nvSpPr>
          <p:spPr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23"/>
            <p:cNvSpPr/>
            <p:nvPr/>
          </p:nvSpPr>
          <p:spPr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2" name="Google Shape;1302;p23"/>
          <p:cNvGrpSpPr/>
          <p:nvPr/>
        </p:nvGrpSpPr>
        <p:grpSpPr>
          <a:xfrm>
            <a:off x="9376765" y="3005818"/>
            <a:ext cx="390525" cy="641350"/>
            <a:chOff x="4140" y="429"/>
            <a:chExt cx="1425" cy="2396"/>
          </a:xfrm>
        </p:grpSpPr>
        <p:sp>
          <p:nvSpPr>
            <p:cNvPr id="1303" name="Google Shape;1303;p23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23"/>
            <p:cNvSpPr/>
            <p:nvPr/>
          </p:nvSpPr>
          <p:spPr>
            <a:xfrm>
              <a:off x="4204" y="429"/>
              <a:ext cx="1048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23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23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23"/>
            <p:cNvSpPr/>
            <p:nvPr/>
          </p:nvSpPr>
          <p:spPr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08" name="Google Shape;1308;p23"/>
            <p:cNvGrpSpPr/>
            <p:nvPr/>
          </p:nvGrpSpPr>
          <p:grpSpPr>
            <a:xfrm>
              <a:off x="4748" y="666"/>
              <a:ext cx="579" cy="148"/>
              <a:chOff x="613" y="2566"/>
              <a:chExt cx="723" cy="142"/>
            </a:xfrm>
          </p:grpSpPr>
          <p:sp>
            <p:nvSpPr>
              <p:cNvPr id="1309" name="Google Shape;1309;p23"/>
              <p:cNvSpPr/>
              <p:nvPr/>
            </p:nvSpPr>
            <p:spPr>
              <a:xfrm>
                <a:off x="613" y="2566"/>
                <a:ext cx="723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0" name="Google Shape;1310;p23"/>
              <p:cNvSpPr/>
              <p:nvPr/>
            </p:nvSpPr>
            <p:spPr>
              <a:xfrm>
                <a:off x="627" y="2583"/>
                <a:ext cx="694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11" name="Google Shape;1311;p23"/>
            <p:cNvSpPr/>
            <p:nvPr/>
          </p:nvSpPr>
          <p:spPr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12" name="Google Shape;1312;p23"/>
            <p:cNvGrpSpPr/>
            <p:nvPr/>
          </p:nvGrpSpPr>
          <p:grpSpPr>
            <a:xfrm>
              <a:off x="4749" y="992"/>
              <a:ext cx="579" cy="136"/>
              <a:chOff x="616" y="2566"/>
              <a:chExt cx="723" cy="141"/>
            </a:xfrm>
          </p:grpSpPr>
          <p:sp>
            <p:nvSpPr>
              <p:cNvPr id="1313" name="Google Shape;1313;p23"/>
              <p:cNvSpPr/>
              <p:nvPr/>
            </p:nvSpPr>
            <p:spPr>
              <a:xfrm>
                <a:off x="616" y="2566"/>
                <a:ext cx="723" cy="14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4" name="Google Shape;1314;p23"/>
              <p:cNvSpPr/>
              <p:nvPr/>
            </p:nvSpPr>
            <p:spPr>
              <a:xfrm>
                <a:off x="630" y="2585"/>
                <a:ext cx="694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15" name="Google Shape;1315;p23"/>
            <p:cNvSpPr/>
            <p:nvPr/>
          </p:nvSpPr>
          <p:spPr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23"/>
            <p:cNvSpPr/>
            <p:nvPr/>
          </p:nvSpPr>
          <p:spPr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17" name="Google Shape;1317;p23"/>
            <p:cNvGrpSpPr/>
            <p:nvPr/>
          </p:nvGrpSpPr>
          <p:grpSpPr>
            <a:xfrm>
              <a:off x="4737" y="1627"/>
              <a:ext cx="580" cy="142"/>
              <a:chOff x="616" y="2568"/>
              <a:chExt cx="722" cy="131"/>
            </a:xfrm>
          </p:grpSpPr>
          <p:sp>
            <p:nvSpPr>
              <p:cNvPr id="1318" name="Google Shape;1318;p23"/>
              <p:cNvSpPr/>
              <p:nvPr/>
            </p:nvSpPr>
            <p:spPr>
              <a:xfrm>
                <a:off x="616" y="2568"/>
                <a:ext cx="722" cy="13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9" name="Google Shape;1319;p23"/>
              <p:cNvSpPr/>
              <p:nvPr/>
            </p:nvSpPr>
            <p:spPr>
              <a:xfrm>
                <a:off x="630" y="2584"/>
                <a:ext cx="693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20" name="Google Shape;1320;p23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21" name="Google Shape;1321;p23"/>
            <p:cNvGrpSpPr/>
            <p:nvPr/>
          </p:nvGrpSpPr>
          <p:grpSpPr>
            <a:xfrm>
              <a:off x="4737" y="1325"/>
              <a:ext cx="585" cy="142"/>
              <a:chOff x="611" y="2566"/>
              <a:chExt cx="729" cy="142"/>
            </a:xfrm>
          </p:grpSpPr>
          <p:sp>
            <p:nvSpPr>
              <p:cNvPr id="1322" name="Google Shape;1322;p23"/>
              <p:cNvSpPr/>
              <p:nvPr/>
            </p:nvSpPr>
            <p:spPr>
              <a:xfrm>
                <a:off x="611" y="2566"/>
                <a:ext cx="729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3" name="Google Shape;1323;p23"/>
              <p:cNvSpPr/>
              <p:nvPr/>
            </p:nvSpPr>
            <p:spPr>
              <a:xfrm>
                <a:off x="625" y="2583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24" name="Google Shape;1324;p23"/>
            <p:cNvSpPr/>
            <p:nvPr/>
          </p:nvSpPr>
          <p:spPr>
            <a:xfrm>
              <a:off x="5252" y="429"/>
              <a:ext cx="64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23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23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23"/>
            <p:cNvSpPr/>
            <p:nvPr/>
          </p:nvSpPr>
          <p:spPr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23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23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23"/>
            <p:cNvSpPr/>
            <p:nvPr/>
          </p:nvSpPr>
          <p:spPr>
            <a:xfrm>
              <a:off x="4204" y="2712"/>
              <a:ext cx="1072" cy="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23"/>
            <p:cNvSpPr/>
            <p:nvPr/>
          </p:nvSpPr>
          <p:spPr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23"/>
            <p:cNvSpPr/>
            <p:nvPr/>
          </p:nvSpPr>
          <p:spPr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23"/>
            <p:cNvSpPr/>
            <p:nvPr/>
          </p:nvSpPr>
          <p:spPr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23"/>
            <p:cNvSpPr/>
            <p:nvPr/>
          </p:nvSpPr>
          <p:spPr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5" name="Google Shape;1335;p23"/>
          <p:cNvSpPr/>
          <p:nvPr/>
        </p:nvSpPr>
        <p:spPr>
          <a:xfrm>
            <a:off x="810552" y="2790656"/>
            <a:ext cx="3704869" cy="3241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Recursive query:</a:t>
            </a:r>
            <a:endParaRPr/>
          </a:p>
          <a:p>
            <a:pPr indent="-288925" lvl="0" marL="4032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puts burden of name resolution on contacted name server</a:t>
            </a:r>
            <a:endParaRPr/>
          </a:p>
          <a:p>
            <a:pPr indent="-288925" lvl="0" marL="4032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heavy load at upper levels of hierarchy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1336" name="Google Shape;1336;p23"/>
          <p:cNvSpPr txBox="1"/>
          <p:nvPr/>
        </p:nvSpPr>
        <p:spPr>
          <a:xfrm>
            <a:off x="684201" y="1617338"/>
            <a:ext cx="5664200" cy="1061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301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rPr>
              <a:t>Example: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host at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engineering.nyu.edu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wants IP address for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gaia.cs.umass.edu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7" name="Google Shape;1337;p23"/>
          <p:cNvSpPr txBox="1"/>
          <p:nvPr>
            <p:ph idx="4294967295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Application Layer: 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11fc7892358_0_0"/>
          <p:cNvSpPr txBox="1"/>
          <p:nvPr>
            <p:ph type="title"/>
          </p:nvPr>
        </p:nvSpPr>
        <p:spPr>
          <a:xfrm>
            <a:off x="1495050" y="126825"/>
            <a:ext cx="10018800" cy="66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DNS Queries - Summary</a:t>
            </a:r>
            <a:endParaRPr/>
          </a:p>
        </p:txBody>
      </p:sp>
      <p:pic>
        <p:nvPicPr>
          <p:cNvPr id="1344" name="Google Shape;1344;g11fc789235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3275" y="677400"/>
            <a:ext cx="7157051" cy="566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5" name="Google Shape;1345;g11fc7892358_0_0"/>
          <p:cNvSpPr txBox="1"/>
          <p:nvPr/>
        </p:nvSpPr>
        <p:spPr>
          <a:xfrm>
            <a:off x="2289600" y="6338950"/>
            <a:ext cx="670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Source :</a:t>
            </a:r>
            <a:r>
              <a:rPr lang="en-US" sz="1200"/>
              <a:t>https://foxutech.com/what-is-dns-and-how-it-works/how-dns-works/</a:t>
            </a:r>
            <a:endParaRPr sz="1200"/>
          </a:p>
        </p:txBody>
      </p:sp>
      <p:sp>
        <p:nvSpPr>
          <p:cNvPr id="1346" name="Google Shape;1346;g11fc7892358_0_0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24"/>
          <p:cNvSpPr txBox="1"/>
          <p:nvPr>
            <p:ph type="title"/>
          </p:nvPr>
        </p:nvSpPr>
        <p:spPr>
          <a:xfrm>
            <a:off x="2057400" y="435419"/>
            <a:ext cx="7772400" cy="969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1" lang="en-US"/>
              <a:t>DNS: caching, updating records</a:t>
            </a:r>
            <a:endParaRPr/>
          </a:p>
        </p:txBody>
      </p:sp>
      <p:sp>
        <p:nvSpPr>
          <p:cNvPr id="1353" name="Google Shape;1353;p24"/>
          <p:cNvSpPr txBox="1"/>
          <p:nvPr>
            <p:ph idx="1" type="body"/>
          </p:nvPr>
        </p:nvSpPr>
        <p:spPr>
          <a:xfrm>
            <a:off x="2143125" y="1438276"/>
            <a:ext cx="7926388" cy="4733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Once (any) name server learns mapping, it </a:t>
            </a:r>
            <a:r>
              <a:rPr i="1" lang="en-US" sz="2000">
                <a:solidFill>
                  <a:srgbClr val="000099"/>
                </a:solidFill>
              </a:rPr>
              <a:t>caches</a:t>
            </a:r>
            <a:r>
              <a:rPr lang="en-US" sz="2000"/>
              <a:t> mapping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Cache entries timeout (disappear) after some time (TTL)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TLD servers typically cached in local name servers</a:t>
            </a:r>
            <a:endParaRPr/>
          </a:p>
          <a:p>
            <a:pPr indent="-285750" lvl="2" marL="12001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thus root name servers not often visited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Cached entries may be </a:t>
            </a:r>
            <a:r>
              <a:rPr i="1" lang="en-US" sz="2000">
                <a:solidFill>
                  <a:srgbClr val="CC0000"/>
                </a:solidFill>
              </a:rPr>
              <a:t>out-of-date</a:t>
            </a:r>
            <a:r>
              <a:rPr lang="en-US" sz="2000"/>
              <a:t> (best effort name-to-address translation!)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if name host changes IP address, may not be known Internet-wide until all TTLs expire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Update/notify mechanisms proposed IETF standard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RFC 2136</a:t>
            </a:r>
            <a:endParaRPr/>
          </a:p>
        </p:txBody>
      </p:sp>
      <p:sp>
        <p:nvSpPr>
          <p:cNvPr id="1354" name="Google Shape;1354;p24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p25"/>
          <p:cNvSpPr txBox="1"/>
          <p:nvPr>
            <p:ph type="title"/>
          </p:nvPr>
        </p:nvSpPr>
        <p:spPr>
          <a:xfrm>
            <a:off x="1979613" y="201614"/>
            <a:ext cx="7772400" cy="892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1" lang="en-US"/>
              <a:t>DNS records</a:t>
            </a:r>
            <a:endParaRPr b="1"/>
          </a:p>
        </p:txBody>
      </p:sp>
      <p:sp>
        <p:nvSpPr>
          <p:cNvPr id="1361" name="Google Shape;1361;p25"/>
          <p:cNvSpPr txBox="1"/>
          <p:nvPr>
            <p:ph idx="1" type="body"/>
          </p:nvPr>
        </p:nvSpPr>
        <p:spPr>
          <a:xfrm>
            <a:off x="2066926" y="1138238"/>
            <a:ext cx="7820025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610"/>
              <a:buFont typeface="Noto Sans Symbols"/>
              <a:buNone/>
            </a:pPr>
            <a:r>
              <a:rPr b="1" i="1" lang="en-US">
                <a:solidFill>
                  <a:srgbClr val="CC0000"/>
                </a:solidFill>
              </a:rPr>
              <a:t>DNS:</a:t>
            </a:r>
            <a:r>
              <a:rPr b="1" lang="en-US" sz="2400"/>
              <a:t> Distributed database storing resource records </a:t>
            </a:r>
            <a:r>
              <a:rPr b="1" lang="en-US">
                <a:solidFill>
                  <a:srgbClr val="CC0000"/>
                </a:solidFill>
              </a:rPr>
              <a:t>(RR)</a:t>
            </a:r>
            <a:endParaRPr/>
          </a:p>
        </p:txBody>
      </p:sp>
      <p:sp>
        <p:nvSpPr>
          <p:cNvPr id="1362" name="Google Shape;1362;p25"/>
          <p:cNvSpPr txBox="1"/>
          <p:nvPr>
            <p:ph idx="2" type="body"/>
          </p:nvPr>
        </p:nvSpPr>
        <p:spPr>
          <a:xfrm>
            <a:off x="1979626" y="4567239"/>
            <a:ext cx="68739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25000" lnSpcReduction="2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ct val="145000"/>
              <a:buFont typeface="Noto Sans Symbols"/>
              <a:buNone/>
            </a:pPr>
            <a:r>
              <a:rPr lang="en-US" sz="8600" u="sng">
                <a:solidFill>
                  <a:srgbClr val="CC0000"/>
                </a:solidFill>
              </a:rPr>
              <a:t>type=NS</a:t>
            </a:r>
            <a:endParaRPr/>
          </a:p>
          <a:p>
            <a:pPr indent="-285750" lvl="1" marL="742950" rtl="0" algn="l">
              <a:spcBef>
                <a:spcPts val="960"/>
              </a:spcBef>
              <a:spcAft>
                <a:spcPts val="0"/>
              </a:spcAft>
              <a:buSzPct val="145000"/>
              <a:buChar char="•"/>
            </a:pPr>
            <a:r>
              <a:rPr b="1" lang="en-US" sz="7200"/>
              <a:t>Name</a:t>
            </a:r>
            <a:r>
              <a:rPr lang="en-US" sz="7200"/>
              <a:t> is domain</a:t>
            </a:r>
            <a:endParaRPr/>
          </a:p>
          <a:p>
            <a:pPr indent="-285750" lvl="1" marL="742950" rtl="0" algn="l">
              <a:spcBef>
                <a:spcPts val="960"/>
              </a:spcBef>
              <a:spcAft>
                <a:spcPts val="0"/>
              </a:spcAft>
              <a:buSzPct val="145000"/>
              <a:buChar char="•"/>
            </a:pPr>
            <a:r>
              <a:rPr b="1" lang="en-US" sz="7200"/>
              <a:t>Value</a:t>
            </a:r>
            <a:r>
              <a:rPr lang="en-US" sz="7200"/>
              <a:t> is hostname of</a:t>
            </a:r>
            <a:br>
              <a:rPr lang="en-US" sz="7200"/>
            </a:br>
            <a:r>
              <a:rPr lang="en-US" sz="7200"/>
              <a:t>authoritative name server</a:t>
            </a:r>
            <a:br>
              <a:rPr lang="en-US" sz="7200"/>
            </a:br>
            <a:r>
              <a:rPr lang="en-US" sz="7200"/>
              <a:t>for this domain</a:t>
            </a:r>
            <a:endParaRPr/>
          </a:p>
          <a:p>
            <a:pPr indent="-285750" lvl="1" marL="742950" rtl="0" algn="l">
              <a:spcBef>
                <a:spcPts val="960"/>
              </a:spcBef>
              <a:spcAft>
                <a:spcPts val="0"/>
              </a:spcAft>
              <a:buSzPct val="145000"/>
              <a:buChar char="•"/>
            </a:pPr>
            <a:r>
              <a:rPr lang="en-US" sz="7200"/>
              <a:t>(fi.com, dns.fi.com, NS)</a:t>
            </a:r>
            <a:endParaRPr/>
          </a:p>
          <a:p>
            <a:pPr indent="-285750" lvl="0" marL="285750" rtl="0" algn="l">
              <a:spcBef>
                <a:spcPts val="785"/>
              </a:spcBef>
              <a:spcAft>
                <a:spcPts val="0"/>
              </a:spcAft>
              <a:buSzPct val="145000"/>
              <a:buChar char="•"/>
            </a:pPr>
            <a:r>
              <a:rPr lang="en-US" sz="3700"/>
              <a:t>**e.g. MX and NS can be use to map same domain to multiple server</a:t>
            </a:r>
            <a:endParaRPr/>
          </a:p>
        </p:txBody>
      </p:sp>
      <p:sp>
        <p:nvSpPr>
          <p:cNvPr id="1363" name="Google Shape;1363;p25"/>
          <p:cNvSpPr txBox="1"/>
          <p:nvPr/>
        </p:nvSpPr>
        <p:spPr>
          <a:xfrm>
            <a:off x="3319463" y="1757363"/>
            <a:ext cx="53641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RR format:</a:t>
            </a: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(name, value, type, ttl)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4" name="Google Shape;1364;p25"/>
          <p:cNvSpPr/>
          <p:nvPr/>
        </p:nvSpPr>
        <p:spPr>
          <a:xfrm>
            <a:off x="3400426" y="1690688"/>
            <a:ext cx="5267325" cy="571500"/>
          </a:xfrm>
          <a:prstGeom prst="rect">
            <a:avLst/>
          </a:prstGeom>
          <a:noFill/>
          <a:ln cap="flat" cmpd="sng" w="19050">
            <a:solidFill>
              <a:srgbClr val="0000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5" name="Google Shape;1365;p25"/>
          <p:cNvSpPr/>
          <p:nvPr/>
        </p:nvSpPr>
        <p:spPr>
          <a:xfrm>
            <a:off x="2047875" y="2301876"/>
            <a:ext cx="3810000" cy="1304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50"/>
              <a:buFont typeface="Noto Sans Symbols"/>
              <a:buNone/>
            </a:pPr>
            <a:r>
              <a:rPr lang="en-US" sz="2200" u="sng">
                <a:solidFill>
                  <a:srgbClr val="CC0000"/>
                </a:solidFill>
                <a:latin typeface="Corbel"/>
                <a:ea typeface="Corbel"/>
                <a:cs typeface="Corbel"/>
                <a:sym typeface="Corbel"/>
              </a:rPr>
              <a:t>type=A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▪"/>
            </a:pPr>
            <a:r>
              <a:rPr b="1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Name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is hostname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▪"/>
            </a:pPr>
            <a:r>
              <a:rPr b="1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Value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is IP address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(relay1.bar.foo.com, IP, A)</a:t>
            </a:r>
            <a:endParaRPr/>
          </a:p>
          <a:p>
            <a:pPr indent="-213359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66" name="Google Shape;1366;p25"/>
          <p:cNvSpPr/>
          <p:nvPr/>
        </p:nvSpPr>
        <p:spPr>
          <a:xfrm>
            <a:off x="5753100" y="2328863"/>
            <a:ext cx="4514850" cy="2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Arial"/>
              <a:buNone/>
            </a:pPr>
            <a:r>
              <a:rPr lang="en-US" sz="2200" u="sng">
                <a:solidFill>
                  <a:srgbClr val="CC0000"/>
                </a:solidFill>
                <a:latin typeface="Corbel"/>
                <a:ea typeface="Corbel"/>
                <a:cs typeface="Corbel"/>
                <a:sym typeface="Corbel"/>
              </a:rPr>
              <a:t>type=CNAME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▪"/>
            </a:pPr>
            <a:r>
              <a:rPr b="1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Name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is alias name for some “canonical” (the real) name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▪"/>
            </a:pPr>
            <a:r>
              <a:rPr b="1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Value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is canonical name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(ibm.com, server.backup.ibm.com, CNAME)</a:t>
            </a:r>
            <a:endParaRPr/>
          </a:p>
          <a:p>
            <a:pPr indent="-158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13359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67" name="Google Shape;1367;p25"/>
          <p:cNvSpPr/>
          <p:nvPr/>
        </p:nvSpPr>
        <p:spPr>
          <a:xfrm>
            <a:off x="5776913" y="4532314"/>
            <a:ext cx="4748212" cy="1690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Arial"/>
              <a:buNone/>
            </a:pPr>
            <a:r>
              <a:rPr lang="en-US" sz="2200" u="sng">
                <a:solidFill>
                  <a:srgbClr val="CC0000"/>
                </a:solidFill>
                <a:latin typeface="Corbel"/>
                <a:ea typeface="Corbel"/>
                <a:cs typeface="Corbel"/>
                <a:sym typeface="Corbel"/>
              </a:rPr>
              <a:t>type=MX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▪"/>
            </a:pPr>
            <a:r>
              <a:rPr b="1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Value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is name of mail server associated with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name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▪"/>
            </a:pPr>
            <a:r>
              <a:rPr b="1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(fi.com, mail.fi.com,MX)</a:t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13359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68" name="Google Shape;1368;p25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3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p26"/>
          <p:cNvSpPr txBox="1"/>
          <p:nvPr>
            <p:ph type="title"/>
          </p:nvPr>
        </p:nvSpPr>
        <p:spPr>
          <a:xfrm>
            <a:off x="2057400" y="179389"/>
            <a:ext cx="7772400" cy="903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1" lang="en-US"/>
              <a:t>Inserting records into DNS</a:t>
            </a:r>
            <a:endParaRPr/>
          </a:p>
        </p:txBody>
      </p:sp>
      <p:sp>
        <p:nvSpPr>
          <p:cNvPr id="1375" name="Google Shape;1375;p26"/>
          <p:cNvSpPr txBox="1"/>
          <p:nvPr>
            <p:ph idx="1" type="body"/>
          </p:nvPr>
        </p:nvSpPr>
        <p:spPr>
          <a:xfrm>
            <a:off x="2025651" y="1370013"/>
            <a:ext cx="8456613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Example: new startup “Network Utopia”</a:t>
            </a:r>
            <a:endParaRPr/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Register name networkuptopia.com at </a:t>
            </a:r>
            <a:r>
              <a:rPr i="1" lang="en-US">
                <a:solidFill>
                  <a:srgbClr val="CC0000"/>
                </a:solidFill>
              </a:rPr>
              <a:t>DNS registrar</a:t>
            </a:r>
            <a:r>
              <a:rPr lang="en-US"/>
              <a:t> (e.g., Network Solutions)</a:t>
            </a:r>
            <a:endParaRPr/>
          </a:p>
          <a:p>
            <a:pPr indent="-285750" lvl="1" marL="742950" rtl="0" algn="l">
              <a:spcBef>
                <a:spcPts val="970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Provide names, IP addresses of authoritative name server (primary and secondary)</a:t>
            </a:r>
            <a:endParaRPr/>
          </a:p>
          <a:p>
            <a:pPr indent="-285750" lvl="1" marL="742950" rtl="0" algn="l">
              <a:spcBef>
                <a:spcPts val="1118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Registrar inserts two RRs into .com TLD server:</a:t>
            </a:r>
            <a:br>
              <a:rPr lang="en-US" sz="2800"/>
            </a:b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(networkutopia.com, dns1.networkutopia.com, NS)</a:t>
            </a:r>
            <a:endParaRPr/>
          </a:p>
          <a:p>
            <a:pPr indent="-285750" lvl="1" marL="742950" rtl="0" algn="l">
              <a:spcBef>
                <a:spcPts val="970"/>
              </a:spcBef>
              <a:spcAft>
                <a:spcPts val="0"/>
              </a:spcAft>
              <a:buSzPct val="145000"/>
              <a:buFont typeface="Noto Sans Symbols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(dns1.networkutopia.com, 212.212.212.1, A)</a:t>
            </a:r>
            <a:br>
              <a:rPr b="1"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(dns1.networkutopia.com, mail.networkutopia.com, MX)</a:t>
            </a:r>
            <a:endParaRPr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Create authoritative server type A record for www.networkuptopia.com; type MX record for mail.networkutopia.com</a:t>
            </a:r>
            <a:endParaRPr/>
          </a:p>
          <a:p>
            <a:pPr indent="-285750" lvl="0" marL="285750" rtl="0" algn="l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SzPct val="1450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376" name="Google Shape;1376;p26"/>
          <p:cNvSpPr txBox="1"/>
          <p:nvPr>
            <p:ph idx="12" type="sldNum"/>
          </p:nvPr>
        </p:nvSpPr>
        <p:spPr>
          <a:xfrm>
            <a:off x="10951856" y="5867131"/>
            <a:ext cx="5511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27"/>
          <p:cNvSpPr txBox="1"/>
          <p:nvPr>
            <p:ph type="title"/>
          </p:nvPr>
        </p:nvSpPr>
        <p:spPr>
          <a:xfrm>
            <a:off x="838200" y="362678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US" sz="4400"/>
              <a:t>DNS security</a:t>
            </a:r>
            <a:endParaRPr sz="4400"/>
          </a:p>
        </p:txBody>
      </p:sp>
      <p:sp>
        <p:nvSpPr>
          <p:cNvPr id="1383" name="Google Shape;1383;p27"/>
          <p:cNvSpPr txBox="1"/>
          <p:nvPr/>
        </p:nvSpPr>
        <p:spPr>
          <a:xfrm>
            <a:off x="838200" y="1526094"/>
            <a:ext cx="5025571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42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rPr b="0" i="0" lang="en-US" sz="3200" u="none" cap="none" strike="noStrike">
                <a:solidFill>
                  <a:srgbClr val="22228B"/>
                </a:solidFill>
                <a:latin typeface="Calibri"/>
                <a:ea typeface="Calibri"/>
                <a:cs typeface="Calibri"/>
                <a:sym typeface="Calibri"/>
              </a:rPr>
              <a:t>DDoS attacks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bombard root servers with traffic</a:t>
            </a:r>
            <a:endParaRPr/>
          </a:p>
          <a:p>
            <a:pPr indent="-227012" lvl="1" marL="57467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 successful to date</a:t>
            </a:r>
            <a:endParaRPr/>
          </a:p>
          <a:p>
            <a:pPr indent="-227012" lvl="1" marL="57467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traffic filtering</a:t>
            </a:r>
            <a:endParaRPr/>
          </a:p>
          <a:p>
            <a:pPr indent="-227012" lvl="1" marL="57467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local DNS servers cache IPs of TLD servers, allowing root server bypass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bombard TLD servers</a:t>
            </a:r>
            <a:endParaRPr/>
          </a:p>
          <a:p>
            <a:pPr indent="-227012" lvl="1" marL="57467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potentially more dangerous</a:t>
            </a:r>
            <a:endParaRPr/>
          </a:p>
          <a:p>
            <a:pPr indent="-444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Comic Sans MS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84" name="Google Shape;1384;p27"/>
          <p:cNvSpPr txBox="1"/>
          <p:nvPr>
            <p:ph idx="4294967295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Application Layer: 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85" name="Google Shape;138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9671" y="1257300"/>
            <a:ext cx="6023430" cy="2632347"/>
          </a:xfrm>
          <a:prstGeom prst="rect">
            <a:avLst/>
          </a:prstGeom>
          <a:noFill/>
          <a:ln>
            <a:noFill/>
          </a:ln>
        </p:spPr>
      </p:pic>
      <p:sp>
        <p:nvSpPr>
          <p:cNvPr id="1386" name="Google Shape;1386;p27"/>
          <p:cNvSpPr txBox="1"/>
          <p:nvPr/>
        </p:nvSpPr>
        <p:spPr>
          <a:xfrm>
            <a:off x="6664525" y="3966450"/>
            <a:ext cx="4837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Source :</a:t>
            </a:r>
            <a:r>
              <a:rPr lang="en-US" sz="1100"/>
              <a:t>https://www.imperva.com/learn/ddos/dns-flood/</a:t>
            </a:r>
            <a:endParaRPr sz="11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g11fc7892358_0_9"/>
          <p:cNvSpPr txBox="1"/>
          <p:nvPr>
            <p:ph type="title"/>
          </p:nvPr>
        </p:nvSpPr>
        <p:spPr>
          <a:xfrm>
            <a:off x="1430550" y="440700"/>
            <a:ext cx="10018800" cy="58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 sz="4400"/>
              <a:t>DNS security</a:t>
            </a:r>
            <a:endParaRPr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3" name="Google Shape;1393;g11fc7892358_0_9"/>
          <p:cNvSpPr txBox="1"/>
          <p:nvPr/>
        </p:nvSpPr>
        <p:spPr>
          <a:xfrm>
            <a:off x="409675" y="977900"/>
            <a:ext cx="6932100" cy="53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428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Noto Sans Symbols"/>
              <a:buNone/>
            </a:pPr>
            <a:r>
              <a:rPr b="0" i="0" lang="en-US" sz="3200" u="none" cap="none" strike="noStrike">
                <a:solidFill>
                  <a:srgbClr val="21218A"/>
                </a:solidFill>
                <a:latin typeface="Calibri"/>
                <a:ea typeface="Calibri"/>
                <a:cs typeface="Calibri"/>
                <a:sym typeface="Calibri"/>
              </a:rPr>
              <a:t>Spoofing  attacks</a:t>
            </a:r>
            <a:endParaRPr/>
          </a:p>
          <a:p>
            <a:pPr indent="-3302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intercept DNS queries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600"/>
              <a:buFont typeface="Noto Sans Symbols"/>
              <a:buChar char="▪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And then r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eturn</a:t>
            </a: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bogus replies</a:t>
            </a:r>
            <a:endParaRPr sz="1200"/>
          </a:p>
          <a:p>
            <a:pPr indent="-3302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600"/>
              <a:buFont typeface="Noto Sans Symbols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Also known as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DNS cache poisoning</a:t>
            </a:r>
            <a:endParaRPr b="1" i="0" sz="24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</a:pPr>
            <a:r>
              <a:rPr b="1" lang="en-US" sz="2400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endParaRPr b="1" sz="2400">
              <a:solidFill>
                <a:srgbClr val="3333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2" marL="13716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Calibri"/>
              <a:buChar char="■"/>
            </a:pPr>
            <a:r>
              <a:rPr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RFC 4033: DNSSEC authentication services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2" marL="13716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Calibri"/>
              <a:buChar char="■"/>
            </a:pPr>
            <a:r>
              <a:rPr lang="en-US" sz="20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Uses public key cryptography (a way of digitally signing information) to verify and authenticate data.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4" name="Google Shape;1394;g11fc7892358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1725" y="1020900"/>
            <a:ext cx="6932099" cy="3899302"/>
          </a:xfrm>
          <a:prstGeom prst="rect">
            <a:avLst/>
          </a:prstGeom>
          <a:noFill/>
          <a:ln>
            <a:noFill/>
          </a:ln>
        </p:spPr>
      </p:pic>
      <p:sp>
        <p:nvSpPr>
          <p:cNvPr id="1395" name="Google Shape;1395;g11fc7892358_0_9"/>
          <p:cNvSpPr txBox="1"/>
          <p:nvPr/>
        </p:nvSpPr>
        <p:spPr>
          <a:xfrm>
            <a:off x="5546575" y="4920200"/>
            <a:ext cx="569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Source : </a:t>
            </a:r>
            <a:r>
              <a:rPr lang="en-US" sz="1200"/>
              <a:t>https://www.youtube.com/watch?v=71gpJ2wx7z8</a:t>
            </a:r>
            <a:endParaRPr sz="1200"/>
          </a:p>
        </p:txBody>
      </p:sp>
      <p:sp>
        <p:nvSpPr>
          <p:cNvPr id="1396" name="Google Shape;1396;g11fc7892358_0_9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"/>
          <p:cNvSpPr txBox="1"/>
          <p:nvPr/>
        </p:nvSpPr>
        <p:spPr>
          <a:xfrm>
            <a:off x="1076398" y="1366712"/>
            <a:ext cx="605718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7D28CD"/>
                </a:solidFill>
                <a:latin typeface="Calibri"/>
                <a:ea typeface="Calibri"/>
                <a:cs typeface="Calibri"/>
                <a:sym typeface="Calibri"/>
              </a:rPr>
              <a:t>Three major components: </a:t>
            </a:r>
            <a:endParaRPr/>
          </a:p>
          <a:p>
            <a:pPr indent="-215900" lvl="0" marL="4603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agents </a:t>
            </a:r>
            <a:endParaRPr/>
          </a:p>
          <a:p>
            <a:pPr indent="-215900" lvl="0" marL="4603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mail servers </a:t>
            </a:r>
            <a:endParaRPr/>
          </a:p>
          <a:p>
            <a:pPr indent="-215900" lvl="0" marL="4603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simple mail transfer protocol: SMTP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rPr b="0" i="0" lang="en-US" sz="32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User Agent</a:t>
            </a:r>
            <a:endParaRPr/>
          </a:p>
          <a:p>
            <a:pPr indent="-215900" lvl="0" marL="4603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a.k.a. “mail reader”</a:t>
            </a:r>
            <a:endParaRPr/>
          </a:p>
          <a:p>
            <a:pPr indent="-215900" lvl="0" marL="4603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composing, editing, reading mail messages</a:t>
            </a:r>
            <a:endParaRPr/>
          </a:p>
          <a:p>
            <a:pPr indent="-215900" lvl="0" marL="4603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e.g., Outlook, iPhone mail client</a:t>
            </a:r>
            <a:endParaRPr/>
          </a:p>
          <a:p>
            <a:pPr indent="-215900" lvl="0" marL="4603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outgoing, incoming messages stored on server</a:t>
            </a:r>
            <a:endParaRPr/>
          </a:p>
        </p:txBody>
      </p:sp>
      <p:grpSp>
        <p:nvGrpSpPr>
          <p:cNvPr id="172" name="Google Shape;172;p3"/>
          <p:cNvGrpSpPr/>
          <p:nvPr/>
        </p:nvGrpSpPr>
        <p:grpSpPr>
          <a:xfrm>
            <a:off x="9926119" y="5308075"/>
            <a:ext cx="1736725" cy="973138"/>
            <a:chOff x="4458" y="3335"/>
            <a:chExt cx="1094" cy="613"/>
          </a:xfrm>
        </p:grpSpPr>
        <p:sp>
          <p:nvSpPr>
            <p:cNvPr id="173" name="Google Shape;173;p3"/>
            <p:cNvSpPr txBox="1"/>
            <p:nvPr/>
          </p:nvSpPr>
          <p:spPr>
            <a:xfrm>
              <a:off x="4527" y="3715"/>
              <a:ext cx="875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user mailbox</a:t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4" name="Google Shape;174;p3"/>
            <p:cNvGrpSpPr/>
            <p:nvPr/>
          </p:nvGrpSpPr>
          <p:grpSpPr>
            <a:xfrm>
              <a:off x="4458" y="3408"/>
              <a:ext cx="450" cy="120"/>
              <a:chOff x="4314" y="3444"/>
              <a:chExt cx="450" cy="120"/>
            </a:xfrm>
          </p:grpSpPr>
          <p:sp>
            <p:nvSpPr>
              <p:cNvPr id="175" name="Google Shape;175;p3"/>
              <p:cNvSpPr/>
              <p:nvPr/>
            </p:nvSpPr>
            <p:spPr>
              <a:xfrm>
                <a:off x="4314" y="3444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76" name="Google Shape;176;p3"/>
              <p:cNvCxnSpPr/>
              <p:nvPr/>
            </p:nvCxnSpPr>
            <p:spPr>
              <a:xfrm>
                <a:off x="4363" y="3472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" name="Google Shape;177;p3"/>
              <p:cNvCxnSpPr/>
              <p:nvPr/>
            </p:nvCxnSpPr>
            <p:spPr>
              <a:xfrm flipH="1">
                <a:off x="4472" y="3471"/>
                <a:ext cx="6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8" name="Google Shape;178;p3"/>
              <p:cNvCxnSpPr/>
              <p:nvPr/>
            </p:nvCxnSpPr>
            <p:spPr>
              <a:xfrm>
                <a:off x="4527" y="3473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" name="Google Shape;179;p3"/>
              <p:cNvCxnSpPr/>
              <p:nvPr/>
            </p:nvCxnSpPr>
            <p:spPr>
              <a:xfrm>
                <a:off x="4584" y="3471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" name="Google Shape;180;p3"/>
              <p:cNvCxnSpPr/>
              <p:nvPr/>
            </p:nvCxnSpPr>
            <p:spPr>
              <a:xfrm>
                <a:off x="4645" y="3471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1" name="Google Shape;181;p3"/>
              <p:cNvCxnSpPr/>
              <p:nvPr/>
            </p:nvCxnSpPr>
            <p:spPr>
              <a:xfrm>
                <a:off x="4701" y="3471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2" name="Google Shape;182;p3"/>
              <p:cNvCxnSpPr/>
              <p:nvPr/>
            </p:nvCxnSpPr>
            <p:spPr>
              <a:xfrm>
                <a:off x="4416" y="3472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83" name="Google Shape;183;p3"/>
            <p:cNvSpPr/>
            <p:nvPr/>
          </p:nvSpPr>
          <p:spPr>
            <a:xfrm>
              <a:off x="4472" y="3779"/>
              <a:ext cx="64" cy="93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38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3"/>
            <p:cNvSpPr txBox="1"/>
            <p:nvPr/>
          </p:nvSpPr>
          <p:spPr>
            <a:xfrm>
              <a:off x="4514" y="3335"/>
              <a:ext cx="1038" cy="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outgoing </a:t>
              </a:r>
              <a:endParaRPr/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message queue</a:t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5" name="Google Shape;185;p3"/>
          <p:cNvGrpSpPr/>
          <p:nvPr/>
        </p:nvGrpSpPr>
        <p:grpSpPr>
          <a:xfrm>
            <a:off x="7241455" y="1234950"/>
            <a:ext cx="2992437" cy="3595688"/>
            <a:chOff x="7241455" y="1234950"/>
            <a:chExt cx="2992437" cy="3595688"/>
          </a:xfrm>
        </p:grpSpPr>
        <p:grpSp>
          <p:nvGrpSpPr>
            <p:cNvPr id="186" name="Google Shape;186;p3"/>
            <p:cNvGrpSpPr/>
            <p:nvPr/>
          </p:nvGrpSpPr>
          <p:grpSpPr>
            <a:xfrm>
              <a:off x="9233767" y="2182687"/>
              <a:ext cx="1000125" cy="1247776"/>
              <a:chOff x="9233767" y="2182687"/>
              <a:chExt cx="1000125" cy="1247776"/>
            </a:xfrm>
          </p:grpSpPr>
          <p:grpSp>
            <p:nvGrpSpPr>
              <p:cNvPr id="187" name="Google Shape;187;p3"/>
              <p:cNvGrpSpPr/>
              <p:nvPr/>
            </p:nvGrpSpPr>
            <p:grpSpPr>
              <a:xfrm>
                <a:off x="9233767" y="2182687"/>
                <a:ext cx="477838" cy="715963"/>
                <a:chOff x="4140" y="429"/>
                <a:chExt cx="1425" cy="2396"/>
              </a:xfrm>
            </p:grpSpPr>
            <p:sp>
              <p:nvSpPr>
                <p:cNvPr id="188" name="Google Shape;188;p3"/>
                <p:cNvSpPr/>
                <p:nvPr/>
              </p:nvSpPr>
              <p:spPr>
                <a:xfrm>
                  <a:off x="5268" y="433"/>
                  <a:ext cx="283" cy="2286"/>
                </a:xfrm>
                <a:custGeom>
                  <a:rect b="b" l="l" r="r" t="t"/>
                  <a:pathLst>
                    <a:path extrusionOk="0" h="2742" w="354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" name="Google Shape;189;p3"/>
                <p:cNvSpPr/>
                <p:nvPr/>
              </p:nvSpPr>
              <p:spPr>
                <a:xfrm>
                  <a:off x="4206" y="429"/>
                  <a:ext cx="1046" cy="2284"/>
                </a:xfrm>
                <a:prstGeom prst="rect">
                  <a:avLst/>
                </a:pr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" name="Google Shape;190;p3"/>
                <p:cNvSpPr/>
                <p:nvPr/>
              </p:nvSpPr>
              <p:spPr>
                <a:xfrm>
                  <a:off x="5321" y="570"/>
                  <a:ext cx="169" cy="2115"/>
                </a:xfrm>
                <a:custGeom>
                  <a:rect b="b" l="l" r="r" t="t"/>
                  <a:pathLst>
                    <a:path extrusionOk="0" h="2537" w="211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" name="Google Shape;191;p3"/>
                <p:cNvSpPr/>
                <p:nvPr/>
              </p:nvSpPr>
              <p:spPr>
                <a:xfrm>
                  <a:off x="5284" y="1640"/>
                  <a:ext cx="263" cy="189"/>
                </a:xfrm>
                <a:custGeom>
                  <a:rect b="b" l="l" r="r" t="t"/>
                  <a:pathLst>
                    <a:path extrusionOk="0" h="226" w="328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2" name="Google Shape;192;p3"/>
                <p:cNvSpPr/>
                <p:nvPr/>
              </p:nvSpPr>
              <p:spPr>
                <a:xfrm>
                  <a:off x="4211" y="695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93" name="Google Shape;193;p3"/>
                <p:cNvGrpSpPr/>
                <p:nvPr/>
              </p:nvGrpSpPr>
              <p:grpSpPr>
                <a:xfrm>
                  <a:off x="4751" y="668"/>
                  <a:ext cx="578" cy="144"/>
                  <a:chOff x="616" y="2568"/>
                  <a:chExt cx="721" cy="138"/>
                </a:xfrm>
              </p:grpSpPr>
              <p:sp>
                <p:nvSpPr>
                  <p:cNvPr id="194" name="Google Shape;194;p3"/>
                  <p:cNvSpPr/>
                  <p:nvPr/>
                </p:nvSpPr>
                <p:spPr>
                  <a:xfrm>
                    <a:off x="616" y="2568"/>
                    <a:ext cx="721" cy="138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5" name="Google Shape;195;p3"/>
                  <p:cNvSpPr/>
                  <p:nvPr/>
                </p:nvSpPr>
                <p:spPr>
                  <a:xfrm>
                    <a:off x="634" y="2583"/>
                    <a:ext cx="685" cy="107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96" name="Google Shape;196;p3"/>
                <p:cNvSpPr/>
                <p:nvPr/>
              </p:nvSpPr>
              <p:spPr>
                <a:xfrm>
                  <a:off x="4225" y="101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97" name="Google Shape;197;p3"/>
                <p:cNvGrpSpPr/>
                <p:nvPr/>
              </p:nvGrpSpPr>
              <p:grpSpPr>
                <a:xfrm>
                  <a:off x="4746" y="992"/>
                  <a:ext cx="583" cy="138"/>
                  <a:chOff x="613" y="2566"/>
                  <a:chExt cx="727" cy="143"/>
                </a:xfrm>
              </p:grpSpPr>
              <p:sp>
                <p:nvSpPr>
                  <p:cNvPr id="198" name="Google Shape;198;p3"/>
                  <p:cNvSpPr/>
                  <p:nvPr/>
                </p:nvSpPr>
                <p:spPr>
                  <a:xfrm>
                    <a:off x="613" y="2566"/>
                    <a:ext cx="727" cy="143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9" name="Google Shape;199;p3"/>
                  <p:cNvSpPr/>
                  <p:nvPr/>
                </p:nvSpPr>
                <p:spPr>
                  <a:xfrm>
                    <a:off x="630" y="2583"/>
                    <a:ext cx="691" cy="110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00" name="Google Shape;200;p3"/>
                <p:cNvSpPr/>
                <p:nvPr/>
              </p:nvSpPr>
              <p:spPr>
                <a:xfrm>
                  <a:off x="4216" y="135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" name="Google Shape;201;p3"/>
                <p:cNvSpPr/>
                <p:nvPr/>
              </p:nvSpPr>
              <p:spPr>
                <a:xfrm>
                  <a:off x="4230" y="1656"/>
                  <a:ext cx="592" cy="48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02" name="Google Shape;202;p3"/>
                <p:cNvGrpSpPr/>
                <p:nvPr/>
              </p:nvGrpSpPr>
              <p:grpSpPr>
                <a:xfrm>
                  <a:off x="4737" y="1629"/>
                  <a:ext cx="582" cy="149"/>
                  <a:chOff x="616" y="2570"/>
                  <a:chExt cx="725" cy="137"/>
                </a:xfrm>
              </p:grpSpPr>
              <p:sp>
                <p:nvSpPr>
                  <p:cNvPr id="203" name="Google Shape;203;p3"/>
                  <p:cNvSpPr/>
                  <p:nvPr/>
                </p:nvSpPr>
                <p:spPr>
                  <a:xfrm>
                    <a:off x="616" y="2570"/>
                    <a:ext cx="725" cy="137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4" name="Google Shape;204;p3"/>
                  <p:cNvSpPr/>
                  <p:nvPr/>
                </p:nvSpPr>
                <p:spPr>
                  <a:xfrm>
                    <a:off x="634" y="2585"/>
                    <a:ext cx="690" cy="108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05" name="Google Shape;205;p3"/>
                <p:cNvSpPr/>
                <p:nvPr/>
              </p:nvSpPr>
              <p:spPr>
                <a:xfrm>
                  <a:off x="5288" y="1354"/>
                  <a:ext cx="263" cy="188"/>
                </a:xfrm>
                <a:custGeom>
                  <a:rect b="b" l="l" r="r" t="t"/>
                  <a:pathLst>
                    <a:path extrusionOk="0" h="226" w="328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06" name="Google Shape;206;p3"/>
                <p:cNvGrpSpPr/>
                <p:nvPr/>
              </p:nvGrpSpPr>
              <p:grpSpPr>
                <a:xfrm>
                  <a:off x="4751" y="1327"/>
                  <a:ext cx="564" cy="138"/>
                  <a:chOff x="629" y="2568"/>
                  <a:chExt cx="702" cy="138"/>
                </a:xfrm>
              </p:grpSpPr>
              <p:sp>
                <p:nvSpPr>
                  <p:cNvPr id="207" name="Google Shape;207;p3"/>
                  <p:cNvSpPr/>
                  <p:nvPr/>
                </p:nvSpPr>
                <p:spPr>
                  <a:xfrm>
                    <a:off x="629" y="2568"/>
                    <a:ext cx="702" cy="138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8" name="Google Shape;208;p3"/>
                  <p:cNvSpPr/>
                  <p:nvPr/>
                </p:nvSpPr>
                <p:spPr>
                  <a:xfrm>
                    <a:off x="634" y="2584"/>
                    <a:ext cx="672" cy="106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09" name="Google Shape;209;p3"/>
                <p:cNvSpPr/>
                <p:nvPr/>
              </p:nvSpPr>
              <p:spPr>
                <a:xfrm>
                  <a:off x="5248" y="429"/>
                  <a:ext cx="71" cy="2290"/>
                </a:xfrm>
                <a:prstGeom prst="rect">
                  <a:avLst/>
                </a:prstGeom>
                <a:gradFill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0" name="Google Shape;210;p3"/>
                <p:cNvSpPr/>
                <p:nvPr/>
              </p:nvSpPr>
              <p:spPr>
                <a:xfrm>
                  <a:off x="5312" y="1007"/>
                  <a:ext cx="237" cy="213"/>
                </a:xfrm>
                <a:custGeom>
                  <a:rect b="b" l="l" r="r" t="t"/>
                  <a:pathLst>
                    <a:path extrusionOk="0" h="256" w="29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1" name="Google Shape;211;p3"/>
                <p:cNvSpPr/>
                <p:nvPr/>
              </p:nvSpPr>
              <p:spPr>
                <a:xfrm>
                  <a:off x="5315" y="680"/>
                  <a:ext cx="244" cy="240"/>
                </a:xfrm>
                <a:custGeom>
                  <a:rect b="b" l="l" r="r" t="t"/>
                  <a:pathLst>
                    <a:path extrusionOk="0" h="288" w="304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" name="Google Shape;212;p3"/>
                <p:cNvSpPr/>
                <p:nvPr/>
              </p:nvSpPr>
              <p:spPr>
                <a:xfrm>
                  <a:off x="5518" y="2612"/>
                  <a:ext cx="47" cy="96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" name="Google Shape;213;p3"/>
                <p:cNvSpPr/>
                <p:nvPr/>
              </p:nvSpPr>
              <p:spPr>
                <a:xfrm>
                  <a:off x="5302" y="2614"/>
                  <a:ext cx="245" cy="200"/>
                </a:xfrm>
                <a:custGeom>
                  <a:rect b="b" l="l" r="r" t="t"/>
                  <a:pathLst>
                    <a:path extrusionOk="0" h="240" w="306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" name="Google Shape;214;p3"/>
                <p:cNvSpPr/>
                <p:nvPr/>
              </p:nvSpPr>
              <p:spPr>
                <a:xfrm>
                  <a:off x="4140" y="2676"/>
                  <a:ext cx="1198" cy="149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DDDDDD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" name="Google Shape;215;p3"/>
                <p:cNvSpPr/>
                <p:nvPr/>
              </p:nvSpPr>
              <p:spPr>
                <a:xfrm>
                  <a:off x="4206" y="2713"/>
                  <a:ext cx="1070" cy="8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" name="Google Shape;216;p3"/>
                <p:cNvSpPr/>
                <p:nvPr/>
              </p:nvSpPr>
              <p:spPr>
                <a:xfrm>
                  <a:off x="4306" y="2384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" name="Google Shape;217;p3"/>
                <p:cNvSpPr/>
                <p:nvPr/>
              </p:nvSpPr>
              <p:spPr>
                <a:xfrm>
                  <a:off x="4486" y="2384"/>
                  <a:ext cx="161" cy="14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" name="Google Shape;218;p3"/>
                <p:cNvSpPr/>
                <p:nvPr/>
              </p:nvSpPr>
              <p:spPr>
                <a:xfrm>
                  <a:off x="4661" y="2379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" name="Google Shape;219;p3"/>
                <p:cNvSpPr/>
                <p:nvPr/>
              </p:nvSpPr>
              <p:spPr>
                <a:xfrm>
                  <a:off x="5063" y="1837"/>
                  <a:ext cx="85" cy="760"/>
                </a:xfrm>
                <a:prstGeom prst="rect">
                  <a:avLst/>
                </a:prstGeom>
                <a:solidFill>
                  <a:srgbClr val="292929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0" name="Google Shape;220;p3"/>
              <p:cNvGrpSpPr/>
              <p:nvPr/>
            </p:nvGrpSpPr>
            <p:grpSpPr>
              <a:xfrm>
                <a:off x="9424267" y="2381125"/>
                <a:ext cx="809625" cy="1049338"/>
                <a:chOff x="4296" y="2627"/>
                <a:chExt cx="510" cy="661"/>
              </a:xfrm>
            </p:grpSpPr>
            <p:sp>
              <p:nvSpPr>
                <p:cNvPr id="221" name="Google Shape;221;p3"/>
                <p:cNvSpPr/>
                <p:nvPr/>
              </p:nvSpPr>
              <p:spPr>
                <a:xfrm>
                  <a:off x="4296" y="2652"/>
                  <a:ext cx="510" cy="636"/>
                </a:xfrm>
                <a:prstGeom prst="rect">
                  <a:avLst/>
                </a:prstGeom>
                <a:solidFill>
                  <a:srgbClr val="CCCCFF"/>
                </a:solidFill>
                <a:ln cap="flat" cmpd="sng" w="1905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2" name="Google Shape;222;p3"/>
                <p:cNvSpPr txBox="1"/>
                <p:nvPr/>
              </p:nvSpPr>
              <p:spPr>
                <a:xfrm>
                  <a:off x="4298" y="2627"/>
                  <a:ext cx="485" cy="4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mail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server</a:t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3" name="Google Shape;223;p3"/>
                <p:cNvSpPr/>
                <p:nvPr/>
              </p:nvSpPr>
              <p:spPr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cap="flat" cmpd="sng" w="1905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24" name="Google Shape;224;p3"/>
                <p:cNvCxnSpPr/>
                <p:nvPr/>
              </p:nvCxnSpPr>
              <p:spPr>
                <a:xfrm>
                  <a:off x="4369" y="3034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25" name="Google Shape;225;p3"/>
                <p:cNvCxnSpPr/>
                <p:nvPr/>
              </p:nvCxnSpPr>
              <p:spPr>
                <a:xfrm>
                  <a:off x="4478" y="3033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26" name="Google Shape;226;p3"/>
                <p:cNvCxnSpPr/>
                <p:nvPr/>
              </p:nvCxnSpPr>
              <p:spPr>
                <a:xfrm>
                  <a:off x="4533" y="3035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27" name="Google Shape;227;p3"/>
                <p:cNvCxnSpPr/>
                <p:nvPr/>
              </p:nvCxnSpPr>
              <p:spPr>
                <a:xfrm>
                  <a:off x="4590" y="3033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28" name="Google Shape;228;p3"/>
                <p:cNvCxnSpPr/>
                <p:nvPr/>
              </p:nvCxnSpPr>
              <p:spPr>
                <a:xfrm>
                  <a:off x="4651" y="3033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29" name="Google Shape;229;p3"/>
                <p:cNvCxnSpPr/>
                <p:nvPr/>
              </p:nvCxnSpPr>
              <p:spPr>
                <a:xfrm>
                  <a:off x="4707" y="3033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30" name="Google Shape;230;p3"/>
                <p:cNvCxnSpPr/>
                <p:nvPr/>
              </p:nvCxnSpPr>
              <p:spPr>
                <a:xfrm>
                  <a:off x="4422" y="3034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231" name="Google Shape;231;p3"/>
                <p:cNvSpPr/>
                <p:nvPr/>
              </p:nvSpPr>
              <p:spPr>
                <a:xfrm>
                  <a:off x="4328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" name="Google Shape;232;p3"/>
                <p:cNvSpPr/>
                <p:nvPr/>
              </p:nvSpPr>
              <p:spPr>
                <a:xfrm>
                  <a:off x="4414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" name="Google Shape;233;p3"/>
                <p:cNvSpPr/>
                <p:nvPr/>
              </p:nvSpPr>
              <p:spPr>
                <a:xfrm>
                  <a:off x="4500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" name="Google Shape;234;p3"/>
                <p:cNvSpPr/>
                <p:nvPr/>
              </p:nvSpPr>
              <p:spPr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5" name="Google Shape;235;p3"/>
                <p:cNvSpPr/>
                <p:nvPr/>
              </p:nvSpPr>
              <p:spPr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36" name="Google Shape;236;p3"/>
            <p:cNvGrpSpPr/>
            <p:nvPr/>
          </p:nvGrpSpPr>
          <p:grpSpPr>
            <a:xfrm>
              <a:off x="7241455" y="3576512"/>
              <a:ext cx="992187" cy="1254126"/>
              <a:chOff x="7241455" y="3576512"/>
              <a:chExt cx="992187" cy="1254126"/>
            </a:xfrm>
          </p:grpSpPr>
          <p:grpSp>
            <p:nvGrpSpPr>
              <p:cNvPr id="237" name="Google Shape;237;p3"/>
              <p:cNvGrpSpPr/>
              <p:nvPr/>
            </p:nvGrpSpPr>
            <p:grpSpPr>
              <a:xfrm>
                <a:off x="7241455" y="3576512"/>
                <a:ext cx="477838" cy="715963"/>
                <a:chOff x="4140" y="429"/>
                <a:chExt cx="1425" cy="2396"/>
              </a:xfrm>
            </p:grpSpPr>
            <p:sp>
              <p:nvSpPr>
                <p:cNvPr id="238" name="Google Shape;238;p3"/>
                <p:cNvSpPr/>
                <p:nvPr/>
              </p:nvSpPr>
              <p:spPr>
                <a:xfrm>
                  <a:off x="5268" y="433"/>
                  <a:ext cx="283" cy="2286"/>
                </a:xfrm>
                <a:custGeom>
                  <a:rect b="b" l="l" r="r" t="t"/>
                  <a:pathLst>
                    <a:path extrusionOk="0" h="2742" w="354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9" name="Google Shape;239;p3"/>
                <p:cNvSpPr/>
                <p:nvPr/>
              </p:nvSpPr>
              <p:spPr>
                <a:xfrm>
                  <a:off x="4206" y="429"/>
                  <a:ext cx="1046" cy="2284"/>
                </a:xfrm>
                <a:prstGeom prst="rect">
                  <a:avLst/>
                </a:pr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0" name="Google Shape;240;p3"/>
                <p:cNvSpPr/>
                <p:nvPr/>
              </p:nvSpPr>
              <p:spPr>
                <a:xfrm>
                  <a:off x="5321" y="570"/>
                  <a:ext cx="169" cy="2115"/>
                </a:xfrm>
                <a:custGeom>
                  <a:rect b="b" l="l" r="r" t="t"/>
                  <a:pathLst>
                    <a:path extrusionOk="0" h="2537" w="211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" name="Google Shape;241;p3"/>
                <p:cNvSpPr/>
                <p:nvPr/>
              </p:nvSpPr>
              <p:spPr>
                <a:xfrm>
                  <a:off x="5284" y="1640"/>
                  <a:ext cx="263" cy="189"/>
                </a:xfrm>
                <a:custGeom>
                  <a:rect b="b" l="l" r="r" t="t"/>
                  <a:pathLst>
                    <a:path extrusionOk="0" h="226" w="328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" name="Google Shape;242;p3"/>
                <p:cNvSpPr/>
                <p:nvPr/>
              </p:nvSpPr>
              <p:spPr>
                <a:xfrm>
                  <a:off x="4211" y="695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43" name="Google Shape;243;p3"/>
                <p:cNvGrpSpPr/>
                <p:nvPr/>
              </p:nvGrpSpPr>
              <p:grpSpPr>
                <a:xfrm>
                  <a:off x="4751" y="668"/>
                  <a:ext cx="578" cy="144"/>
                  <a:chOff x="616" y="2568"/>
                  <a:chExt cx="721" cy="138"/>
                </a:xfrm>
              </p:grpSpPr>
              <p:sp>
                <p:nvSpPr>
                  <p:cNvPr id="244" name="Google Shape;244;p3"/>
                  <p:cNvSpPr/>
                  <p:nvPr/>
                </p:nvSpPr>
                <p:spPr>
                  <a:xfrm>
                    <a:off x="616" y="2568"/>
                    <a:ext cx="721" cy="138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5" name="Google Shape;245;p3"/>
                  <p:cNvSpPr/>
                  <p:nvPr/>
                </p:nvSpPr>
                <p:spPr>
                  <a:xfrm>
                    <a:off x="634" y="2583"/>
                    <a:ext cx="685" cy="107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46" name="Google Shape;246;p3"/>
                <p:cNvSpPr/>
                <p:nvPr/>
              </p:nvSpPr>
              <p:spPr>
                <a:xfrm>
                  <a:off x="4225" y="101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47" name="Google Shape;247;p3"/>
                <p:cNvGrpSpPr/>
                <p:nvPr/>
              </p:nvGrpSpPr>
              <p:grpSpPr>
                <a:xfrm>
                  <a:off x="4746" y="992"/>
                  <a:ext cx="583" cy="138"/>
                  <a:chOff x="613" y="2566"/>
                  <a:chExt cx="727" cy="143"/>
                </a:xfrm>
              </p:grpSpPr>
              <p:sp>
                <p:nvSpPr>
                  <p:cNvPr id="248" name="Google Shape;248;p3"/>
                  <p:cNvSpPr/>
                  <p:nvPr/>
                </p:nvSpPr>
                <p:spPr>
                  <a:xfrm>
                    <a:off x="613" y="2566"/>
                    <a:ext cx="727" cy="143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9" name="Google Shape;249;p3"/>
                  <p:cNvSpPr/>
                  <p:nvPr/>
                </p:nvSpPr>
                <p:spPr>
                  <a:xfrm>
                    <a:off x="630" y="2583"/>
                    <a:ext cx="691" cy="110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50" name="Google Shape;250;p3"/>
                <p:cNvSpPr/>
                <p:nvPr/>
              </p:nvSpPr>
              <p:spPr>
                <a:xfrm>
                  <a:off x="4216" y="135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" name="Google Shape;251;p3"/>
                <p:cNvSpPr/>
                <p:nvPr/>
              </p:nvSpPr>
              <p:spPr>
                <a:xfrm>
                  <a:off x="4230" y="1656"/>
                  <a:ext cx="592" cy="48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52" name="Google Shape;252;p3"/>
                <p:cNvGrpSpPr/>
                <p:nvPr/>
              </p:nvGrpSpPr>
              <p:grpSpPr>
                <a:xfrm>
                  <a:off x="4737" y="1629"/>
                  <a:ext cx="582" cy="149"/>
                  <a:chOff x="616" y="2570"/>
                  <a:chExt cx="725" cy="137"/>
                </a:xfrm>
              </p:grpSpPr>
              <p:sp>
                <p:nvSpPr>
                  <p:cNvPr id="253" name="Google Shape;253;p3"/>
                  <p:cNvSpPr/>
                  <p:nvPr/>
                </p:nvSpPr>
                <p:spPr>
                  <a:xfrm>
                    <a:off x="616" y="2570"/>
                    <a:ext cx="725" cy="137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4" name="Google Shape;254;p3"/>
                  <p:cNvSpPr/>
                  <p:nvPr/>
                </p:nvSpPr>
                <p:spPr>
                  <a:xfrm>
                    <a:off x="634" y="2585"/>
                    <a:ext cx="690" cy="108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55" name="Google Shape;255;p3"/>
                <p:cNvSpPr/>
                <p:nvPr/>
              </p:nvSpPr>
              <p:spPr>
                <a:xfrm>
                  <a:off x="5288" y="1354"/>
                  <a:ext cx="263" cy="188"/>
                </a:xfrm>
                <a:custGeom>
                  <a:rect b="b" l="l" r="r" t="t"/>
                  <a:pathLst>
                    <a:path extrusionOk="0" h="226" w="328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56" name="Google Shape;256;p3"/>
                <p:cNvGrpSpPr/>
                <p:nvPr/>
              </p:nvGrpSpPr>
              <p:grpSpPr>
                <a:xfrm>
                  <a:off x="4751" y="1327"/>
                  <a:ext cx="564" cy="138"/>
                  <a:chOff x="629" y="2568"/>
                  <a:chExt cx="702" cy="138"/>
                </a:xfrm>
              </p:grpSpPr>
              <p:sp>
                <p:nvSpPr>
                  <p:cNvPr id="257" name="Google Shape;257;p3"/>
                  <p:cNvSpPr/>
                  <p:nvPr/>
                </p:nvSpPr>
                <p:spPr>
                  <a:xfrm>
                    <a:off x="629" y="2568"/>
                    <a:ext cx="702" cy="138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8" name="Google Shape;258;p3"/>
                  <p:cNvSpPr/>
                  <p:nvPr/>
                </p:nvSpPr>
                <p:spPr>
                  <a:xfrm>
                    <a:off x="634" y="2584"/>
                    <a:ext cx="672" cy="106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59" name="Google Shape;259;p3"/>
                <p:cNvSpPr/>
                <p:nvPr/>
              </p:nvSpPr>
              <p:spPr>
                <a:xfrm>
                  <a:off x="5248" y="429"/>
                  <a:ext cx="71" cy="2290"/>
                </a:xfrm>
                <a:prstGeom prst="rect">
                  <a:avLst/>
                </a:prstGeom>
                <a:gradFill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" name="Google Shape;260;p3"/>
                <p:cNvSpPr/>
                <p:nvPr/>
              </p:nvSpPr>
              <p:spPr>
                <a:xfrm>
                  <a:off x="5312" y="1007"/>
                  <a:ext cx="237" cy="213"/>
                </a:xfrm>
                <a:custGeom>
                  <a:rect b="b" l="l" r="r" t="t"/>
                  <a:pathLst>
                    <a:path extrusionOk="0" h="256" w="29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261;p3"/>
                <p:cNvSpPr/>
                <p:nvPr/>
              </p:nvSpPr>
              <p:spPr>
                <a:xfrm>
                  <a:off x="5315" y="680"/>
                  <a:ext cx="244" cy="240"/>
                </a:xfrm>
                <a:custGeom>
                  <a:rect b="b" l="l" r="r" t="t"/>
                  <a:pathLst>
                    <a:path extrusionOk="0" h="288" w="304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262;p3"/>
                <p:cNvSpPr/>
                <p:nvPr/>
              </p:nvSpPr>
              <p:spPr>
                <a:xfrm>
                  <a:off x="5518" y="2612"/>
                  <a:ext cx="47" cy="96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" name="Google Shape;263;p3"/>
                <p:cNvSpPr/>
                <p:nvPr/>
              </p:nvSpPr>
              <p:spPr>
                <a:xfrm>
                  <a:off x="5302" y="2614"/>
                  <a:ext cx="245" cy="200"/>
                </a:xfrm>
                <a:custGeom>
                  <a:rect b="b" l="l" r="r" t="t"/>
                  <a:pathLst>
                    <a:path extrusionOk="0" h="240" w="306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" name="Google Shape;264;p3"/>
                <p:cNvSpPr/>
                <p:nvPr/>
              </p:nvSpPr>
              <p:spPr>
                <a:xfrm>
                  <a:off x="4140" y="2676"/>
                  <a:ext cx="1198" cy="149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DDDDDD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" name="Google Shape;265;p3"/>
                <p:cNvSpPr/>
                <p:nvPr/>
              </p:nvSpPr>
              <p:spPr>
                <a:xfrm>
                  <a:off x="4206" y="2713"/>
                  <a:ext cx="1070" cy="8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" name="Google Shape;266;p3"/>
                <p:cNvSpPr/>
                <p:nvPr/>
              </p:nvSpPr>
              <p:spPr>
                <a:xfrm>
                  <a:off x="4306" y="2384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7" name="Google Shape;267;p3"/>
                <p:cNvSpPr/>
                <p:nvPr/>
              </p:nvSpPr>
              <p:spPr>
                <a:xfrm>
                  <a:off x="4486" y="2384"/>
                  <a:ext cx="161" cy="14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8" name="Google Shape;268;p3"/>
                <p:cNvSpPr/>
                <p:nvPr/>
              </p:nvSpPr>
              <p:spPr>
                <a:xfrm>
                  <a:off x="4661" y="2379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9" name="Google Shape;269;p3"/>
                <p:cNvSpPr/>
                <p:nvPr/>
              </p:nvSpPr>
              <p:spPr>
                <a:xfrm>
                  <a:off x="5063" y="1837"/>
                  <a:ext cx="85" cy="760"/>
                </a:xfrm>
                <a:prstGeom prst="rect">
                  <a:avLst/>
                </a:prstGeom>
                <a:solidFill>
                  <a:srgbClr val="292929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0" name="Google Shape;270;p3"/>
              <p:cNvGrpSpPr/>
              <p:nvPr/>
            </p:nvGrpSpPr>
            <p:grpSpPr>
              <a:xfrm>
                <a:off x="7424017" y="3781300"/>
                <a:ext cx="809625" cy="1049338"/>
                <a:chOff x="4296" y="2627"/>
                <a:chExt cx="510" cy="661"/>
              </a:xfrm>
            </p:grpSpPr>
            <p:sp>
              <p:nvSpPr>
                <p:cNvPr id="271" name="Google Shape;271;p3"/>
                <p:cNvSpPr/>
                <p:nvPr/>
              </p:nvSpPr>
              <p:spPr>
                <a:xfrm>
                  <a:off x="4296" y="2652"/>
                  <a:ext cx="510" cy="636"/>
                </a:xfrm>
                <a:prstGeom prst="rect">
                  <a:avLst/>
                </a:prstGeom>
                <a:solidFill>
                  <a:srgbClr val="CCCCFF"/>
                </a:solidFill>
                <a:ln cap="flat" cmpd="sng" w="1905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2" name="Google Shape;272;p3"/>
                <p:cNvSpPr txBox="1"/>
                <p:nvPr/>
              </p:nvSpPr>
              <p:spPr>
                <a:xfrm>
                  <a:off x="4298" y="2627"/>
                  <a:ext cx="485" cy="4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mail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server</a:t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" name="Google Shape;273;p3"/>
                <p:cNvSpPr/>
                <p:nvPr/>
              </p:nvSpPr>
              <p:spPr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cap="flat" cmpd="sng" w="1905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74" name="Google Shape;274;p3"/>
                <p:cNvCxnSpPr/>
                <p:nvPr/>
              </p:nvCxnSpPr>
              <p:spPr>
                <a:xfrm>
                  <a:off x="4369" y="3034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75" name="Google Shape;275;p3"/>
                <p:cNvCxnSpPr/>
                <p:nvPr/>
              </p:nvCxnSpPr>
              <p:spPr>
                <a:xfrm>
                  <a:off x="4478" y="3033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76" name="Google Shape;276;p3"/>
                <p:cNvCxnSpPr/>
                <p:nvPr/>
              </p:nvCxnSpPr>
              <p:spPr>
                <a:xfrm>
                  <a:off x="4533" y="3035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77" name="Google Shape;277;p3"/>
                <p:cNvCxnSpPr/>
                <p:nvPr/>
              </p:nvCxnSpPr>
              <p:spPr>
                <a:xfrm>
                  <a:off x="4590" y="3033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78" name="Google Shape;278;p3"/>
                <p:cNvCxnSpPr/>
                <p:nvPr/>
              </p:nvCxnSpPr>
              <p:spPr>
                <a:xfrm>
                  <a:off x="4651" y="3033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79" name="Google Shape;279;p3"/>
                <p:cNvCxnSpPr/>
                <p:nvPr/>
              </p:nvCxnSpPr>
              <p:spPr>
                <a:xfrm>
                  <a:off x="4707" y="3033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80" name="Google Shape;280;p3"/>
                <p:cNvCxnSpPr/>
                <p:nvPr/>
              </p:nvCxnSpPr>
              <p:spPr>
                <a:xfrm>
                  <a:off x="4422" y="3034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281" name="Google Shape;281;p3"/>
                <p:cNvSpPr/>
                <p:nvPr/>
              </p:nvSpPr>
              <p:spPr>
                <a:xfrm>
                  <a:off x="4328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" name="Google Shape;282;p3"/>
                <p:cNvSpPr/>
                <p:nvPr/>
              </p:nvSpPr>
              <p:spPr>
                <a:xfrm>
                  <a:off x="4414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" name="Google Shape;283;p3"/>
                <p:cNvSpPr/>
                <p:nvPr/>
              </p:nvSpPr>
              <p:spPr>
                <a:xfrm>
                  <a:off x="4500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4" name="Google Shape;284;p3"/>
                <p:cNvSpPr/>
                <p:nvPr/>
              </p:nvSpPr>
              <p:spPr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" name="Google Shape;285;p3"/>
                <p:cNvSpPr/>
                <p:nvPr/>
              </p:nvSpPr>
              <p:spPr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86" name="Google Shape;286;p3"/>
            <p:cNvGrpSpPr/>
            <p:nvPr/>
          </p:nvGrpSpPr>
          <p:grpSpPr>
            <a:xfrm>
              <a:off x="7263680" y="1234950"/>
              <a:ext cx="969962" cy="1347788"/>
              <a:chOff x="7263680" y="1234950"/>
              <a:chExt cx="969962" cy="1347788"/>
            </a:xfrm>
          </p:grpSpPr>
          <p:grpSp>
            <p:nvGrpSpPr>
              <p:cNvPr id="287" name="Google Shape;287;p3"/>
              <p:cNvGrpSpPr/>
              <p:nvPr/>
            </p:nvGrpSpPr>
            <p:grpSpPr>
              <a:xfrm>
                <a:off x="7263680" y="1234950"/>
                <a:ext cx="477838" cy="715963"/>
                <a:chOff x="4140" y="429"/>
                <a:chExt cx="1425" cy="2396"/>
              </a:xfrm>
            </p:grpSpPr>
            <p:sp>
              <p:nvSpPr>
                <p:cNvPr id="288" name="Google Shape;288;p3"/>
                <p:cNvSpPr/>
                <p:nvPr/>
              </p:nvSpPr>
              <p:spPr>
                <a:xfrm>
                  <a:off x="5268" y="433"/>
                  <a:ext cx="283" cy="2286"/>
                </a:xfrm>
                <a:custGeom>
                  <a:rect b="b" l="l" r="r" t="t"/>
                  <a:pathLst>
                    <a:path extrusionOk="0" h="2742" w="354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" name="Google Shape;289;p3"/>
                <p:cNvSpPr/>
                <p:nvPr/>
              </p:nvSpPr>
              <p:spPr>
                <a:xfrm>
                  <a:off x="4206" y="429"/>
                  <a:ext cx="1046" cy="2284"/>
                </a:xfrm>
                <a:prstGeom prst="rect">
                  <a:avLst/>
                </a:pr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" name="Google Shape;290;p3"/>
                <p:cNvSpPr/>
                <p:nvPr/>
              </p:nvSpPr>
              <p:spPr>
                <a:xfrm>
                  <a:off x="5321" y="570"/>
                  <a:ext cx="169" cy="2115"/>
                </a:xfrm>
                <a:custGeom>
                  <a:rect b="b" l="l" r="r" t="t"/>
                  <a:pathLst>
                    <a:path extrusionOk="0" h="2537" w="211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" name="Google Shape;291;p3"/>
                <p:cNvSpPr/>
                <p:nvPr/>
              </p:nvSpPr>
              <p:spPr>
                <a:xfrm>
                  <a:off x="5284" y="1640"/>
                  <a:ext cx="263" cy="189"/>
                </a:xfrm>
                <a:custGeom>
                  <a:rect b="b" l="l" r="r" t="t"/>
                  <a:pathLst>
                    <a:path extrusionOk="0" h="226" w="328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2" name="Google Shape;292;p3"/>
                <p:cNvSpPr/>
                <p:nvPr/>
              </p:nvSpPr>
              <p:spPr>
                <a:xfrm>
                  <a:off x="4211" y="695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93" name="Google Shape;293;p3"/>
                <p:cNvGrpSpPr/>
                <p:nvPr/>
              </p:nvGrpSpPr>
              <p:grpSpPr>
                <a:xfrm>
                  <a:off x="4751" y="668"/>
                  <a:ext cx="578" cy="144"/>
                  <a:chOff x="616" y="2568"/>
                  <a:chExt cx="721" cy="138"/>
                </a:xfrm>
              </p:grpSpPr>
              <p:sp>
                <p:nvSpPr>
                  <p:cNvPr id="294" name="Google Shape;294;p3"/>
                  <p:cNvSpPr/>
                  <p:nvPr/>
                </p:nvSpPr>
                <p:spPr>
                  <a:xfrm>
                    <a:off x="616" y="2568"/>
                    <a:ext cx="721" cy="138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5" name="Google Shape;295;p3"/>
                  <p:cNvSpPr/>
                  <p:nvPr/>
                </p:nvSpPr>
                <p:spPr>
                  <a:xfrm>
                    <a:off x="634" y="2583"/>
                    <a:ext cx="685" cy="107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96" name="Google Shape;296;p3"/>
                <p:cNvSpPr/>
                <p:nvPr/>
              </p:nvSpPr>
              <p:spPr>
                <a:xfrm>
                  <a:off x="4225" y="101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97" name="Google Shape;297;p3"/>
                <p:cNvGrpSpPr/>
                <p:nvPr/>
              </p:nvGrpSpPr>
              <p:grpSpPr>
                <a:xfrm>
                  <a:off x="4746" y="992"/>
                  <a:ext cx="583" cy="138"/>
                  <a:chOff x="613" y="2566"/>
                  <a:chExt cx="727" cy="143"/>
                </a:xfrm>
              </p:grpSpPr>
              <p:sp>
                <p:nvSpPr>
                  <p:cNvPr id="298" name="Google Shape;298;p3"/>
                  <p:cNvSpPr/>
                  <p:nvPr/>
                </p:nvSpPr>
                <p:spPr>
                  <a:xfrm>
                    <a:off x="613" y="2566"/>
                    <a:ext cx="727" cy="143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9" name="Google Shape;299;p3"/>
                  <p:cNvSpPr/>
                  <p:nvPr/>
                </p:nvSpPr>
                <p:spPr>
                  <a:xfrm>
                    <a:off x="630" y="2583"/>
                    <a:ext cx="691" cy="110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00" name="Google Shape;300;p3"/>
                <p:cNvSpPr/>
                <p:nvPr/>
              </p:nvSpPr>
              <p:spPr>
                <a:xfrm>
                  <a:off x="4216" y="135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1" name="Google Shape;301;p3"/>
                <p:cNvSpPr/>
                <p:nvPr/>
              </p:nvSpPr>
              <p:spPr>
                <a:xfrm>
                  <a:off x="4230" y="1656"/>
                  <a:ext cx="592" cy="48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02" name="Google Shape;302;p3"/>
                <p:cNvGrpSpPr/>
                <p:nvPr/>
              </p:nvGrpSpPr>
              <p:grpSpPr>
                <a:xfrm>
                  <a:off x="4737" y="1629"/>
                  <a:ext cx="582" cy="149"/>
                  <a:chOff x="616" y="2570"/>
                  <a:chExt cx="725" cy="137"/>
                </a:xfrm>
              </p:grpSpPr>
              <p:sp>
                <p:nvSpPr>
                  <p:cNvPr id="303" name="Google Shape;303;p3"/>
                  <p:cNvSpPr/>
                  <p:nvPr/>
                </p:nvSpPr>
                <p:spPr>
                  <a:xfrm>
                    <a:off x="616" y="2570"/>
                    <a:ext cx="725" cy="137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4" name="Google Shape;304;p3"/>
                  <p:cNvSpPr/>
                  <p:nvPr/>
                </p:nvSpPr>
                <p:spPr>
                  <a:xfrm>
                    <a:off x="634" y="2585"/>
                    <a:ext cx="690" cy="108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05" name="Google Shape;305;p3"/>
                <p:cNvSpPr/>
                <p:nvPr/>
              </p:nvSpPr>
              <p:spPr>
                <a:xfrm>
                  <a:off x="5288" y="1354"/>
                  <a:ext cx="263" cy="188"/>
                </a:xfrm>
                <a:custGeom>
                  <a:rect b="b" l="l" r="r" t="t"/>
                  <a:pathLst>
                    <a:path extrusionOk="0" h="226" w="328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06" name="Google Shape;306;p3"/>
                <p:cNvGrpSpPr/>
                <p:nvPr/>
              </p:nvGrpSpPr>
              <p:grpSpPr>
                <a:xfrm>
                  <a:off x="4751" y="1327"/>
                  <a:ext cx="564" cy="138"/>
                  <a:chOff x="629" y="2568"/>
                  <a:chExt cx="702" cy="138"/>
                </a:xfrm>
              </p:grpSpPr>
              <p:sp>
                <p:nvSpPr>
                  <p:cNvPr id="307" name="Google Shape;307;p3"/>
                  <p:cNvSpPr/>
                  <p:nvPr/>
                </p:nvSpPr>
                <p:spPr>
                  <a:xfrm>
                    <a:off x="629" y="2568"/>
                    <a:ext cx="702" cy="138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8" name="Google Shape;308;p3"/>
                  <p:cNvSpPr/>
                  <p:nvPr/>
                </p:nvSpPr>
                <p:spPr>
                  <a:xfrm>
                    <a:off x="634" y="2584"/>
                    <a:ext cx="672" cy="106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09" name="Google Shape;309;p3"/>
                <p:cNvSpPr/>
                <p:nvPr/>
              </p:nvSpPr>
              <p:spPr>
                <a:xfrm>
                  <a:off x="5248" y="429"/>
                  <a:ext cx="71" cy="2290"/>
                </a:xfrm>
                <a:prstGeom prst="rect">
                  <a:avLst/>
                </a:prstGeom>
                <a:gradFill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0" name="Google Shape;310;p3"/>
                <p:cNvSpPr/>
                <p:nvPr/>
              </p:nvSpPr>
              <p:spPr>
                <a:xfrm>
                  <a:off x="5312" y="1007"/>
                  <a:ext cx="237" cy="213"/>
                </a:xfrm>
                <a:custGeom>
                  <a:rect b="b" l="l" r="r" t="t"/>
                  <a:pathLst>
                    <a:path extrusionOk="0" h="256" w="29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1" name="Google Shape;311;p3"/>
                <p:cNvSpPr/>
                <p:nvPr/>
              </p:nvSpPr>
              <p:spPr>
                <a:xfrm>
                  <a:off x="5315" y="680"/>
                  <a:ext cx="244" cy="240"/>
                </a:xfrm>
                <a:custGeom>
                  <a:rect b="b" l="l" r="r" t="t"/>
                  <a:pathLst>
                    <a:path extrusionOk="0" h="288" w="304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2" name="Google Shape;312;p3"/>
                <p:cNvSpPr/>
                <p:nvPr/>
              </p:nvSpPr>
              <p:spPr>
                <a:xfrm>
                  <a:off x="5518" y="2612"/>
                  <a:ext cx="47" cy="96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3" name="Google Shape;313;p3"/>
                <p:cNvSpPr/>
                <p:nvPr/>
              </p:nvSpPr>
              <p:spPr>
                <a:xfrm>
                  <a:off x="5302" y="2614"/>
                  <a:ext cx="245" cy="200"/>
                </a:xfrm>
                <a:custGeom>
                  <a:rect b="b" l="l" r="r" t="t"/>
                  <a:pathLst>
                    <a:path extrusionOk="0" h="240" w="306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4" name="Google Shape;314;p3"/>
                <p:cNvSpPr/>
                <p:nvPr/>
              </p:nvSpPr>
              <p:spPr>
                <a:xfrm>
                  <a:off x="4140" y="2676"/>
                  <a:ext cx="1198" cy="149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DDDDDD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" name="Google Shape;315;p3"/>
                <p:cNvSpPr/>
                <p:nvPr/>
              </p:nvSpPr>
              <p:spPr>
                <a:xfrm>
                  <a:off x="4206" y="2713"/>
                  <a:ext cx="1070" cy="8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6" name="Google Shape;316;p3"/>
                <p:cNvSpPr/>
                <p:nvPr/>
              </p:nvSpPr>
              <p:spPr>
                <a:xfrm>
                  <a:off x="4306" y="2384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" name="Google Shape;317;p3"/>
                <p:cNvSpPr/>
                <p:nvPr/>
              </p:nvSpPr>
              <p:spPr>
                <a:xfrm>
                  <a:off x="4486" y="2384"/>
                  <a:ext cx="161" cy="14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8" name="Google Shape;318;p3"/>
                <p:cNvSpPr/>
                <p:nvPr/>
              </p:nvSpPr>
              <p:spPr>
                <a:xfrm>
                  <a:off x="4661" y="2379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9" name="Google Shape;319;p3"/>
                <p:cNvSpPr/>
                <p:nvPr/>
              </p:nvSpPr>
              <p:spPr>
                <a:xfrm>
                  <a:off x="5063" y="1837"/>
                  <a:ext cx="85" cy="760"/>
                </a:xfrm>
                <a:prstGeom prst="rect">
                  <a:avLst/>
                </a:prstGeom>
                <a:solidFill>
                  <a:srgbClr val="292929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20" name="Google Shape;320;p3"/>
              <p:cNvGrpSpPr/>
              <p:nvPr/>
            </p:nvGrpSpPr>
            <p:grpSpPr>
              <a:xfrm>
                <a:off x="7424017" y="1533400"/>
                <a:ext cx="809625" cy="1049338"/>
                <a:chOff x="4296" y="2627"/>
                <a:chExt cx="510" cy="661"/>
              </a:xfrm>
            </p:grpSpPr>
            <p:sp>
              <p:nvSpPr>
                <p:cNvPr id="321" name="Google Shape;321;p3"/>
                <p:cNvSpPr/>
                <p:nvPr/>
              </p:nvSpPr>
              <p:spPr>
                <a:xfrm>
                  <a:off x="4296" y="2652"/>
                  <a:ext cx="510" cy="636"/>
                </a:xfrm>
                <a:prstGeom prst="rect">
                  <a:avLst/>
                </a:prstGeom>
                <a:solidFill>
                  <a:srgbClr val="CCCCFF"/>
                </a:solidFill>
                <a:ln cap="flat" cmpd="sng" w="1905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" name="Google Shape;322;p3"/>
                <p:cNvSpPr txBox="1"/>
                <p:nvPr/>
              </p:nvSpPr>
              <p:spPr>
                <a:xfrm>
                  <a:off x="4298" y="2627"/>
                  <a:ext cx="485" cy="4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mail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server</a:t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3" name="Google Shape;323;p3"/>
                <p:cNvSpPr/>
                <p:nvPr/>
              </p:nvSpPr>
              <p:spPr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cap="flat" cmpd="sng" w="1905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24" name="Google Shape;324;p3"/>
                <p:cNvCxnSpPr/>
                <p:nvPr/>
              </p:nvCxnSpPr>
              <p:spPr>
                <a:xfrm>
                  <a:off x="4369" y="3034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25" name="Google Shape;325;p3"/>
                <p:cNvCxnSpPr/>
                <p:nvPr/>
              </p:nvCxnSpPr>
              <p:spPr>
                <a:xfrm>
                  <a:off x="4478" y="3033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26" name="Google Shape;326;p3"/>
                <p:cNvCxnSpPr/>
                <p:nvPr/>
              </p:nvCxnSpPr>
              <p:spPr>
                <a:xfrm>
                  <a:off x="4533" y="3035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27" name="Google Shape;327;p3"/>
                <p:cNvCxnSpPr/>
                <p:nvPr/>
              </p:nvCxnSpPr>
              <p:spPr>
                <a:xfrm>
                  <a:off x="4590" y="3033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28" name="Google Shape;328;p3"/>
                <p:cNvCxnSpPr/>
                <p:nvPr/>
              </p:nvCxnSpPr>
              <p:spPr>
                <a:xfrm>
                  <a:off x="4651" y="3033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29" name="Google Shape;329;p3"/>
                <p:cNvCxnSpPr/>
                <p:nvPr/>
              </p:nvCxnSpPr>
              <p:spPr>
                <a:xfrm>
                  <a:off x="4707" y="3033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30" name="Google Shape;330;p3"/>
                <p:cNvCxnSpPr/>
                <p:nvPr/>
              </p:nvCxnSpPr>
              <p:spPr>
                <a:xfrm>
                  <a:off x="4422" y="3034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31" name="Google Shape;331;p3"/>
                <p:cNvSpPr/>
                <p:nvPr/>
              </p:nvSpPr>
              <p:spPr>
                <a:xfrm>
                  <a:off x="4328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3"/>
                <p:cNvSpPr/>
                <p:nvPr/>
              </p:nvSpPr>
              <p:spPr>
                <a:xfrm>
                  <a:off x="4414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3"/>
                <p:cNvSpPr/>
                <p:nvPr/>
              </p:nvSpPr>
              <p:spPr>
                <a:xfrm>
                  <a:off x="4500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3"/>
                <p:cNvSpPr/>
                <p:nvPr/>
              </p:nvSpPr>
              <p:spPr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3"/>
                <p:cNvSpPr/>
                <p:nvPr/>
              </p:nvSpPr>
              <p:spPr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336" name="Google Shape;336;p3"/>
          <p:cNvGrpSpPr/>
          <p:nvPr/>
        </p:nvGrpSpPr>
        <p:grpSpPr>
          <a:xfrm>
            <a:off x="7036667" y="2001712"/>
            <a:ext cx="2349500" cy="2209800"/>
            <a:chOff x="7036667" y="2001712"/>
            <a:chExt cx="2349500" cy="2209800"/>
          </a:xfrm>
        </p:grpSpPr>
        <p:grpSp>
          <p:nvGrpSpPr>
            <p:cNvPr id="337" name="Google Shape;337;p3"/>
            <p:cNvGrpSpPr/>
            <p:nvPr/>
          </p:nvGrpSpPr>
          <p:grpSpPr>
            <a:xfrm>
              <a:off x="8262217" y="3125662"/>
              <a:ext cx="1123950" cy="1085850"/>
              <a:chOff x="8262217" y="3125662"/>
              <a:chExt cx="1123950" cy="1085850"/>
            </a:xfrm>
          </p:grpSpPr>
          <p:cxnSp>
            <p:nvCxnSpPr>
              <p:cNvPr id="338" name="Google Shape;338;p3"/>
              <p:cNvCxnSpPr/>
              <p:nvPr/>
            </p:nvCxnSpPr>
            <p:spPr>
              <a:xfrm flipH="1" rot="10800000">
                <a:off x="8262217" y="3125662"/>
                <a:ext cx="1123950" cy="108585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CC0000"/>
                </a:solidFill>
                <a:prstDash val="solid"/>
                <a:round/>
                <a:headEnd len="med" w="med" type="triangle"/>
                <a:tailEnd len="med" w="med" type="triangle"/>
              </a:ln>
            </p:spPr>
          </p:cxnSp>
          <p:grpSp>
            <p:nvGrpSpPr>
              <p:cNvPr id="339" name="Google Shape;339;p3"/>
              <p:cNvGrpSpPr/>
              <p:nvPr/>
            </p:nvGrpSpPr>
            <p:grpSpPr>
              <a:xfrm>
                <a:off x="8365405" y="3419350"/>
                <a:ext cx="1017588" cy="523875"/>
                <a:chOff x="3749" y="2537"/>
                <a:chExt cx="641" cy="330"/>
              </a:xfrm>
            </p:grpSpPr>
            <p:sp>
              <p:nvSpPr>
                <p:cNvPr id="340" name="Google Shape;340;p3"/>
                <p:cNvSpPr/>
                <p:nvPr/>
              </p:nvSpPr>
              <p:spPr>
                <a:xfrm>
                  <a:off x="3798" y="2580"/>
                  <a:ext cx="540" cy="19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1" name="Google Shape;341;p3"/>
                <p:cNvSpPr txBox="1"/>
                <p:nvPr/>
              </p:nvSpPr>
              <p:spPr>
                <a:xfrm>
                  <a:off x="3749" y="2537"/>
                  <a:ext cx="641" cy="3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CC0000"/>
                    </a:buClr>
                    <a:buSzPts val="2800"/>
                    <a:buFont typeface="Calibri"/>
                    <a:buNone/>
                  </a:pPr>
                  <a:r>
                    <a:rPr b="0" i="0" lang="en-US" sz="2800" u="none" cap="none" strike="noStrike">
                      <a:solidFill>
                        <a:srgbClr val="CC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SMTP</a:t>
                  </a:r>
                  <a:endParaRPr/>
                </a:p>
              </p:txBody>
            </p:sp>
          </p:grpSp>
        </p:grpSp>
        <p:grpSp>
          <p:nvGrpSpPr>
            <p:cNvPr id="342" name="Google Shape;342;p3"/>
            <p:cNvGrpSpPr/>
            <p:nvPr/>
          </p:nvGrpSpPr>
          <p:grpSpPr>
            <a:xfrm>
              <a:off x="8262217" y="2001712"/>
              <a:ext cx="1123950" cy="790575"/>
              <a:chOff x="8262217" y="2001712"/>
              <a:chExt cx="1123950" cy="790575"/>
            </a:xfrm>
          </p:grpSpPr>
          <p:cxnSp>
            <p:nvCxnSpPr>
              <p:cNvPr id="343" name="Google Shape;343;p3"/>
              <p:cNvCxnSpPr/>
              <p:nvPr/>
            </p:nvCxnSpPr>
            <p:spPr>
              <a:xfrm>
                <a:off x="8262217" y="2001712"/>
                <a:ext cx="1123950" cy="790575"/>
              </a:xfrm>
              <a:prstGeom prst="straightConnector1">
                <a:avLst/>
              </a:prstGeom>
              <a:noFill/>
              <a:ln cap="flat" cmpd="sng" w="28575">
                <a:solidFill>
                  <a:srgbClr val="CC0000"/>
                </a:solidFill>
                <a:prstDash val="solid"/>
                <a:round/>
                <a:headEnd len="med" w="med" type="triangle"/>
                <a:tailEnd len="med" w="med" type="triangle"/>
              </a:ln>
            </p:spPr>
          </p:cxnSp>
          <p:grpSp>
            <p:nvGrpSpPr>
              <p:cNvPr id="344" name="Google Shape;344;p3"/>
              <p:cNvGrpSpPr/>
              <p:nvPr/>
            </p:nvGrpSpPr>
            <p:grpSpPr>
              <a:xfrm>
                <a:off x="8327305" y="2162050"/>
                <a:ext cx="1017588" cy="523875"/>
                <a:chOff x="3749" y="2537"/>
                <a:chExt cx="641" cy="330"/>
              </a:xfrm>
            </p:grpSpPr>
            <p:sp>
              <p:nvSpPr>
                <p:cNvPr id="345" name="Google Shape;345;p3"/>
                <p:cNvSpPr/>
                <p:nvPr/>
              </p:nvSpPr>
              <p:spPr>
                <a:xfrm>
                  <a:off x="3798" y="2580"/>
                  <a:ext cx="540" cy="19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6" name="Google Shape;346;p3"/>
                <p:cNvSpPr txBox="1"/>
                <p:nvPr/>
              </p:nvSpPr>
              <p:spPr>
                <a:xfrm>
                  <a:off x="3749" y="2537"/>
                  <a:ext cx="641" cy="3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CC0000"/>
                    </a:buClr>
                    <a:buSzPts val="2800"/>
                    <a:buFont typeface="Calibri"/>
                    <a:buNone/>
                  </a:pPr>
                  <a:r>
                    <a:rPr b="0" i="0" lang="en-US" sz="2800" u="none" cap="none" strike="noStrike">
                      <a:solidFill>
                        <a:srgbClr val="CC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SMTP</a:t>
                  </a:r>
                  <a:endParaRPr/>
                </a:p>
              </p:txBody>
            </p:sp>
          </p:grpSp>
        </p:grpSp>
        <p:grpSp>
          <p:nvGrpSpPr>
            <p:cNvPr id="347" name="Google Shape;347;p3"/>
            <p:cNvGrpSpPr/>
            <p:nvPr/>
          </p:nvGrpSpPr>
          <p:grpSpPr>
            <a:xfrm>
              <a:off x="7036667" y="2601787"/>
              <a:ext cx="1017588" cy="1247775"/>
              <a:chOff x="7036667" y="2601787"/>
              <a:chExt cx="1017588" cy="1247775"/>
            </a:xfrm>
          </p:grpSpPr>
          <p:cxnSp>
            <p:nvCxnSpPr>
              <p:cNvPr id="348" name="Google Shape;348;p3"/>
              <p:cNvCxnSpPr/>
              <p:nvPr/>
            </p:nvCxnSpPr>
            <p:spPr>
              <a:xfrm rot="10800000">
                <a:off x="7519267" y="2601787"/>
                <a:ext cx="0" cy="1247775"/>
              </a:xfrm>
              <a:prstGeom prst="straightConnector1">
                <a:avLst/>
              </a:prstGeom>
              <a:noFill/>
              <a:ln cap="flat" cmpd="sng" w="28575">
                <a:solidFill>
                  <a:srgbClr val="CC0000"/>
                </a:solidFill>
                <a:prstDash val="solid"/>
                <a:round/>
                <a:headEnd len="med" w="med" type="triangle"/>
                <a:tailEnd len="med" w="med" type="triangle"/>
              </a:ln>
            </p:spPr>
          </p:cxnSp>
          <p:grpSp>
            <p:nvGrpSpPr>
              <p:cNvPr id="349" name="Google Shape;349;p3"/>
              <p:cNvGrpSpPr/>
              <p:nvPr/>
            </p:nvGrpSpPr>
            <p:grpSpPr>
              <a:xfrm>
                <a:off x="7036667" y="2809750"/>
                <a:ext cx="1017588" cy="523875"/>
                <a:chOff x="3770" y="2495"/>
                <a:chExt cx="641" cy="330"/>
              </a:xfrm>
            </p:grpSpPr>
            <p:sp>
              <p:nvSpPr>
                <p:cNvPr id="350" name="Google Shape;350;p3"/>
                <p:cNvSpPr/>
                <p:nvPr/>
              </p:nvSpPr>
              <p:spPr>
                <a:xfrm>
                  <a:off x="3798" y="2580"/>
                  <a:ext cx="540" cy="19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1" name="Google Shape;351;p3"/>
                <p:cNvSpPr txBox="1"/>
                <p:nvPr/>
              </p:nvSpPr>
              <p:spPr>
                <a:xfrm>
                  <a:off x="3770" y="2495"/>
                  <a:ext cx="641" cy="3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CC0000"/>
                    </a:buClr>
                    <a:buSzPts val="2800"/>
                    <a:buFont typeface="Calibri"/>
                    <a:buNone/>
                  </a:pPr>
                  <a:r>
                    <a:rPr b="0" i="0" lang="en-US" sz="2800" u="none" cap="none" strike="noStrike">
                      <a:solidFill>
                        <a:srgbClr val="CC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SMTP</a:t>
                  </a:r>
                  <a:endParaRPr/>
                </a:p>
              </p:txBody>
            </p:sp>
          </p:grpSp>
        </p:grpSp>
      </p:grpSp>
      <p:grpSp>
        <p:nvGrpSpPr>
          <p:cNvPr id="352" name="Google Shape;352;p3"/>
          <p:cNvGrpSpPr/>
          <p:nvPr/>
        </p:nvGrpSpPr>
        <p:grpSpPr>
          <a:xfrm>
            <a:off x="7646267" y="801562"/>
            <a:ext cx="3668713" cy="5118100"/>
            <a:chOff x="7646267" y="801562"/>
            <a:chExt cx="3668713" cy="5118100"/>
          </a:xfrm>
        </p:grpSpPr>
        <p:grpSp>
          <p:nvGrpSpPr>
            <p:cNvPr id="353" name="Google Shape;353;p3"/>
            <p:cNvGrpSpPr/>
            <p:nvPr/>
          </p:nvGrpSpPr>
          <p:grpSpPr>
            <a:xfrm>
              <a:off x="8016155" y="801562"/>
              <a:ext cx="925513" cy="1054100"/>
              <a:chOff x="3566" y="550"/>
              <a:chExt cx="583" cy="664"/>
            </a:xfrm>
          </p:grpSpPr>
          <p:grpSp>
            <p:nvGrpSpPr>
              <p:cNvPr id="354" name="Google Shape;354;p3"/>
              <p:cNvGrpSpPr/>
              <p:nvPr/>
            </p:nvGrpSpPr>
            <p:grpSpPr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descr="desktop_computer_stylized_medium" id="355" name="Google Shape;355;p3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56" name="Google Shape;356;p3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57" name="Google Shape;357;p3"/>
              <p:cNvSpPr/>
              <p:nvPr/>
            </p:nvSpPr>
            <p:spPr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3"/>
              <p:cNvSpPr txBox="1"/>
              <p:nvPr/>
            </p:nvSpPr>
            <p:spPr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user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agent</a:t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9" name="Google Shape;359;p3"/>
            <p:cNvGrpSpPr/>
            <p:nvPr/>
          </p:nvGrpSpPr>
          <p:grpSpPr>
            <a:xfrm>
              <a:off x="10052917" y="1617537"/>
              <a:ext cx="925513" cy="1054100"/>
              <a:chOff x="3566" y="550"/>
              <a:chExt cx="583" cy="664"/>
            </a:xfrm>
          </p:grpSpPr>
          <p:grpSp>
            <p:nvGrpSpPr>
              <p:cNvPr id="360" name="Google Shape;360;p3"/>
              <p:cNvGrpSpPr/>
              <p:nvPr/>
            </p:nvGrpSpPr>
            <p:grpSpPr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descr="desktop_computer_stylized_medium" id="361" name="Google Shape;361;p3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62" name="Google Shape;362;p3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63" name="Google Shape;363;p3"/>
              <p:cNvSpPr/>
              <p:nvPr/>
            </p:nvSpPr>
            <p:spPr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3"/>
              <p:cNvSpPr txBox="1"/>
              <p:nvPr/>
            </p:nvSpPr>
            <p:spPr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user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agent</a:t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5" name="Google Shape;365;p3"/>
            <p:cNvGrpSpPr/>
            <p:nvPr/>
          </p:nvGrpSpPr>
          <p:grpSpPr>
            <a:xfrm>
              <a:off x="10389467" y="2379537"/>
              <a:ext cx="925513" cy="1054100"/>
              <a:chOff x="3566" y="550"/>
              <a:chExt cx="583" cy="664"/>
            </a:xfrm>
          </p:grpSpPr>
          <p:grpSp>
            <p:nvGrpSpPr>
              <p:cNvPr id="366" name="Google Shape;366;p3"/>
              <p:cNvGrpSpPr/>
              <p:nvPr/>
            </p:nvGrpSpPr>
            <p:grpSpPr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descr="desktop_computer_stylized_medium" id="367" name="Google Shape;367;p3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68" name="Google Shape;368;p3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69" name="Google Shape;369;p3"/>
              <p:cNvSpPr/>
              <p:nvPr/>
            </p:nvSpPr>
            <p:spPr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3"/>
              <p:cNvSpPr txBox="1"/>
              <p:nvPr/>
            </p:nvSpPr>
            <p:spPr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user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agent</a:t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1" name="Google Shape;371;p3"/>
            <p:cNvGrpSpPr/>
            <p:nvPr/>
          </p:nvGrpSpPr>
          <p:grpSpPr>
            <a:xfrm>
              <a:off x="10257705" y="3427287"/>
              <a:ext cx="925513" cy="1054100"/>
              <a:chOff x="3566" y="550"/>
              <a:chExt cx="583" cy="664"/>
            </a:xfrm>
          </p:grpSpPr>
          <p:grpSp>
            <p:nvGrpSpPr>
              <p:cNvPr id="372" name="Google Shape;372;p3"/>
              <p:cNvGrpSpPr/>
              <p:nvPr/>
            </p:nvGrpSpPr>
            <p:grpSpPr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descr="desktop_computer_stylized_medium" id="373" name="Google Shape;373;p3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74" name="Google Shape;374;p3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75" name="Google Shape;375;p3"/>
              <p:cNvSpPr/>
              <p:nvPr/>
            </p:nvSpPr>
            <p:spPr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3"/>
              <p:cNvSpPr txBox="1"/>
              <p:nvPr/>
            </p:nvSpPr>
            <p:spPr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user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agent</a:t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7" name="Google Shape;377;p3"/>
            <p:cNvGrpSpPr/>
            <p:nvPr/>
          </p:nvGrpSpPr>
          <p:grpSpPr>
            <a:xfrm>
              <a:off x="7646267" y="4865562"/>
              <a:ext cx="925513" cy="1054100"/>
              <a:chOff x="3566" y="550"/>
              <a:chExt cx="583" cy="664"/>
            </a:xfrm>
          </p:grpSpPr>
          <p:grpSp>
            <p:nvGrpSpPr>
              <p:cNvPr id="378" name="Google Shape;378;p3"/>
              <p:cNvGrpSpPr/>
              <p:nvPr/>
            </p:nvGrpSpPr>
            <p:grpSpPr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descr="desktop_computer_stylized_medium" id="379" name="Google Shape;379;p3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80" name="Google Shape;380;p3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81" name="Google Shape;381;p3"/>
              <p:cNvSpPr/>
              <p:nvPr/>
            </p:nvSpPr>
            <p:spPr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p3"/>
              <p:cNvSpPr txBox="1"/>
              <p:nvPr/>
            </p:nvSpPr>
            <p:spPr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user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agent</a:t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3" name="Google Shape;383;p3"/>
            <p:cNvGrpSpPr/>
            <p:nvPr/>
          </p:nvGrpSpPr>
          <p:grpSpPr>
            <a:xfrm>
              <a:off x="8374930" y="4246437"/>
              <a:ext cx="925513" cy="1054100"/>
              <a:chOff x="3566" y="550"/>
              <a:chExt cx="583" cy="664"/>
            </a:xfrm>
          </p:grpSpPr>
          <p:grpSp>
            <p:nvGrpSpPr>
              <p:cNvPr id="384" name="Google Shape;384;p3"/>
              <p:cNvGrpSpPr/>
              <p:nvPr/>
            </p:nvGrpSpPr>
            <p:grpSpPr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descr="desktop_computer_stylized_medium" id="385" name="Google Shape;385;p3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86" name="Google Shape;386;p3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87" name="Google Shape;387;p3"/>
              <p:cNvSpPr/>
              <p:nvPr/>
            </p:nvSpPr>
            <p:spPr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3"/>
              <p:cNvSpPr txBox="1"/>
              <p:nvPr/>
            </p:nvSpPr>
            <p:spPr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user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agent</a:t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89" name="Google Shape;389;p3"/>
          <p:cNvSpPr txBox="1"/>
          <p:nvPr>
            <p:ph type="title"/>
          </p:nvPr>
        </p:nvSpPr>
        <p:spPr>
          <a:xfrm>
            <a:off x="1990725" y="301625"/>
            <a:ext cx="7772400" cy="869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1" lang="en-US"/>
              <a:t>Electronic mail</a:t>
            </a:r>
            <a:endParaRPr b="1"/>
          </a:p>
        </p:txBody>
      </p:sp>
      <p:sp>
        <p:nvSpPr>
          <p:cNvPr id="390" name="Google Shape;390;p3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g11fc7892358_0_24"/>
          <p:cNvSpPr txBox="1"/>
          <p:nvPr>
            <p:ph type="title"/>
          </p:nvPr>
        </p:nvSpPr>
        <p:spPr>
          <a:xfrm>
            <a:off x="1366061" y="2437925"/>
            <a:ext cx="10018800" cy="1752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END OF EMAIL AND DNS</a:t>
            </a:r>
            <a:endParaRPr/>
          </a:p>
        </p:txBody>
      </p:sp>
      <p:sp>
        <p:nvSpPr>
          <p:cNvPr id="1403" name="Google Shape;1403;g11fc7892358_0_24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oogle Shape;396;p4"/>
          <p:cNvGrpSpPr/>
          <p:nvPr/>
        </p:nvGrpSpPr>
        <p:grpSpPr>
          <a:xfrm>
            <a:off x="9926119" y="5308075"/>
            <a:ext cx="1736725" cy="973138"/>
            <a:chOff x="4458" y="3335"/>
            <a:chExt cx="1094" cy="613"/>
          </a:xfrm>
        </p:grpSpPr>
        <p:sp>
          <p:nvSpPr>
            <p:cNvPr id="397" name="Google Shape;397;p4"/>
            <p:cNvSpPr txBox="1"/>
            <p:nvPr/>
          </p:nvSpPr>
          <p:spPr>
            <a:xfrm>
              <a:off x="4527" y="3715"/>
              <a:ext cx="875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user mailbox</a:t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98" name="Google Shape;398;p4"/>
            <p:cNvGrpSpPr/>
            <p:nvPr/>
          </p:nvGrpSpPr>
          <p:grpSpPr>
            <a:xfrm>
              <a:off x="4458" y="3408"/>
              <a:ext cx="450" cy="120"/>
              <a:chOff x="4314" y="3444"/>
              <a:chExt cx="450" cy="120"/>
            </a:xfrm>
          </p:grpSpPr>
          <p:sp>
            <p:nvSpPr>
              <p:cNvPr id="399" name="Google Shape;399;p4"/>
              <p:cNvSpPr/>
              <p:nvPr/>
            </p:nvSpPr>
            <p:spPr>
              <a:xfrm>
                <a:off x="4314" y="3444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00" name="Google Shape;400;p4"/>
              <p:cNvCxnSpPr/>
              <p:nvPr/>
            </p:nvCxnSpPr>
            <p:spPr>
              <a:xfrm>
                <a:off x="4363" y="3472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1" name="Google Shape;401;p4"/>
              <p:cNvCxnSpPr/>
              <p:nvPr/>
            </p:nvCxnSpPr>
            <p:spPr>
              <a:xfrm flipH="1">
                <a:off x="4472" y="3471"/>
                <a:ext cx="6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2" name="Google Shape;402;p4"/>
              <p:cNvCxnSpPr/>
              <p:nvPr/>
            </p:nvCxnSpPr>
            <p:spPr>
              <a:xfrm>
                <a:off x="4527" y="3473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3" name="Google Shape;403;p4"/>
              <p:cNvCxnSpPr/>
              <p:nvPr/>
            </p:nvCxnSpPr>
            <p:spPr>
              <a:xfrm>
                <a:off x="4584" y="3471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4" name="Google Shape;404;p4"/>
              <p:cNvCxnSpPr/>
              <p:nvPr/>
            </p:nvCxnSpPr>
            <p:spPr>
              <a:xfrm>
                <a:off x="4645" y="3471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5" name="Google Shape;405;p4"/>
              <p:cNvCxnSpPr/>
              <p:nvPr/>
            </p:nvCxnSpPr>
            <p:spPr>
              <a:xfrm>
                <a:off x="4701" y="3471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6" name="Google Shape;406;p4"/>
              <p:cNvCxnSpPr/>
              <p:nvPr/>
            </p:nvCxnSpPr>
            <p:spPr>
              <a:xfrm>
                <a:off x="4416" y="3472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407" name="Google Shape;407;p4"/>
            <p:cNvSpPr/>
            <p:nvPr/>
          </p:nvSpPr>
          <p:spPr>
            <a:xfrm>
              <a:off x="4472" y="3779"/>
              <a:ext cx="64" cy="93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38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4"/>
            <p:cNvSpPr txBox="1"/>
            <p:nvPr/>
          </p:nvSpPr>
          <p:spPr>
            <a:xfrm>
              <a:off x="4514" y="3335"/>
              <a:ext cx="1038" cy="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outgoing </a:t>
              </a:r>
              <a:endParaRPr/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message queue</a:t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9" name="Google Shape;409;p4"/>
          <p:cNvGrpSpPr/>
          <p:nvPr/>
        </p:nvGrpSpPr>
        <p:grpSpPr>
          <a:xfrm>
            <a:off x="7036667" y="801562"/>
            <a:ext cx="4278313" cy="5118100"/>
            <a:chOff x="2962" y="886"/>
            <a:chExt cx="2695" cy="3224"/>
          </a:xfrm>
        </p:grpSpPr>
        <p:grpSp>
          <p:nvGrpSpPr>
            <p:cNvPr id="410" name="Google Shape;410;p4"/>
            <p:cNvGrpSpPr/>
            <p:nvPr/>
          </p:nvGrpSpPr>
          <p:grpSpPr>
            <a:xfrm>
              <a:off x="4346" y="1756"/>
              <a:ext cx="301" cy="451"/>
              <a:chOff x="4140" y="429"/>
              <a:chExt cx="1425" cy="2396"/>
            </a:xfrm>
          </p:grpSpPr>
          <p:sp>
            <p:nvSpPr>
              <p:cNvPr id="411" name="Google Shape;411;p4"/>
              <p:cNvSpPr/>
              <p:nvPr/>
            </p:nvSpPr>
            <p:spPr>
              <a:xfrm>
                <a:off x="5268" y="433"/>
                <a:ext cx="283" cy="2286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412;p4"/>
              <p:cNvSpPr/>
              <p:nvPr/>
            </p:nvSpPr>
            <p:spPr>
              <a:xfrm>
                <a:off x="4206" y="429"/>
                <a:ext cx="1046" cy="2284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413;p4"/>
              <p:cNvSpPr/>
              <p:nvPr/>
            </p:nvSpPr>
            <p:spPr>
              <a:xfrm>
                <a:off x="5321" y="570"/>
                <a:ext cx="169" cy="2115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414;p4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415;p4"/>
              <p:cNvSpPr/>
              <p:nvPr/>
            </p:nvSpPr>
            <p:spPr>
              <a:xfrm>
                <a:off x="4211" y="695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16" name="Google Shape;416;p4"/>
              <p:cNvGrpSpPr/>
              <p:nvPr/>
            </p:nvGrpSpPr>
            <p:grpSpPr>
              <a:xfrm>
                <a:off x="4751" y="668"/>
                <a:ext cx="578" cy="144"/>
                <a:chOff x="616" y="2568"/>
                <a:chExt cx="721" cy="138"/>
              </a:xfrm>
            </p:grpSpPr>
            <p:sp>
              <p:nvSpPr>
                <p:cNvPr id="417" name="Google Shape;417;p4"/>
                <p:cNvSpPr/>
                <p:nvPr/>
              </p:nvSpPr>
              <p:spPr>
                <a:xfrm>
                  <a:off x="616" y="2568"/>
                  <a:ext cx="721" cy="138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8" name="Google Shape;418;p4"/>
                <p:cNvSpPr/>
                <p:nvPr/>
              </p:nvSpPr>
              <p:spPr>
                <a:xfrm>
                  <a:off x="634" y="2583"/>
                  <a:ext cx="685" cy="107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19" name="Google Shape;419;p4"/>
              <p:cNvSpPr/>
              <p:nvPr/>
            </p:nvSpPr>
            <p:spPr>
              <a:xfrm>
                <a:off x="4225" y="101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20" name="Google Shape;420;p4"/>
              <p:cNvGrpSpPr/>
              <p:nvPr/>
            </p:nvGrpSpPr>
            <p:grpSpPr>
              <a:xfrm>
                <a:off x="4746" y="992"/>
                <a:ext cx="583" cy="138"/>
                <a:chOff x="613" y="2566"/>
                <a:chExt cx="727" cy="143"/>
              </a:xfrm>
            </p:grpSpPr>
            <p:sp>
              <p:nvSpPr>
                <p:cNvPr id="421" name="Google Shape;421;p4"/>
                <p:cNvSpPr/>
                <p:nvPr/>
              </p:nvSpPr>
              <p:spPr>
                <a:xfrm>
                  <a:off x="613" y="2566"/>
                  <a:ext cx="727" cy="143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2" name="Google Shape;422;p4"/>
                <p:cNvSpPr/>
                <p:nvPr/>
              </p:nvSpPr>
              <p:spPr>
                <a:xfrm>
                  <a:off x="630" y="2583"/>
                  <a:ext cx="691" cy="11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23" name="Google Shape;423;p4"/>
              <p:cNvSpPr/>
              <p:nvPr/>
            </p:nvSpPr>
            <p:spPr>
              <a:xfrm>
                <a:off x="4216" y="135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4"/>
              <p:cNvSpPr/>
              <p:nvPr/>
            </p:nvSpPr>
            <p:spPr>
              <a:xfrm>
                <a:off x="4230" y="1656"/>
                <a:ext cx="592" cy="48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25" name="Google Shape;425;p4"/>
              <p:cNvGrpSpPr/>
              <p:nvPr/>
            </p:nvGrpSpPr>
            <p:grpSpPr>
              <a:xfrm>
                <a:off x="4737" y="1629"/>
                <a:ext cx="582" cy="149"/>
                <a:chOff x="616" y="2570"/>
                <a:chExt cx="725" cy="137"/>
              </a:xfrm>
            </p:grpSpPr>
            <p:sp>
              <p:nvSpPr>
                <p:cNvPr id="426" name="Google Shape;426;p4"/>
                <p:cNvSpPr/>
                <p:nvPr/>
              </p:nvSpPr>
              <p:spPr>
                <a:xfrm>
                  <a:off x="616" y="2570"/>
                  <a:ext cx="725" cy="137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7" name="Google Shape;427;p4"/>
                <p:cNvSpPr/>
                <p:nvPr/>
              </p:nvSpPr>
              <p:spPr>
                <a:xfrm>
                  <a:off x="634" y="2585"/>
                  <a:ext cx="690" cy="108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28" name="Google Shape;428;p4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29" name="Google Shape;429;p4"/>
              <p:cNvGrpSpPr/>
              <p:nvPr/>
            </p:nvGrpSpPr>
            <p:grpSpPr>
              <a:xfrm>
                <a:off x="4751" y="1327"/>
                <a:ext cx="564" cy="138"/>
                <a:chOff x="629" y="2568"/>
                <a:chExt cx="702" cy="138"/>
              </a:xfrm>
            </p:grpSpPr>
            <p:sp>
              <p:nvSpPr>
                <p:cNvPr id="430" name="Google Shape;430;p4"/>
                <p:cNvSpPr/>
                <p:nvPr/>
              </p:nvSpPr>
              <p:spPr>
                <a:xfrm>
                  <a:off x="629" y="2568"/>
                  <a:ext cx="702" cy="138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1" name="Google Shape;431;p4"/>
                <p:cNvSpPr/>
                <p:nvPr/>
              </p:nvSpPr>
              <p:spPr>
                <a:xfrm>
                  <a:off x="634" y="2584"/>
                  <a:ext cx="672" cy="106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32" name="Google Shape;432;p4"/>
              <p:cNvSpPr/>
              <p:nvPr/>
            </p:nvSpPr>
            <p:spPr>
              <a:xfrm>
                <a:off x="5248" y="429"/>
                <a:ext cx="71" cy="2290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4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4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4"/>
              <p:cNvSpPr/>
              <p:nvPr/>
            </p:nvSpPr>
            <p:spPr>
              <a:xfrm>
                <a:off x="5518" y="2612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4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4"/>
              <p:cNvSpPr/>
              <p:nvPr/>
            </p:nvSpPr>
            <p:spPr>
              <a:xfrm>
                <a:off x="4140" y="2676"/>
                <a:ext cx="1198" cy="149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4"/>
              <p:cNvSpPr/>
              <p:nvPr/>
            </p:nvSpPr>
            <p:spPr>
              <a:xfrm>
                <a:off x="4206" y="2713"/>
                <a:ext cx="1070" cy="8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4"/>
              <p:cNvSpPr/>
              <p:nvPr/>
            </p:nvSpPr>
            <p:spPr>
              <a:xfrm>
                <a:off x="4306" y="2384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4"/>
              <p:cNvSpPr/>
              <p:nvPr/>
            </p:nvSpPr>
            <p:spPr>
              <a:xfrm>
                <a:off x="4486" y="2384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4"/>
              <p:cNvSpPr/>
              <p:nvPr/>
            </p:nvSpPr>
            <p:spPr>
              <a:xfrm>
                <a:off x="4661" y="2379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4"/>
              <p:cNvSpPr/>
              <p:nvPr/>
            </p:nvSpPr>
            <p:spPr>
              <a:xfrm>
                <a:off x="5063" y="1837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3" name="Google Shape;443;p4"/>
            <p:cNvGrpSpPr/>
            <p:nvPr/>
          </p:nvGrpSpPr>
          <p:grpSpPr>
            <a:xfrm>
              <a:off x="3091" y="2634"/>
              <a:ext cx="301" cy="451"/>
              <a:chOff x="4140" y="429"/>
              <a:chExt cx="1425" cy="2396"/>
            </a:xfrm>
          </p:grpSpPr>
          <p:sp>
            <p:nvSpPr>
              <p:cNvPr id="444" name="Google Shape;444;p4"/>
              <p:cNvSpPr/>
              <p:nvPr/>
            </p:nvSpPr>
            <p:spPr>
              <a:xfrm>
                <a:off x="5268" y="433"/>
                <a:ext cx="283" cy="2286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4"/>
              <p:cNvSpPr/>
              <p:nvPr/>
            </p:nvSpPr>
            <p:spPr>
              <a:xfrm>
                <a:off x="4206" y="429"/>
                <a:ext cx="1046" cy="2284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4"/>
              <p:cNvSpPr/>
              <p:nvPr/>
            </p:nvSpPr>
            <p:spPr>
              <a:xfrm>
                <a:off x="5321" y="570"/>
                <a:ext cx="169" cy="2115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4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4"/>
              <p:cNvSpPr/>
              <p:nvPr/>
            </p:nvSpPr>
            <p:spPr>
              <a:xfrm>
                <a:off x="4211" y="695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49" name="Google Shape;449;p4"/>
              <p:cNvGrpSpPr/>
              <p:nvPr/>
            </p:nvGrpSpPr>
            <p:grpSpPr>
              <a:xfrm>
                <a:off x="4751" y="668"/>
                <a:ext cx="578" cy="144"/>
                <a:chOff x="616" y="2568"/>
                <a:chExt cx="721" cy="138"/>
              </a:xfrm>
            </p:grpSpPr>
            <p:sp>
              <p:nvSpPr>
                <p:cNvPr id="450" name="Google Shape;450;p4"/>
                <p:cNvSpPr/>
                <p:nvPr/>
              </p:nvSpPr>
              <p:spPr>
                <a:xfrm>
                  <a:off x="616" y="2568"/>
                  <a:ext cx="721" cy="138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1" name="Google Shape;451;p4"/>
                <p:cNvSpPr/>
                <p:nvPr/>
              </p:nvSpPr>
              <p:spPr>
                <a:xfrm>
                  <a:off x="634" y="2583"/>
                  <a:ext cx="685" cy="107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52" name="Google Shape;452;p4"/>
              <p:cNvSpPr/>
              <p:nvPr/>
            </p:nvSpPr>
            <p:spPr>
              <a:xfrm>
                <a:off x="4225" y="101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53" name="Google Shape;453;p4"/>
              <p:cNvGrpSpPr/>
              <p:nvPr/>
            </p:nvGrpSpPr>
            <p:grpSpPr>
              <a:xfrm>
                <a:off x="4746" y="992"/>
                <a:ext cx="583" cy="138"/>
                <a:chOff x="613" y="2566"/>
                <a:chExt cx="727" cy="143"/>
              </a:xfrm>
            </p:grpSpPr>
            <p:sp>
              <p:nvSpPr>
                <p:cNvPr id="454" name="Google Shape;454;p4"/>
                <p:cNvSpPr/>
                <p:nvPr/>
              </p:nvSpPr>
              <p:spPr>
                <a:xfrm>
                  <a:off x="613" y="2566"/>
                  <a:ext cx="727" cy="143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5" name="Google Shape;455;p4"/>
                <p:cNvSpPr/>
                <p:nvPr/>
              </p:nvSpPr>
              <p:spPr>
                <a:xfrm>
                  <a:off x="630" y="2583"/>
                  <a:ext cx="691" cy="11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56" name="Google Shape;456;p4"/>
              <p:cNvSpPr/>
              <p:nvPr/>
            </p:nvSpPr>
            <p:spPr>
              <a:xfrm>
                <a:off x="4216" y="135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4"/>
              <p:cNvSpPr/>
              <p:nvPr/>
            </p:nvSpPr>
            <p:spPr>
              <a:xfrm>
                <a:off x="4230" y="1656"/>
                <a:ext cx="592" cy="48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58" name="Google Shape;458;p4"/>
              <p:cNvGrpSpPr/>
              <p:nvPr/>
            </p:nvGrpSpPr>
            <p:grpSpPr>
              <a:xfrm>
                <a:off x="4737" y="1629"/>
                <a:ext cx="582" cy="149"/>
                <a:chOff x="616" y="2570"/>
                <a:chExt cx="725" cy="137"/>
              </a:xfrm>
            </p:grpSpPr>
            <p:sp>
              <p:nvSpPr>
                <p:cNvPr id="459" name="Google Shape;459;p4"/>
                <p:cNvSpPr/>
                <p:nvPr/>
              </p:nvSpPr>
              <p:spPr>
                <a:xfrm>
                  <a:off x="616" y="2570"/>
                  <a:ext cx="725" cy="137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0" name="Google Shape;460;p4"/>
                <p:cNvSpPr/>
                <p:nvPr/>
              </p:nvSpPr>
              <p:spPr>
                <a:xfrm>
                  <a:off x="634" y="2585"/>
                  <a:ext cx="690" cy="108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61" name="Google Shape;461;p4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62" name="Google Shape;462;p4"/>
              <p:cNvGrpSpPr/>
              <p:nvPr/>
            </p:nvGrpSpPr>
            <p:grpSpPr>
              <a:xfrm>
                <a:off x="4751" y="1327"/>
                <a:ext cx="564" cy="138"/>
                <a:chOff x="629" y="2568"/>
                <a:chExt cx="702" cy="138"/>
              </a:xfrm>
            </p:grpSpPr>
            <p:sp>
              <p:nvSpPr>
                <p:cNvPr id="463" name="Google Shape;463;p4"/>
                <p:cNvSpPr/>
                <p:nvPr/>
              </p:nvSpPr>
              <p:spPr>
                <a:xfrm>
                  <a:off x="629" y="2568"/>
                  <a:ext cx="702" cy="138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4" name="Google Shape;464;p4"/>
                <p:cNvSpPr/>
                <p:nvPr/>
              </p:nvSpPr>
              <p:spPr>
                <a:xfrm>
                  <a:off x="634" y="2584"/>
                  <a:ext cx="672" cy="106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65" name="Google Shape;465;p4"/>
              <p:cNvSpPr/>
              <p:nvPr/>
            </p:nvSpPr>
            <p:spPr>
              <a:xfrm>
                <a:off x="5248" y="429"/>
                <a:ext cx="71" cy="2290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4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4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4"/>
              <p:cNvSpPr/>
              <p:nvPr/>
            </p:nvSpPr>
            <p:spPr>
              <a:xfrm>
                <a:off x="5518" y="2612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4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4"/>
              <p:cNvSpPr/>
              <p:nvPr/>
            </p:nvSpPr>
            <p:spPr>
              <a:xfrm>
                <a:off x="4140" y="2676"/>
                <a:ext cx="1198" cy="149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4"/>
              <p:cNvSpPr/>
              <p:nvPr/>
            </p:nvSpPr>
            <p:spPr>
              <a:xfrm>
                <a:off x="4206" y="2713"/>
                <a:ext cx="1070" cy="8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4"/>
              <p:cNvSpPr/>
              <p:nvPr/>
            </p:nvSpPr>
            <p:spPr>
              <a:xfrm>
                <a:off x="4306" y="2384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4"/>
              <p:cNvSpPr/>
              <p:nvPr/>
            </p:nvSpPr>
            <p:spPr>
              <a:xfrm>
                <a:off x="4486" y="2384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4"/>
              <p:cNvSpPr/>
              <p:nvPr/>
            </p:nvSpPr>
            <p:spPr>
              <a:xfrm>
                <a:off x="4661" y="2379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4"/>
              <p:cNvSpPr/>
              <p:nvPr/>
            </p:nvSpPr>
            <p:spPr>
              <a:xfrm>
                <a:off x="5063" y="1837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6" name="Google Shape;476;p4"/>
            <p:cNvGrpSpPr/>
            <p:nvPr/>
          </p:nvGrpSpPr>
          <p:grpSpPr>
            <a:xfrm>
              <a:off x="3105" y="1159"/>
              <a:ext cx="301" cy="451"/>
              <a:chOff x="4140" y="429"/>
              <a:chExt cx="1425" cy="2396"/>
            </a:xfrm>
          </p:grpSpPr>
          <p:sp>
            <p:nvSpPr>
              <p:cNvPr id="477" name="Google Shape;477;p4"/>
              <p:cNvSpPr/>
              <p:nvPr/>
            </p:nvSpPr>
            <p:spPr>
              <a:xfrm>
                <a:off x="5268" y="433"/>
                <a:ext cx="283" cy="2286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478;p4"/>
              <p:cNvSpPr/>
              <p:nvPr/>
            </p:nvSpPr>
            <p:spPr>
              <a:xfrm>
                <a:off x="4206" y="429"/>
                <a:ext cx="1046" cy="2284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479;p4"/>
              <p:cNvSpPr/>
              <p:nvPr/>
            </p:nvSpPr>
            <p:spPr>
              <a:xfrm>
                <a:off x="5321" y="570"/>
                <a:ext cx="169" cy="2115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480;p4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481;p4"/>
              <p:cNvSpPr/>
              <p:nvPr/>
            </p:nvSpPr>
            <p:spPr>
              <a:xfrm>
                <a:off x="4211" y="695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82" name="Google Shape;482;p4"/>
              <p:cNvGrpSpPr/>
              <p:nvPr/>
            </p:nvGrpSpPr>
            <p:grpSpPr>
              <a:xfrm>
                <a:off x="4751" y="668"/>
                <a:ext cx="578" cy="144"/>
                <a:chOff x="616" y="2568"/>
                <a:chExt cx="721" cy="138"/>
              </a:xfrm>
            </p:grpSpPr>
            <p:sp>
              <p:nvSpPr>
                <p:cNvPr id="483" name="Google Shape;483;p4"/>
                <p:cNvSpPr/>
                <p:nvPr/>
              </p:nvSpPr>
              <p:spPr>
                <a:xfrm>
                  <a:off x="616" y="2568"/>
                  <a:ext cx="721" cy="138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4" name="Google Shape;484;p4"/>
                <p:cNvSpPr/>
                <p:nvPr/>
              </p:nvSpPr>
              <p:spPr>
                <a:xfrm>
                  <a:off x="634" y="2583"/>
                  <a:ext cx="685" cy="107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85" name="Google Shape;485;p4"/>
              <p:cNvSpPr/>
              <p:nvPr/>
            </p:nvSpPr>
            <p:spPr>
              <a:xfrm>
                <a:off x="4225" y="101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86" name="Google Shape;486;p4"/>
              <p:cNvGrpSpPr/>
              <p:nvPr/>
            </p:nvGrpSpPr>
            <p:grpSpPr>
              <a:xfrm>
                <a:off x="4746" y="992"/>
                <a:ext cx="583" cy="138"/>
                <a:chOff x="613" y="2566"/>
                <a:chExt cx="727" cy="143"/>
              </a:xfrm>
            </p:grpSpPr>
            <p:sp>
              <p:nvSpPr>
                <p:cNvPr id="487" name="Google Shape;487;p4"/>
                <p:cNvSpPr/>
                <p:nvPr/>
              </p:nvSpPr>
              <p:spPr>
                <a:xfrm>
                  <a:off x="613" y="2566"/>
                  <a:ext cx="727" cy="143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8" name="Google Shape;488;p4"/>
                <p:cNvSpPr/>
                <p:nvPr/>
              </p:nvSpPr>
              <p:spPr>
                <a:xfrm>
                  <a:off x="630" y="2583"/>
                  <a:ext cx="691" cy="11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89" name="Google Shape;489;p4"/>
              <p:cNvSpPr/>
              <p:nvPr/>
            </p:nvSpPr>
            <p:spPr>
              <a:xfrm>
                <a:off x="4216" y="135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90;p4"/>
              <p:cNvSpPr/>
              <p:nvPr/>
            </p:nvSpPr>
            <p:spPr>
              <a:xfrm>
                <a:off x="4230" y="1656"/>
                <a:ext cx="592" cy="48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91" name="Google Shape;491;p4"/>
              <p:cNvGrpSpPr/>
              <p:nvPr/>
            </p:nvGrpSpPr>
            <p:grpSpPr>
              <a:xfrm>
                <a:off x="4737" y="1629"/>
                <a:ext cx="582" cy="149"/>
                <a:chOff x="616" y="2570"/>
                <a:chExt cx="725" cy="137"/>
              </a:xfrm>
            </p:grpSpPr>
            <p:sp>
              <p:nvSpPr>
                <p:cNvPr id="492" name="Google Shape;492;p4"/>
                <p:cNvSpPr/>
                <p:nvPr/>
              </p:nvSpPr>
              <p:spPr>
                <a:xfrm>
                  <a:off x="616" y="2570"/>
                  <a:ext cx="725" cy="137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3" name="Google Shape;493;p4"/>
                <p:cNvSpPr/>
                <p:nvPr/>
              </p:nvSpPr>
              <p:spPr>
                <a:xfrm>
                  <a:off x="634" y="2585"/>
                  <a:ext cx="690" cy="108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94" name="Google Shape;494;p4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95" name="Google Shape;495;p4"/>
              <p:cNvGrpSpPr/>
              <p:nvPr/>
            </p:nvGrpSpPr>
            <p:grpSpPr>
              <a:xfrm>
                <a:off x="4751" y="1327"/>
                <a:ext cx="564" cy="138"/>
                <a:chOff x="629" y="2568"/>
                <a:chExt cx="702" cy="138"/>
              </a:xfrm>
            </p:grpSpPr>
            <p:sp>
              <p:nvSpPr>
                <p:cNvPr id="496" name="Google Shape;496;p4"/>
                <p:cNvSpPr/>
                <p:nvPr/>
              </p:nvSpPr>
              <p:spPr>
                <a:xfrm>
                  <a:off x="629" y="2568"/>
                  <a:ext cx="702" cy="138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7" name="Google Shape;497;p4"/>
                <p:cNvSpPr/>
                <p:nvPr/>
              </p:nvSpPr>
              <p:spPr>
                <a:xfrm>
                  <a:off x="634" y="2584"/>
                  <a:ext cx="672" cy="106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98" name="Google Shape;498;p4"/>
              <p:cNvSpPr/>
              <p:nvPr/>
            </p:nvSpPr>
            <p:spPr>
              <a:xfrm>
                <a:off x="5248" y="429"/>
                <a:ext cx="71" cy="2290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499;p4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" name="Google Shape;500;p4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1" name="Google Shape;501;p4"/>
              <p:cNvSpPr/>
              <p:nvPr/>
            </p:nvSpPr>
            <p:spPr>
              <a:xfrm>
                <a:off x="5518" y="2612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4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4"/>
              <p:cNvSpPr/>
              <p:nvPr/>
            </p:nvSpPr>
            <p:spPr>
              <a:xfrm>
                <a:off x="4140" y="2676"/>
                <a:ext cx="1198" cy="149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4"/>
              <p:cNvSpPr/>
              <p:nvPr/>
            </p:nvSpPr>
            <p:spPr>
              <a:xfrm>
                <a:off x="4206" y="2713"/>
                <a:ext cx="1070" cy="8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4"/>
              <p:cNvSpPr/>
              <p:nvPr/>
            </p:nvSpPr>
            <p:spPr>
              <a:xfrm>
                <a:off x="4306" y="2384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4"/>
              <p:cNvSpPr/>
              <p:nvPr/>
            </p:nvSpPr>
            <p:spPr>
              <a:xfrm>
                <a:off x="4486" y="2384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4"/>
              <p:cNvSpPr/>
              <p:nvPr/>
            </p:nvSpPr>
            <p:spPr>
              <a:xfrm>
                <a:off x="4661" y="2379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4"/>
              <p:cNvSpPr/>
              <p:nvPr/>
            </p:nvSpPr>
            <p:spPr>
              <a:xfrm>
                <a:off x="5063" y="1837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509" name="Google Shape;509;p4"/>
            <p:cNvCxnSpPr/>
            <p:nvPr/>
          </p:nvCxnSpPr>
          <p:spPr>
            <a:xfrm>
              <a:off x="3734" y="1642"/>
              <a:ext cx="708" cy="498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grpSp>
          <p:nvGrpSpPr>
            <p:cNvPr id="510" name="Google Shape;510;p4"/>
            <p:cNvGrpSpPr/>
            <p:nvPr/>
          </p:nvGrpSpPr>
          <p:grpSpPr>
            <a:xfrm>
              <a:off x="4466" y="1881"/>
              <a:ext cx="510" cy="661"/>
              <a:chOff x="4296" y="2627"/>
              <a:chExt cx="510" cy="661"/>
            </a:xfrm>
          </p:grpSpPr>
          <p:sp>
            <p:nvSpPr>
              <p:cNvPr id="511" name="Google Shape;511;p4"/>
              <p:cNvSpPr/>
              <p:nvPr/>
            </p:nvSpPr>
            <p:spPr>
              <a:xfrm>
                <a:off x="4296" y="2652"/>
                <a:ext cx="510" cy="636"/>
              </a:xfrm>
              <a:prstGeom prst="rect">
                <a:avLst/>
              </a:prstGeom>
              <a:solidFill>
                <a:srgbClr val="CCCCFF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4"/>
              <p:cNvSpPr txBox="1"/>
              <p:nvPr/>
            </p:nvSpPr>
            <p:spPr>
              <a:xfrm>
                <a:off x="4298" y="2627"/>
                <a:ext cx="485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mail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server</a:t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4"/>
              <p:cNvSpPr/>
              <p:nvPr/>
            </p:nvSpPr>
            <p:spPr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14" name="Google Shape;514;p4"/>
              <p:cNvCxnSpPr/>
              <p:nvPr/>
            </p:nvCxnSpPr>
            <p:spPr>
              <a:xfrm>
                <a:off x="4369" y="3034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5" name="Google Shape;515;p4"/>
              <p:cNvCxnSpPr/>
              <p:nvPr/>
            </p:nvCxnSpPr>
            <p:spPr>
              <a:xfrm>
                <a:off x="4478" y="3033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6" name="Google Shape;516;p4"/>
              <p:cNvCxnSpPr/>
              <p:nvPr/>
            </p:nvCxnSpPr>
            <p:spPr>
              <a:xfrm>
                <a:off x="4533" y="3035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7" name="Google Shape;517;p4"/>
              <p:cNvCxnSpPr/>
              <p:nvPr/>
            </p:nvCxnSpPr>
            <p:spPr>
              <a:xfrm>
                <a:off x="4590" y="3033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8" name="Google Shape;518;p4"/>
              <p:cNvCxnSpPr/>
              <p:nvPr/>
            </p:nvCxnSpPr>
            <p:spPr>
              <a:xfrm>
                <a:off x="4651" y="3033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9" name="Google Shape;519;p4"/>
              <p:cNvCxnSpPr/>
              <p:nvPr/>
            </p:nvCxnSpPr>
            <p:spPr>
              <a:xfrm>
                <a:off x="4707" y="3033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0" name="Google Shape;520;p4"/>
              <p:cNvCxnSpPr/>
              <p:nvPr/>
            </p:nvCxnSpPr>
            <p:spPr>
              <a:xfrm>
                <a:off x="4422" y="3034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21" name="Google Shape;521;p4"/>
              <p:cNvSpPr/>
              <p:nvPr/>
            </p:nvSpPr>
            <p:spPr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522;p4"/>
              <p:cNvSpPr/>
              <p:nvPr/>
            </p:nvSpPr>
            <p:spPr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4"/>
              <p:cNvSpPr/>
              <p:nvPr/>
            </p:nvSpPr>
            <p:spPr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4"/>
              <p:cNvSpPr/>
              <p:nvPr/>
            </p:nvSpPr>
            <p:spPr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4"/>
              <p:cNvSpPr/>
              <p:nvPr/>
            </p:nvSpPr>
            <p:spPr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6" name="Google Shape;526;p4"/>
            <p:cNvGrpSpPr/>
            <p:nvPr/>
          </p:nvGrpSpPr>
          <p:grpSpPr>
            <a:xfrm>
              <a:off x="3206" y="2763"/>
              <a:ext cx="510" cy="661"/>
              <a:chOff x="4296" y="2627"/>
              <a:chExt cx="510" cy="661"/>
            </a:xfrm>
          </p:grpSpPr>
          <p:sp>
            <p:nvSpPr>
              <p:cNvPr id="527" name="Google Shape;527;p4"/>
              <p:cNvSpPr/>
              <p:nvPr/>
            </p:nvSpPr>
            <p:spPr>
              <a:xfrm>
                <a:off x="4296" y="2652"/>
                <a:ext cx="510" cy="636"/>
              </a:xfrm>
              <a:prstGeom prst="rect">
                <a:avLst/>
              </a:prstGeom>
              <a:solidFill>
                <a:srgbClr val="CCCCFF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4"/>
              <p:cNvSpPr txBox="1"/>
              <p:nvPr/>
            </p:nvSpPr>
            <p:spPr>
              <a:xfrm>
                <a:off x="4298" y="2627"/>
                <a:ext cx="485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mail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server</a:t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4"/>
              <p:cNvSpPr/>
              <p:nvPr/>
            </p:nvSpPr>
            <p:spPr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30" name="Google Shape;530;p4"/>
              <p:cNvCxnSpPr/>
              <p:nvPr/>
            </p:nvCxnSpPr>
            <p:spPr>
              <a:xfrm>
                <a:off x="4369" y="3034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1" name="Google Shape;531;p4"/>
              <p:cNvCxnSpPr/>
              <p:nvPr/>
            </p:nvCxnSpPr>
            <p:spPr>
              <a:xfrm>
                <a:off x="4478" y="3033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2" name="Google Shape;532;p4"/>
              <p:cNvCxnSpPr/>
              <p:nvPr/>
            </p:nvCxnSpPr>
            <p:spPr>
              <a:xfrm>
                <a:off x="4533" y="3035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3" name="Google Shape;533;p4"/>
              <p:cNvCxnSpPr/>
              <p:nvPr/>
            </p:nvCxnSpPr>
            <p:spPr>
              <a:xfrm>
                <a:off x="4590" y="3033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4" name="Google Shape;534;p4"/>
              <p:cNvCxnSpPr/>
              <p:nvPr/>
            </p:nvCxnSpPr>
            <p:spPr>
              <a:xfrm>
                <a:off x="4651" y="3033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5" name="Google Shape;535;p4"/>
              <p:cNvCxnSpPr/>
              <p:nvPr/>
            </p:nvCxnSpPr>
            <p:spPr>
              <a:xfrm>
                <a:off x="4707" y="3033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6" name="Google Shape;536;p4"/>
              <p:cNvCxnSpPr/>
              <p:nvPr/>
            </p:nvCxnSpPr>
            <p:spPr>
              <a:xfrm>
                <a:off x="4422" y="3034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37" name="Google Shape;537;p4"/>
              <p:cNvSpPr/>
              <p:nvPr/>
            </p:nvSpPr>
            <p:spPr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4"/>
              <p:cNvSpPr/>
              <p:nvPr/>
            </p:nvSpPr>
            <p:spPr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4"/>
              <p:cNvSpPr/>
              <p:nvPr/>
            </p:nvSpPr>
            <p:spPr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4"/>
              <p:cNvSpPr/>
              <p:nvPr/>
            </p:nvSpPr>
            <p:spPr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4"/>
              <p:cNvSpPr/>
              <p:nvPr/>
            </p:nvSpPr>
            <p:spPr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2" name="Google Shape;542;p4"/>
            <p:cNvGrpSpPr/>
            <p:nvPr/>
          </p:nvGrpSpPr>
          <p:grpSpPr>
            <a:xfrm>
              <a:off x="3206" y="1347"/>
              <a:ext cx="510" cy="661"/>
              <a:chOff x="4296" y="2627"/>
              <a:chExt cx="510" cy="661"/>
            </a:xfrm>
          </p:grpSpPr>
          <p:sp>
            <p:nvSpPr>
              <p:cNvPr id="543" name="Google Shape;543;p4"/>
              <p:cNvSpPr/>
              <p:nvPr/>
            </p:nvSpPr>
            <p:spPr>
              <a:xfrm>
                <a:off x="4296" y="2652"/>
                <a:ext cx="510" cy="636"/>
              </a:xfrm>
              <a:prstGeom prst="rect">
                <a:avLst/>
              </a:prstGeom>
              <a:solidFill>
                <a:srgbClr val="CCCCFF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544;p4"/>
              <p:cNvSpPr txBox="1"/>
              <p:nvPr/>
            </p:nvSpPr>
            <p:spPr>
              <a:xfrm>
                <a:off x="4298" y="2627"/>
                <a:ext cx="485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mail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server</a:t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p4"/>
              <p:cNvSpPr/>
              <p:nvPr/>
            </p:nvSpPr>
            <p:spPr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46" name="Google Shape;546;p4"/>
              <p:cNvCxnSpPr/>
              <p:nvPr/>
            </p:nvCxnSpPr>
            <p:spPr>
              <a:xfrm>
                <a:off x="4369" y="3034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7" name="Google Shape;547;p4"/>
              <p:cNvCxnSpPr/>
              <p:nvPr/>
            </p:nvCxnSpPr>
            <p:spPr>
              <a:xfrm>
                <a:off x="4478" y="3033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8" name="Google Shape;548;p4"/>
              <p:cNvCxnSpPr/>
              <p:nvPr/>
            </p:nvCxnSpPr>
            <p:spPr>
              <a:xfrm>
                <a:off x="4533" y="3035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9" name="Google Shape;549;p4"/>
              <p:cNvCxnSpPr/>
              <p:nvPr/>
            </p:nvCxnSpPr>
            <p:spPr>
              <a:xfrm>
                <a:off x="4590" y="3033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0" name="Google Shape;550;p4"/>
              <p:cNvCxnSpPr/>
              <p:nvPr/>
            </p:nvCxnSpPr>
            <p:spPr>
              <a:xfrm>
                <a:off x="4651" y="3033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1" name="Google Shape;551;p4"/>
              <p:cNvCxnSpPr/>
              <p:nvPr/>
            </p:nvCxnSpPr>
            <p:spPr>
              <a:xfrm>
                <a:off x="4707" y="3033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2" name="Google Shape;552;p4"/>
              <p:cNvCxnSpPr/>
              <p:nvPr/>
            </p:nvCxnSpPr>
            <p:spPr>
              <a:xfrm>
                <a:off x="4422" y="3034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53" name="Google Shape;553;p4"/>
              <p:cNvSpPr/>
              <p:nvPr/>
            </p:nvSpPr>
            <p:spPr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4"/>
              <p:cNvSpPr/>
              <p:nvPr/>
            </p:nvSpPr>
            <p:spPr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4"/>
              <p:cNvSpPr/>
              <p:nvPr/>
            </p:nvSpPr>
            <p:spPr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4"/>
              <p:cNvSpPr/>
              <p:nvPr/>
            </p:nvSpPr>
            <p:spPr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4"/>
              <p:cNvSpPr/>
              <p:nvPr/>
            </p:nvSpPr>
            <p:spPr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558" name="Google Shape;558;p4"/>
            <p:cNvCxnSpPr/>
            <p:nvPr/>
          </p:nvCxnSpPr>
          <p:spPr>
            <a:xfrm flipH="1" rot="10800000">
              <a:off x="3734" y="2350"/>
              <a:ext cx="708" cy="684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559" name="Google Shape;559;p4"/>
            <p:cNvCxnSpPr/>
            <p:nvPr/>
          </p:nvCxnSpPr>
          <p:spPr>
            <a:xfrm rot="10800000">
              <a:off x="3266" y="2020"/>
              <a:ext cx="0" cy="786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grpSp>
          <p:nvGrpSpPr>
            <p:cNvPr id="560" name="Google Shape;560;p4"/>
            <p:cNvGrpSpPr/>
            <p:nvPr/>
          </p:nvGrpSpPr>
          <p:grpSpPr>
            <a:xfrm>
              <a:off x="3799" y="2535"/>
              <a:ext cx="641" cy="330"/>
              <a:chOff x="3749" y="2537"/>
              <a:chExt cx="641" cy="330"/>
            </a:xfrm>
          </p:grpSpPr>
          <p:sp>
            <p:nvSpPr>
              <p:cNvPr id="561" name="Google Shape;561;p4"/>
              <p:cNvSpPr/>
              <p:nvPr/>
            </p:nvSpPr>
            <p:spPr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4"/>
              <p:cNvSpPr txBox="1"/>
              <p:nvPr/>
            </p:nvSpPr>
            <p:spPr>
              <a:xfrm>
                <a:off x="3749" y="2537"/>
                <a:ext cx="641" cy="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0000"/>
                  </a:buClr>
                  <a:buSzPts val="2800"/>
                  <a:buFont typeface="Calibri"/>
                  <a:buNone/>
                </a:pPr>
                <a:r>
                  <a:rPr b="0" i="0" lang="en-US" sz="2800" u="none" cap="none" strike="noStrike">
                    <a:solidFill>
                      <a:srgbClr val="CC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SMTP</a:t>
                </a:r>
                <a:endParaRPr/>
              </a:p>
            </p:txBody>
          </p:sp>
        </p:grpSp>
        <p:grpSp>
          <p:nvGrpSpPr>
            <p:cNvPr id="563" name="Google Shape;563;p4"/>
            <p:cNvGrpSpPr/>
            <p:nvPr/>
          </p:nvGrpSpPr>
          <p:grpSpPr>
            <a:xfrm>
              <a:off x="3775" y="1743"/>
              <a:ext cx="641" cy="330"/>
              <a:chOff x="3749" y="2537"/>
              <a:chExt cx="641" cy="330"/>
            </a:xfrm>
          </p:grpSpPr>
          <p:sp>
            <p:nvSpPr>
              <p:cNvPr id="564" name="Google Shape;564;p4"/>
              <p:cNvSpPr/>
              <p:nvPr/>
            </p:nvSpPr>
            <p:spPr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4"/>
              <p:cNvSpPr txBox="1"/>
              <p:nvPr/>
            </p:nvSpPr>
            <p:spPr>
              <a:xfrm>
                <a:off x="3749" y="2537"/>
                <a:ext cx="641" cy="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0000"/>
                  </a:buClr>
                  <a:buSzPts val="2800"/>
                  <a:buFont typeface="Calibri"/>
                  <a:buNone/>
                </a:pPr>
                <a:r>
                  <a:rPr b="0" i="0" lang="en-US" sz="2800" u="none" cap="none" strike="noStrike">
                    <a:solidFill>
                      <a:srgbClr val="CC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SMTP</a:t>
                </a:r>
                <a:endParaRPr/>
              </a:p>
            </p:txBody>
          </p:sp>
        </p:grpSp>
        <p:grpSp>
          <p:nvGrpSpPr>
            <p:cNvPr id="566" name="Google Shape;566;p4"/>
            <p:cNvGrpSpPr/>
            <p:nvPr/>
          </p:nvGrpSpPr>
          <p:grpSpPr>
            <a:xfrm>
              <a:off x="2962" y="2151"/>
              <a:ext cx="641" cy="330"/>
              <a:chOff x="3770" y="2495"/>
              <a:chExt cx="641" cy="330"/>
            </a:xfrm>
          </p:grpSpPr>
          <p:sp>
            <p:nvSpPr>
              <p:cNvPr id="567" name="Google Shape;567;p4"/>
              <p:cNvSpPr/>
              <p:nvPr/>
            </p:nvSpPr>
            <p:spPr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4"/>
              <p:cNvSpPr txBox="1"/>
              <p:nvPr/>
            </p:nvSpPr>
            <p:spPr>
              <a:xfrm>
                <a:off x="3770" y="2495"/>
                <a:ext cx="641" cy="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0000"/>
                  </a:buClr>
                  <a:buSzPts val="2800"/>
                  <a:buFont typeface="Calibri"/>
                  <a:buNone/>
                </a:pPr>
                <a:r>
                  <a:rPr b="0" i="0" lang="en-US" sz="2800" u="none" cap="none" strike="noStrike">
                    <a:solidFill>
                      <a:srgbClr val="CC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SMTP</a:t>
                </a:r>
                <a:endParaRPr/>
              </a:p>
            </p:txBody>
          </p:sp>
        </p:grpSp>
        <p:grpSp>
          <p:nvGrpSpPr>
            <p:cNvPr id="569" name="Google Shape;569;p4"/>
            <p:cNvGrpSpPr/>
            <p:nvPr/>
          </p:nvGrpSpPr>
          <p:grpSpPr>
            <a:xfrm>
              <a:off x="3579" y="886"/>
              <a:ext cx="583" cy="664"/>
              <a:chOff x="3566" y="550"/>
              <a:chExt cx="583" cy="664"/>
            </a:xfrm>
          </p:grpSpPr>
          <p:grpSp>
            <p:nvGrpSpPr>
              <p:cNvPr id="570" name="Google Shape;570;p4"/>
              <p:cNvGrpSpPr/>
              <p:nvPr/>
            </p:nvGrpSpPr>
            <p:grpSpPr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descr="desktop_computer_stylized_medium" id="571" name="Google Shape;571;p4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572" name="Google Shape;572;p4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73" name="Google Shape;573;p4"/>
              <p:cNvSpPr/>
              <p:nvPr/>
            </p:nvSpPr>
            <p:spPr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4"/>
              <p:cNvSpPr txBox="1"/>
              <p:nvPr/>
            </p:nvSpPr>
            <p:spPr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user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agent</a:t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5" name="Google Shape;575;p4"/>
            <p:cNvGrpSpPr/>
            <p:nvPr/>
          </p:nvGrpSpPr>
          <p:grpSpPr>
            <a:xfrm>
              <a:off x="4862" y="1400"/>
              <a:ext cx="583" cy="664"/>
              <a:chOff x="3566" y="550"/>
              <a:chExt cx="583" cy="664"/>
            </a:xfrm>
          </p:grpSpPr>
          <p:grpSp>
            <p:nvGrpSpPr>
              <p:cNvPr id="576" name="Google Shape;576;p4"/>
              <p:cNvGrpSpPr/>
              <p:nvPr/>
            </p:nvGrpSpPr>
            <p:grpSpPr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descr="desktop_computer_stylized_medium" id="577" name="Google Shape;577;p4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578" name="Google Shape;578;p4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79" name="Google Shape;579;p4"/>
              <p:cNvSpPr/>
              <p:nvPr/>
            </p:nvSpPr>
            <p:spPr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4"/>
              <p:cNvSpPr txBox="1"/>
              <p:nvPr/>
            </p:nvSpPr>
            <p:spPr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user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agent</a:t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1" name="Google Shape;581;p4"/>
            <p:cNvGrpSpPr/>
            <p:nvPr/>
          </p:nvGrpSpPr>
          <p:grpSpPr>
            <a:xfrm>
              <a:off x="5074" y="1880"/>
              <a:ext cx="583" cy="664"/>
              <a:chOff x="3566" y="550"/>
              <a:chExt cx="583" cy="664"/>
            </a:xfrm>
          </p:grpSpPr>
          <p:grpSp>
            <p:nvGrpSpPr>
              <p:cNvPr id="582" name="Google Shape;582;p4"/>
              <p:cNvGrpSpPr/>
              <p:nvPr/>
            </p:nvGrpSpPr>
            <p:grpSpPr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descr="desktop_computer_stylized_medium" id="583" name="Google Shape;583;p4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584" name="Google Shape;584;p4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85" name="Google Shape;585;p4"/>
              <p:cNvSpPr/>
              <p:nvPr/>
            </p:nvSpPr>
            <p:spPr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p4"/>
              <p:cNvSpPr txBox="1"/>
              <p:nvPr/>
            </p:nvSpPr>
            <p:spPr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user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agent</a:t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7" name="Google Shape;587;p4"/>
            <p:cNvGrpSpPr/>
            <p:nvPr/>
          </p:nvGrpSpPr>
          <p:grpSpPr>
            <a:xfrm>
              <a:off x="4991" y="2540"/>
              <a:ext cx="583" cy="664"/>
              <a:chOff x="3566" y="550"/>
              <a:chExt cx="583" cy="664"/>
            </a:xfrm>
          </p:grpSpPr>
          <p:grpSp>
            <p:nvGrpSpPr>
              <p:cNvPr id="588" name="Google Shape;588;p4"/>
              <p:cNvGrpSpPr/>
              <p:nvPr/>
            </p:nvGrpSpPr>
            <p:grpSpPr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descr="desktop_computer_stylized_medium" id="589" name="Google Shape;589;p4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590" name="Google Shape;590;p4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91" name="Google Shape;591;p4"/>
              <p:cNvSpPr/>
              <p:nvPr/>
            </p:nvSpPr>
            <p:spPr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p4"/>
              <p:cNvSpPr txBox="1"/>
              <p:nvPr/>
            </p:nvSpPr>
            <p:spPr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user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agent</a:t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3" name="Google Shape;593;p4"/>
            <p:cNvGrpSpPr/>
            <p:nvPr/>
          </p:nvGrpSpPr>
          <p:grpSpPr>
            <a:xfrm>
              <a:off x="3346" y="3446"/>
              <a:ext cx="583" cy="664"/>
              <a:chOff x="3566" y="550"/>
              <a:chExt cx="583" cy="664"/>
            </a:xfrm>
          </p:grpSpPr>
          <p:grpSp>
            <p:nvGrpSpPr>
              <p:cNvPr id="594" name="Google Shape;594;p4"/>
              <p:cNvGrpSpPr/>
              <p:nvPr/>
            </p:nvGrpSpPr>
            <p:grpSpPr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descr="desktop_computer_stylized_medium" id="595" name="Google Shape;595;p4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596" name="Google Shape;596;p4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97" name="Google Shape;597;p4"/>
              <p:cNvSpPr/>
              <p:nvPr/>
            </p:nvSpPr>
            <p:spPr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8" name="Google Shape;598;p4"/>
              <p:cNvSpPr txBox="1"/>
              <p:nvPr/>
            </p:nvSpPr>
            <p:spPr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user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agent</a:t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9" name="Google Shape;599;p4"/>
            <p:cNvGrpSpPr/>
            <p:nvPr/>
          </p:nvGrpSpPr>
          <p:grpSpPr>
            <a:xfrm>
              <a:off x="3805" y="3056"/>
              <a:ext cx="583" cy="664"/>
              <a:chOff x="3566" y="550"/>
              <a:chExt cx="583" cy="664"/>
            </a:xfrm>
          </p:grpSpPr>
          <p:grpSp>
            <p:nvGrpSpPr>
              <p:cNvPr id="600" name="Google Shape;600;p4"/>
              <p:cNvGrpSpPr/>
              <p:nvPr/>
            </p:nvGrpSpPr>
            <p:grpSpPr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descr="desktop_computer_stylized_medium" id="601" name="Google Shape;601;p4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02" name="Google Shape;602;p4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03" name="Google Shape;603;p4"/>
              <p:cNvSpPr/>
              <p:nvPr/>
            </p:nvSpPr>
            <p:spPr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4"/>
              <p:cNvSpPr txBox="1"/>
              <p:nvPr/>
            </p:nvSpPr>
            <p:spPr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user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agent</a:t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05" name="Google Shape;605;p4"/>
          <p:cNvSpPr txBox="1"/>
          <p:nvPr/>
        </p:nvSpPr>
        <p:spPr>
          <a:xfrm>
            <a:off x="1211723" y="1556905"/>
            <a:ext cx="5674033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mail servers: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1" lang="en-US" sz="2400" u="none" cap="none" strike="noStrik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rPr>
              <a:t>mailbox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contains incoming messages for user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1" lang="en-US" sz="2400" u="none" cap="none" strike="noStrik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rPr>
              <a:t>message queue</a:t>
            </a:r>
            <a:r>
              <a:rPr b="0" i="0" lang="en-US" sz="2400" u="none" cap="none" strike="noStrik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 outgoing (to be sent) mail messages</a:t>
            </a:r>
            <a:endParaRPr/>
          </a:p>
          <a:p>
            <a:pPr indent="0" lvl="0" marL="1301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SMTP protocol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between mail servers to send email messages</a:t>
            </a:r>
            <a:endParaRPr/>
          </a:p>
          <a:p>
            <a:pPr indent="-230187" lvl="0" marL="41116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rPr>
              <a:t>client: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sending mail server</a:t>
            </a:r>
            <a:endParaRPr/>
          </a:p>
          <a:p>
            <a:pPr indent="-230187" lvl="0" marL="41116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rPr>
              <a:t>“server”: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receiving mail server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6" name="Google Shape;606;p4"/>
          <p:cNvGrpSpPr/>
          <p:nvPr/>
        </p:nvGrpSpPr>
        <p:grpSpPr>
          <a:xfrm>
            <a:off x="7171111" y="1995054"/>
            <a:ext cx="3710247" cy="3732412"/>
            <a:chOff x="7171111" y="1995054"/>
            <a:chExt cx="3710247" cy="3732412"/>
          </a:xfrm>
        </p:grpSpPr>
        <p:sp>
          <p:nvSpPr>
            <p:cNvPr id="607" name="Google Shape;607;p4"/>
            <p:cNvSpPr/>
            <p:nvPr/>
          </p:nvSpPr>
          <p:spPr>
            <a:xfrm>
              <a:off x="7215447" y="1995054"/>
              <a:ext cx="1230284" cy="432262"/>
            </a:xfrm>
            <a:prstGeom prst="ellipse">
              <a:avLst/>
            </a:prstGeom>
            <a:noFill/>
            <a:ln cap="flat" cmpd="sng" w="317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4"/>
            <p:cNvSpPr/>
            <p:nvPr/>
          </p:nvSpPr>
          <p:spPr>
            <a:xfrm>
              <a:off x="9213272" y="2862348"/>
              <a:ext cx="1230284" cy="432262"/>
            </a:xfrm>
            <a:prstGeom prst="ellipse">
              <a:avLst/>
            </a:prstGeom>
            <a:noFill/>
            <a:ln cap="flat" cmpd="sng" w="317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4"/>
            <p:cNvSpPr/>
            <p:nvPr/>
          </p:nvSpPr>
          <p:spPr>
            <a:xfrm>
              <a:off x="7171111" y="4261656"/>
              <a:ext cx="1230284" cy="432262"/>
            </a:xfrm>
            <a:prstGeom prst="ellipse">
              <a:avLst/>
            </a:prstGeom>
            <a:noFill/>
            <a:ln cap="flat" cmpd="sng" w="317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9651074" y="5295204"/>
              <a:ext cx="1230284" cy="432262"/>
            </a:xfrm>
            <a:prstGeom prst="ellipse">
              <a:avLst/>
            </a:prstGeom>
            <a:noFill/>
            <a:ln cap="flat" cmpd="sng" w="317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1" name="Google Shape;611;p4"/>
          <p:cNvGrpSpPr/>
          <p:nvPr/>
        </p:nvGrpSpPr>
        <p:grpSpPr>
          <a:xfrm>
            <a:off x="7223758" y="2263832"/>
            <a:ext cx="3272445" cy="4031670"/>
            <a:chOff x="7171111" y="1995054"/>
            <a:chExt cx="3272445" cy="4031670"/>
          </a:xfrm>
        </p:grpSpPr>
        <p:sp>
          <p:nvSpPr>
            <p:cNvPr id="612" name="Google Shape;612;p4"/>
            <p:cNvSpPr/>
            <p:nvPr/>
          </p:nvSpPr>
          <p:spPr>
            <a:xfrm>
              <a:off x="7215447" y="1995054"/>
              <a:ext cx="1230284" cy="432262"/>
            </a:xfrm>
            <a:prstGeom prst="ellipse">
              <a:avLst/>
            </a:prstGeom>
            <a:noFill/>
            <a:ln cap="flat" cmpd="sng" w="317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4"/>
            <p:cNvSpPr/>
            <p:nvPr/>
          </p:nvSpPr>
          <p:spPr>
            <a:xfrm>
              <a:off x="9213272" y="2862348"/>
              <a:ext cx="1230284" cy="432262"/>
            </a:xfrm>
            <a:prstGeom prst="ellipse">
              <a:avLst/>
            </a:prstGeom>
            <a:noFill/>
            <a:ln cap="flat" cmpd="sng" w="317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7171111" y="4261656"/>
              <a:ext cx="1230284" cy="432262"/>
            </a:xfrm>
            <a:prstGeom prst="ellipse">
              <a:avLst/>
            </a:prstGeom>
            <a:noFill/>
            <a:ln cap="flat" cmpd="sng" w="317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9590116" y="5594462"/>
              <a:ext cx="759227" cy="432262"/>
            </a:xfrm>
            <a:prstGeom prst="ellipse">
              <a:avLst/>
            </a:prstGeom>
            <a:noFill/>
            <a:ln cap="flat" cmpd="sng" w="317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6" name="Google Shape;616;p4"/>
          <p:cNvGrpSpPr/>
          <p:nvPr/>
        </p:nvGrpSpPr>
        <p:grpSpPr>
          <a:xfrm>
            <a:off x="6988233" y="2128058"/>
            <a:ext cx="2391295" cy="1864822"/>
            <a:chOff x="6988233" y="2128058"/>
            <a:chExt cx="2391295" cy="1864822"/>
          </a:xfrm>
        </p:grpSpPr>
        <p:sp>
          <p:nvSpPr>
            <p:cNvPr id="617" name="Google Shape;617;p4"/>
            <p:cNvSpPr/>
            <p:nvPr/>
          </p:nvSpPr>
          <p:spPr>
            <a:xfrm>
              <a:off x="8262851" y="2128058"/>
              <a:ext cx="1080655" cy="615142"/>
            </a:xfrm>
            <a:prstGeom prst="ellipse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4"/>
            <p:cNvSpPr/>
            <p:nvPr/>
          </p:nvSpPr>
          <p:spPr>
            <a:xfrm>
              <a:off x="8298873" y="3377738"/>
              <a:ext cx="1080655" cy="615142"/>
            </a:xfrm>
            <a:prstGeom prst="ellipse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4"/>
            <p:cNvSpPr/>
            <p:nvPr/>
          </p:nvSpPr>
          <p:spPr>
            <a:xfrm>
              <a:off x="6988233" y="2781993"/>
              <a:ext cx="1080655" cy="615142"/>
            </a:xfrm>
            <a:prstGeom prst="ellipse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0" name="Google Shape;620;p4"/>
          <p:cNvSpPr txBox="1"/>
          <p:nvPr/>
        </p:nvSpPr>
        <p:spPr>
          <a:xfrm>
            <a:off x="1900238" y="222250"/>
            <a:ext cx="7772400" cy="882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Electronic mail: mail servers</a:t>
            </a:r>
            <a:endParaRPr b="1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1" name="Google Shape;621;p4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5"/>
          <p:cNvSpPr txBox="1"/>
          <p:nvPr/>
        </p:nvSpPr>
        <p:spPr>
          <a:xfrm>
            <a:off x="1008509" y="1213854"/>
            <a:ext cx="688738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uses </a:t>
            </a:r>
            <a:r>
              <a:rPr b="1" i="0" lang="en-US" sz="2400" u="none" cap="none" strike="noStrike">
                <a:solidFill>
                  <a:srgbClr val="7D28CD"/>
                </a:solidFill>
                <a:latin typeface="Calibri"/>
                <a:ea typeface="Calibri"/>
                <a:cs typeface="Calibri"/>
                <a:sym typeface="Calibri"/>
              </a:rPr>
              <a:t>TCP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reliably transfer email message from client to server, port 25</a:t>
            </a:r>
            <a:endParaRPr/>
          </a:p>
          <a:p>
            <a:pPr indent="-222250" lvl="1" marL="6953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direct transfer: sending server (acting like client) to receiving server</a:t>
            </a:r>
            <a:endParaRPr/>
          </a:p>
          <a:p>
            <a:pPr indent="-95250" lvl="1" marL="6953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7D28CD"/>
                </a:solidFill>
                <a:latin typeface="Calibri"/>
                <a:ea typeface="Calibri"/>
                <a:cs typeface="Calibri"/>
                <a:sym typeface="Calibri"/>
              </a:rPr>
              <a:t>three phases of transfer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SMTP handshaking (greeting)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SMTP transfer of messages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SMTP closure</a:t>
            </a:r>
            <a:endParaRPr/>
          </a:p>
          <a:p>
            <a:pPr indent="-104775" lvl="1" marL="6953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command/response interaction (like HTTP)</a:t>
            </a:r>
            <a:endParaRPr b="0" i="0" sz="2400" u="none" cap="none" strike="noStrike">
              <a:solidFill>
                <a:srgbClr val="ED7D3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commands: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ASCII text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response: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status code and phrase</a:t>
            </a:r>
            <a:endParaRPr/>
          </a:p>
        </p:txBody>
      </p:sp>
      <p:cxnSp>
        <p:nvCxnSpPr>
          <p:cNvPr id="628" name="Google Shape;628;p5"/>
          <p:cNvCxnSpPr/>
          <p:nvPr/>
        </p:nvCxnSpPr>
        <p:spPr>
          <a:xfrm>
            <a:off x="9759590" y="1806759"/>
            <a:ext cx="0" cy="4494287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629" name="Google Shape;629;p5"/>
          <p:cNvCxnSpPr/>
          <p:nvPr/>
        </p:nvCxnSpPr>
        <p:spPr>
          <a:xfrm>
            <a:off x="11450277" y="1800409"/>
            <a:ext cx="0" cy="4450761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630" name="Google Shape;630;p5"/>
          <p:cNvCxnSpPr/>
          <p:nvPr/>
        </p:nvCxnSpPr>
        <p:spPr>
          <a:xfrm>
            <a:off x="9773877" y="2038535"/>
            <a:ext cx="1684338" cy="3905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1" name="Google Shape;631;p5"/>
          <p:cNvCxnSpPr/>
          <p:nvPr/>
        </p:nvCxnSpPr>
        <p:spPr>
          <a:xfrm flipH="1">
            <a:off x="9776216" y="2443434"/>
            <a:ext cx="1673225" cy="4032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2" name="Google Shape;632;p5"/>
          <p:cNvCxnSpPr/>
          <p:nvPr/>
        </p:nvCxnSpPr>
        <p:spPr>
          <a:xfrm>
            <a:off x="9784153" y="2951434"/>
            <a:ext cx="1684338" cy="3905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3" name="Google Shape;633;p5"/>
          <p:cNvCxnSpPr/>
          <p:nvPr/>
        </p:nvCxnSpPr>
        <p:spPr>
          <a:xfrm>
            <a:off x="9369065" y="2013135"/>
            <a:ext cx="390525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4" name="Google Shape;634;p5"/>
          <p:cNvSpPr txBox="1"/>
          <p:nvPr/>
        </p:nvSpPr>
        <p:spPr>
          <a:xfrm>
            <a:off x="8029576" y="1681861"/>
            <a:ext cx="1363707" cy="617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initiate TCP</a:t>
            </a:r>
            <a:endParaRPr/>
          </a:p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connection</a:t>
            </a:r>
            <a:endParaRPr/>
          </a:p>
        </p:txBody>
      </p:sp>
      <p:sp>
        <p:nvSpPr>
          <p:cNvPr id="635" name="Google Shape;635;p5"/>
          <p:cNvSpPr/>
          <p:nvPr/>
        </p:nvSpPr>
        <p:spPr>
          <a:xfrm>
            <a:off x="9504002" y="2063935"/>
            <a:ext cx="128588" cy="803275"/>
          </a:xfrm>
          <a:prstGeom prst="leftBrace">
            <a:avLst>
              <a:gd fmla="val 52057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5"/>
          <p:cNvSpPr txBox="1"/>
          <p:nvPr/>
        </p:nvSpPr>
        <p:spPr>
          <a:xfrm>
            <a:off x="9038028" y="2241821"/>
            <a:ext cx="575222" cy="35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RTT</a:t>
            </a:r>
            <a:endParaRPr/>
          </a:p>
        </p:txBody>
      </p:sp>
      <p:cxnSp>
        <p:nvCxnSpPr>
          <p:cNvPr id="637" name="Google Shape;637;p5"/>
          <p:cNvCxnSpPr/>
          <p:nvPr/>
        </p:nvCxnSpPr>
        <p:spPr>
          <a:xfrm>
            <a:off x="9434903" y="2884759"/>
            <a:ext cx="35401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8" name="Google Shape;638;p5"/>
          <p:cNvSpPr txBox="1"/>
          <p:nvPr/>
        </p:nvSpPr>
        <p:spPr>
          <a:xfrm>
            <a:off x="9733670" y="5983183"/>
            <a:ext cx="663964" cy="35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endParaRPr/>
          </a:p>
        </p:txBody>
      </p:sp>
      <p:grpSp>
        <p:nvGrpSpPr>
          <p:cNvPr id="639" name="Google Shape;639;p5"/>
          <p:cNvGrpSpPr/>
          <p:nvPr/>
        </p:nvGrpSpPr>
        <p:grpSpPr>
          <a:xfrm>
            <a:off x="11321502" y="1113906"/>
            <a:ext cx="302736" cy="620580"/>
            <a:chOff x="4140" y="429"/>
            <a:chExt cx="1425" cy="2396"/>
          </a:xfrm>
        </p:grpSpPr>
        <p:sp>
          <p:nvSpPr>
            <p:cNvPr id="640" name="Google Shape;640;p5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rbe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5"/>
            <p:cNvSpPr/>
            <p:nvPr/>
          </p:nvSpPr>
          <p:spPr>
            <a:xfrm>
              <a:off x="4204" y="429"/>
              <a:ext cx="1051" cy="228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5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rbe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5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rbe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5"/>
            <p:cNvSpPr/>
            <p:nvPr/>
          </p:nvSpPr>
          <p:spPr>
            <a:xfrm>
              <a:off x="4209" y="690"/>
              <a:ext cx="598" cy="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45" name="Google Shape;645;p5"/>
            <p:cNvGrpSpPr/>
            <p:nvPr/>
          </p:nvGrpSpPr>
          <p:grpSpPr>
            <a:xfrm>
              <a:off x="4748" y="668"/>
              <a:ext cx="582" cy="145"/>
              <a:chOff x="613" y="2568"/>
              <a:chExt cx="726" cy="139"/>
            </a:xfrm>
          </p:grpSpPr>
          <p:sp>
            <p:nvSpPr>
              <p:cNvPr id="646" name="Google Shape;646;p5"/>
              <p:cNvSpPr/>
              <p:nvPr/>
            </p:nvSpPr>
            <p:spPr>
              <a:xfrm>
                <a:off x="613" y="2568"/>
                <a:ext cx="726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Google Shape;647;p5"/>
              <p:cNvSpPr/>
              <p:nvPr/>
            </p:nvSpPr>
            <p:spPr>
              <a:xfrm>
                <a:off x="627" y="2584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48" name="Google Shape;648;p5"/>
            <p:cNvSpPr/>
            <p:nvPr/>
          </p:nvSpPr>
          <p:spPr>
            <a:xfrm>
              <a:off x="4225" y="1018"/>
              <a:ext cx="592" cy="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49" name="Google Shape;649;p5"/>
            <p:cNvGrpSpPr/>
            <p:nvPr/>
          </p:nvGrpSpPr>
          <p:grpSpPr>
            <a:xfrm>
              <a:off x="4749" y="996"/>
              <a:ext cx="582" cy="133"/>
              <a:chOff x="616" y="2570"/>
              <a:chExt cx="726" cy="138"/>
            </a:xfrm>
          </p:grpSpPr>
          <p:sp>
            <p:nvSpPr>
              <p:cNvPr id="650" name="Google Shape;650;p5"/>
              <p:cNvSpPr/>
              <p:nvPr/>
            </p:nvSpPr>
            <p:spPr>
              <a:xfrm>
                <a:off x="616" y="2570"/>
                <a:ext cx="726" cy="138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p5"/>
              <p:cNvSpPr/>
              <p:nvPr/>
            </p:nvSpPr>
            <p:spPr>
              <a:xfrm>
                <a:off x="629" y="2587"/>
                <a:ext cx="693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52" name="Google Shape;652;p5"/>
            <p:cNvSpPr/>
            <p:nvPr/>
          </p:nvSpPr>
          <p:spPr>
            <a:xfrm>
              <a:off x="4215" y="1357"/>
              <a:ext cx="598" cy="44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5"/>
            <p:cNvSpPr/>
            <p:nvPr/>
          </p:nvSpPr>
          <p:spPr>
            <a:xfrm>
              <a:off x="4225" y="1658"/>
              <a:ext cx="598" cy="44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54" name="Google Shape;654;p5"/>
            <p:cNvGrpSpPr/>
            <p:nvPr/>
          </p:nvGrpSpPr>
          <p:grpSpPr>
            <a:xfrm>
              <a:off x="4733" y="1641"/>
              <a:ext cx="587" cy="139"/>
              <a:chOff x="611" y="2581"/>
              <a:chExt cx="731" cy="128"/>
            </a:xfrm>
          </p:grpSpPr>
          <p:sp>
            <p:nvSpPr>
              <p:cNvPr id="655" name="Google Shape;655;p5"/>
              <p:cNvSpPr/>
              <p:nvPr/>
            </p:nvSpPr>
            <p:spPr>
              <a:xfrm>
                <a:off x="611" y="2581"/>
                <a:ext cx="731" cy="128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6" name="Google Shape;656;p5"/>
              <p:cNvSpPr/>
              <p:nvPr/>
            </p:nvSpPr>
            <p:spPr>
              <a:xfrm>
                <a:off x="624" y="2586"/>
                <a:ext cx="698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57" name="Google Shape;657;p5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rbe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58" name="Google Shape;658;p5"/>
            <p:cNvGrpSpPr/>
            <p:nvPr/>
          </p:nvGrpSpPr>
          <p:grpSpPr>
            <a:xfrm>
              <a:off x="4737" y="1335"/>
              <a:ext cx="582" cy="139"/>
              <a:chOff x="612" y="2576"/>
              <a:chExt cx="725" cy="139"/>
            </a:xfrm>
          </p:grpSpPr>
          <p:sp>
            <p:nvSpPr>
              <p:cNvPr id="659" name="Google Shape;659;p5"/>
              <p:cNvSpPr/>
              <p:nvPr/>
            </p:nvSpPr>
            <p:spPr>
              <a:xfrm>
                <a:off x="612" y="2576"/>
                <a:ext cx="725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660;p5"/>
              <p:cNvSpPr/>
              <p:nvPr/>
            </p:nvSpPr>
            <p:spPr>
              <a:xfrm>
                <a:off x="626" y="2587"/>
                <a:ext cx="691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61" name="Google Shape;661;p5"/>
            <p:cNvSpPr/>
            <p:nvPr/>
          </p:nvSpPr>
          <p:spPr>
            <a:xfrm>
              <a:off x="5250" y="429"/>
              <a:ext cx="69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5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rbe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5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rbe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5"/>
            <p:cNvSpPr/>
            <p:nvPr/>
          </p:nvSpPr>
          <p:spPr>
            <a:xfrm>
              <a:off x="5517" y="2614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5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rbe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5"/>
            <p:cNvSpPr/>
            <p:nvPr/>
          </p:nvSpPr>
          <p:spPr>
            <a:xfrm>
              <a:off x="4140" y="2680"/>
              <a:ext cx="1201" cy="145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5"/>
            <p:cNvSpPr/>
            <p:nvPr/>
          </p:nvSpPr>
          <p:spPr>
            <a:xfrm>
              <a:off x="4204" y="2708"/>
              <a:ext cx="1073" cy="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5"/>
            <p:cNvSpPr/>
            <p:nvPr/>
          </p:nvSpPr>
          <p:spPr>
            <a:xfrm>
              <a:off x="4305" y="2380"/>
              <a:ext cx="160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5"/>
            <p:cNvSpPr/>
            <p:nvPr/>
          </p:nvSpPr>
          <p:spPr>
            <a:xfrm>
              <a:off x="4487" y="2386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5"/>
            <p:cNvSpPr/>
            <p:nvPr/>
          </p:nvSpPr>
          <p:spPr>
            <a:xfrm>
              <a:off x="4663" y="2380"/>
              <a:ext cx="155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5"/>
            <p:cNvSpPr/>
            <p:nvPr/>
          </p:nvSpPr>
          <p:spPr>
            <a:xfrm>
              <a:off x="5063" y="1835"/>
              <a:ext cx="85" cy="762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2" name="Google Shape;672;p5"/>
          <p:cNvGrpSpPr/>
          <p:nvPr/>
        </p:nvGrpSpPr>
        <p:grpSpPr>
          <a:xfrm>
            <a:off x="7963592" y="3346866"/>
            <a:ext cx="3507671" cy="1391389"/>
            <a:chOff x="7963592" y="3346866"/>
            <a:chExt cx="3507671" cy="1391389"/>
          </a:xfrm>
        </p:grpSpPr>
        <p:cxnSp>
          <p:nvCxnSpPr>
            <p:cNvPr id="673" name="Google Shape;673;p5"/>
            <p:cNvCxnSpPr/>
            <p:nvPr/>
          </p:nvCxnSpPr>
          <p:spPr>
            <a:xfrm flipH="1">
              <a:off x="9778988" y="3377229"/>
              <a:ext cx="1673225" cy="4032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74" name="Google Shape;674;p5"/>
            <p:cNvCxnSpPr/>
            <p:nvPr/>
          </p:nvCxnSpPr>
          <p:spPr>
            <a:xfrm>
              <a:off x="9786925" y="3835354"/>
              <a:ext cx="1684338" cy="3905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75" name="Google Shape;675;p5"/>
            <p:cNvCxnSpPr/>
            <p:nvPr/>
          </p:nvCxnSpPr>
          <p:spPr>
            <a:xfrm flipH="1">
              <a:off x="9781759" y="4294399"/>
              <a:ext cx="1673225" cy="4032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76" name="Google Shape;676;p5"/>
            <p:cNvSpPr txBox="1"/>
            <p:nvPr/>
          </p:nvSpPr>
          <p:spPr>
            <a:xfrm>
              <a:off x="10274100" y="3374969"/>
              <a:ext cx="548639" cy="3693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220</a:t>
              </a:r>
              <a:endParaRPr/>
            </a:p>
          </p:txBody>
        </p:sp>
        <p:sp>
          <p:nvSpPr>
            <p:cNvPr id="677" name="Google Shape;677;p5"/>
            <p:cNvSpPr txBox="1"/>
            <p:nvPr/>
          </p:nvSpPr>
          <p:spPr>
            <a:xfrm>
              <a:off x="10110616" y="4358640"/>
              <a:ext cx="1127759" cy="3693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250 Hello</a:t>
              </a:r>
              <a:endParaRPr/>
            </a:p>
          </p:txBody>
        </p:sp>
        <p:sp>
          <p:nvSpPr>
            <p:cNvPr id="678" name="Google Shape;678;p5"/>
            <p:cNvSpPr txBox="1"/>
            <p:nvPr/>
          </p:nvSpPr>
          <p:spPr>
            <a:xfrm>
              <a:off x="10293496" y="3859879"/>
              <a:ext cx="695497" cy="3693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HELO</a:t>
              </a:r>
              <a:endParaRPr/>
            </a:p>
          </p:txBody>
        </p:sp>
        <p:sp>
          <p:nvSpPr>
            <p:cNvPr id="679" name="Google Shape;679;p5"/>
            <p:cNvSpPr/>
            <p:nvPr/>
          </p:nvSpPr>
          <p:spPr>
            <a:xfrm>
              <a:off x="9589901" y="3346866"/>
              <a:ext cx="152184" cy="1391389"/>
            </a:xfrm>
            <a:prstGeom prst="leftBrace">
              <a:avLst>
                <a:gd fmla="val 52057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5"/>
            <p:cNvSpPr txBox="1"/>
            <p:nvPr/>
          </p:nvSpPr>
          <p:spPr>
            <a:xfrm>
              <a:off x="7963592" y="3757509"/>
              <a:ext cx="1662545" cy="6178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SMTP handshaking</a:t>
              </a:r>
              <a:endParaRPr/>
            </a:p>
          </p:txBody>
        </p:sp>
      </p:grpSp>
      <p:sp>
        <p:nvSpPr>
          <p:cNvPr id="681" name="Google Shape;681;p5"/>
          <p:cNvSpPr txBox="1"/>
          <p:nvPr/>
        </p:nvSpPr>
        <p:spPr>
          <a:xfrm>
            <a:off x="7699837" y="2515905"/>
            <a:ext cx="2192308" cy="617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TCP connection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initiated</a:t>
            </a:r>
            <a:endParaRPr/>
          </a:p>
        </p:txBody>
      </p:sp>
      <p:sp>
        <p:nvSpPr>
          <p:cNvPr id="682" name="Google Shape;682;p5"/>
          <p:cNvSpPr txBox="1"/>
          <p:nvPr/>
        </p:nvSpPr>
        <p:spPr>
          <a:xfrm>
            <a:off x="8962689" y="511816"/>
            <a:ext cx="1433341" cy="5632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7D28CD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7D28CD"/>
                </a:solidFill>
                <a:latin typeface="Calibri"/>
                <a:ea typeface="Calibri"/>
                <a:cs typeface="Calibri"/>
                <a:sym typeface="Calibri"/>
              </a:rPr>
              <a:t>“client”</a:t>
            </a:r>
            <a:endParaRPr/>
          </a:p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7D28CD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7D28CD"/>
                </a:solidFill>
                <a:latin typeface="Calibri"/>
                <a:ea typeface="Calibri"/>
                <a:cs typeface="Calibri"/>
                <a:sym typeface="Calibri"/>
              </a:rPr>
              <a:t> SMTP server</a:t>
            </a:r>
            <a:endParaRPr/>
          </a:p>
        </p:txBody>
      </p:sp>
      <p:sp>
        <p:nvSpPr>
          <p:cNvPr id="683" name="Google Shape;683;p5"/>
          <p:cNvSpPr txBox="1"/>
          <p:nvPr/>
        </p:nvSpPr>
        <p:spPr>
          <a:xfrm>
            <a:off x="10459403" y="485700"/>
            <a:ext cx="1433341" cy="5632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7D28CD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7D28CD"/>
                </a:solidFill>
                <a:latin typeface="Calibri"/>
                <a:ea typeface="Calibri"/>
                <a:cs typeface="Calibri"/>
                <a:sym typeface="Calibri"/>
              </a:rPr>
              <a:t>“server”</a:t>
            </a:r>
            <a:endParaRPr/>
          </a:p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7D28CD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7D28CD"/>
                </a:solidFill>
                <a:latin typeface="Calibri"/>
                <a:ea typeface="Calibri"/>
                <a:cs typeface="Calibri"/>
                <a:sym typeface="Calibri"/>
              </a:rPr>
              <a:t> SMTP server</a:t>
            </a:r>
            <a:endParaRPr/>
          </a:p>
        </p:txBody>
      </p:sp>
      <p:grpSp>
        <p:nvGrpSpPr>
          <p:cNvPr id="684" name="Google Shape;684;p5"/>
          <p:cNvGrpSpPr/>
          <p:nvPr/>
        </p:nvGrpSpPr>
        <p:grpSpPr>
          <a:xfrm>
            <a:off x="7966363" y="4829303"/>
            <a:ext cx="1745242" cy="1391389"/>
            <a:chOff x="7966363" y="4829303"/>
            <a:chExt cx="1745242" cy="1391389"/>
          </a:xfrm>
        </p:grpSpPr>
        <p:sp>
          <p:nvSpPr>
            <p:cNvPr id="685" name="Google Shape;685;p5"/>
            <p:cNvSpPr/>
            <p:nvPr/>
          </p:nvSpPr>
          <p:spPr>
            <a:xfrm>
              <a:off x="9559421" y="4829303"/>
              <a:ext cx="152184" cy="1391389"/>
            </a:xfrm>
            <a:prstGeom prst="leftBrace">
              <a:avLst>
                <a:gd fmla="val 52057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5"/>
            <p:cNvSpPr txBox="1"/>
            <p:nvPr/>
          </p:nvSpPr>
          <p:spPr>
            <a:xfrm>
              <a:off x="7966363" y="5223320"/>
              <a:ext cx="1662545" cy="6178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SMTP transfers</a:t>
              </a:r>
              <a:endParaRPr/>
            </a:p>
          </p:txBody>
        </p:sp>
      </p:grpSp>
      <p:sp>
        <p:nvSpPr>
          <p:cNvPr id="687" name="Google Shape;687;p5"/>
          <p:cNvSpPr txBox="1"/>
          <p:nvPr>
            <p:ph type="title"/>
          </p:nvPr>
        </p:nvSpPr>
        <p:spPr>
          <a:xfrm>
            <a:off x="1839509" y="-30975"/>
            <a:ext cx="7772400" cy="958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1" lang="en-US"/>
              <a:t>Electronic Mail: SMTP [RFC 2821]</a:t>
            </a:r>
            <a:endParaRPr b="1"/>
          </a:p>
        </p:txBody>
      </p:sp>
      <p:pic>
        <p:nvPicPr>
          <p:cNvPr descr="desktop_computer_stylized_medium" id="688" name="Google Shape;68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9336623" y="1072276"/>
            <a:ext cx="675981" cy="628987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Google Shape;689;p5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6"/>
          <p:cNvSpPr txBox="1"/>
          <p:nvPr>
            <p:ph type="title"/>
          </p:nvPr>
        </p:nvSpPr>
        <p:spPr>
          <a:xfrm>
            <a:off x="798691" y="28932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US" sz="4400"/>
              <a:t>Scenario: Alice sends e-mail to Bob</a:t>
            </a:r>
            <a:endParaRPr sz="4400"/>
          </a:p>
        </p:txBody>
      </p:sp>
      <p:sp>
        <p:nvSpPr>
          <p:cNvPr id="696" name="Google Shape;696;p6"/>
          <p:cNvSpPr txBox="1"/>
          <p:nvPr/>
        </p:nvSpPr>
        <p:spPr>
          <a:xfrm>
            <a:off x="949664" y="1404610"/>
            <a:ext cx="5071156" cy="1153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7D28CD"/>
                </a:solidFill>
                <a:latin typeface="Calibri"/>
                <a:ea typeface="Calibri"/>
                <a:cs typeface="Calibri"/>
                <a:sym typeface="Calibri"/>
              </a:rPr>
              <a:t>1)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Alice uses UA to compose e-mail message “to” bob@someschool.edu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97;p6"/>
          <p:cNvSpPr txBox="1"/>
          <p:nvPr/>
        </p:nvSpPr>
        <p:spPr>
          <a:xfrm>
            <a:off x="6638017" y="1329168"/>
            <a:ext cx="5071155" cy="9463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7D28CD"/>
                </a:solidFill>
                <a:latin typeface="Calibri"/>
                <a:ea typeface="Calibri"/>
                <a:cs typeface="Calibri"/>
                <a:sym typeface="Calibri"/>
              </a:rPr>
              <a:t>4)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SMTP client sends Alice’s message over the TCP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connection</a:t>
            </a:r>
            <a:endParaRPr b="0" i="0" sz="2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698" name="Google Shape;698;p6"/>
          <p:cNvGrpSpPr/>
          <p:nvPr/>
        </p:nvGrpSpPr>
        <p:grpSpPr>
          <a:xfrm>
            <a:off x="2304142" y="4981175"/>
            <a:ext cx="912813" cy="1054100"/>
            <a:chOff x="3574" y="550"/>
            <a:chExt cx="575" cy="664"/>
          </a:xfrm>
        </p:grpSpPr>
        <p:grpSp>
          <p:nvGrpSpPr>
            <p:cNvPr id="699" name="Google Shape;699;p6"/>
            <p:cNvGrpSpPr/>
            <p:nvPr/>
          </p:nvGrpSpPr>
          <p:grpSpPr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descr="desktop_computer_stylized_medium" id="700" name="Google Shape;700;p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01" name="Google Shape;701;p6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02" name="Google Shape;702;p6"/>
            <p:cNvSpPr/>
            <p:nvPr/>
          </p:nvSpPr>
          <p:spPr>
            <a:xfrm>
              <a:off x="3611" y="576"/>
              <a:ext cx="381" cy="330"/>
            </a:xfrm>
            <a:prstGeom prst="rect">
              <a:avLst/>
            </a:prstGeom>
            <a:solidFill>
              <a:srgbClr val="CCCCFF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6"/>
            <p:cNvSpPr txBox="1"/>
            <p:nvPr/>
          </p:nvSpPr>
          <p:spPr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user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agent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4" name="Google Shape;704;p6"/>
          <p:cNvGrpSpPr/>
          <p:nvPr/>
        </p:nvGrpSpPr>
        <p:grpSpPr>
          <a:xfrm>
            <a:off x="6014130" y="4712887"/>
            <a:ext cx="511175" cy="693738"/>
            <a:chOff x="4140" y="429"/>
            <a:chExt cx="1425" cy="2396"/>
          </a:xfrm>
        </p:grpSpPr>
        <p:sp>
          <p:nvSpPr>
            <p:cNvPr id="705" name="Google Shape;705;p6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6"/>
            <p:cNvSpPr/>
            <p:nvPr/>
          </p:nvSpPr>
          <p:spPr>
            <a:xfrm>
              <a:off x="4206" y="429"/>
              <a:ext cx="1044" cy="2286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6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6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6"/>
            <p:cNvSpPr/>
            <p:nvPr/>
          </p:nvSpPr>
          <p:spPr>
            <a:xfrm>
              <a:off x="4211" y="692"/>
              <a:ext cx="597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10" name="Google Shape;710;p6"/>
            <p:cNvGrpSpPr/>
            <p:nvPr/>
          </p:nvGrpSpPr>
          <p:grpSpPr>
            <a:xfrm>
              <a:off x="4751" y="670"/>
              <a:ext cx="579" cy="143"/>
              <a:chOff x="616" y="2570"/>
              <a:chExt cx="723" cy="137"/>
            </a:xfrm>
          </p:grpSpPr>
          <p:sp>
            <p:nvSpPr>
              <p:cNvPr id="711" name="Google Shape;711;p6"/>
              <p:cNvSpPr/>
              <p:nvPr/>
            </p:nvSpPr>
            <p:spPr>
              <a:xfrm>
                <a:off x="616" y="2570"/>
                <a:ext cx="723" cy="137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p6"/>
              <p:cNvSpPr/>
              <p:nvPr/>
            </p:nvSpPr>
            <p:spPr>
              <a:xfrm>
                <a:off x="633" y="2586"/>
                <a:ext cx="690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13" name="Google Shape;713;p6"/>
            <p:cNvSpPr/>
            <p:nvPr/>
          </p:nvSpPr>
          <p:spPr>
            <a:xfrm>
              <a:off x="4224" y="1021"/>
              <a:ext cx="597" cy="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14" name="Google Shape;714;p6"/>
            <p:cNvGrpSpPr/>
            <p:nvPr/>
          </p:nvGrpSpPr>
          <p:grpSpPr>
            <a:xfrm>
              <a:off x="4746" y="994"/>
              <a:ext cx="575" cy="126"/>
              <a:chOff x="613" y="2568"/>
              <a:chExt cx="718" cy="131"/>
            </a:xfrm>
          </p:grpSpPr>
          <p:sp>
            <p:nvSpPr>
              <p:cNvPr id="715" name="Google Shape;715;p6"/>
              <p:cNvSpPr/>
              <p:nvPr/>
            </p:nvSpPr>
            <p:spPr>
              <a:xfrm>
                <a:off x="613" y="2568"/>
                <a:ext cx="718" cy="13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6"/>
              <p:cNvSpPr/>
              <p:nvPr/>
            </p:nvSpPr>
            <p:spPr>
              <a:xfrm>
                <a:off x="630" y="2585"/>
                <a:ext cx="690" cy="102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17" name="Google Shape;717;p6"/>
            <p:cNvSpPr/>
            <p:nvPr/>
          </p:nvSpPr>
          <p:spPr>
            <a:xfrm>
              <a:off x="4215" y="1356"/>
              <a:ext cx="597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6"/>
            <p:cNvSpPr/>
            <p:nvPr/>
          </p:nvSpPr>
          <p:spPr>
            <a:xfrm>
              <a:off x="4229" y="1657"/>
              <a:ext cx="597" cy="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19" name="Google Shape;719;p6"/>
            <p:cNvGrpSpPr/>
            <p:nvPr/>
          </p:nvGrpSpPr>
          <p:grpSpPr>
            <a:xfrm>
              <a:off x="4733" y="1641"/>
              <a:ext cx="584" cy="137"/>
              <a:chOff x="612" y="2581"/>
              <a:chExt cx="728" cy="126"/>
            </a:xfrm>
          </p:grpSpPr>
          <p:sp>
            <p:nvSpPr>
              <p:cNvPr id="720" name="Google Shape;720;p6"/>
              <p:cNvSpPr/>
              <p:nvPr/>
            </p:nvSpPr>
            <p:spPr>
              <a:xfrm>
                <a:off x="612" y="2581"/>
                <a:ext cx="728" cy="126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6"/>
              <p:cNvSpPr/>
              <p:nvPr/>
            </p:nvSpPr>
            <p:spPr>
              <a:xfrm>
                <a:off x="628" y="2586"/>
                <a:ext cx="695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22" name="Google Shape;722;p6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23" name="Google Shape;723;p6"/>
            <p:cNvGrpSpPr/>
            <p:nvPr/>
          </p:nvGrpSpPr>
          <p:grpSpPr>
            <a:xfrm>
              <a:off x="4737" y="1328"/>
              <a:ext cx="584" cy="137"/>
              <a:chOff x="612" y="2569"/>
              <a:chExt cx="728" cy="137"/>
            </a:xfrm>
          </p:grpSpPr>
          <p:sp>
            <p:nvSpPr>
              <p:cNvPr id="724" name="Google Shape;724;p6"/>
              <p:cNvSpPr/>
              <p:nvPr/>
            </p:nvSpPr>
            <p:spPr>
              <a:xfrm>
                <a:off x="612" y="2569"/>
                <a:ext cx="728" cy="137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5" name="Google Shape;725;p6"/>
              <p:cNvSpPr/>
              <p:nvPr/>
            </p:nvSpPr>
            <p:spPr>
              <a:xfrm>
                <a:off x="629" y="2586"/>
                <a:ext cx="695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26" name="Google Shape;726;p6"/>
            <p:cNvSpPr/>
            <p:nvPr/>
          </p:nvSpPr>
          <p:spPr>
            <a:xfrm>
              <a:off x="5251" y="429"/>
              <a:ext cx="66" cy="2286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6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6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6"/>
            <p:cNvSpPr/>
            <p:nvPr/>
          </p:nvSpPr>
          <p:spPr>
            <a:xfrm>
              <a:off x="5516" y="2611"/>
              <a:ext cx="49" cy="9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6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6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6"/>
            <p:cNvSpPr/>
            <p:nvPr/>
          </p:nvSpPr>
          <p:spPr>
            <a:xfrm>
              <a:off x="4206" y="2710"/>
              <a:ext cx="1071" cy="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6"/>
            <p:cNvSpPr/>
            <p:nvPr/>
          </p:nvSpPr>
          <p:spPr>
            <a:xfrm>
              <a:off x="4308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6"/>
            <p:cNvSpPr/>
            <p:nvPr/>
          </p:nvSpPr>
          <p:spPr>
            <a:xfrm>
              <a:off x="4485" y="2386"/>
              <a:ext cx="159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6"/>
            <p:cNvSpPr/>
            <p:nvPr/>
          </p:nvSpPr>
          <p:spPr>
            <a:xfrm>
              <a:off x="4662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6"/>
            <p:cNvSpPr/>
            <p:nvPr/>
          </p:nvSpPr>
          <p:spPr>
            <a:xfrm>
              <a:off x="5060" y="1833"/>
              <a:ext cx="89" cy="762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7" name="Google Shape;737;p6"/>
          <p:cNvGrpSpPr/>
          <p:nvPr/>
        </p:nvGrpSpPr>
        <p:grpSpPr>
          <a:xfrm>
            <a:off x="3836080" y="4768450"/>
            <a:ext cx="511175" cy="693737"/>
            <a:chOff x="4140" y="429"/>
            <a:chExt cx="1425" cy="2396"/>
          </a:xfrm>
        </p:grpSpPr>
        <p:sp>
          <p:nvSpPr>
            <p:cNvPr id="738" name="Google Shape;738;p6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6"/>
            <p:cNvSpPr/>
            <p:nvPr/>
          </p:nvSpPr>
          <p:spPr>
            <a:xfrm>
              <a:off x="4206" y="429"/>
              <a:ext cx="1044" cy="2286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6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6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6"/>
            <p:cNvSpPr/>
            <p:nvPr/>
          </p:nvSpPr>
          <p:spPr>
            <a:xfrm>
              <a:off x="4211" y="692"/>
              <a:ext cx="597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43" name="Google Shape;743;p6"/>
            <p:cNvGrpSpPr/>
            <p:nvPr/>
          </p:nvGrpSpPr>
          <p:grpSpPr>
            <a:xfrm>
              <a:off x="4751" y="670"/>
              <a:ext cx="579" cy="143"/>
              <a:chOff x="616" y="2570"/>
              <a:chExt cx="723" cy="137"/>
            </a:xfrm>
          </p:grpSpPr>
          <p:sp>
            <p:nvSpPr>
              <p:cNvPr id="744" name="Google Shape;744;p6"/>
              <p:cNvSpPr/>
              <p:nvPr/>
            </p:nvSpPr>
            <p:spPr>
              <a:xfrm>
                <a:off x="616" y="2570"/>
                <a:ext cx="723" cy="137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5" name="Google Shape;745;p6"/>
              <p:cNvSpPr/>
              <p:nvPr/>
            </p:nvSpPr>
            <p:spPr>
              <a:xfrm>
                <a:off x="633" y="2586"/>
                <a:ext cx="690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46" name="Google Shape;746;p6"/>
            <p:cNvSpPr/>
            <p:nvPr/>
          </p:nvSpPr>
          <p:spPr>
            <a:xfrm>
              <a:off x="4224" y="1021"/>
              <a:ext cx="597" cy="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47" name="Google Shape;747;p6"/>
            <p:cNvGrpSpPr/>
            <p:nvPr/>
          </p:nvGrpSpPr>
          <p:grpSpPr>
            <a:xfrm>
              <a:off x="4746" y="994"/>
              <a:ext cx="575" cy="126"/>
              <a:chOff x="613" y="2568"/>
              <a:chExt cx="718" cy="131"/>
            </a:xfrm>
          </p:grpSpPr>
          <p:sp>
            <p:nvSpPr>
              <p:cNvPr id="748" name="Google Shape;748;p6"/>
              <p:cNvSpPr/>
              <p:nvPr/>
            </p:nvSpPr>
            <p:spPr>
              <a:xfrm>
                <a:off x="613" y="2568"/>
                <a:ext cx="718" cy="13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9" name="Google Shape;749;p6"/>
              <p:cNvSpPr/>
              <p:nvPr/>
            </p:nvSpPr>
            <p:spPr>
              <a:xfrm>
                <a:off x="630" y="2585"/>
                <a:ext cx="690" cy="102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50" name="Google Shape;750;p6"/>
            <p:cNvSpPr/>
            <p:nvPr/>
          </p:nvSpPr>
          <p:spPr>
            <a:xfrm>
              <a:off x="4215" y="1356"/>
              <a:ext cx="597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6"/>
            <p:cNvSpPr/>
            <p:nvPr/>
          </p:nvSpPr>
          <p:spPr>
            <a:xfrm>
              <a:off x="4229" y="1657"/>
              <a:ext cx="597" cy="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52" name="Google Shape;752;p6"/>
            <p:cNvGrpSpPr/>
            <p:nvPr/>
          </p:nvGrpSpPr>
          <p:grpSpPr>
            <a:xfrm>
              <a:off x="4733" y="1641"/>
              <a:ext cx="584" cy="137"/>
              <a:chOff x="612" y="2581"/>
              <a:chExt cx="728" cy="126"/>
            </a:xfrm>
          </p:grpSpPr>
          <p:sp>
            <p:nvSpPr>
              <p:cNvPr id="753" name="Google Shape;753;p6"/>
              <p:cNvSpPr/>
              <p:nvPr/>
            </p:nvSpPr>
            <p:spPr>
              <a:xfrm>
                <a:off x="612" y="2581"/>
                <a:ext cx="728" cy="126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4" name="Google Shape;754;p6"/>
              <p:cNvSpPr/>
              <p:nvPr/>
            </p:nvSpPr>
            <p:spPr>
              <a:xfrm>
                <a:off x="628" y="2586"/>
                <a:ext cx="695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55" name="Google Shape;755;p6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56" name="Google Shape;756;p6"/>
            <p:cNvGrpSpPr/>
            <p:nvPr/>
          </p:nvGrpSpPr>
          <p:grpSpPr>
            <a:xfrm>
              <a:off x="4737" y="1328"/>
              <a:ext cx="584" cy="137"/>
              <a:chOff x="612" y="2569"/>
              <a:chExt cx="728" cy="137"/>
            </a:xfrm>
          </p:grpSpPr>
          <p:sp>
            <p:nvSpPr>
              <p:cNvPr id="757" name="Google Shape;757;p6"/>
              <p:cNvSpPr/>
              <p:nvPr/>
            </p:nvSpPr>
            <p:spPr>
              <a:xfrm>
                <a:off x="612" y="2569"/>
                <a:ext cx="728" cy="137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8" name="Google Shape;758;p6"/>
              <p:cNvSpPr/>
              <p:nvPr/>
            </p:nvSpPr>
            <p:spPr>
              <a:xfrm>
                <a:off x="629" y="2586"/>
                <a:ext cx="695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59" name="Google Shape;759;p6"/>
            <p:cNvSpPr/>
            <p:nvPr/>
          </p:nvSpPr>
          <p:spPr>
            <a:xfrm>
              <a:off x="5251" y="429"/>
              <a:ext cx="66" cy="2286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6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6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6"/>
            <p:cNvSpPr/>
            <p:nvPr/>
          </p:nvSpPr>
          <p:spPr>
            <a:xfrm>
              <a:off x="5516" y="2611"/>
              <a:ext cx="49" cy="9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6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6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6"/>
            <p:cNvSpPr/>
            <p:nvPr/>
          </p:nvSpPr>
          <p:spPr>
            <a:xfrm>
              <a:off x="4206" y="2710"/>
              <a:ext cx="1071" cy="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6"/>
            <p:cNvSpPr/>
            <p:nvPr/>
          </p:nvSpPr>
          <p:spPr>
            <a:xfrm>
              <a:off x="4308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6"/>
            <p:cNvSpPr/>
            <p:nvPr/>
          </p:nvSpPr>
          <p:spPr>
            <a:xfrm>
              <a:off x="4485" y="2386"/>
              <a:ext cx="159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6"/>
            <p:cNvSpPr/>
            <p:nvPr/>
          </p:nvSpPr>
          <p:spPr>
            <a:xfrm>
              <a:off x="4662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6"/>
            <p:cNvSpPr/>
            <p:nvPr/>
          </p:nvSpPr>
          <p:spPr>
            <a:xfrm>
              <a:off x="5060" y="1833"/>
              <a:ext cx="89" cy="762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0" name="Google Shape;770;p6"/>
          <p:cNvGrpSpPr/>
          <p:nvPr/>
        </p:nvGrpSpPr>
        <p:grpSpPr>
          <a:xfrm>
            <a:off x="3969430" y="5055787"/>
            <a:ext cx="809625" cy="1049338"/>
            <a:chOff x="4296" y="2627"/>
            <a:chExt cx="510" cy="661"/>
          </a:xfrm>
        </p:grpSpPr>
        <p:sp>
          <p:nvSpPr>
            <p:cNvPr id="771" name="Google Shape;771;p6"/>
            <p:cNvSpPr/>
            <p:nvPr/>
          </p:nvSpPr>
          <p:spPr>
            <a:xfrm>
              <a:off x="4296" y="2652"/>
              <a:ext cx="510" cy="636"/>
            </a:xfrm>
            <a:prstGeom prst="rect">
              <a:avLst/>
            </a:prstGeom>
            <a:solidFill>
              <a:srgbClr val="CCCCFF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6"/>
            <p:cNvSpPr txBox="1"/>
            <p:nvPr/>
          </p:nvSpPr>
          <p:spPr>
            <a:xfrm>
              <a:off x="4304" y="2627"/>
              <a:ext cx="472" cy="3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mail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server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6"/>
            <p:cNvSpPr/>
            <p:nvPr/>
          </p:nvSpPr>
          <p:spPr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74" name="Google Shape;774;p6"/>
            <p:cNvCxnSpPr/>
            <p:nvPr/>
          </p:nvCxnSpPr>
          <p:spPr>
            <a:xfrm>
              <a:off x="4369" y="3034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5" name="Google Shape;775;p6"/>
            <p:cNvCxnSpPr/>
            <p:nvPr/>
          </p:nvCxnSpPr>
          <p:spPr>
            <a:xfrm>
              <a:off x="4478" y="3033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6" name="Google Shape;776;p6"/>
            <p:cNvCxnSpPr/>
            <p:nvPr/>
          </p:nvCxnSpPr>
          <p:spPr>
            <a:xfrm>
              <a:off x="4533" y="3035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7" name="Google Shape;777;p6"/>
            <p:cNvCxnSpPr/>
            <p:nvPr/>
          </p:nvCxnSpPr>
          <p:spPr>
            <a:xfrm>
              <a:off x="4590" y="3033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8" name="Google Shape;778;p6"/>
            <p:cNvCxnSpPr/>
            <p:nvPr/>
          </p:nvCxnSpPr>
          <p:spPr>
            <a:xfrm>
              <a:off x="4651" y="3033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9" name="Google Shape;779;p6"/>
            <p:cNvCxnSpPr/>
            <p:nvPr/>
          </p:nvCxnSpPr>
          <p:spPr>
            <a:xfrm>
              <a:off x="4707" y="3033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0" name="Google Shape;780;p6"/>
            <p:cNvCxnSpPr/>
            <p:nvPr/>
          </p:nvCxnSpPr>
          <p:spPr>
            <a:xfrm>
              <a:off x="4422" y="3034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81" name="Google Shape;781;p6"/>
            <p:cNvSpPr/>
            <p:nvPr/>
          </p:nvSpPr>
          <p:spPr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6"/>
            <p:cNvSpPr/>
            <p:nvPr/>
          </p:nvSpPr>
          <p:spPr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6"/>
            <p:cNvSpPr/>
            <p:nvPr/>
          </p:nvSpPr>
          <p:spPr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6"/>
            <p:cNvSpPr/>
            <p:nvPr/>
          </p:nvSpPr>
          <p:spPr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6"/>
            <p:cNvSpPr/>
            <p:nvPr/>
          </p:nvSpPr>
          <p:spPr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Alice" id="786" name="Google Shape;78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64367" y="5220887"/>
            <a:ext cx="561975" cy="6937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b" id="787" name="Google Shape;787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54180" y="5125637"/>
            <a:ext cx="676275" cy="6905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8" name="Google Shape;788;p6"/>
          <p:cNvGrpSpPr/>
          <p:nvPr/>
        </p:nvGrpSpPr>
        <p:grpSpPr>
          <a:xfrm>
            <a:off x="6160180" y="5001812"/>
            <a:ext cx="809625" cy="1049338"/>
            <a:chOff x="4296" y="2627"/>
            <a:chExt cx="510" cy="661"/>
          </a:xfrm>
        </p:grpSpPr>
        <p:sp>
          <p:nvSpPr>
            <p:cNvPr id="789" name="Google Shape;789;p6"/>
            <p:cNvSpPr/>
            <p:nvPr/>
          </p:nvSpPr>
          <p:spPr>
            <a:xfrm>
              <a:off x="4296" y="2652"/>
              <a:ext cx="510" cy="636"/>
            </a:xfrm>
            <a:prstGeom prst="rect">
              <a:avLst/>
            </a:prstGeom>
            <a:solidFill>
              <a:srgbClr val="CCCCFF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6"/>
            <p:cNvSpPr txBox="1"/>
            <p:nvPr/>
          </p:nvSpPr>
          <p:spPr>
            <a:xfrm>
              <a:off x="4304" y="2627"/>
              <a:ext cx="472" cy="3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mail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server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6"/>
            <p:cNvSpPr/>
            <p:nvPr/>
          </p:nvSpPr>
          <p:spPr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92" name="Google Shape;792;p6"/>
            <p:cNvCxnSpPr/>
            <p:nvPr/>
          </p:nvCxnSpPr>
          <p:spPr>
            <a:xfrm>
              <a:off x="4369" y="3034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3" name="Google Shape;793;p6"/>
            <p:cNvCxnSpPr/>
            <p:nvPr/>
          </p:nvCxnSpPr>
          <p:spPr>
            <a:xfrm>
              <a:off x="4478" y="3033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4" name="Google Shape;794;p6"/>
            <p:cNvCxnSpPr/>
            <p:nvPr/>
          </p:nvCxnSpPr>
          <p:spPr>
            <a:xfrm>
              <a:off x="4533" y="3035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5" name="Google Shape;795;p6"/>
            <p:cNvCxnSpPr/>
            <p:nvPr/>
          </p:nvCxnSpPr>
          <p:spPr>
            <a:xfrm>
              <a:off x="4590" y="3033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6" name="Google Shape;796;p6"/>
            <p:cNvCxnSpPr/>
            <p:nvPr/>
          </p:nvCxnSpPr>
          <p:spPr>
            <a:xfrm>
              <a:off x="4651" y="3033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7" name="Google Shape;797;p6"/>
            <p:cNvCxnSpPr/>
            <p:nvPr/>
          </p:nvCxnSpPr>
          <p:spPr>
            <a:xfrm>
              <a:off x="4707" y="3033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8" name="Google Shape;798;p6"/>
            <p:cNvCxnSpPr/>
            <p:nvPr/>
          </p:nvCxnSpPr>
          <p:spPr>
            <a:xfrm>
              <a:off x="4422" y="3034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99" name="Google Shape;799;p6"/>
            <p:cNvSpPr/>
            <p:nvPr/>
          </p:nvSpPr>
          <p:spPr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6"/>
            <p:cNvSpPr/>
            <p:nvPr/>
          </p:nvSpPr>
          <p:spPr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6"/>
            <p:cNvSpPr/>
            <p:nvPr/>
          </p:nvSpPr>
          <p:spPr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6"/>
            <p:cNvSpPr/>
            <p:nvPr/>
          </p:nvSpPr>
          <p:spPr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6"/>
            <p:cNvSpPr/>
            <p:nvPr/>
          </p:nvSpPr>
          <p:spPr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04" name="Google Shape;804;p6"/>
          <p:cNvCxnSpPr/>
          <p:nvPr/>
        </p:nvCxnSpPr>
        <p:spPr>
          <a:xfrm>
            <a:off x="3089955" y="5593950"/>
            <a:ext cx="892175" cy="146050"/>
          </a:xfrm>
          <a:prstGeom prst="straightConnector1">
            <a:avLst/>
          </a:prstGeom>
          <a:noFill/>
          <a:ln cap="flat" cmpd="sng" w="12700">
            <a:solidFill>
              <a:srgbClr val="3333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5" name="Google Shape;805;p6"/>
          <p:cNvCxnSpPr/>
          <p:nvPr/>
        </p:nvCxnSpPr>
        <p:spPr>
          <a:xfrm>
            <a:off x="4775880" y="5728887"/>
            <a:ext cx="1379537" cy="219075"/>
          </a:xfrm>
          <a:prstGeom prst="straightConnector1">
            <a:avLst/>
          </a:prstGeom>
          <a:noFill/>
          <a:ln cap="flat" cmpd="sng" w="12700">
            <a:solidFill>
              <a:srgbClr val="3333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6" name="Google Shape;806;p6"/>
          <p:cNvCxnSpPr/>
          <p:nvPr/>
        </p:nvCxnSpPr>
        <p:spPr>
          <a:xfrm flipH="1" rot="10800000">
            <a:off x="7006317" y="5508225"/>
            <a:ext cx="1027113" cy="427037"/>
          </a:xfrm>
          <a:prstGeom prst="straightConnector1">
            <a:avLst/>
          </a:prstGeom>
          <a:noFill/>
          <a:ln cap="flat" cmpd="sng" w="12700">
            <a:solidFill>
              <a:srgbClr val="3333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7" name="Google Shape;807;p6"/>
          <p:cNvSpPr/>
          <p:nvPr/>
        </p:nvSpPr>
        <p:spPr>
          <a:xfrm>
            <a:off x="2220005" y="5043087"/>
            <a:ext cx="292100" cy="244475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3333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36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6"/>
          <p:cNvSpPr/>
          <p:nvPr/>
        </p:nvSpPr>
        <p:spPr>
          <a:xfrm>
            <a:off x="3329667" y="5538387"/>
            <a:ext cx="292100" cy="244475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3333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36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6"/>
          <p:cNvSpPr/>
          <p:nvPr/>
        </p:nvSpPr>
        <p:spPr>
          <a:xfrm>
            <a:off x="4201205" y="5617762"/>
            <a:ext cx="292100" cy="244475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3333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36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6"/>
          <p:cNvSpPr/>
          <p:nvPr/>
        </p:nvSpPr>
        <p:spPr>
          <a:xfrm>
            <a:off x="5312455" y="5703487"/>
            <a:ext cx="292100" cy="244475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3333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36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6"/>
          <p:cNvSpPr/>
          <p:nvPr/>
        </p:nvSpPr>
        <p:spPr>
          <a:xfrm>
            <a:off x="6417355" y="6035275"/>
            <a:ext cx="292100" cy="244475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3333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36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6"/>
          <p:cNvSpPr/>
          <p:nvPr/>
        </p:nvSpPr>
        <p:spPr>
          <a:xfrm>
            <a:off x="7339692" y="5605062"/>
            <a:ext cx="292100" cy="244475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3333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36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6"/>
          <p:cNvSpPr txBox="1"/>
          <p:nvPr/>
        </p:nvSpPr>
        <p:spPr>
          <a:xfrm>
            <a:off x="3485242" y="6168625"/>
            <a:ext cx="1819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36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Alice’s mail server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6"/>
          <p:cNvSpPr txBox="1"/>
          <p:nvPr/>
        </p:nvSpPr>
        <p:spPr>
          <a:xfrm>
            <a:off x="5760130" y="6232125"/>
            <a:ext cx="17414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36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Bob’s mail server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5" name="Google Shape;815;p6"/>
          <p:cNvGrpSpPr/>
          <p:nvPr/>
        </p:nvGrpSpPr>
        <p:grpSpPr>
          <a:xfrm>
            <a:off x="7833405" y="4908150"/>
            <a:ext cx="912812" cy="1054100"/>
            <a:chOff x="3574" y="550"/>
            <a:chExt cx="575" cy="664"/>
          </a:xfrm>
        </p:grpSpPr>
        <p:grpSp>
          <p:nvGrpSpPr>
            <p:cNvPr id="816" name="Google Shape;816;p6"/>
            <p:cNvGrpSpPr/>
            <p:nvPr/>
          </p:nvGrpSpPr>
          <p:grpSpPr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descr="desktop_computer_stylized_medium" id="817" name="Google Shape;817;p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18" name="Google Shape;818;p6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19" name="Google Shape;819;p6"/>
            <p:cNvSpPr/>
            <p:nvPr/>
          </p:nvSpPr>
          <p:spPr>
            <a:xfrm>
              <a:off x="3611" y="576"/>
              <a:ext cx="381" cy="330"/>
            </a:xfrm>
            <a:prstGeom prst="rect">
              <a:avLst/>
            </a:prstGeom>
            <a:solidFill>
              <a:srgbClr val="CCCCFF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6"/>
            <p:cNvSpPr txBox="1"/>
            <p:nvPr/>
          </p:nvSpPr>
          <p:spPr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user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agent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1" name="Google Shape;821;p6"/>
          <p:cNvSpPr txBox="1"/>
          <p:nvPr/>
        </p:nvSpPr>
        <p:spPr>
          <a:xfrm>
            <a:off x="928353" y="2280632"/>
            <a:ext cx="5071156" cy="11033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7D28CD"/>
                </a:solidFill>
                <a:latin typeface="Calibri"/>
                <a:ea typeface="Calibri"/>
                <a:cs typeface="Calibri"/>
                <a:sym typeface="Calibri"/>
              </a:rPr>
              <a:t>2)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Alice’s UA sends message to her mail server using SMTP; message placed in message queue</a:t>
            </a:r>
            <a:endParaRPr/>
          </a:p>
        </p:txBody>
      </p:sp>
      <p:sp>
        <p:nvSpPr>
          <p:cNvPr id="822" name="Google Shape;822;p6"/>
          <p:cNvSpPr txBox="1"/>
          <p:nvPr/>
        </p:nvSpPr>
        <p:spPr>
          <a:xfrm>
            <a:off x="863847" y="3432596"/>
            <a:ext cx="5448733" cy="1089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7D28CD"/>
                </a:solidFill>
                <a:latin typeface="Calibri"/>
                <a:ea typeface="Calibri"/>
                <a:cs typeface="Calibri"/>
                <a:sym typeface="Calibri"/>
              </a:rPr>
              <a:t>3)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client side of SMTP at mail server opens TCP connection with Bob’s mail server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3" name="Google Shape;823;p6"/>
          <p:cNvSpPr txBox="1"/>
          <p:nvPr/>
        </p:nvSpPr>
        <p:spPr>
          <a:xfrm>
            <a:off x="6633422" y="2275557"/>
            <a:ext cx="38100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7D28CD"/>
                </a:solidFill>
                <a:latin typeface="Calibri"/>
                <a:ea typeface="Calibri"/>
                <a:cs typeface="Calibri"/>
                <a:sym typeface="Calibri"/>
              </a:rPr>
              <a:t>5)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Bob’s mail server places the message in Bob’s mailbox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4" name="Google Shape;824;p6"/>
          <p:cNvSpPr txBox="1"/>
          <p:nvPr/>
        </p:nvSpPr>
        <p:spPr>
          <a:xfrm>
            <a:off x="6630762" y="3460095"/>
            <a:ext cx="38100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7D28CD"/>
                </a:solidFill>
                <a:latin typeface="Calibri"/>
                <a:ea typeface="Calibri"/>
                <a:cs typeface="Calibri"/>
                <a:sym typeface="Calibri"/>
              </a:rPr>
              <a:t>6)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Bob invokes his user agent to read message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5" name="Google Shape;825;p6"/>
          <p:cNvSpPr/>
          <p:nvPr/>
        </p:nvSpPr>
        <p:spPr>
          <a:xfrm>
            <a:off x="6260211" y="4216985"/>
            <a:ext cx="49523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**if connection fails, it keeps retrying for few days</a:t>
            </a:r>
            <a:endParaRPr/>
          </a:p>
        </p:txBody>
      </p:sp>
      <p:sp>
        <p:nvSpPr>
          <p:cNvPr id="826" name="Google Shape;826;p6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7"/>
          <p:cNvSpPr txBox="1"/>
          <p:nvPr>
            <p:ph type="title"/>
          </p:nvPr>
        </p:nvSpPr>
        <p:spPr>
          <a:xfrm>
            <a:off x="798691" y="28932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US" sz="4400"/>
              <a:t>Sample SMTP interaction</a:t>
            </a:r>
            <a:endParaRPr sz="4400"/>
          </a:p>
        </p:txBody>
      </p:sp>
      <p:sp>
        <p:nvSpPr>
          <p:cNvPr id="833" name="Google Shape;833;p7"/>
          <p:cNvSpPr/>
          <p:nvPr/>
        </p:nvSpPr>
        <p:spPr>
          <a:xfrm>
            <a:off x="1160995" y="1183947"/>
            <a:ext cx="9870010" cy="5170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S: 220 hamburger.edu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C: HELO crepes.fr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S: 250  Hello crepes.fr, pleased to meet you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C: MAIL FROM: &lt;alice@crepes.fr&gt;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S: 250 alice@crepes.fr... Sender ok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C: RCPT TO: &lt;bob@hamburger.edu&gt;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S: 250 bob@hamburger.edu ... Recipient ok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C: DATA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S: 354 Enter mail, end with "." on a line by itself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C: Do you like ketchup?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C: How about pickles?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C: 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S: 250 Message accepted for delivery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C: QUIT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S: 221 hamburger.edu closing connection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4" name="Google Shape;834;p7"/>
          <p:cNvSpPr/>
          <p:nvPr/>
        </p:nvSpPr>
        <p:spPr>
          <a:xfrm>
            <a:off x="1978429" y="1587732"/>
            <a:ext cx="8994370" cy="72320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Google Shape;835;p7"/>
          <p:cNvSpPr/>
          <p:nvPr/>
        </p:nvSpPr>
        <p:spPr>
          <a:xfrm>
            <a:off x="1981200" y="2213956"/>
            <a:ext cx="8994370" cy="761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Google Shape;836;p7"/>
          <p:cNvSpPr/>
          <p:nvPr/>
        </p:nvSpPr>
        <p:spPr>
          <a:xfrm>
            <a:off x="2000594" y="2931622"/>
            <a:ext cx="8994370" cy="64839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7" name="Google Shape;837;p7"/>
          <p:cNvSpPr/>
          <p:nvPr/>
        </p:nvSpPr>
        <p:spPr>
          <a:xfrm>
            <a:off x="2019991" y="3566160"/>
            <a:ext cx="8994370" cy="7564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8" name="Google Shape;838;p7"/>
          <p:cNvSpPr/>
          <p:nvPr/>
        </p:nvSpPr>
        <p:spPr>
          <a:xfrm>
            <a:off x="1956261" y="4283824"/>
            <a:ext cx="8994370" cy="12690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9" name="Google Shape;839;p7"/>
          <p:cNvSpPr/>
          <p:nvPr/>
        </p:nvSpPr>
        <p:spPr>
          <a:xfrm>
            <a:off x="1856507" y="5469775"/>
            <a:ext cx="8994370" cy="77585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0" name="Google Shape;840;p7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8"/>
          <p:cNvSpPr txBox="1"/>
          <p:nvPr>
            <p:ph type="title"/>
          </p:nvPr>
        </p:nvSpPr>
        <p:spPr>
          <a:xfrm>
            <a:off x="2057400" y="16192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SMTP: final words</a:t>
            </a:r>
            <a:endParaRPr/>
          </a:p>
        </p:txBody>
      </p:sp>
      <p:sp>
        <p:nvSpPr>
          <p:cNvPr id="847" name="Google Shape;847;p8"/>
          <p:cNvSpPr txBox="1"/>
          <p:nvPr>
            <p:ph idx="1" type="body"/>
          </p:nvPr>
        </p:nvSpPr>
        <p:spPr>
          <a:xfrm>
            <a:off x="2000250" y="1047751"/>
            <a:ext cx="360045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190"/>
              <a:buChar char="•"/>
            </a:pPr>
            <a:r>
              <a:rPr lang="en-US" sz="2200"/>
              <a:t>SMTP uses persistent connections</a:t>
            </a:r>
            <a:endParaRPr/>
          </a:p>
          <a:p>
            <a:pPr indent="-285750" lvl="0" marL="285750" rtl="0" algn="l">
              <a:spcBef>
                <a:spcPts val="1040"/>
              </a:spcBef>
              <a:spcAft>
                <a:spcPts val="0"/>
              </a:spcAft>
              <a:buSzPts val="3190"/>
              <a:buChar char="•"/>
            </a:pPr>
            <a:r>
              <a:rPr lang="en-US" sz="2200"/>
              <a:t>SMTP requires message (header &amp; body) to be in 7-bit ASCII</a:t>
            </a:r>
            <a:endParaRPr/>
          </a:p>
          <a:p>
            <a:pPr indent="-285750" lvl="0" marL="285750" rtl="0" algn="l">
              <a:spcBef>
                <a:spcPts val="1040"/>
              </a:spcBef>
              <a:spcAft>
                <a:spcPts val="0"/>
              </a:spcAft>
              <a:buSzPts val="3190"/>
              <a:buChar char="•"/>
            </a:pPr>
            <a:r>
              <a:rPr lang="en-US" sz="2200"/>
              <a:t>SMTP server uses CRLF.CRLF (\r\n.\r\n) to determine end of message</a:t>
            </a:r>
            <a:endParaRPr/>
          </a:p>
        </p:txBody>
      </p:sp>
      <p:sp>
        <p:nvSpPr>
          <p:cNvPr id="848" name="Google Shape;848;p8"/>
          <p:cNvSpPr txBox="1"/>
          <p:nvPr>
            <p:ph idx="2" type="body"/>
          </p:nvPr>
        </p:nvSpPr>
        <p:spPr>
          <a:xfrm>
            <a:off x="5600700" y="1141413"/>
            <a:ext cx="483235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ct val="145000"/>
              <a:buFont typeface="Noto Sans Symbols"/>
              <a:buNone/>
            </a:pPr>
            <a:r>
              <a:rPr b="1" i="1" lang="en-US" sz="2600">
                <a:solidFill>
                  <a:srgbClr val="7D28CD"/>
                </a:solidFill>
              </a:rPr>
              <a:t>Comparison with HTTP:</a:t>
            </a:r>
            <a:endParaRPr/>
          </a:p>
          <a:p>
            <a:pPr indent="-285750" lvl="0" marL="285750" rtl="0" algn="l">
              <a:spcBef>
                <a:spcPts val="1710"/>
              </a:spcBef>
              <a:spcAft>
                <a:spcPts val="0"/>
              </a:spcAft>
              <a:buSzPct val="145000"/>
              <a:buChar char="•"/>
            </a:pPr>
            <a:r>
              <a:rPr lang="en-US" sz="2400"/>
              <a:t>HTTP: pull; SMTP: push</a:t>
            </a:r>
            <a:endParaRPr/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 sz="2400"/>
              <a:t>HTTP: Server to client; vice versa</a:t>
            </a:r>
            <a:endParaRPr/>
          </a:p>
          <a:p>
            <a:pPr indent="-285750" lvl="0" marL="285750" rtl="0" algn="l">
              <a:spcBef>
                <a:spcPts val="1554"/>
              </a:spcBef>
              <a:spcAft>
                <a:spcPts val="0"/>
              </a:spcAft>
              <a:buSzPct val="145000"/>
              <a:buChar char="•"/>
            </a:pPr>
            <a:r>
              <a:rPr lang="en-US" sz="2400"/>
              <a:t>SMTP: server to server</a:t>
            </a:r>
            <a:endParaRPr/>
          </a:p>
          <a:p>
            <a:pPr indent="-285750" lvl="0" marL="285750" rtl="0" algn="l">
              <a:spcBef>
                <a:spcPts val="1554"/>
              </a:spcBef>
              <a:spcAft>
                <a:spcPts val="0"/>
              </a:spcAft>
              <a:buSzPct val="145000"/>
              <a:buChar char="•"/>
            </a:pPr>
            <a:r>
              <a:rPr lang="en-US" sz="2400"/>
              <a:t>both have ASCII command/response interaction, status codes</a:t>
            </a:r>
            <a:endParaRPr/>
          </a:p>
          <a:p>
            <a:pPr indent="-285750" lvl="0" marL="285750" rtl="0" algn="l">
              <a:spcBef>
                <a:spcPts val="1554"/>
              </a:spcBef>
              <a:spcAft>
                <a:spcPts val="0"/>
              </a:spcAft>
              <a:buSzPct val="145000"/>
              <a:buChar char="•"/>
            </a:pPr>
            <a:r>
              <a:rPr lang="en-US" sz="2400"/>
              <a:t>HTTP: each object encapsulated in its own response message</a:t>
            </a:r>
            <a:endParaRPr/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 sz="2400"/>
              <a:t>SMTP: multiple objects sent in multipart message</a:t>
            </a:r>
            <a:endParaRPr/>
          </a:p>
        </p:txBody>
      </p:sp>
      <p:sp>
        <p:nvSpPr>
          <p:cNvPr id="849" name="Google Shape;849;p8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9"/>
          <p:cNvSpPr txBox="1"/>
          <p:nvPr>
            <p:ph type="title"/>
          </p:nvPr>
        </p:nvSpPr>
        <p:spPr>
          <a:xfrm>
            <a:off x="2057400" y="1174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1" lang="en-US"/>
              <a:t>Mail message format</a:t>
            </a:r>
            <a:endParaRPr b="1"/>
          </a:p>
        </p:txBody>
      </p:sp>
      <p:sp>
        <p:nvSpPr>
          <p:cNvPr id="856" name="Google Shape;856;p9"/>
          <p:cNvSpPr txBox="1"/>
          <p:nvPr>
            <p:ph idx="1" type="body"/>
          </p:nvPr>
        </p:nvSpPr>
        <p:spPr>
          <a:xfrm>
            <a:off x="2057401" y="1611313"/>
            <a:ext cx="3927475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ct val="145000"/>
              <a:buFont typeface="Noto Sans Symbols"/>
              <a:buNone/>
            </a:pPr>
            <a:r>
              <a:rPr lang="en-US" sz="2400"/>
              <a:t>SMTP: protocol for exchanging email messages</a:t>
            </a:r>
            <a:endParaRPr/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45000"/>
              <a:buFont typeface="Noto Sans Symbols"/>
              <a:buNone/>
            </a:pPr>
            <a:r>
              <a:rPr lang="en-US" sz="2400"/>
              <a:t>RFC 822: standard for text message format:</a:t>
            </a:r>
            <a:endParaRPr/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 sz="2400"/>
              <a:t>header lines, e.g.,</a:t>
            </a:r>
            <a:endParaRPr/>
          </a:p>
          <a:p>
            <a:pPr indent="-285750" lvl="1" marL="742950" rtl="0" algn="l">
              <a:spcBef>
                <a:spcPts val="896"/>
              </a:spcBef>
              <a:spcAft>
                <a:spcPts val="0"/>
              </a:spcAft>
              <a:buSzPct val="145000"/>
              <a:buFont typeface="Noto Sans Symbols"/>
              <a:buNone/>
            </a:pPr>
            <a:r>
              <a:t/>
            </a:r>
            <a:endParaRPr i="1">
              <a:solidFill>
                <a:srgbClr val="FF0000"/>
              </a:solidFill>
            </a:endParaRPr>
          </a:p>
          <a:p>
            <a:pPr indent="-285750" lvl="1" marL="742950" rtl="0" algn="l">
              <a:spcBef>
                <a:spcPts val="896"/>
              </a:spcBef>
              <a:spcAft>
                <a:spcPts val="0"/>
              </a:spcAft>
              <a:buSzPct val="145000"/>
              <a:buFont typeface="Noto Sans Symbols"/>
              <a:buNone/>
            </a:pPr>
            <a:r>
              <a:t/>
            </a:r>
            <a:endParaRPr i="1">
              <a:solidFill>
                <a:srgbClr val="FF0000"/>
              </a:solidFill>
            </a:endParaRPr>
          </a:p>
          <a:p>
            <a:pPr indent="-285750" lvl="1" marL="742950" rtl="0" algn="l">
              <a:spcBef>
                <a:spcPts val="896"/>
              </a:spcBef>
              <a:spcAft>
                <a:spcPts val="0"/>
              </a:spcAft>
              <a:buSzPct val="145000"/>
              <a:buFont typeface="Noto Sans Symbols"/>
              <a:buNone/>
            </a:pPr>
            <a:r>
              <a:t/>
            </a:r>
            <a:endParaRPr i="1">
              <a:solidFill>
                <a:srgbClr val="FF0000"/>
              </a:solidFill>
            </a:endParaRPr>
          </a:p>
          <a:p>
            <a:pPr indent="-285750" lvl="1" marL="742950" rtl="0" algn="l">
              <a:spcBef>
                <a:spcPts val="1007"/>
              </a:spcBef>
              <a:spcAft>
                <a:spcPts val="0"/>
              </a:spcAft>
              <a:buSzPct val="145000"/>
              <a:buFont typeface="Noto Sans Symbols"/>
              <a:buNone/>
            </a:pPr>
            <a:r>
              <a:rPr i="1" lang="en-US">
                <a:solidFill>
                  <a:srgbClr val="FF0000"/>
                </a:solidFill>
              </a:rPr>
              <a:t>different</a:t>
            </a:r>
            <a:r>
              <a:rPr i="1" lang="en-US">
                <a:solidFill>
                  <a:srgbClr val="66FFCC"/>
                </a:solidFill>
              </a:rPr>
              <a:t> </a:t>
            </a:r>
            <a:r>
              <a:rPr i="1" lang="en-US"/>
              <a:t>from </a:t>
            </a:r>
            <a:r>
              <a:rPr lang="en-US" sz="2200"/>
              <a:t>SMTP MAIL FROM, RCPT TO:</a:t>
            </a:r>
            <a:r>
              <a:rPr lang="en-US"/>
              <a:t> commands!</a:t>
            </a:r>
            <a:endParaRPr/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 sz="2400"/>
              <a:t>Body: the “message” </a:t>
            </a:r>
            <a:endParaRPr/>
          </a:p>
          <a:p>
            <a:pPr indent="-285750" lvl="1" marL="742950" rtl="0" algn="l">
              <a:spcBef>
                <a:spcPts val="970"/>
              </a:spcBef>
              <a:spcAft>
                <a:spcPts val="0"/>
              </a:spcAft>
              <a:buSzPct val="145000"/>
              <a:buChar char="•"/>
            </a:pPr>
            <a:r>
              <a:rPr lang="en-US" sz="2000"/>
              <a:t>ASCII characters only</a:t>
            </a:r>
            <a:endParaRPr/>
          </a:p>
        </p:txBody>
      </p:sp>
      <p:sp>
        <p:nvSpPr>
          <p:cNvPr id="857" name="Google Shape;857;p9"/>
          <p:cNvSpPr/>
          <p:nvPr/>
        </p:nvSpPr>
        <p:spPr>
          <a:xfrm>
            <a:off x="6502400" y="1892300"/>
            <a:ext cx="2832100" cy="43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header</a:t>
            </a:r>
            <a:endParaRPr/>
          </a:p>
        </p:txBody>
      </p:sp>
      <p:sp>
        <p:nvSpPr>
          <p:cNvPr id="858" name="Google Shape;858;p9"/>
          <p:cNvSpPr/>
          <p:nvPr/>
        </p:nvSpPr>
        <p:spPr>
          <a:xfrm>
            <a:off x="6502400" y="2705100"/>
            <a:ext cx="2832100" cy="1739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body</a:t>
            </a:r>
            <a:endParaRPr/>
          </a:p>
        </p:txBody>
      </p:sp>
      <p:sp>
        <p:nvSpPr>
          <p:cNvPr id="859" name="Google Shape;859;p9"/>
          <p:cNvSpPr/>
          <p:nvPr/>
        </p:nvSpPr>
        <p:spPr>
          <a:xfrm>
            <a:off x="6299200" y="1778000"/>
            <a:ext cx="3238500" cy="30734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0" name="Google Shape;860;p9"/>
          <p:cNvCxnSpPr/>
          <p:nvPr/>
        </p:nvCxnSpPr>
        <p:spPr>
          <a:xfrm flipH="1" rot="10800000">
            <a:off x="4686300" y="2159000"/>
            <a:ext cx="1765300" cy="1016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1" name="Google Shape;861;p9"/>
          <p:cNvSpPr txBox="1"/>
          <p:nvPr/>
        </p:nvSpPr>
        <p:spPr>
          <a:xfrm>
            <a:off x="9663113" y="2112964"/>
            <a:ext cx="792162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blank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</a:t>
            </a:r>
            <a:endParaRPr/>
          </a:p>
        </p:txBody>
      </p:sp>
      <p:cxnSp>
        <p:nvCxnSpPr>
          <p:cNvPr id="862" name="Google Shape;862;p9"/>
          <p:cNvCxnSpPr/>
          <p:nvPr/>
        </p:nvCxnSpPr>
        <p:spPr>
          <a:xfrm rot="10800000">
            <a:off x="8775700" y="2552700"/>
            <a:ext cx="9652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63" name="Google Shape;863;p9"/>
          <p:cNvPicPr preferRelativeResize="0"/>
          <p:nvPr/>
        </p:nvPicPr>
        <p:blipFill rotWithShape="1">
          <a:blip r:embed="rId3">
            <a:alphaModFix/>
          </a:blip>
          <a:srcRect b="-803" l="-417" r="38625" t="-3236"/>
          <a:stretch/>
        </p:blipFill>
        <p:spPr>
          <a:xfrm>
            <a:off x="2462214" y="3498850"/>
            <a:ext cx="3094037" cy="946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4" name="Google Shape;864;p9"/>
          <p:cNvCxnSpPr/>
          <p:nvPr/>
        </p:nvCxnSpPr>
        <p:spPr>
          <a:xfrm flipH="1" rot="10800000">
            <a:off x="5214938" y="4051300"/>
            <a:ext cx="1917700" cy="1828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5" name="Google Shape;865;p9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2020-06-17T13:03:26Z</dcterms:created>
  <dc:creator>Arif Shakil</dc:creator>
</cp:coreProperties>
</file>