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Arial Narrow"/>
      <p:regular r:id="rId38"/>
      <p:bold r:id="rId39"/>
      <p:italic r:id="rId40"/>
      <p:boldItalic r:id="rId41"/>
    </p:embeddedFont>
    <p:embeddedFont>
      <p:font typeface="Corbel"/>
      <p:regular r:id="rId42"/>
      <p:bold r:id="rId43"/>
      <p:italic r:id="rId44"/>
      <p:boldItalic r:id="rId45"/>
    </p:embeddedFont>
    <p:embeddedFont>
      <p:font typeface="Gill Sans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jilUhumCphYOUwZv8JY1pXa4D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italic.fntdata"/><Relationship Id="rId20" Type="http://schemas.openxmlformats.org/officeDocument/2006/relationships/slide" Target="slides/slide16.xml"/><Relationship Id="rId42" Type="http://schemas.openxmlformats.org/officeDocument/2006/relationships/font" Target="fonts/Corbel-regular.fntdata"/><Relationship Id="rId41" Type="http://schemas.openxmlformats.org/officeDocument/2006/relationships/font" Target="fonts/ArialNarrow-boldItalic.fntdata"/><Relationship Id="rId22" Type="http://schemas.openxmlformats.org/officeDocument/2006/relationships/slide" Target="slides/slide18.xml"/><Relationship Id="rId44" Type="http://schemas.openxmlformats.org/officeDocument/2006/relationships/font" Target="fonts/Corbel-italic.fntdata"/><Relationship Id="rId21" Type="http://schemas.openxmlformats.org/officeDocument/2006/relationships/slide" Target="slides/slide17.xml"/><Relationship Id="rId43" Type="http://schemas.openxmlformats.org/officeDocument/2006/relationships/font" Target="fonts/Corbel-bold.fntdata"/><Relationship Id="rId24" Type="http://schemas.openxmlformats.org/officeDocument/2006/relationships/slide" Target="slides/slide20.xml"/><Relationship Id="rId46" Type="http://schemas.openxmlformats.org/officeDocument/2006/relationships/font" Target="fonts/GillSans-regular.fntdata"/><Relationship Id="rId23" Type="http://schemas.openxmlformats.org/officeDocument/2006/relationships/slide" Target="slides/slide19.xml"/><Relationship Id="rId45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GillSans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ArialNarrow-bold.fntdata"/><Relationship Id="rId16" Type="http://schemas.openxmlformats.org/officeDocument/2006/relationships/slide" Target="slides/slide12.xml"/><Relationship Id="rId38" Type="http://schemas.openxmlformats.org/officeDocument/2006/relationships/font" Target="fonts/ArialNarrow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4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4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4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4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4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0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8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39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39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4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24.png"/><Relationship Id="rId22" Type="http://schemas.openxmlformats.org/officeDocument/2006/relationships/image" Target="../media/image28.png"/><Relationship Id="rId10" Type="http://schemas.openxmlformats.org/officeDocument/2006/relationships/image" Target="../media/image12.png"/><Relationship Id="rId21" Type="http://schemas.openxmlformats.org/officeDocument/2006/relationships/image" Target="../media/image13.png"/><Relationship Id="rId13" Type="http://schemas.openxmlformats.org/officeDocument/2006/relationships/image" Target="../media/image3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15" Type="http://schemas.openxmlformats.org/officeDocument/2006/relationships/image" Target="../media/image15.png"/><Relationship Id="rId14" Type="http://schemas.openxmlformats.org/officeDocument/2006/relationships/image" Target="../media/image25.png"/><Relationship Id="rId17" Type="http://schemas.openxmlformats.org/officeDocument/2006/relationships/image" Target="../media/image30.png"/><Relationship Id="rId16" Type="http://schemas.openxmlformats.org/officeDocument/2006/relationships/image" Target="../media/image18.png"/><Relationship Id="rId5" Type="http://schemas.openxmlformats.org/officeDocument/2006/relationships/image" Target="../media/image4.png"/><Relationship Id="rId19" Type="http://schemas.openxmlformats.org/officeDocument/2006/relationships/image" Target="../media/image17.png"/><Relationship Id="rId6" Type="http://schemas.openxmlformats.org/officeDocument/2006/relationships/image" Target="../media/image7.png"/><Relationship Id="rId18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40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4.png"/><Relationship Id="rId5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46.png"/><Relationship Id="rId8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2.png"/><Relationship Id="rId5" Type="http://schemas.openxmlformats.org/officeDocument/2006/relationships/image" Target="../media/image5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3.png"/><Relationship Id="rId7" Type="http://schemas.openxmlformats.org/officeDocument/2006/relationships/image" Target="../media/image4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JR4KHfqw-oE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Application Layer:</a:t>
            </a:r>
            <a:br>
              <a:rPr lang="en-US"/>
            </a:br>
            <a:r>
              <a:rPr lang="en-US"/>
              <a:t>FTP, P2P and CDN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5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P2P Applications</a:t>
            </a:r>
            <a:endParaRPr/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er-to-peer - Wikipedia" id="218" name="Google Shape;2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5785" y="2428617"/>
            <a:ext cx="4195762" cy="433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Pure P2P Architecture</a:t>
            </a:r>
            <a:endParaRPr/>
          </a:p>
        </p:txBody>
      </p: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1484311" y="1066801"/>
            <a:ext cx="566280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No always-on server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Arbitrary end systems directly communicate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Peers are intermittently connected and change IP addresses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Files are shared in chunks rather than a whole single file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 successful file transfer is possible if all clients collectively have all the chunks of a file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File distribution (BitTorrent)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Streaming (KanKan)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VoIP (Skype)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11"/>
          <p:cNvGrpSpPr/>
          <p:nvPr/>
        </p:nvGrpSpPr>
        <p:grpSpPr>
          <a:xfrm>
            <a:off x="7255809" y="1304364"/>
            <a:ext cx="3540125" cy="4545013"/>
            <a:chOff x="3277" y="974"/>
            <a:chExt cx="2230" cy="2863"/>
          </a:xfrm>
        </p:grpSpPr>
        <p:sp>
          <p:nvSpPr>
            <p:cNvPr id="227" name="Google Shape;227;p11"/>
            <p:cNvSpPr/>
            <p:nvPr/>
          </p:nvSpPr>
          <p:spPr>
            <a:xfrm>
              <a:off x="3277" y="1079"/>
              <a:ext cx="1094" cy="675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100000">
                  <a:srgbClr val="6F6F6F"/>
                </a:gs>
              </a:gsLst>
              <a:lin ang="5400000" scaled="0"/>
            </a:gradFill>
            <a:ln cap="rnd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28" name="Google Shape;228;p11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29" name="Google Shape;229;p11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gradFill>
                <a:gsLst>
                  <a:gs pos="0">
                    <a:srgbClr val="AEAEAE"/>
                  </a:gs>
                  <a:gs pos="100000">
                    <a:srgbClr val="6F6F6F"/>
                  </a:gs>
                </a:gsLst>
                <a:lin ang="5400000" scaled="0"/>
              </a:gradFill>
              <a:ln cap="rnd" cmpd="sng" w="9525">
                <a:solidFill>
                  <a:srgbClr val="A8A8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AEAEAE"/>
                  </a:gs>
                  <a:gs pos="100000">
                    <a:srgbClr val="6F6F6F"/>
                  </a:gs>
                </a:gsLst>
                <a:lin ang="5400000" scaled="0"/>
              </a:gradFill>
              <a:ln cap="rnd" cmpd="sng" w="9525">
                <a:solidFill>
                  <a:srgbClr val="A8A8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rgbClr val="00C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" name="Google Shape;231;p11"/>
            <p:cNvSpPr/>
            <p:nvPr/>
          </p:nvSpPr>
          <p:spPr>
            <a:xfrm>
              <a:off x="3379" y="2788"/>
              <a:ext cx="2032" cy="1049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100000">
                  <a:srgbClr val="6F6F6F"/>
                </a:gs>
              </a:gsLst>
              <a:lin ang="5400000" scaled="0"/>
            </a:gradFill>
            <a:ln cap="rnd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32" name="Google Shape;232;p11"/>
            <p:cNvCxnSpPr/>
            <p:nvPr/>
          </p:nvCxnSpPr>
          <p:spPr>
            <a:xfrm rot="-5400000">
              <a:off x="4924" y="3318"/>
              <a:ext cx="282" cy="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1"/>
            <p:cNvCxnSpPr/>
            <p:nvPr/>
          </p:nvCxnSpPr>
          <p:spPr>
            <a:xfrm flipH="1" rot="-5400000">
              <a:off x="5034" y="3429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1"/>
            <p:cNvCxnSpPr/>
            <p:nvPr/>
          </p:nvCxnSpPr>
          <p:spPr>
            <a:xfrm flipH="1" rot="-5400000">
              <a:off x="5110" y="3185"/>
              <a:ext cx="82" cy="71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1"/>
            <p:cNvCxnSpPr/>
            <p:nvPr/>
          </p:nvCxnSpPr>
          <p:spPr>
            <a:xfrm>
              <a:off x="3843" y="3009"/>
              <a:ext cx="115" cy="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1"/>
            <p:cNvCxnSpPr/>
            <p:nvPr/>
          </p:nvCxnSpPr>
          <p:spPr>
            <a:xfrm flipH="1" rot="10800000">
              <a:off x="3680" y="3164"/>
              <a:ext cx="257" cy="5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1"/>
            <p:cNvCxnSpPr/>
            <p:nvPr/>
          </p:nvCxnSpPr>
          <p:spPr>
            <a:xfrm flipH="1">
              <a:off x="3948" y="3206"/>
              <a:ext cx="91" cy="11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1"/>
            <p:cNvCxnSpPr/>
            <p:nvPr/>
          </p:nvCxnSpPr>
          <p:spPr>
            <a:xfrm rot="10800000">
              <a:off x="4144" y="3212"/>
              <a:ext cx="53" cy="11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1"/>
            <p:cNvCxnSpPr/>
            <p:nvPr/>
          </p:nvCxnSpPr>
          <p:spPr>
            <a:xfrm>
              <a:off x="4248" y="3185"/>
              <a:ext cx="317" cy="17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3809" y="2257"/>
              <a:ext cx="148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1"/>
            <p:cNvCxnSpPr/>
            <p:nvPr/>
          </p:nvCxnSpPr>
          <p:spPr>
            <a:xfrm flipH="1" rot="10800000">
              <a:off x="3711" y="2354"/>
              <a:ext cx="106" cy="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2" name="Google Shape;242;p11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descr="access_point_stylized_small" id="243" name="Google Shape;243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244" name="Google Shape;244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5" name="Google Shape;245;p11"/>
            <p:cNvSpPr/>
            <p:nvPr/>
          </p:nvSpPr>
          <p:spPr>
            <a:xfrm>
              <a:off x="4419" y="2224"/>
              <a:ext cx="828" cy="425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100000">
                  <a:srgbClr val="6F6F6F"/>
                </a:gs>
              </a:gsLst>
              <a:lin ang="5400000" scaled="0"/>
            </a:gradFill>
            <a:ln cap="rnd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4417" y="1263"/>
              <a:ext cx="1090" cy="709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100000">
                  <a:srgbClr val="6F6F6F"/>
                </a:gs>
              </a:gsLst>
              <a:lin ang="5400000" scaled="0"/>
            </a:gradFill>
            <a:ln cap="rnd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7" name="Google Shape;247;p11"/>
            <p:cNvCxnSpPr/>
            <p:nvPr/>
          </p:nvCxnSpPr>
          <p:spPr>
            <a:xfrm>
              <a:off x="4659" y="2404"/>
              <a:ext cx="103" cy="7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4720" y="2354"/>
              <a:ext cx="176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1"/>
            <p:cNvCxnSpPr/>
            <p:nvPr/>
          </p:nvCxnSpPr>
          <p:spPr>
            <a:xfrm flipH="1" rot="10800000">
              <a:off x="4869" y="2408"/>
              <a:ext cx="85" cy="6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1"/>
            <p:cNvCxnSpPr/>
            <p:nvPr/>
          </p:nvCxnSpPr>
          <p:spPr>
            <a:xfrm>
              <a:off x="4235" y="1632"/>
              <a:ext cx="321" cy="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1"/>
            <p:cNvCxnSpPr/>
            <p:nvPr/>
          </p:nvCxnSpPr>
          <p:spPr>
            <a:xfrm>
              <a:off x="4635" y="2961"/>
              <a:ext cx="246" cy="11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1"/>
            <p:cNvCxnSpPr/>
            <p:nvPr/>
          </p:nvCxnSpPr>
          <p:spPr>
            <a:xfrm flipH="1" rot="10800000">
              <a:off x="4244" y="2953"/>
              <a:ext cx="203" cy="1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1"/>
            <p:cNvCxnSpPr/>
            <p:nvPr/>
          </p:nvCxnSpPr>
          <p:spPr>
            <a:xfrm>
              <a:off x="4271" y="3137"/>
              <a:ext cx="6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1"/>
            <p:cNvCxnSpPr/>
            <p:nvPr/>
          </p:nvCxnSpPr>
          <p:spPr>
            <a:xfrm flipH="1" rot="10800000">
              <a:off x="4773" y="1572"/>
              <a:ext cx="78" cy="5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1"/>
            <p:cNvCxnSpPr/>
            <p:nvPr/>
          </p:nvCxnSpPr>
          <p:spPr>
            <a:xfrm>
              <a:off x="4665" y="1681"/>
              <a:ext cx="0" cy="5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1"/>
            <p:cNvCxnSpPr/>
            <p:nvPr/>
          </p:nvCxnSpPr>
          <p:spPr>
            <a:xfrm flipH="1" rot="10800000">
              <a:off x="4773" y="1616"/>
              <a:ext cx="166" cy="18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1"/>
            <p:cNvCxnSpPr/>
            <p:nvPr/>
          </p:nvCxnSpPr>
          <p:spPr>
            <a:xfrm>
              <a:off x="5003" y="1615"/>
              <a:ext cx="0" cy="1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1"/>
            <p:cNvCxnSpPr/>
            <p:nvPr/>
          </p:nvCxnSpPr>
          <p:spPr>
            <a:xfrm>
              <a:off x="4785" y="1808"/>
              <a:ext cx="119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1"/>
            <p:cNvCxnSpPr/>
            <p:nvPr/>
          </p:nvCxnSpPr>
          <p:spPr>
            <a:xfrm>
              <a:off x="5134" y="1802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1"/>
            <p:cNvCxnSpPr/>
            <p:nvPr/>
          </p:nvCxnSpPr>
          <p:spPr>
            <a:xfrm flipH="1">
              <a:off x="4596" y="1850"/>
              <a:ext cx="62" cy="444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1"/>
            <p:cNvCxnSpPr/>
            <p:nvPr/>
          </p:nvCxnSpPr>
          <p:spPr>
            <a:xfrm flipH="1">
              <a:off x="4969" y="1850"/>
              <a:ext cx="70" cy="45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1"/>
            <p:cNvCxnSpPr/>
            <p:nvPr/>
          </p:nvCxnSpPr>
          <p:spPr>
            <a:xfrm flipH="1" rot="10800000">
              <a:off x="4581" y="2569"/>
              <a:ext cx="143" cy="2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11"/>
            <p:cNvCxnSpPr/>
            <p:nvPr/>
          </p:nvCxnSpPr>
          <p:spPr>
            <a:xfrm>
              <a:off x="5257" y="1801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11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cxnSp>
            <p:nvCxnSpPr>
              <p:cNvPr id="265" name="Google Shape;265;p11"/>
              <p:cNvCxnSpPr/>
              <p:nvPr/>
            </p:nvCxnSpPr>
            <p:spPr>
              <a:xfrm flipH="1">
                <a:off x="1766" y="3287"/>
                <a:ext cx="188" cy="58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1"/>
              <p:cNvCxnSpPr/>
              <p:nvPr/>
            </p:nvCxnSpPr>
            <p:spPr>
              <a:xfrm>
                <a:off x="1954" y="3287"/>
                <a:ext cx="188" cy="58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1"/>
              <p:cNvCxnSpPr/>
              <p:nvPr/>
            </p:nvCxnSpPr>
            <p:spPr>
              <a:xfrm>
                <a:off x="1766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1"/>
              <p:cNvCxnSpPr/>
              <p:nvPr/>
            </p:nvCxnSpPr>
            <p:spPr>
              <a:xfrm flipH="1">
                <a:off x="1954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1"/>
              <p:cNvCxnSpPr/>
              <p:nvPr/>
            </p:nvCxnSpPr>
            <p:spPr>
              <a:xfrm>
                <a:off x="1954" y="3300"/>
                <a:ext cx="0" cy="63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1"/>
              <p:cNvCxnSpPr/>
              <p:nvPr/>
            </p:nvCxnSpPr>
            <p:spPr>
              <a:xfrm flipH="1" rot="10800000">
                <a:off x="1766" y="3810"/>
                <a:ext cx="188" cy="6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1"/>
              <p:cNvCxnSpPr/>
              <p:nvPr/>
            </p:nvCxnSpPr>
            <p:spPr>
              <a:xfrm rot="10800000">
                <a:off x="1954" y="3810"/>
                <a:ext cx="188" cy="6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1"/>
              <p:cNvCxnSpPr/>
              <p:nvPr/>
            </p:nvCxnSpPr>
            <p:spPr>
              <a:xfrm>
                <a:off x="1846" y="3618"/>
                <a:ext cx="108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1"/>
              <p:cNvCxnSpPr/>
              <p:nvPr/>
            </p:nvCxnSpPr>
            <p:spPr>
              <a:xfrm flipH="1" rot="10800000">
                <a:off x="1954" y="3618"/>
                <a:ext cx="114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1"/>
              <p:cNvCxnSpPr/>
              <p:nvPr/>
            </p:nvCxnSpPr>
            <p:spPr>
              <a:xfrm>
                <a:off x="1810" y="3704"/>
                <a:ext cx="139" cy="6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1"/>
              <p:cNvCxnSpPr/>
              <p:nvPr/>
            </p:nvCxnSpPr>
            <p:spPr>
              <a:xfrm flipH="1" rot="10800000">
                <a:off x="1954" y="3717"/>
                <a:ext cx="140" cy="5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1"/>
              <p:cNvCxnSpPr/>
              <p:nvPr/>
            </p:nvCxnSpPr>
            <p:spPr>
              <a:xfrm flipH="1" rot="10800000">
                <a:off x="1954" y="3530"/>
                <a:ext cx="72" cy="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1"/>
              <p:cNvCxnSpPr/>
              <p:nvPr/>
            </p:nvCxnSpPr>
            <p:spPr>
              <a:xfrm flipH="1" rot="10800000">
                <a:off x="1954" y="3409"/>
                <a:ext cx="45" cy="1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1"/>
              <p:cNvCxnSpPr/>
              <p:nvPr/>
            </p:nvCxnSpPr>
            <p:spPr>
              <a:xfrm>
                <a:off x="1873" y="3522"/>
                <a:ext cx="87" cy="3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1"/>
              <p:cNvCxnSpPr/>
              <p:nvPr/>
            </p:nvCxnSpPr>
            <p:spPr>
              <a:xfrm>
                <a:off x="1912" y="3404"/>
                <a:ext cx="50" cy="3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0" name="Google Shape;280;p11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281" name="Google Shape;281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2" name="Google Shape;282;p11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cxnSp>
            <p:nvCxnSpPr>
              <p:cNvPr id="283" name="Google Shape;283;p11"/>
              <p:cNvCxnSpPr/>
              <p:nvPr/>
            </p:nvCxnSpPr>
            <p:spPr>
              <a:xfrm>
                <a:off x="3843" y="1516"/>
                <a:ext cx="96" cy="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4" name="Google Shape;284;p11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87" name="Google Shape;287;p11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88" name="Google Shape;288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9" name="Google Shape;289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290" name="Google Shape;290;p11"/>
              <p:cNvCxnSpPr/>
              <p:nvPr/>
            </p:nvCxnSpPr>
            <p:spPr>
              <a:xfrm>
                <a:off x="3884" y="1602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11"/>
              <p:cNvCxnSpPr/>
              <p:nvPr/>
            </p:nvCxnSpPr>
            <p:spPr>
              <a:xfrm>
                <a:off x="4127" y="1604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2" name="Google Shape;292;p11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93" name="Google Shape;293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96" name="Google Shape;296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7" name="Google Shape;297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8" name="Google Shape;298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299" name="Google Shape;299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11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1" name="Google Shape;301;p11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02" name="Google Shape;302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05" name="Google Shape;305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6" name="Google Shape;306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08" name="Google Shape;308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11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0" name="Google Shape;310;p11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14" name="Google Shape;314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5" name="Google Shape;315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6" name="Google Shape;316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17" name="Google Shape;317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1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9" name="Google Shape;319;p11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23" name="Google Shape;323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4" name="Google Shape;324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5" name="Google Shape;325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26" name="Google Shape;326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1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11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29" name="Google Shape;329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32" name="Google Shape;332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3" name="Google Shape;333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35" name="Google Shape;335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11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7" name="Google Shape;337;p11"/>
            <p:cNvCxnSpPr/>
            <p:nvPr/>
          </p:nvCxnSpPr>
          <p:spPr>
            <a:xfrm>
              <a:off x="4049" y="2358"/>
              <a:ext cx="428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38" name="Google Shape;338;p11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39" name="Google Shape;339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42" name="Google Shape;342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3" name="Google Shape;343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4" name="Google Shape;344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45" name="Google Shape;345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11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7" name="Google Shape;347;p11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48" name="Google Shape;348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51" name="Google Shape;351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2" name="Google Shape;352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3" name="Google Shape;353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54" name="Google Shape;354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11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6" name="Google Shape;356;p11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357" name="Google Shape;357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60" name="Google Shape;360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61" name="Google Shape;361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2" name="Google Shape;362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63" name="Google Shape;363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11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5" name="Google Shape;365;p11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366" name="Google Shape;366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69" name="Google Shape;369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70" name="Google Shape;370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1" name="Google Shape;371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72" name="Google Shape;372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11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4" name="Google Shape;374;p11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375" name="Google Shape;375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78" name="Google Shape;378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79" name="Google Shape;379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0" name="Google Shape;380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81" name="Google Shape;381;p11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82" name="Google Shape;382;p11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383" name="Google Shape;383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86" name="Google Shape;386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87" name="Google Shape;387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8" name="Google Shape;388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389" name="Google Shape;389;p11"/>
              <p:cNvCxnSpPr/>
              <p:nvPr/>
            </p:nvCxnSpPr>
            <p:spPr>
              <a:xfrm>
                <a:off x="4335" y="1503"/>
                <a:ext cx="0" cy="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11"/>
              <p:cNvCxnSpPr/>
              <p:nvPr/>
            </p:nvCxnSpPr>
            <p:spPr>
              <a:xfrm>
                <a:off x="4578" y="1505"/>
                <a:ext cx="0" cy="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1" name="Google Shape;391;p11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92" name="Google Shape;392;p11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93" name="Google Shape;393;p11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4" name="Google Shape;394;p11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5" name="Google Shape;395;p11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6" name="Google Shape;396;p11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7" name="Google Shape;397;p11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8" name="Google Shape;398;p11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9" name="Google Shape;399;p11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0" name="Google Shape;400;p11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1" name="Google Shape;401;p11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2" name="Google Shape;402;p11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3" name="Google Shape;403;p11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4" name="Google Shape;404;p11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pic>
            <p:nvPicPr>
              <p:cNvPr descr="access_point_stylized_gray_small" id="405" name="Google Shape;405;p1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6" name="Google Shape;406;p11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07" name="Google Shape;407;p11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08" name="Google Shape;408;p11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9" name="Google Shape;409;p11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0" name="Google Shape;410;p11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1" name="Google Shape;411;p11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2" name="Google Shape;412;p11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3" name="Google Shape;413;p11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4" name="Google Shape;414;p11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5" name="Google Shape;415;p11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6" name="Google Shape;416;p11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7" name="Google Shape;417;p11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8" name="Google Shape;418;p11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9" name="Google Shape;419;p11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pic>
            <p:nvPicPr>
              <p:cNvPr descr="access_point_stylized_gray_small" id="420" name="Google Shape;420;p1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21" name="Google Shape;421;p11"/>
            <p:cNvCxnSpPr/>
            <p:nvPr/>
          </p:nvCxnSpPr>
          <p:spPr>
            <a:xfrm flipH="1" rot="-5400000">
              <a:off x="5034" y="3427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2" name="Google Shape;422;p11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423" name="Google Shape;423;p1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" name="Google Shape;424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25" name="Google Shape;425;p11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descr="desktop_computer_stylized_medium" id="426" name="Google Shape;426;p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7" name="Google Shape;427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28" name="Google Shape;428;p11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descr="desktop_computer_stylized_medium" id="429" name="Google Shape;429;p1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" name="Google Shape;430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31" name="Google Shape;431;p11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descr="desktop_computer_stylized_medium" id="432" name="Google Shape;432;p1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3" name="Google Shape;433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descr="car_icon_small" id="434" name="Google Shape;434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5" name="Google Shape;435;p11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descr="iphone_stylized_small" id="436" name="Google Shape;436;p1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437" name="Google Shape;437;p1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8" name="Google Shape;438;p11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39" name="Google Shape;439;p1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4" name="Google Shape;444;p11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445" name="Google Shape;445;p11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7" name="Google Shape;447;p11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8" name="Google Shape;448;p11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449" name="Google Shape;449;p1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11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1" name="Google Shape;451;p11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3" name="Google Shape;453;p11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454" name="Google Shape;454;p11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1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6" name="Google Shape;456;p1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457" name="Google Shape;457;p11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458" name="Google Shape;458;p11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1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0" name="Google Shape;460;p11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11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72" name="Google Shape;472;p1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7" name="Google Shape;477;p11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478" name="Google Shape;478;p11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11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0" name="Google Shape;480;p11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1" name="Google Shape;481;p11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482" name="Google Shape;482;p1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4" name="Google Shape;484;p11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6" name="Google Shape;486;p11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487" name="Google Shape;487;p11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11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9" name="Google Shape;489;p1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490" name="Google Shape;490;p11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491" name="Google Shape;491;p11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3" name="Google Shape;493;p11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4" name="Google Shape;504;p11"/>
            <p:cNvGrpSpPr/>
            <p:nvPr/>
          </p:nvGrpSpPr>
          <p:grpSpPr>
            <a:xfrm>
              <a:off x="3340" y="1287"/>
              <a:ext cx="337" cy="261"/>
              <a:chOff x="877" y="1008"/>
              <a:chExt cx="2747" cy="2626"/>
            </a:xfrm>
          </p:grpSpPr>
          <p:pic>
            <p:nvPicPr>
              <p:cNvPr descr="antenna_stylized" id="505" name="Google Shape;505;p1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06" name="Google Shape;506;p1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7" name="Google Shape;507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descr="screen" id="508" name="Google Shape;508;p1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9" name="Google Shape;509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515" name="Google Shape;515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16" name="Google Shape;516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7" name="Google Shape;517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8" name="Google Shape;518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9" name="Google Shape;519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0" name="Google Shape;520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1" name="Google Shape;521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522" name="Google Shape;522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26" name="Google Shape;526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28" name="Google Shape;528;p11"/>
            <p:cNvGrpSpPr/>
            <p:nvPr/>
          </p:nvGrpSpPr>
          <p:grpSpPr>
            <a:xfrm>
              <a:off x="4329" y="3456"/>
              <a:ext cx="299" cy="261"/>
              <a:chOff x="877" y="1008"/>
              <a:chExt cx="2747" cy="2626"/>
            </a:xfrm>
          </p:grpSpPr>
          <p:pic>
            <p:nvPicPr>
              <p:cNvPr descr="antenna_stylized" id="529" name="Google Shape;529;p1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30" name="Google Shape;530;p1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1" name="Google Shape;531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descr="screen" id="532" name="Google Shape;532;p1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3" name="Google Shape;533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539" name="Google Shape;539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40" name="Google Shape;540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1" name="Google Shape;541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2" name="Google Shape;542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3" name="Google Shape;543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4" name="Google Shape;544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5" name="Google Shape;545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546" name="Google Shape;546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52" name="Google Shape;552;p11"/>
            <p:cNvGrpSpPr/>
            <p:nvPr/>
          </p:nvGrpSpPr>
          <p:grpSpPr>
            <a:xfrm>
              <a:off x="3503" y="1916"/>
              <a:ext cx="280" cy="261"/>
              <a:chOff x="877" y="1008"/>
              <a:chExt cx="2747" cy="2626"/>
            </a:xfrm>
          </p:grpSpPr>
          <p:pic>
            <p:nvPicPr>
              <p:cNvPr descr="antenna_stylized" id="553" name="Google Shape;553;p1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54" name="Google Shape;554;p1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5" name="Google Shape;555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descr="screen" id="556" name="Google Shape;556;p1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7" name="Google Shape;557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563" name="Google Shape;563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64" name="Google Shape;564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5" name="Google Shape;565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6" name="Google Shape;566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7" name="Google Shape;567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8" name="Google Shape;568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9" name="Google Shape;569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570" name="Google Shape;570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76" name="Google Shape;576;p11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577" name="Google Shape;577;p1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8" name="Google Shape;578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79" name="Google Shape;579;p11"/>
            <p:cNvGrpSpPr/>
            <p:nvPr/>
          </p:nvGrpSpPr>
          <p:grpSpPr>
            <a:xfrm>
              <a:off x="4603" y="3416"/>
              <a:ext cx="299" cy="261"/>
              <a:chOff x="877" y="1008"/>
              <a:chExt cx="2747" cy="2626"/>
            </a:xfrm>
          </p:grpSpPr>
          <p:pic>
            <p:nvPicPr>
              <p:cNvPr descr="antenna_stylized" id="580" name="Google Shape;580;p1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81" name="Google Shape;581;p1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2" name="Google Shape;582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descr="screen" id="583" name="Google Shape;583;p1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4" name="Google Shape;584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590" name="Google Shape;590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91" name="Google Shape;591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2" name="Google Shape;592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3" name="Google Shape;593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4" name="Google Shape;594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5" name="Google Shape;595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6" name="Google Shape;596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597" name="Google Shape;597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cxnSp>
        <p:nvCxnSpPr>
          <p:cNvPr id="603" name="Google Shape;603;p11"/>
          <p:cNvCxnSpPr/>
          <p:nvPr/>
        </p:nvCxnSpPr>
        <p:spPr>
          <a:xfrm flipH="1">
            <a:off x="7922585" y="1613402"/>
            <a:ext cx="901137" cy="136151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4" name="Google Shape;604;p11"/>
          <p:cNvCxnSpPr/>
          <p:nvPr/>
        </p:nvCxnSpPr>
        <p:spPr>
          <a:xfrm flipH="1">
            <a:off x="7827336" y="3087925"/>
            <a:ext cx="5167" cy="180310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5" name="Google Shape;605;p11"/>
          <p:cNvCxnSpPr/>
          <p:nvPr/>
        </p:nvCxnSpPr>
        <p:spPr>
          <a:xfrm>
            <a:off x="8301558" y="3197897"/>
            <a:ext cx="1247416" cy="2120651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File Distribution</a:t>
            </a:r>
            <a:endParaRPr/>
          </a:p>
        </p:txBody>
      </p:sp>
      <p:sp>
        <p:nvSpPr>
          <p:cNvPr id="611" name="Google Shape;611;p12"/>
          <p:cNvSpPr txBox="1"/>
          <p:nvPr>
            <p:ph idx="1" type="body"/>
          </p:nvPr>
        </p:nvSpPr>
        <p:spPr>
          <a:xfrm>
            <a:off x="1484311" y="1066801"/>
            <a:ext cx="9925518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much time is required to distribute a file (of size F) from one server to ‘N’ number of peers?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Peer (client) upload/download capacity is limited resource</a:t>
            </a:r>
            <a:endParaRPr/>
          </a:p>
        </p:txBody>
      </p:sp>
      <p:pic>
        <p:nvPicPr>
          <p:cNvPr id="612" name="Google Shape;6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2"/>
          <p:cNvSpPr/>
          <p:nvPr/>
        </p:nvSpPr>
        <p:spPr>
          <a:xfrm>
            <a:off x="4445914" y="3886107"/>
            <a:ext cx="3775075" cy="1755775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14" name="Google Shape;614;p12"/>
          <p:cNvCxnSpPr/>
          <p:nvPr/>
        </p:nvCxnSpPr>
        <p:spPr>
          <a:xfrm>
            <a:off x="3980776" y="3849594"/>
            <a:ext cx="803275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12"/>
          <p:cNvSpPr txBox="1"/>
          <p:nvPr/>
        </p:nvSpPr>
        <p:spPr>
          <a:xfrm>
            <a:off x="4264939" y="3647982"/>
            <a:ext cx="387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616" name="Google Shape;616;p12"/>
          <p:cNvCxnSpPr/>
          <p:nvPr/>
        </p:nvCxnSpPr>
        <p:spPr>
          <a:xfrm>
            <a:off x="3537864" y="4760819"/>
            <a:ext cx="10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12"/>
          <p:cNvCxnSpPr/>
          <p:nvPr/>
        </p:nvCxnSpPr>
        <p:spPr>
          <a:xfrm rot="10800000">
            <a:off x="3593426" y="4908457"/>
            <a:ext cx="100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12"/>
          <p:cNvSpPr txBox="1"/>
          <p:nvPr/>
        </p:nvSpPr>
        <p:spPr>
          <a:xfrm>
            <a:off x="3826789" y="4371882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19" name="Google Shape;619;p12"/>
          <p:cNvSpPr txBox="1"/>
          <p:nvPr/>
        </p:nvSpPr>
        <p:spPr>
          <a:xfrm>
            <a:off x="3807739" y="4886232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aseline="-25000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2"/>
          <p:cNvSpPr txBox="1"/>
          <p:nvPr/>
        </p:nvSpPr>
        <p:spPr>
          <a:xfrm>
            <a:off x="3307676" y="3870232"/>
            <a:ext cx="11731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2"/>
          <p:cNvSpPr txBox="1"/>
          <p:nvPr/>
        </p:nvSpPr>
        <p:spPr>
          <a:xfrm>
            <a:off x="4987251" y="4397282"/>
            <a:ext cx="2546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(with abundant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bandwidth)</a:t>
            </a:r>
            <a:endParaRPr/>
          </a:p>
        </p:txBody>
      </p:sp>
      <p:sp>
        <p:nvSpPr>
          <p:cNvPr id="622" name="Google Shape;622;p12"/>
          <p:cNvSpPr txBox="1"/>
          <p:nvPr/>
        </p:nvSpPr>
        <p:spPr>
          <a:xfrm>
            <a:off x="2415501" y="3622582"/>
            <a:ext cx="1397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(size F)</a:t>
            </a:r>
            <a:endParaRPr baseline="-25000"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2"/>
          <p:cNvSpPr txBox="1"/>
          <p:nvPr/>
        </p:nvSpPr>
        <p:spPr>
          <a:xfrm>
            <a:off x="3653751" y="2524032"/>
            <a:ext cx="2014538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b="1"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upload capacity</a:t>
            </a:r>
            <a:endParaRPr/>
          </a:p>
        </p:txBody>
      </p:sp>
      <p:sp>
        <p:nvSpPr>
          <p:cNvPr id="624" name="Google Shape;624;p12"/>
          <p:cNvSpPr txBox="1"/>
          <p:nvPr/>
        </p:nvSpPr>
        <p:spPr>
          <a:xfrm>
            <a:off x="8438476" y="5289457"/>
            <a:ext cx="25908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b="1"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peer i upload capacity</a:t>
            </a:r>
            <a:endParaRPr/>
          </a:p>
        </p:txBody>
      </p:sp>
      <p:sp>
        <p:nvSpPr>
          <p:cNvPr id="625" name="Google Shape;625;p12"/>
          <p:cNvSpPr txBox="1"/>
          <p:nvPr/>
        </p:nvSpPr>
        <p:spPr>
          <a:xfrm>
            <a:off x="8519439" y="3420969"/>
            <a:ext cx="2122487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b="1"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peer i download capacity</a:t>
            </a:r>
            <a:endParaRPr/>
          </a:p>
        </p:txBody>
      </p:sp>
      <p:sp>
        <p:nvSpPr>
          <p:cNvPr id="626" name="Google Shape;626;p12"/>
          <p:cNvSpPr/>
          <p:nvPr/>
        </p:nvSpPr>
        <p:spPr>
          <a:xfrm>
            <a:off x="2925089" y="3068544"/>
            <a:ext cx="592137" cy="581025"/>
          </a:xfrm>
          <a:prstGeom prst="can">
            <a:avLst>
              <a:gd fmla="val 20218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12"/>
          <p:cNvSpPr txBox="1"/>
          <p:nvPr/>
        </p:nvSpPr>
        <p:spPr>
          <a:xfrm>
            <a:off x="6695401" y="3627613"/>
            <a:ext cx="609600" cy="3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628" name="Google Shape;628;p12"/>
          <p:cNvCxnSpPr/>
          <p:nvPr/>
        </p:nvCxnSpPr>
        <p:spPr>
          <a:xfrm flipH="1" rot="10800000">
            <a:off x="6919239" y="3466562"/>
            <a:ext cx="317500" cy="7667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29" name="Google Shape;629;p12"/>
          <p:cNvCxnSpPr/>
          <p:nvPr/>
        </p:nvCxnSpPr>
        <p:spPr>
          <a:xfrm flipH="1">
            <a:off x="7054176" y="3475898"/>
            <a:ext cx="330200" cy="7737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0" name="Google Shape;630;p12"/>
          <p:cNvSpPr txBox="1"/>
          <p:nvPr/>
        </p:nvSpPr>
        <p:spPr>
          <a:xfrm>
            <a:off x="7189114" y="3698802"/>
            <a:ext cx="609600" cy="3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31" name="Google Shape;631;p12"/>
          <p:cNvSpPr txBox="1"/>
          <p:nvPr/>
        </p:nvSpPr>
        <p:spPr>
          <a:xfrm>
            <a:off x="5660351" y="3506241"/>
            <a:ext cx="609600" cy="367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632" name="Google Shape;632;p12"/>
          <p:cNvCxnSpPr/>
          <p:nvPr/>
        </p:nvCxnSpPr>
        <p:spPr>
          <a:xfrm flipH="1" rot="10800000">
            <a:off x="5884189" y="3346357"/>
            <a:ext cx="317500" cy="7667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3" name="Google Shape;633;p12"/>
          <p:cNvCxnSpPr/>
          <p:nvPr/>
        </p:nvCxnSpPr>
        <p:spPr>
          <a:xfrm flipH="1">
            <a:off x="6019126" y="3355693"/>
            <a:ext cx="330200" cy="7737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4" name="Google Shape;634;p12"/>
          <p:cNvSpPr txBox="1"/>
          <p:nvPr/>
        </p:nvSpPr>
        <p:spPr>
          <a:xfrm>
            <a:off x="6154064" y="3578597"/>
            <a:ext cx="609600" cy="3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635" name="Google Shape;635;p12"/>
          <p:cNvCxnSpPr/>
          <p:nvPr/>
        </p:nvCxnSpPr>
        <p:spPr>
          <a:xfrm>
            <a:off x="8192414" y="4565557"/>
            <a:ext cx="1165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12"/>
          <p:cNvCxnSpPr/>
          <p:nvPr/>
        </p:nvCxnSpPr>
        <p:spPr>
          <a:xfrm>
            <a:off x="8200351" y="4717957"/>
            <a:ext cx="1165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7" name="Google Shape;637;p12"/>
          <p:cNvSpPr txBox="1"/>
          <p:nvPr/>
        </p:nvSpPr>
        <p:spPr>
          <a:xfrm>
            <a:off x="8352751" y="4154394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638" name="Google Shape;638;p12"/>
          <p:cNvSpPr txBox="1"/>
          <p:nvPr/>
        </p:nvSpPr>
        <p:spPr>
          <a:xfrm>
            <a:off x="8376564" y="4687794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639" name="Google Shape;639;p12"/>
          <p:cNvCxnSpPr/>
          <p:nvPr/>
        </p:nvCxnSpPr>
        <p:spPr>
          <a:xfrm>
            <a:off x="4426864" y="3030444"/>
            <a:ext cx="0" cy="6635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12"/>
          <p:cNvCxnSpPr/>
          <p:nvPr/>
        </p:nvCxnSpPr>
        <p:spPr>
          <a:xfrm flipH="1">
            <a:off x="8640089" y="3944844"/>
            <a:ext cx="369887" cy="414338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12"/>
          <p:cNvCxnSpPr/>
          <p:nvPr/>
        </p:nvCxnSpPr>
        <p:spPr>
          <a:xfrm rot="10800000">
            <a:off x="8670251" y="4890994"/>
            <a:ext cx="369888" cy="414338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2" name="Google Shape;642;p12"/>
          <p:cNvGrpSpPr/>
          <p:nvPr/>
        </p:nvGrpSpPr>
        <p:grpSpPr>
          <a:xfrm>
            <a:off x="3696614" y="3130457"/>
            <a:ext cx="465137" cy="803275"/>
            <a:chOff x="4140" y="429"/>
            <a:chExt cx="1425" cy="2396"/>
          </a:xfrm>
        </p:grpSpPr>
        <p:sp>
          <p:nvSpPr>
            <p:cNvPr id="643" name="Google Shape;643;p1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4208" y="429"/>
              <a:ext cx="1046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4213" y="694"/>
              <a:ext cx="593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12"/>
            <p:cNvGrpSpPr/>
            <p:nvPr/>
          </p:nvGrpSpPr>
          <p:grpSpPr>
            <a:xfrm>
              <a:off x="4748" y="666"/>
              <a:ext cx="583" cy="147"/>
              <a:chOff x="613" y="2566"/>
              <a:chExt cx="728" cy="141"/>
            </a:xfrm>
          </p:grpSpPr>
          <p:sp>
            <p:nvSpPr>
              <p:cNvPr id="649" name="Google Shape;649;p12"/>
              <p:cNvSpPr/>
              <p:nvPr/>
            </p:nvSpPr>
            <p:spPr>
              <a:xfrm>
                <a:off x="613" y="2566"/>
                <a:ext cx="728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2"/>
              <p:cNvSpPr/>
              <p:nvPr/>
            </p:nvSpPr>
            <p:spPr>
              <a:xfrm>
                <a:off x="631" y="2584"/>
                <a:ext cx="692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1" name="Google Shape;651;p12"/>
            <p:cNvSpPr/>
            <p:nvPr/>
          </p:nvSpPr>
          <p:spPr>
            <a:xfrm>
              <a:off x="4223" y="1021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2" name="Google Shape;652;p12"/>
            <p:cNvGrpSpPr/>
            <p:nvPr/>
          </p:nvGrpSpPr>
          <p:grpSpPr>
            <a:xfrm>
              <a:off x="4748" y="992"/>
              <a:ext cx="579" cy="137"/>
              <a:chOff x="615" y="2566"/>
              <a:chExt cx="722" cy="142"/>
            </a:xfrm>
          </p:grpSpPr>
          <p:sp>
            <p:nvSpPr>
              <p:cNvPr id="653" name="Google Shape;653;p12"/>
              <p:cNvSpPr/>
              <p:nvPr/>
            </p:nvSpPr>
            <p:spPr>
              <a:xfrm>
                <a:off x="615" y="2566"/>
                <a:ext cx="722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2"/>
              <p:cNvSpPr/>
              <p:nvPr/>
            </p:nvSpPr>
            <p:spPr>
              <a:xfrm>
                <a:off x="633" y="2581"/>
                <a:ext cx="686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5" name="Google Shape;655;p12"/>
            <p:cNvSpPr/>
            <p:nvPr/>
          </p:nvSpPr>
          <p:spPr>
            <a:xfrm>
              <a:off x="4218" y="1357"/>
              <a:ext cx="593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4228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12"/>
            <p:cNvGrpSpPr/>
            <p:nvPr/>
          </p:nvGrpSpPr>
          <p:grpSpPr>
            <a:xfrm>
              <a:off x="4733" y="1627"/>
              <a:ext cx="584" cy="151"/>
              <a:chOff x="612" y="2568"/>
              <a:chExt cx="727" cy="139"/>
            </a:xfrm>
          </p:grpSpPr>
          <p:sp>
            <p:nvSpPr>
              <p:cNvPr id="658" name="Google Shape;658;p12"/>
              <p:cNvSpPr/>
              <p:nvPr/>
            </p:nvSpPr>
            <p:spPr>
              <a:xfrm>
                <a:off x="612" y="2568"/>
                <a:ext cx="727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2"/>
              <p:cNvSpPr/>
              <p:nvPr/>
            </p:nvSpPr>
            <p:spPr>
              <a:xfrm>
                <a:off x="630" y="2585"/>
                <a:ext cx="691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0" name="Google Shape;660;p1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661" name="Google Shape;661;p12"/>
            <p:cNvGrpSpPr/>
            <p:nvPr/>
          </p:nvGrpSpPr>
          <p:grpSpPr>
            <a:xfrm>
              <a:off x="4738" y="1329"/>
              <a:ext cx="584" cy="137"/>
              <a:chOff x="613" y="2570"/>
              <a:chExt cx="727" cy="137"/>
            </a:xfrm>
          </p:grpSpPr>
          <p:sp>
            <p:nvSpPr>
              <p:cNvPr id="662" name="Google Shape;662;p12"/>
              <p:cNvSpPr/>
              <p:nvPr/>
            </p:nvSpPr>
            <p:spPr>
              <a:xfrm>
                <a:off x="613" y="2570"/>
                <a:ext cx="727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2"/>
              <p:cNvSpPr/>
              <p:nvPr/>
            </p:nvSpPr>
            <p:spPr>
              <a:xfrm>
                <a:off x="631" y="2584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4" name="Google Shape;664;p12"/>
            <p:cNvSpPr/>
            <p:nvPr/>
          </p:nvSpPr>
          <p:spPr>
            <a:xfrm>
              <a:off x="5249" y="429"/>
              <a:ext cx="68" cy="22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4140" y="2678"/>
              <a:ext cx="1201" cy="147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4208" y="2711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12"/>
          <p:cNvGrpSpPr/>
          <p:nvPr/>
        </p:nvGrpSpPr>
        <p:grpSpPr>
          <a:xfrm>
            <a:off x="2606001" y="4433794"/>
            <a:ext cx="925513" cy="795338"/>
            <a:chOff x="-44" y="1473"/>
            <a:chExt cx="981" cy="1105"/>
          </a:xfrm>
        </p:grpSpPr>
        <p:pic>
          <p:nvPicPr>
            <p:cNvPr descr="desktop_computer_stylized_medium" id="676" name="Google Shape;676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678" name="Google Shape;678;p12"/>
          <p:cNvGrpSpPr/>
          <p:nvPr/>
        </p:nvGrpSpPr>
        <p:grpSpPr>
          <a:xfrm>
            <a:off x="5827039" y="2614519"/>
            <a:ext cx="925512" cy="795338"/>
            <a:chOff x="-44" y="1473"/>
            <a:chExt cx="981" cy="1105"/>
          </a:xfrm>
        </p:grpSpPr>
        <p:pic>
          <p:nvPicPr>
            <p:cNvPr descr="desktop_computer_stylized_medium" id="679" name="Google Shape;67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0" name="Google Shape;680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681" name="Google Shape;681;p12"/>
          <p:cNvGrpSpPr/>
          <p:nvPr/>
        </p:nvGrpSpPr>
        <p:grpSpPr>
          <a:xfrm>
            <a:off x="6871614" y="2755807"/>
            <a:ext cx="925512" cy="795337"/>
            <a:chOff x="-44" y="1473"/>
            <a:chExt cx="981" cy="1105"/>
          </a:xfrm>
        </p:grpSpPr>
        <p:pic>
          <p:nvPicPr>
            <p:cNvPr descr="desktop_computer_stylized_medium" id="682" name="Google Shape;68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3" name="Google Shape;683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684" name="Google Shape;684;p12"/>
          <p:cNvGrpSpPr/>
          <p:nvPr/>
        </p:nvGrpSpPr>
        <p:grpSpPr>
          <a:xfrm flipH="1">
            <a:off x="9341764" y="4203607"/>
            <a:ext cx="925512" cy="795337"/>
            <a:chOff x="-44" y="1473"/>
            <a:chExt cx="981" cy="1105"/>
          </a:xfrm>
        </p:grpSpPr>
        <p:pic>
          <p:nvPicPr>
            <p:cNvPr descr="desktop_computer_stylized_medium" id="685" name="Google Shape;68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Google Shape;686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Terms of equations</a:t>
            </a:r>
            <a:endParaRPr/>
          </a:p>
        </p:txBody>
      </p:sp>
      <p:sp>
        <p:nvSpPr>
          <p:cNvPr id="692" name="Google Shape;692;p13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Given: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File size = </a:t>
            </a:r>
            <a:r>
              <a:rPr b="1" lang="en-US"/>
              <a:t>f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Number of clients = </a:t>
            </a:r>
            <a:r>
              <a:rPr b="1" lang="en-US"/>
              <a:t>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Server upload speed = </a:t>
            </a:r>
            <a:r>
              <a:rPr b="1" lang="en-US"/>
              <a:t>u</a:t>
            </a:r>
            <a:r>
              <a:rPr b="1" baseline="-25000" lang="en-US"/>
              <a:t>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Download speed of peer ‘i’ = </a:t>
            </a:r>
            <a:r>
              <a:rPr b="1" lang="en-US"/>
              <a:t>d</a:t>
            </a:r>
            <a:r>
              <a:rPr b="1" baseline="-25000" lang="en-US"/>
              <a:t>i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Upload speed of peer ‘i’ = </a:t>
            </a:r>
            <a:r>
              <a:rPr b="1" lang="en-US"/>
              <a:t>u</a:t>
            </a:r>
            <a:r>
              <a:rPr b="1" baseline="-25000" lang="en-US"/>
              <a:t>i</a:t>
            </a:r>
            <a:endParaRPr b="1" baseline="-250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Time to distribute files using client-server approach = </a:t>
            </a:r>
            <a:r>
              <a:rPr b="1" lang="en-US"/>
              <a:t>T</a:t>
            </a:r>
            <a:r>
              <a:rPr b="1" baseline="-25000" lang="en-US"/>
              <a:t>c-s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Time to distribute files using peer-to-peer approach = </a:t>
            </a:r>
            <a:r>
              <a:rPr b="1" lang="en-US"/>
              <a:t>T</a:t>
            </a:r>
            <a:r>
              <a:rPr b="1" baseline="-25000" lang="en-US"/>
              <a:t>P2P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peer with the slowest download speed = </a:t>
            </a:r>
            <a:r>
              <a:rPr b="1" lang="en-US"/>
              <a:t>d</a:t>
            </a:r>
            <a:r>
              <a:rPr b="1" baseline="-25000" lang="en-US"/>
              <a:t>min</a:t>
            </a:r>
            <a:endParaRPr b="1" baseline="-250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Summation of upload speed of all peers = </a:t>
            </a:r>
            <a:r>
              <a:rPr b="1" i="1"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lang="en-US"/>
              <a:t>u</a:t>
            </a:r>
            <a:r>
              <a:rPr b="1" baseline="-25000" lang="en-US"/>
              <a:t>i</a:t>
            </a:r>
            <a:endParaRPr b="1"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b="1"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b="1"/>
          </a:p>
        </p:txBody>
      </p:sp>
      <p:pic>
        <p:nvPicPr>
          <p:cNvPr id="693" name="Google Shape;6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File Distribution: Client-Server</a:t>
            </a:r>
            <a:endParaRPr/>
          </a:p>
        </p:txBody>
      </p:sp>
      <p:sp>
        <p:nvSpPr>
          <p:cNvPr id="699" name="Google Shape;699;p1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Server: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Time to send one copy of file from the server =  </a:t>
            </a:r>
            <a:r>
              <a:rPr b="1" lang="en-US" sz="1800"/>
              <a:t>f/u</a:t>
            </a:r>
            <a:r>
              <a:rPr b="1" baseline="-25000" lang="en-US" sz="1800"/>
              <a:t>s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Hence, time to send this one file to n number of clients = </a:t>
            </a:r>
            <a:r>
              <a:rPr b="1" lang="en-US" sz="1800"/>
              <a:t>n * f/u</a:t>
            </a:r>
            <a:r>
              <a:rPr b="1" baseline="-25000" lang="en-US" sz="1800"/>
              <a:t>s</a:t>
            </a:r>
            <a:r>
              <a:rPr b="1" lang="en-US" sz="1800"/>
              <a:t> </a:t>
            </a:r>
            <a:r>
              <a:rPr lang="en-US" sz="1800"/>
              <a:t>= </a:t>
            </a:r>
            <a:r>
              <a:rPr b="1" lang="en-US" sz="1800"/>
              <a:t>nf/u</a:t>
            </a:r>
            <a:r>
              <a:rPr b="1" baseline="-25000" lang="en-US" sz="1800"/>
              <a:t>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Client: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Downloading time of the slowest client = </a:t>
            </a:r>
            <a:r>
              <a:rPr b="1" lang="en-US" sz="1800"/>
              <a:t>f/d</a:t>
            </a:r>
            <a:r>
              <a:rPr b="1" baseline="-25000" lang="en-US" sz="1800"/>
              <a:t>min</a:t>
            </a:r>
            <a:endParaRPr b="1" baseline="-25000" sz="18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Time to distribute file ‘f’ to ‘n’ clients using client-server approach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T</a:t>
            </a:r>
            <a:r>
              <a:rPr b="1" baseline="-25000" lang="en-US" sz="1800"/>
              <a:t>c-s</a:t>
            </a:r>
            <a:r>
              <a:rPr b="1" lang="en-US" sz="1800"/>
              <a:t> ≥ max {nf/u</a:t>
            </a:r>
            <a:r>
              <a:rPr b="1" baseline="-25000" lang="en-US" sz="1800"/>
              <a:t>s</a:t>
            </a:r>
            <a:r>
              <a:rPr b="1" lang="en-US" sz="1800"/>
              <a:t>, f/d</a:t>
            </a:r>
            <a:r>
              <a:rPr b="1" baseline="-25000" lang="en-US" sz="1800"/>
              <a:t>min</a:t>
            </a:r>
            <a:r>
              <a:rPr b="1" lang="en-US" sz="1800"/>
              <a:t>}</a:t>
            </a:r>
            <a:endParaRPr/>
          </a:p>
          <a:p>
            <a:pPr indent="-285750" lvl="1" marL="742950" rtl="0" algn="l">
              <a:spcBef>
                <a:spcPts val="880"/>
              </a:spcBef>
              <a:spcAft>
                <a:spcPts val="0"/>
              </a:spcAft>
              <a:buSzPts val="2030"/>
              <a:buChar char="•"/>
            </a:pPr>
            <a:r>
              <a:rPr lang="en-US" sz="1400"/>
              <a:t>So, why the max value of the above two?</a:t>
            </a:r>
            <a:endParaRPr/>
          </a:p>
          <a:p>
            <a:pPr indent="-285750" lvl="2" marL="1200150" rtl="0" algn="l">
              <a:spcBef>
                <a:spcPts val="840"/>
              </a:spcBef>
              <a:spcAft>
                <a:spcPts val="0"/>
              </a:spcAft>
              <a:buSzPts val="1740"/>
              <a:buChar char="•"/>
            </a:pPr>
            <a:r>
              <a:rPr lang="en-US" sz="1200"/>
              <a:t>It’s because, if the server needs 10minutes to upload a file, a client can never download it before 10 minutes.</a:t>
            </a:r>
            <a:endParaRPr/>
          </a:p>
          <a:p>
            <a:pPr indent="-285750" lvl="2" marL="1200150" rtl="0" algn="l">
              <a:spcBef>
                <a:spcPts val="840"/>
              </a:spcBef>
              <a:spcAft>
                <a:spcPts val="0"/>
              </a:spcAft>
              <a:buSzPts val="1740"/>
              <a:buChar char="•"/>
            </a:pPr>
            <a:r>
              <a:rPr lang="en-US" sz="1200"/>
              <a:t>If the slowest client needs 15 minutes to download the file, even though server needs 10 minutes to upload, there’s no point. The transfer won’t finish before 15 minutes.</a:t>
            </a:r>
            <a:endParaRPr/>
          </a:p>
          <a:p>
            <a:pPr indent="-285750" lvl="1" marL="742950" rtl="0" algn="l">
              <a:spcBef>
                <a:spcPts val="880"/>
              </a:spcBef>
              <a:spcAft>
                <a:spcPts val="0"/>
              </a:spcAft>
              <a:buSzPts val="2030"/>
              <a:buChar char="•"/>
            </a:pPr>
            <a:r>
              <a:rPr lang="en-US" sz="1400"/>
              <a:t>Lastly, </a:t>
            </a:r>
            <a:r>
              <a:rPr b="1" lang="en-US" sz="1400"/>
              <a:t>T</a:t>
            </a:r>
            <a:r>
              <a:rPr b="1" baseline="-25000" lang="en-US" sz="1400"/>
              <a:t>c-s</a:t>
            </a:r>
            <a:r>
              <a:rPr lang="en-US" sz="1400"/>
              <a:t> will take a equal or greater value because, this is the minimum time possible (does not consider any delays). In real world, speed is always not at its maximum, speed varies.</a:t>
            </a:r>
            <a:endParaRPr/>
          </a:p>
        </p:txBody>
      </p:sp>
      <p:pic>
        <p:nvPicPr>
          <p:cNvPr id="700" name="Google Shape;7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14"/>
          <p:cNvCxnSpPr/>
          <p:nvPr/>
        </p:nvCxnSpPr>
        <p:spPr>
          <a:xfrm flipH="1">
            <a:off x="3126441" y="1902759"/>
            <a:ext cx="4787152" cy="160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2" name="Google Shape;702;p14"/>
          <p:cNvCxnSpPr/>
          <p:nvPr/>
        </p:nvCxnSpPr>
        <p:spPr>
          <a:xfrm flipH="1">
            <a:off x="3966883" y="3039035"/>
            <a:ext cx="1633818" cy="584947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3" name="Google Shape;703;p14"/>
          <p:cNvCxnSpPr/>
          <p:nvPr/>
        </p:nvCxnSpPr>
        <p:spPr>
          <a:xfrm>
            <a:off x="2306171" y="3785347"/>
            <a:ext cx="564776" cy="1210235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4" name="Google Shape;704;p14"/>
          <p:cNvSpPr/>
          <p:nvPr/>
        </p:nvSpPr>
        <p:spPr>
          <a:xfrm>
            <a:off x="7913593" y="1902759"/>
            <a:ext cx="699247" cy="33617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5" name="Google Shape;705;p14"/>
          <p:cNvSpPr/>
          <p:nvPr/>
        </p:nvSpPr>
        <p:spPr>
          <a:xfrm>
            <a:off x="5600701" y="2702859"/>
            <a:ext cx="833717" cy="336176"/>
          </a:xfrm>
          <a:prstGeom prst="rect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File Distribution: P2P</a:t>
            </a:r>
            <a:endParaRPr/>
          </a:p>
        </p:txBody>
      </p:sp>
      <p:sp>
        <p:nvSpPr>
          <p:cNvPr id="711" name="Google Shape;711;p15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b="1" lang="en-US" sz="1800"/>
              <a:t>Server transmission: </a:t>
            </a:r>
            <a:r>
              <a:rPr lang="en-US" sz="1800"/>
              <a:t>must upload at least one copy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Time to upload file f from the server =  </a:t>
            </a:r>
            <a:r>
              <a:rPr b="1" lang="en-US" sz="1800"/>
              <a:t>f/u</a:t>
            </a:r>
            <a:r>
              <a:rPr b="1" baseline="-25000" lang="en-US" sz="1800"/>
              <a:t>s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Downloading time of the slowest client </a:t>
            </a:r>
            <a:r>
              <a:rPr b="1" lang="en-US" sz="1800"/>
              <a:t>= f/d</a:t>
            </a:r>
            <a:r>
              <a:rPr b="1" baseline="-25000" lang="en-US" sz="1800"/>
              <a:t>min</a:t>
            </a:r>
            <a:endParaRPr b="1" baseline="-25000" sz="1800"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Total downloaded file size by n clients = </a:t>
            </a:r>
            <a:r>
              <a:rPr b="1" lang="en-US" sz="1800"/>
              <a:t>n * f</a:t>
            </a:r>
            <a:r>
              <a:rPr lang="en-US" sz="1800"/>
              <a:t> = </a:t>
            </a:r>
            <a:r>
              <a:rPr b="1" lang="en-US" sz="1800"/>
              <a:t>nf</a:t>
            </a:r>
            <a:endParaRPr sz="1800"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The more clients participate in the file sharing.. the more upload speed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Total upload speed of n clients </a:t>
            </a:r>
            <a:r>
              <a:rPr b="1" lang="en-US" sz="1800"/>
              <a:t>= u</a:t>
            </a:r>
            <a:r>
              <a:rPr b="1" baseline="-25000" lang="en-US" sz="1800"/>
              <a:t>1</a:t>
            </a:r>
            <a:r>
              <a:rPr b="1" lang="en-US" sz="1800"/>
              <a:t> + u</a:t>
            </a:r>
            <a:r>
              <a:rPr b="1" baseline="-25000" lang="en-US" sz="1800"/>
              <a:t>2</a:t>
            </a:r>
            <a:r>
              <a:rPr b="1" lang="en-US" sz="1800"/>
              <a:t> + u</a:t>
            </a:r>
            <a:r>
              <a:rPr b="1" baseline="-25000" lang="en-US" sz="1800"/>
              <a:t>3</a:t>
            </a:r>
            <a:r>
              <a:rPr b="1" lang="en-US" sz="1800"/>
              <a:t> + …. + u</a:t>
            </a:r>
            <a:r>
              <a:rPr b="1" baseline="-25000" lang="en-US" sz="1800"/>
              <a:t>n</a:t>
            </a:r>
            <a:r>
              <a:rPr b="1" lang="en-US" sz="1800"/>
              <a:t> = </a:t>
            </a:r>
            <a:r>
              <a:rPr b="1" i="1"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lang="en-US" sz="1800"/>
              <a:t>u</a:t>
            </a:r>
            <a:r>
              <a:rPr b="1" baseline="-25000" lang="en-US" sz="1800"/>
              <a:t>n</a:t>
            </a:r>
            <a:endParaRPr b="1" sz="1800"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Max upload rate (limiting max download rate) = </a:t>
            </a:r>
            <a:r>
              <a:rPr b="1" lang="en-US" sz="1800"/>
              <a:t>u</a:t>
            </a:r>
            <a:r>
              <a:rPr b="1" baseline="-25000" lang="en-US" sz="1800"/>
              <a:t>s</a:t>
            </a:r>
            <a:r>
              <a:rPr b="1" lang="en-US" sz="1800"/>
              <a:t> + </a:t>
            </a:r>
            <a:r>
              <a:rPr b="1" i="1"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lang="en-US" sz="1800"/>
              <a:t>u</a:t>
            </a:r>
            <a:r>
              <a:rPr b="1" baseline="-25000" lang="en-US" sz="1800"/>
              <a:t>n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Time to download the files n times by using the upload speed of all clients = </a:t>
            </a:r>
            <a:r>
              <a:rPr b="1" lang="en-US" sz="1800"/>
              <a:t>nf/(u</a:t>
            </a:r>
            <a:r>
              <a:rPr b="1" baseline="-25000" lang="en-US" sz="1800"/>
              <a:t>s</a:t>
            </a:r>
            <a:r>
              <a:rPr b="1" lang="en-US" sz="1800"/>
              <a:t> + </a:t>
            </a:r>
            <a:r>
              <a:rPr b="1" i="1"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lang="en-US" sz="1800"/>
              <a:t>u</a:t>
            </a:r>
            <a:r>
              <a:rPr b="1" baseline="-25000" lang="en-US" sz="1800"/>
              <a:t>n</a:t>
            </a:r>
            <a:r>
              <a:rPr b="1" lang="en-US" sz="1800"/>
              <a:t>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Time to distribute file ‘f’ to ‘n’ clients using peer-to-peer approach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T</a:t>
            </a:r>
            <a:r>
              <a:rPr b="1" baseline="-25000" lang="en-US" sz="1800"/>
              <a:t>c-s</a:t>
            </a:r>
            <a:r>
              <a:rPr b="1" lang="en-US" sz="1800"/>
              <a:t> ≥ max {f/u</a:t>
            </a:r>
            <a:r>
              <a:rPr b="1" baseline="-25000" lang="en-US" sz="1800"/>
              <a:t>s</a:t>
            </a:r>
            <a:r>
              <a:rPr b="1" lang="en-US" sz="1800"/>
              <a:t>, f/d</a:t>
            </a:r>
            <a:r>
              <a:rPr b="1" baseline="-25000" lang="en-US" sz="1800"/>
              <a:t>min</a:t>
            </a:r>
            <a:r>
              <a:rPr b="1" lang="en-US" sz="1800"/>
              <a:t>, nf/(u</a:t>
            </a:r>
            <a:r>
              <a:rPr b="1" baseline="-25000" lang="en-US" sz="1800"/>
              <a:t>s</a:t>
            </a:r>
            <a:r>
              <a:rPr b="1" lang="en-US" sz="1800"/>
              <a:t> + </a:t>
            </a:r>
            <a:r>
              <a:rPr b="1" i="1"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lang="en-US" sz="1800"/>
              <a:t>u</a:t>
            </a:r>
            <a:r>
              <a:rPr b="1" baseline="-25000" lang="en-US" sz="1800"/>
              <a:t>n</a:t>
            </a:r>
            <a:r>
              <a:rPr b="1" lang="en-US" sz="1800"/>
              <a:t>)}</a:t>
            </a:r>
            <a:endParaRPr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</p:txBody>
      </p:sp>
      <p:pic>
        <p:nvPicPr>
          <p:cNvPr id="712" name="Google Shape;7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15"/>
          <p:cNvSpPr/>
          <p:nvPr/>
        </p:nvSpPr>
        <p:spPr>
          <a:xfrm>
            <a:off x="5435973" y="1499346"/>
            <a:ext cx="517712" cy="33617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4" name="Google Shape;714;p15"/>
          <p:cNvSpPr/>
          <p:nvPr/>
        </p:nvSpPr>
        <p:spPr>
          <a:xfrm>
            <a:off x="5694829" y="1893793"/>
            <a:ext cx="665629" cy="387722"/>
          </a:xfrm>
          <a:prstGeom prst="rect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5" name="Google Shape;715;p15"/>
          <p:cNvSpPr/>
          <p:nvPr/>
        </p:nvSpPr>
        <p:spPr>
          <a:xfrm>
            <a:off x="8792132" y="3895164"/>
            <a:ext cx="1373842" cy="387722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16" name="Google Shape;716;p15"/>
          <p:cNvCxnSpPr/>
          <p:nvPr/>
        </p:nvCxnSpPr>
        <p:spPr>
          <a:xfrm flipH="1">
            <a:off x="3771900" y="1893793"/>
            <a:ext cx="1922929" cy="2866466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7" name="Google Shape;717;p15"/>
          <p:cNvCxnSpPr/>
          <p:nvPr/>
        </p:nvCxnSpPr>
        <p:spPr>
          <a:xfrm flipH="1">
            <a:off x="3082923" y="1499345"/>
            <a:ext cx="2353051" cy="32609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8" name="Google Shape;718;p15"/>
          <p:cNvCxnSpPr/>
          <p:nvPr/>
        </p:nvCxnSpPr>
        <p:spPr>
          <a:xfrm flipH="1">
            <a:off x="4992221" y="3895164"/>
            <a:ext cx="3799911" cy="86509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Client-Server vs P2P</a:t>
            </a:r>
            <a:endParaRPr/>
          </a:p>
        </p:txBody>
      </p:sp>
      <p:pic>
        <p:nvPicPr>
          <p:cNvPr id="724" name="Google Shape;7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5" name="Google Shape;725;p16"/>
          <p:cNvGraphicFramePr/>
          <p:nvPr/>
        </p:nvGraphicFramePr>
        <p:xfrm>
          <a:off x="3221828" y="1392195"/>
          <a:ext cx="6543675" cy="4457700"/>
        </p:xfrm>
        <a:graphic>
          <a:graphicData uri="http://schemas.openxmlformats.org/presentationml/2006/ole">
            <mc:AlternateContent>
              <mc:Choice Requires="v">
                <p:oleObj r:id="rId5" imgH="4457700" imgW="6543675" progId="Excel.Chart.8" spid="_x0000_s1">
                  <p:embed/>
                </p:oleObj>
              </mc:Choice>
              <mc:Fallback>
                <p:oleObj r:id="rId6" imgH="4457700" imgW="6543675" progId="Excel.Chart.8">
                  <p:embed/>
                  <p:pic>
                    <p:nvPicPr>
                      <p:cNvPr id="725" name="Google Shape;725;p16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221828" y="1392195"/>
                        <a:ext cx="6543675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P2P File Distribution: BitTorrent</a:t>
            </a:r>
            <a:endParaRPr/>
          </a:p>
        </p:txBody>
      </p:sp>
      <p:sp>
        <p:nvSpPr>
          <p:cNvPr id="731" name="Google Shape;731;p17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File divided into 256Kb (it can be any size!) chunks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Peers in torrent send/receive file chunks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732" name="Google Shape;7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17"/>
          <p:cNvSpPr txBox="1"/>
          <p:nvPr/>
        </p:nvSpPr>
        <p:spPr>
          <a:xfrm>
            <a:off x="2583776" y="2035829"/>
            <a:ext cx="251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i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tracker: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tracks peers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participating in torrent</a:t>
            </a:r>
            <a:endParaRPr/>
          </a:p>
        </p:txBody>
      </p:sp>
      <p:sp>
        <p:nvSpPr>
          <p:cNvPr id="734" name="Google Shape;734;p17"/>
          <p:cNvSpPr txBox="1"/>
          <p:nvPr/>
        </p:nvSpPr>
        <p:spPr>
          <a:xfrm>
            <a:off x="7485976" y="1985029"/>
            <a:ext cx="35433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torrent: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group of peers exchanging  chunks of a file</a:t>
            </a:r>
            <a:endParaRPr/>
          </a:p>
        </p:txBody>
      </p:sp>
      <p:cxnSp>
        <p:nvCxnSpPr>
          <p:cNvPr id="735" name="Google Shape;735;p17"/>
          <p:cNvCxnSpPr/>
          <p:nvPr/>
        </p:nvCxnSpPr>
        <p:spPr>
          <a:xfrm>
            <a:off x="4511001" y="3364566"/>
            <a:ext cx="1587" cy="5365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17"/>
          <p:cNvCxnSpPr/>
          <p:nvPr/>
        </p:nvCxnSpPr>
        <p:spPr>
          <a:xfrm>
            <a:off x="5857201" y="3093104"/>
            <a:ext cx="2551112" cy="140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7" name="Google Shape;737;p17"/>
          <p:cNvCxnSpPr/>
          <p:nvPr/>
        </p:nvCxnSpPr>
        <p:spPr>
          <a:xfrm>
            <a:off x="5654001" y="3243916"/>
            <a:ext cx="247650" cy="18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8" name="Google Shape;738;p17"/>
          <p:cNvCxnSpPr/>
          <p:nvPr/>
        </p:nvCxnSpPr>
        <p:spPr>
          <a:xfrm rot="10800000">
            <a:off x="7293888" y="3004204"/>
            <a:ext cx="1168400" cy="306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9" name="Google Shape;739;p17"/>
          <p:cNvCxnSpPr/>
          <p:nvPr/>
        </p:nvCxnSpPr>
        <p:spPr>
          <a:xfrm flipH="1">
            <a:off x="6477913" y="3540779"/>
            <a:ext cx="2039938" cy="1987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0" name="Google Shape;740;p17"/>
          <p:cNvCxnSpPr/>
          <p:nvPr/>
        </p:nvCxnSpPr>
        <p:spPr>
          <a:xfrm flipH="1">
            <a:off x="6565226" y="5506104"/>
            <a:ext cx="739775" cy="163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1" name="Google Shape;741;p17"/>
          <p:cNvCxnSpPr/>
          <p:nvPr/>
        </p:nvCxnSpPr>
        <p:spPr>
          <a:xfrm flipH="1">
            <a:off x="6084213" y="3202641"/>
            <a:ext cx="900113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2" name="Google Shape;742;p17"/>
          <p:cNvCxnSpPr/>
          <p:nvPr/>
        </p:nvCxnSpPr>
        <p:spPr>
          <a:xfrm flipH="1" rot="10800000">
            <a:off x="6249313" y="4588529"/>
            <a:ext cx="2120900" cy="4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17"/>
          <p:cNvCxnSpPr/>
          <p:nvPr/>
        </p:nvCxnSpPr>
        <p:spPr>
          <a:xfrm>
            <a:off x="7249438" y="3147079"/>
            <a:ext cx="1182688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4" name="Google Shape;744;p17"/>
          <p:cNvCxnSpPr/>
          <p:nvPr/>
        </p:nvCxnSpPr>
        <p:spPr>
          <a:xfrm>
            <a:off x="7692351" y="5528329"/>
            <a:ext cx="376237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5" name="Google Shape;745;p17"/>
          <p:cNvCxnSpPr/>
          <p:nvPr/>
        </p:nvCxnSpPr>
        <p:spPr>
          <a:xfrm>
            <a:off x="6577926" y="5823604"/>
            <a:ext cx="149066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6" name="Google Shape;746;p17"/>
          <p:cNvSpPr txBox="1"/>
          <p:nvPr/>
        </p:nvSpPr>
        <p:spPr>
          <a:xfrm>
            <a:off x="2742526" y="4366279"/>
            <a:ext cx="1784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arrives  …</a:t>
            </a:r>
            <a:endParaRPr/>
          </a:p>
        </p:txBody>
      </p:sp>
      <p:cxnSp>
        <p:nvCxnSpPr>
          <p:cNvPr id="747" name="Google Shape;747;p17"/>
          <p:cNvCxnSpPr/>
          <p:nvPr/>
        </p:nvCxnSpPr>
        <p:spPr>
          <a:xfrm flipH="1">
            <a:off x="8243213" y="4763154"/>
            <a:ext cx="263525" cy="93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Alice" id="748" name="Google Shape;7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8226" y="3883679"/>
            <a:ext cx="474662" cy="51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9" name="Google Shape;749;p17"/>
          <p:cNvCxnSpPr/>
          <p:nvPr/>
        </p:nvCxnSpPr>
        <p:spPr>
          <a:xfrm>
            <a:off x="3726776" y="2721629"/>
            <a:ext cx="476250" cy="258762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17"/>
          <p:cNvSpPr txBox="1"/>
          <p:nvPr/>
        </p:nvSpPr>
        <p:spPr>
          <a:xfrm>
            <a:off x="2756813" y="4626629"/>
            <a:ext cx="2292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obtains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peers from tracker</a:t>
            </a:r>
            <a:endParaRPr/>
          </a:p>
        </p:txBody>
      </p:sp>
      <p:grpSp>
        <p:nvGrpSpPr>
          <p:cNvPr id="751" name="Google Shape;751;p17"/>
          <p:cNvGrpSpPr/>
          <p:nvPr/>
        </p:nvGrpSpPr>
        <p:grpSpPr>
          <a:xfrm>
            <a:off x="4890413" y="3170891"/>
            <a:ext cx="3492500" cy="2163763"/>
            <a:chOff x="1752" y="2166"/>
            <a:chExt cx="2200" cy="1363"/>
          </a:xfrm>
        </p:grpSpPr>
        <p:cxnSp>
          <p:nvCxnSpPr>
            <p:cNvPr id="752" name="Google Shape;752;p17"/>
            <p:cNvCxnSpPr/>
            <p:nvPr/>
          </p:nvCxnSpPr>
          <p:spPr>
            <a:xfrm flipH="1" rot="10800000">
              <a:off x="1752" y="2166"/>
              <a:ext cx="361" cy="5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753" name="Google Shape;753;p17"/>
            <p:cNvCxnSpPr/>
            <p:nvPr/>
          </p:nvCxnSpPr>
          <p:spPr>
            <a:xfrm flipH="1" rot="10800000">
              <a:off x="1770" y="2352"/>
              <a:ext cx="2182" cy="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754" name="Google Shape;754;p17"/>
            <p:cNvCxnSpPr/>
            <p:nvPr/>
          </p:nvCxnSpPr>
          <p:spPr>
            <a:xfrm>
              <a:off x="1786" y="2820"/>
              <a:ext cx="1550" cy="7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755" name="Google Shape;755;p17"/>
          <p:cNvSpPr txBox="1"/>
          <p:nvPr/>
        </p:nvSpPr>
        <p:spPr>
          <a:xfrm>
            <a:off x="2717126" y="5167966"/>
            <a:ext cx="3333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begins exchanging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chunks with peers in torrent</a:t>
            </a:r>
            <a:endParaRPr/>
          </a:p>
        </p:txBody>
      </p:sp>
      <p:grpSp>
        <p:nvGrpSpPr>
          <p:cNvPr id="756" name="Google Shape;756;p17"/>
          <p:cNvGrpSpPr/>
          <p:nvPr/>
        </p:nvGrpSpPr>
        <p:grpSpPr>
          <a:xfrm>
            <a:off x="4293513" y="2680354"/>
            <a:ext cx="379413" cy="604837"/>
            <a:chOff x="4140" y="429"/>
            <a:chExt cx="1425" cy="2396"/>
          </a:xfrm>
        </p:grpSpPr>
        <p:sp>
          <p:nvSpPr>
            <p:cNvPr id="757" name="Google Shape;757;p1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4206" y="429"/>
              <a:ext cx="1049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4212" y="693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2" name="Google Shape;762;p17"/>
            <p:cNvGrpSpPr/>
            <p:nvPr/>
          </p:nvGrpSpPr>
          <p:grpSpPr>
            <a:xfrm>
              <a:off x="4748" y="668"/>
              <a:ext cx="584" cy="145"/>
              <a:chOff x="613" y="2568"/>
              <a:chExt cx="729" cy="139"/>
            </a:xfrm>
          </p:grpSpPr>
          <p:sp>
            <p:nvSpPr>
              <p:cNvPr id="763" name="Google Shape;763;p17"/>
              <p:cNvSpPr/>
              <p:nvPr/>
            </p:nvSpPr>
            <p:spPr>
              <a:xfrm>
                <a:off x="613" y="2568"/>
                <a:ext cx="729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7"/>
              <p:cNvSpPr/>
              <p:nvPr/>
            </p:nvSpPr>
            <p:spPr>
              <a:xfrm>
                <a:off x="628" y="2586"/>
                <a:ext cx="699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5" name="Google Shape;765;p17"/>
            <p:cNvSpPr/>
            <p:nvPr/>
          </p:nvSpPr>
          <p:spPr>
            <a:xfrm>
              <a:off x="4223" y="1020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6" name="Google Shape;766;p17"/>
            <p:cNvGrpSpPr/>
            <p:nvPr/>
          </p:nvGrpSpPr>
          <p:grpSpPr>
            <a:xfrm>
              <a:off x="4748" y="995"/>
              <a:ext cx="579" cy="132"/>
              <a:chOff x="615" y="2569"/>
              <a:chExt cx="722" cy="137"/>
            </a:xfrm>
          </p:grpSpPr>
          <p:sp>
            <p:nvSpPr>
              <p:cNvPr id="767" name="Google Shape;767;p17"/>
              <p:cNvSpPr/>
              <p:nvPr/>
            </p:nvSpPr>
            <p:spPr>
              <a:xfrm>
                <a:off x="615" y="2569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7"/>
              <p:cNvSpPr/>
              <p:nvPr/>
            </p:nvSpPr>
            <p:spPr>
              <a:xfrm>
                <a:off x="630" y="2582"/>
                <a:ext cx="692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9" name="Google Shape;769;p17"/>
            <p:cNvSpPr/>
            <p:nvPr/>
          </p:nvSpPr>
          <p:spPr>
            <a:xfrm>
              <a:off x="4218" y="1360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229" y="1655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1" name="Google Shape;771;p17"/>
            <p:cNvGrpSpPr/>
            <p:nvPr/>
          </p:nvGrpSpPr>
          <p:grpSpPr>
            <a:xfrm>
              <a:off x="4737" y="1642"/>
              <a:ext cx="578" cy="151"/>
              <a:chOff x="616" y="2582"/>
              <a:chExt cx="720" cy="139"/>
            </a:xfrm>
          </p:grpSpPr>
          <p:sp>
            <p:nvSpPr>
              <p:cNvPr id="772" name="Google Shape;772;p17"/>
              <p:cNvSpPr/>
              <p:nvPr/>
            </p:nvSpPr>
            <p:spPr>
              <a:xfrm>
                <a:off x="616" y="2582"/>
                <a:ext cx="72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>
                <a:off x="630" y="2588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4" name="Google Shape;774;p1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775" name="Google Shape;775;p17"/>
            <p:cNvGrpSpPr/>
            <p:nvPr/>
          </p:nvGrpSpPr>
          <p:grpSpPr>
            <a:xfrm>
              <a:off x="4737" y="1328"/>
              <a:ext cx="584" cy="138"/>
              <a:chOff x="611" y="2569"/>
              <a:chExt cx="728" cy="138"/>
            </a:xfrm>
          </p:grpSpPr>
          <p:sp>
            <p:nvSpPr>
              <p:cNvPr id="776" name="Google Shape;776;p17"/>
              <p:cNvSpPr/>
              <p:nvPr/>
            </p:nvSpPr>
            <p:spPr>
              <a:xfrm>
                <a:off x="611" y="2569"/>
                <a:ext cx="728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7"/>
              <p:cNvSpPr/>
              <p:nvPr/>
            </p:nvSpPr>
            <p:spPr>
              <a:xfrm>
                <a:off x="618" y="2588"/>
                <a:ext cx="706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8" name="Google Shape;778;p17"/>
            <p:cNvSpPr/>
            <p:nvPr/>
          </p:nvSpPr>
          <p:spPr>
            <a:xfrm>
              <a:off x="5249" y="429"/>
              <a:ext cx="72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140" y="2680"/>
              <a:ext cx="1198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4206" y="2712"/>
              <a:ext cx="1073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17"/>
          <p:cNvGrpSpPr/>
          <p:nvPr/>
        </p:nvGrpSpPr>
        <p:grpSpPr>
          <a:xfrm>
            <a:off x="4187151" y="3920191"/>
            <a:ext cx="685800" cy="588963"/>
            <a:chOff x="-44" y="1473"/>
            <a:chExt cx="981" cy="1105"/>
          </a:xfrm>
        </p:grpSpPr>
        <p:pic>
          <p:nvPicPr>
            <p:cNvPr descr="desktop_computer_stylized_medium" id="790" name="Google Shape;790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1" name="Google Shape;791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792" name="Google Shape;792;p17"/>
          <p:cNvGrpSpPr/>
          <p:nvPr/>
        </p:nvGrpSpPr>
        <p:grpSpPr>
          <a:xfrm>
            <a:off x="5557163" y="4933016"/>
            <a:ext cx="728663" cy="620713"/>
            <a:chOff x="-44" y="1473"/>
            <a:chExt cx="981" cy="1105"/>
          </a:xfrm>
        </p:grpSpPr>
        <p:pic>
          <p:nvPicPr>
            <p:cNvPr descr="desktop_computer_stylized_medium" id="793" name="Google Shape;79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839738" y="5510866"/>
            <a:ext cx="728663" cy="620713"/>
            <a:chOff x="-44" y="1473"/>
            <a:chExt cx="981" cy="1105"/>
          </a:xfrm>
        </p:grpSpPr>
        <p:pic>
          <p:nvPicPr>
            <p:cNvPr descr="desktop_computer_stylized_medium" id="796" name="Google Shape;79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7" name="Google Shape;797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798" name="Google Shape;798;p17"/>
          <p:cNvGrpSpPr/>
          <p:nvPr/>
        </p:nvGrpSpPr>
        <p:grpSpPr>
          <a:xfrm flipH="1">
            <a:off x="8473401" y="4356754"/>
            <a:ext cx="728662" cy="620712"/>
            <a:chOff x="-44" y="1473"/>
            <a:chExt cx="981" cy="1105"/>
          </a:xfrm>
        </p:grpSpPr>
        <p:pic>
          <p:nvPicPr>
            <p:cNvPr descr="desktop_computer_stylized_medium" id="799" name="Google Shape;79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0" name="Google Shape;800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01" name="Google Shape;801;p17"/>
          <p:cNvGrpSpPr/>
          <p:nvPr/>
        </p:nvGrpSpPr>
        <p:grpSpPr>
          <a:xfrm flipH="1">
            <a:off x="8125738" y="5695016"/>
            <a:ext cx="728663" cy="620713"/>
            <a:chOff x="-44" y="1473"/>
            <a:chExt cx="981" cy="1105"/>
          </a:xfrm>
        </p:grpSpPr>
        <p:pic>
          <p:nvPicPr>
            <p:cNvPr descr="desktop_computer_stylized_medium" id="802" name="Google Shape;80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3" name="Google Shape;803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04" name="Google Shape;804;p17"/>
          <p:cNvGrpSpPr/>
          <p:nvPr/>
        </p:nvGrpSpPr>
        <p:grpSpPr>
          <a:xfrm flipH="1">
            <a:off x="8527376" y="3169304"/>
            <a:ext cx="728662" cy="620712"/>
            <a:chOff x="-44" y="1473"/>
            <a:chExt cx="981" cy="1105"/>
          </a:xfrm>
        </p:grpSpPr>
        <p:pic>
          <p:nvPicPr>
            <p:cNvPr descr="desktop_computer_stylized_medium" id="805" name="Google Shape;805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07" name="Google Shape;807;p17"/>
          <p:cNvGrpSpPr/>
          <p:nvPr/>
        </p:nvGrpSpPr>
        <p:grpSpPr>
          <a:xfrm flipH="1">
            <a:off x="6730326" y="2635904"/>
            <a:ext cx="641350" cy="620712"/>
            <a:chOff x="-44" y="1473"/>
            <a:chExt cx="981" cy="1105"/>
          </a:xfrm>
        </p:grpSpPr>
        <p:pic>
          <p:nvPicPr>
            <p:cNvPr descr="desktop_computer_stylized_medium" id="808" name="Google Shape;808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9" name="Google Shape;809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5120601" y="2626379"/>
            <a:ext cx="728662" cy="620712"/>
            <a:chOff x="-44" y="1473"/>
            <a:chExt cx="981" cy="1105"/>
          </a:xfrm>
        </p:grpSpPr>
        <p:pic>
          <p:nvPicPr>
            <p:cNvPr descr="desktop_computer_stylized_medium" id="811" name="Google Shape;811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2" name="Google Shape;812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13" name="Google Shape;813;p17"/>
          <p:cNvGrpSpPr/>
          <p:nvPr/>
        </p:nvGrpSpPr>
        <p:grpSpPr>
          <a:xfrm>
            <a:off x="7220863" y="5239404"/>
            <a:ext cx="490538" cy="412750"/>
            <a:chOff x="-44" y="1473"/>
            <a:chExt cx="981" cy="1105"/>
          </a:xfrm>
        </p:grpSpPr>
        <p:pic>
          <p:nvPicPr>
            <p:cNvPr descr="desktop_computer_stylized_medium" id="814" name="Google Shape;814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Google Shape;815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P2P File Distribution: BitTorrent</a:t>
            </a:r>
            <a:endParaRPr/>
          </a:p>
        </p:txBody>
      </p:sp>
      <p:sp>
        <p:nvSpPr>
          <p:cNvPr id="821" name="Google Shape;821;p18"/>
          <p:cNvSpPr txBox="1"/>
          <p:nvPr>
            <p:ph idx="1" type="body"/>
          </p:nvPr>
        </p:nvSpPr>
        <p:spPr>
          <a:xfrm>
            <a:off x="1484310" y="1066801"/>
            <a:ext cx="455341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new peer joining torrent: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has no chunks, but will accumulate them over time from other peers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registers with tracker to get list of peers and connects to a subset of peers (“neighbors”) found on the tracker list.</a:t>
            </a:r>
            <a:endParaRPr/>
          </a:p>
        </p:txBody>
      </p:sp>
      <p:pic>
        <p:nvPicPr>
          <p:cNvPr id="822" name="Google Shape;8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8"/>
          <p:cNvSpPr txBox="1"/>
          <p:nvPr/>
        </p:nvSpPr>
        <p:spPr>
          <a:xfrm>
            <a:off x="1484310" y="3650892"/>
            <a:ext cx="10018713" cy="310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While downloading, a peer also uploads chunks to other peers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peer may change its connected peers with whom it exchanges chunks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Churn: </a:t>
            </a: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connected peers may come and go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Once a peer has the entire file, it may (selfishly; </a:t>
            </a:r>
            <a:r>
              <a:rPr b="1"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leacher</a:t>
            </a: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 leave or (altruistically; </a:t>
            </a:r>
            <a:r>
              <a:rPr b="1"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seeder</a:t>
            </a: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 remain in the torrent (sharing its chunks with others)</a:t>
            </a:r>
            <a:endParaRPr/>
          </a:p>
        </p:txBody>
      </p:sp>
      <p:cxnSp>
        <p:nvCxnSpPr>
          <p:cNvPr id="824" name="Google Shape;824;p18"/>
          <p:cNvCxnSpPr/>
          <p:nvPr/>
        </p:nvCxnSpPr>
        <p:spPr>
          <a:xfrm>
            <a:off x="8320320" y="1473199"/>
            <a:ext cx="1736725" cy="879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5" name="Google Shape;825;p18"/>
          <p:cNvCxnSpPr/>
          <p:nvPr/>
        </p:nvCxnSpPr>
        <p:spPr>
          <a:xfrm>
            <a:off x="8182208" y="1566861"/>
            <a:ext cx="168275" cy="1133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6" name="Google Shape;826;p18"/>
          <p:cNvCxnSpPr/>
          <p:nvPr/>
        </p:nvCxnSpPr>
        <p:spPr>
          <a:xfrm rot="10800000">
            <a:off x="9298220" y="1417636"/>
            <a:ext cx="795338" cy="19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7" name="Google Shape;827;p18"/>
          <p:cNvCxnSpPr/>
          <p:nvPr/>
        </p:nvCxnSpPr>
        <p:spPr>
          <a:xfrm flipH="1">
            <a:off x="8742595" y="1752599"/>
            <a:ext cx="1389063" cy="1239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8" name="Google Shape;828;p18"/>
          <p:cNvCxnSpPr/>
          <p:nvPr/>
        </p:nvCxnSpPr>
        <p:spPr>
          <a:xfrm flipH="1">
            <a:off x="8801333" y="2979736"/>
            <a:ext cx="504825" cy="1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9" name="Google Shape;829;p18"/>
          <p:cNvCxnSpPr/>
          <p:nvPr/>
        </p:nvCxnSpPr>
        <p:spPr>
          <a:xfrm flipH="1">
            <a:off x="8474308" y="1541461"/>
            <a:ext cx="612775" cy="10461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0" name="Google Shape;830;p18"/>
          <p:cNvCxnSpPr/>
          <p:nvPr/>
        </p:nvCxnSpPr>
        <p:spPr>
          <a:xfrm flipH="1" rot="10800000">
            <a:off x="8587020" y="2406649"/>
            <a:ext cx="1443038" cy="301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1" name="Google Shape;831;p18"/>
          <p:cNvCxnSpPr/>
          <p:nvPr/>
        </p:nvCxnSpPr>
        <p:spPr>
          <a:xfrm>
            <a:off x="9268058" y="1506536"/>
            <a:ext cx="804862" cy="796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2" name="Google Shape;832;p18"/>
          <p:cNvCxnSpPr/>
          <p:nvPr/>
        </p:nvCxnSpPr>
        <p:spPr>
          <a:xfrm>
            <a:off x="9569683" y="2992436"/>
            <a:ext cx="255587" cy="136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3" name="Google Shape;833;p18"/>
          <p:cNvCxnSpPr/>
          <p:nvPr/>
        </p:nvCxnSpPr>
        <p:spPr>
          <a:xfrm>
            <a:off x="8810858" y="3178174"/>
            <a:ext cx="1014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4" name="Google Shape;834;p18"/>
          <p:cNvCxnSpPr/>
          <p:nvPr/>
        </p:nvCxnSpPr>
        <p:spPr>
          <a:xfrm flipH="1">
            <a:off x="9944333" y="2516186"/>
            <a:ext cx="179387" cy="585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Alice" id="835" name="Google Shape;8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6820" y="1966911"/>
            <a:ext cx="323850" cy="319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6" name="Google Shape;836;p18"/>
          <p:cNvGrpSpPr/>
          <p:nvPr/>
        </p:nvGrpSpPr>
        <p:grpSpPr>
          <a:xfrm>
            <a:off x="7661508" y="1520824"/>
            <a:ext cx="2378075" cy="1350962"/>
            <a:chOff x="1752" y="2166"/>
            <a:chExt cx="2200" cy="1363"/>
          </a:xfrm>
        </p:grpSpPr>
        <p:cxnSp>
          <p:nvCxnSpPr>
            <p:cNvPr id="837" name="Google Shape;837;p18"/>
            <p:cNvCxnSpPr/>
            <p:nvPr/>
          </p:nvCxnSpPr>
          <p:spPr>
            <a:xfrm flipH="1" rot="10800000">
              <a:off x="1752" y="2166"/>
              <a:ext cx="361" cy="5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838" name="Google Shape;838;p18"/>
            <p:cNvCxnSpPr/>
            <p:nvPr/>
          </p:nvCxnSpPr>
          <p:spPr>
            <a:xfrm flipH="1" rot="10800000">
              <a:off x="1770" y="2352"/>
              <a:ext cx="2182" cy="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839" name="Google Shape;839;p18"/>
            <p:cNvCxnSpPr/>
            <p:nvPr/>
          </p:nvCxnSpPr>
          <p:spPr>
            <a:xfrm>
              <a:off x="1786" y="2820"/>
              <a:ext cx="1550" cy="7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840" name="Google Shape;840;p18"/>
          <p:cNvGrpSpPr/>
          <p:nvPr/>
        </p:nvGrpSpPr>
        <p:grpSpPr>
          <a:xfrm>
            <a:off x="7320195" y="1201736"/>
            <a:ext cx="292100" cy="517525"/>
            <a:chOff x="4140" y="429"/>
            <a:chExt cx="1425" cy="2396"/>
          </a:xfrm>
        </p:grpSpPr>
        <p:sp>
          <p:nvSpPr>
            <p:cNvPr id="841" name="Google Shape;841;p1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4210" y="429"/>
              <a:ext cx="1046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4210" y="694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6" name="Google Shape;846;p18"/>
            <p:cNvGrpSpPr/>
            <p:nvPr/>
          </p:nvGrpSpPr>
          <p:grpSpPr>
            <a:xfrm>
              <a:off x="4752" y="671"/>
              <a:ext cx="581" cy="140"/>
              <a:chOff x="618" y="2571"/>
              <a:chExt cx="725" cy="134"/>
            </a:xfrm>
          </p:grpSpPr>
          <p:sp>
            <p:nvSpPr>
              <p:cNvPr id="847" name="Google Shape;847;p18"/>
              <p:cNvSpPr/>
              <p:nvPr/>
            </p:nvSpPr>
            <p:spPr>
              <a:xfrm>
                <a:off x="618" y="2571"/>
                <a:ext cx="725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8"/>
              <p:cNvSpPr/>
              <p:nvPr/>
            </p:nvSpPr>
            <p:spPr>
              <a:xfrm>
                <a:off x="637" y="2585"/>
                <a:ext cx="686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18"/>
            <p:cNvSpPr/>
            <p:nvPr/>
          </p:nvSpPr>
          <p:spPr>
            <a:xfrm>
              <a:off x="4225" y="1017"/>
              <a:ext cx="596" cy="5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0" name="Google Shape;850;p18"/>
            <p:cNvGrpSpPr/>
            <p:nvPr/>
          </p:nvGrpSpPr>
          <p:grpSpPr>
            <a:xfrm>
              <a:off x="4744" y="995"/>
              <a:ext cx="581" cy="132"/>
              <a:chOff x="610" y="2569"/>
              <a:chExt cx="725" cy="137"/>
            </a:xfrm>
          </p:grpSpPr>
          <p:sp>
            <p:nvSpPr>
              <p:cNvPr id="851" name="Google Shape;851;p18"/>
              <p:cNvSpPr/>
              <p:nvPr/>
            </p:nvSpPr>
            <p:spPr>
              <a:xfrm>
                <a:off x="610" y="2569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8"/>
              <p:cNvSpPr/>
              <p:nvPr/>
            </p:nvSpPr>
            <p:spPr>
              <a:xfrm>
                <a:off x="630" y="2584"/>
                <a:ext cx="68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3" name="Google Shape;853;p18"/>
            <p:cNvSpPr/>
            <p:nvPr/>
          </p:nvSpPr>
          <p:spPr>
            <a:xfrm>
              <a:off x="4217" y="1355"/>
              <a:ext cx="596" cy="51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4225" y="1656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5" name="Google Shape;855;p18"/>
            <p:cNvGrpSpPr/>
            <p:nvPr/>
          </p:nvGrpSpPr>
          <p:grpSpPr>
            <a:xfrm>
              <a:off x="4737" y="1627"/>
              <a:ext cx="581" cy="154"/>
              <a:chOff x="616" y="2568"/>
              <a:chExt cx="724" cy="142"/>
            </a:xfrm>
          </p:grpSpPr>
          <p:sp>
            <p:nvSpPr>
              <p:cNvPr id="856" name="Google Shape;856;p18"/>
              <p:cNvSpPr/>
              <p:nvPr/>
            </p:nvSpPr>
            <p:spPr>
              <a:xfrm>
                <a:off x="616" y="2568"/>
                <a:ext cx="724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8"/>
              <p:cNvSpPr/>
              <p:nvPr/>
            </p:nvSpPr>
            <p:spPr>
              <a:xfrm>
                <a:off x="635" y="2582"/>
                <a:ext cx="685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8" name="Google Shape;858;p1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859" name="Google Shape;859;p18"/>
            <p:cNvGrpSpPr/>
            <p:nvPr/>
          </p:nvGrpSpPr>
          <p:grpSpPr>
            <a:xfrm>
              <a:off x="4737" y="1326"/>
              <a:ext cx="581" cy="140"/>
              <a:chOff x="611" y="2567"/>
              <a:chExt cx="724" cy="140"/>
            </a:xfrm>
          </p:grpSpPr>
          <p:sp>
            <p:nvSpPr>
              <p:cNvPr id="860" name="Google Shape;860;p18"/>
              <p:cNvSpPr/>
              <p:nvPr/>
            </p:nvSpPr>
            <p:spPr>
              <a:xfrm>
                <a:off x="611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630" y="2581"/>
                <a:ext cx="68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2" name="Google Shape;862;p18"/>
            <p:cNvSpPr/>
            <p:nvPr/>
          </p:nvSpPr>
          <p:spPr>
            <a:xfrm>
              <a:off x="5247" y="429"/>
              <a:ext cx="70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4140" y="2678"/>
              <a:ext cx="1200" cy="147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4210" y="2707"/>
              <a:ext cx="1069" cy="8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18"/>
          <p:cNvGrpSpPr/>
          <p:nvPr/>
        </p:nvGrpSpPr>
        <p:grpSpPr>
          <a:xfrm>
            <a:off x="8386995" y="3003549"/>
            <a:ext cx="434975" cy="349250"/>
            <a:chOff x="-44" y="1473"/>
            <a:chExt cx="981" cy="1105"/>
          </a:xfrm>
        </p:grpSpPr>
        <p:pic>
          <p:nvPicPr>
            <p:cNvPr descr="desktop_computer_stylized_medium" id="874" name="Google Shape;874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5" name="Google Shape;875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76" name="Google Shape;876;p18"/>
          <p:cNvGrpSpPr/>
          <p:nvPr/>
        </p:nvGrpSpPr>
        <p:grpSpPr>
          <a:xfrm flipH="1">
            <a:off x="9791933" y="3079749"/>
            <a:ext cx="434975" cy="349250"/>
            <a:chOff x="-44" y="1473"/>
            <a:chExt cx="981" cy="1105"/>
          </a:xfrm>
        </p:grpSpPr>
        <p:pic>
          <p:nvPicPr>
            <p:cNvPr descr="desktop_computer_stylized_medium" id="877" name="Google Shape;877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8" name="Google Shape;878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79" name="Google Shape;879;p18"/>
          <p:cNvGrpSpPr/>
          <p:nvPr/>
        </p:nvGrpSpPr>
        <p:grpSpPr>
          <a:xfrm flipH="1">
            <a:off x="10063395" y="2284411"/>
            <a:ext cx="434975" cy="349250"/>
            <a:chOff x="-44" y="1473"/>
            <a:chExt cx="981" cy="1105"/>
          </a:xfrm>
        </p:grpSpPr>
        <p:pic>
          <p:nvPicPr>
            <p:cNvPr descr="desktop_computer_stylized_medium" id="880" name="Google Shape;880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1" name="Google Shape;881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82" name="Google Shape;882;p18"/>
          <p:cNvGrpSpPr/>
          <p:nvPr/>
        </p:nvGrpSpPr>
        <p:grpSpPr>
          <a:xfrm flipH="1">
            <a:off x="10118958" y="1533524"/>
            <a:ext cx="434975" cy="349250"/>
            <a:chOff x="-44" y="1473"/>
            <a:chExt cx="981" cy="1105"/>
          </a:xfrm>
        </p:grpSpPr>
        <p:pic>
          <p:nvPicPr>
            <p:cNvPr descr="desktop_computer_stylized_medium" id="883" name="Google Shape;883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4" name="Google Shape;884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85" name="Google Shape;885;p18"/>
          <p:cNvGrpSpPr/>
          <p:nvPr/>
        </p:nvGrpSpPr>
        <p:grpSpPr>
          <a:xfrm flipH="1">
            <a:off x="8987070" y="1195386"/>
            <a:ext cx="434975" cy="349250"/>
            <a:chOff x="-44" y="1473"/>
            <a:chExt cx="981" cy="1105"/>
          </a:xfrm>
        </p:grpSpPr>
        <p:pic>
          <p:nvPicPr>
            <p:cNvPr descr="desktop_computer_stylized_medium" id="886" name="Google Shape;88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7" name="Google Shape;887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88" name="Google Shape;888;p18"/>
          <p:cNvGrpSpPr/>
          <p:nvPr/>
        </p:nvGrpSpPr>
        <p:grpSpPr>
          <a:xfrm>
            <a:off x="7899633" y="1238249"/>
            <a:ext cx="434975" cy="349250"/>
            <a:chOff x="-44" y="1473"/>
            <a:chExt cx="981" cy="1105"/>
          </a:xfrm>
        </p:grpSpPr>
        <p:pic>
          <p:nvPicPr>
            <p:cNvPr descr="desktop_computer_stylized_medium" id="889" name="Google Shape;889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0" name="Google Shape;890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91" name="Google Shape;891;p18"/>
          <p:cNvGrpSpPr/>
          <p:nvPr/>
        </p:nvGrpSpPr>
        <p:grpSpPr>
          <a:xfrm>
            <a:off x="7234470" y="1989136"/>
            <a:ext cx="434975" cy="349250"/>
            <a:chOff x="-44" y="1473"/>
            <a:chExt cx="981" cy="1105"/>
          </a:xfrm>
        </p:grpSpPr>
        <p:pic>
          <p:nvPicPr>
            <p:cNvPr descr="desktop_computer_stylized_medium" id="892" name="Google Shape;892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3" name="Google Shape;893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94" name="Google Shape;894;p18"/>
          <p:cNvGrpSpPr/>
          <p:nvPr/>
        </p:nvGrpSpPr>
        <p:grpSpPr>
          <a:xfrm>
            <a:off x="8204433" y="2576511"/>
            <a:ext cx="434975" cy="349250"/>
            <a:chOff x="-44" y="1473"/>
            <a:chExt cx="981" cy="1105"/>
          </a:xfrm>
        </p:grpSpPr>
        <p:pic>
          <p:nvPicPr>
            <p:cNvPr descr="desktop_computer_stylized_medium" id="895" name="Google Shape;89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6" name="Google Shape;896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97" name="Google Shape;897;p18"/>
          <p:cNvGrpSpPr/>
          <p:nvPr/>
        </p:nvGrpSpPr>
        <p:grpSpPr>
          <a:xfrm>
            <a:off x="9260120" y="2816224"/>
            <a:ext cx="325438" cy="261937"/>
            <a:chOff x="-44" y="1473"/>
            <a:chExt cx="981" cy="1105"/>
          </a:xfrm>
        </p:grpSpPr>
        <p:pic>
          <p:nvPicPr>
            <p:cNvPr descr="desktop_computer_stylized_medium" id="898" name="Google Shape;898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9" name="Google Shape;899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P2P File Distribution: BitTorrent</a:t>
            </a:r>
            <a:endParaRPr/>
          </a:p>
        </p:txBody>
      </p:sp>
      <p:pic>
        <p:nvPicPr>
          <p:cNvPr id="905" name="Google Shape;9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ce" id="906" name="Google Shape;9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7351" y="4752937"/>
            <a:ext cx="561975" cy="6937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7" name="Google Shape;907;p19"/>
          <p:cNvCxnSpPr/>
          <p:nvPr/>
        </p:nvCxnSpPr>
        <p:spPr>
          <a:xfrm rot="10800000">
            <a:off x="3871238" y="3759162"/>
            <a:ext cx="1473200" cy="596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8" name="Google Shape;908;p19"/>
          <p:cNvCxnSpPr/>
          <p:nvPr/>
        </p:nvCxnSpPr>
        <p:spPr>
          <a:xfrm flipH="1">
            <a:off x="4352251" y="4584662"/>
            <a:ext cx="9652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9" name="Google Shape;909;p19"/>
          <p:cNvCxnSpPr/>
          <p:nvPr/>
        </p:nvCxnSpPr>
        <p:spPr>
          <a:xfrm flipH="1">
            <a:off x="5026938" y="4698962"/>
            <a:ext cx="596900" cy="104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0" name="Google Shape;910;p19"/>
          <p:cNvCxnSpPr/>
          <p:nvPr/>
        </p:nvCxnSpPr>
        <p:spPr>
          <a:xfrm flipH="1" rot="10800000">
            <a:off x="7909838" y="2882862"/>
            <a:ext cx="419100" cy="64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1" name="Google Shape;911;p19"/>
          <p:cNvCxnSpPr/>
          <p:nvPr/>
        </p:nvCxnSpPr>
        <p:spPr>
          <a:xfrm flipH="1" rot="10800000">
            <a:off x="8011438" y="3467062"/>
            <a:ext cx="7874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2" name="Google Shape;912;p19"/>
          <p:cNvCxnSpPr/>
          <p:nvPr/>
        </p:nvCxnSpPr>
        <p:spPr>
          <a:xfrm>
            <a:off x="8011438" y="3936962"/>
            <a:ext cx="596900" cy="317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Bob" id="913" name="Google Shape;91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8026" y="4181437"/>
            <a:ext cx="676275" cy="690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4" name="Google Shape;914;p19"/>
          <p:cNvCxnSpPr/>
          <p:nvPr/>
        </p:nvCxnSpPr>
        <p:spPr>
          <a:xfrm flipH="1" rot="10800000">
            <a:off x="5928638" y="3733762"/>
            <a:ext cx="1435100" cy="4826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19"/>
          <p:cNvCxnSpPr/>
          <p:nvPr/>
        </p:nvCxnSpPr>
        <p:spPr>
          <a:xfrm flipH="1">
            <a:off x="5941338" y="3822662"/>
            <a:ext cx="1397000" cy="4699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19"/>
          <p:cNvCxnSpPr/>
          <p:nvPr/>
        </p:nvCxnSpPr>
        <p:spPr>
          <a:xfrm flipH="1" rot="10800000">
            <a:off x="5979438" y="3924262"/>
            <a:ext cx="1371600" cy="4826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19"/>
          <p:cNvSpPr txBox="1"/>
          <p:nvPr/>
        </p:nvSpPr>
        <p:spPr>
          <a:xfrm>
            <a:off x="1484310" y="1128106"/>
            <a:ext cx="40671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(1) Alice “optimistically unchokes” Bob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19"/>
          <p:cNvSpPr txBox="1"/>
          <p:nvPr/>
        </p:nvSpPr>
        <p:spPr>
          <a:xfrm>
            <a:off x="1484310" y="1482214"/>
            <a:ext cx="71733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(2) Alice becomes one of Bob’s top-four providers; Bob reciprocates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19"/>
          <p:cNvSpPr txBox="1"/>
          <p:nvPr/>
        </p:nvSpPr>
        <p:spPr>
          <a:xfrm>
            <a:off x="1484310" y="1833884"/>
            <a:ext cx="52149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(3) Bob becomes one of Alice’s top-four providers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0" name="Google Shape;920;p19"/>
          <p:cNvSpPr txBox="1"/>
          <p:nvPr/>
        </p:nvSpPr>
        <p:spPr>
          <a:xfrm>
            <a:off x="7438351" y="5126000"/>
            <a:ext cx="3590925" cy="720725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higher upload rate: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find better trading partners, get file faster !</a:t>
            </a: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3612476" y="4589425"/>
            <a:ext cx="762000" cy="752475"/>
            <a:chOff x="-44" y="1473"/>
            <a:chExt cx="981" cy="1105"/>
          </a:xfrm>
        </p:grpSpPr>
        <p:pic>
          <p:nvPicPr>
            <p:cNvPr descr="desktop_computer_stylized_medium" id="922" name="Google Shape;922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3" name="Google Shape;923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924" name="Google Shape;924;p19"/>
          <p:cNvGrpSpPr/>
          <p:nvPr/>
        </p:nvGrpSpPr>
        <p:grpSpPr>
          <a:xfrm>
            <a:off x="4307801" y="5351425"/>
            <a:ext cx="762000" cy="752475"/>
            <a:chOff x="-44" y="1473"/>
            <a:chExt cx="981" cy="1105"/>
          </a:xfrm>
        </p:grpSpPr>
        <p:pic>
          <p:nvPicPr>
            <p:cNvPr descr="desktop_computer_stylized_medium" id="925" name="Google Shape;925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6" name="Google Shape;926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927" name="Google Shape;927;p19"/>
          <p:cNvGrpSpPr/>
          <p:nvPr/>
        </p:nvGrpSpPr>
        <p:grpSpPr>
          <a:xfrm>
            <a:off x="3126701" y="3468650"/>
            <a:ext cx="762000" cy="752475"/>
            <a:chOff x="-44" y="1473"/>
            <a:chExt cx="981" cy="1105"/>
          </a:xfrm>
        </p:grpSpPr>
        <p:pic>
          <p:nvPicPr>
            <p:cNvPr descr="desktop_computer_stylized_medium" id="928" name="Google Shape;928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9" name="Google Shape;929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930" name="Google Shape;930;p19"/>
          <p:cNvGrpSpPr/>
          <p:nvPr/>
        </p:nvGrpSpPr>
        <p:grpSpPr>
          <a:xfrm>
            <a:off x="5090438" y="4002050"/>
            <a:ext cx="762000" cy="752475"/>
            <a:chOff x="-44" y="1473"/>
            <a:chExt cx="981" cy="1105"/>
          </a:xfrm>
        </p:grpSpPr>
        <p:pic>
          <p:nvPicPr>
            <p:cNvPr descr="desktop_computer_stylized_medium" id="931" name="Google Shape;931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2" name="Google Shape;932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933" name="Google Shape;933;p19"/>
          <p:cNvGrpSpPr/>
          <p:nvPr/>
        </p:nvGrpSpPr>
        <p:grpSpPr>
          <a:xfrm flipH="1">
            <a:off x="8617863" y="3925850"/>
            <a:ext cx="762000" cy="752475"/>
            <a:chOff x="-44" y="1473"/>
            <a:chExt cx="981" cy="1105"/>
          </a:xfrm>
        </p:grpSpPr>
        <p:pic>
          <p:nvPicPr>
            <p:cNvPr descr="desktop_computer_stylized_medium" id="934" name="Google Shape;934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5" name="Google Shape;935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flipH="1">
            <a:off x="8768676" y="3087650"/>
            <a:ext cx="762000" cy="752475"/>
            <a:chOff x="-44" y="1473"/>
            <a:chExt cx="981" cy="1105"/>
          </a:xfrm>
        </p:grpSpPr>
        <p:pic>
          <p:nvPicPr>
            <p:cNvPr descr="desktop_computer_stylized_medium" id="937" name="Google Shape;937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8" name="Google Shape;938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939" name="Google Shape;939;p19"/>
          <p:cNvGrpSpPr/>
          <p:nvPr/>
        </p:nvGrpSpPr>
        <p:grpSpPr>
          <a:xfrm flipH="1">
            <a:off x="8376563" y="2466937"/>
            <a:ext cx="762000" cy="752475"/>
            <a:chOff x="-44" y="1473"/>
            <a:chExt cx="981" cy="1105"/>
          </a:xfrm>
        </p:grpSpPr>
        <p:pic>
          <p:nvPicPr>
            <p:cNvPr descr="desktop_computer_stylized_medium" id="940" name="Google Shape;940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1" name="Google Shape;941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942" name="Google Shape;942;p19"/>
          <p:cNvGrpSpPr/>
          <p:nvPr/>
        </p:nvGrpSpPr>
        <p:grpSpPr>
          <a:xfrm flipH="1">
            <a:off x="7454226" y="3457537"/>
            <a:ext cx="762000" cy="752475"/>
            <a:chOff x="-44" y="1473"/>
            <a:chExt cx="981" cy="1105"/>
          </a:xfrm>
        </p:grpSpPr>
        <p:pic>
          <p:nvPicPr>
            <p:cNvPr descr="desktop_computer_stylized_medium" id="943" name="Google Shape;94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945" name="Google Shape;945;p19"/>
          <p:cNvGrpSpPr/>
          <p:nvPr/>
        </p:nvGrpSpPr>
        <p:grpSpPr>
          <a:xfrm>
            <a:off x="7233563" y="2292312"/>
            <a:ext cx="762000" cy="1177925"/>
            <a:chOff x="4746" y="1528"/>
            <a:chExt cx="480" cy="742"/>
          </a:xfrm>
        </p:grpSpPr>
        <p:cxnSp>
          <p:nvCxnSpPr>
            <p:cNvPr id="946" name="Google Shape;946;p19"/>
            <p:cNvCxnSpPr/>
            <p:nvPr/>
          </p:nvCxnSpPr>
          <p:spPr>
            <a:xfrm>
              <a:off x="4964" y="1962"/>
              <a:ext cx="2" cy="30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947" name="Google Shape;947;p19"/>
            <p:cNvGrpSpPr/>
            <p:nvPr/>
          </p:nvGrpSpPr>
          <p:grpSpPr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descr="desktop_computer_stylized_medium" id="948" name="Google Shape;948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9" name="Google Shape;949;p1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950" name="Google Shape;950;p19"/>
          <p:cNvGrpSpPr/>
          <p:nvPr/>
        </p:nvGrpSpPr>
        <p:grpSpPr>
          <a:xfrm>
            <a:off x="4323676" y="2781262"/>
            <a:ext cx="1112837" cy="1219200"/>
            <a:chOff x="4779" y="2386"/>
            <a:chExt cx="701" cy="768"/>
          </a:xfrm>
        </p:grpSpPr>
        <p:cxnSp>
          <p:nvCxnSpPr>
            <p:cNvPr id="951" name="Google Shape;951;p19"/>
            <p:cNvCxnSpPr/>
            <p:nvPr/>
          </p:nvCxnSpPr>
          <p:spPr>
            <a:xfrm>
              <a:off x="5239" y="2812"/>
              <a:ext cx="241" cy="34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952" name="Google Shape;952;p19"/>
            <p:cNvGrpSpPr/>
            <p:nvPr/>
          </p:nvGrpSpPr>
          <p:grpSpPr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descr="desktop_computer_stylized_medium" id="953" name="Google Shape;953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4" name="Google Shape;954;p1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File Distribution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FTP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Client-Server Architecture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P2P Architecture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CDN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P2P Example</a:t>
            </a:r>
            <a:endParaRPr/>
          </a:p>
        </p:txBody>
      </p:sp>
      <p:sp>
        <p:nvSpPr>
          <p:cNvPr id="960" name="Google Shape;960;p20"/>
          <p:cNvSpPr txBox="1"/>
          <p:nvPr>
            <p:ph idx="1" type="body"/>
          </p:nvPr>
        </p:nvSpPr>
        <p:spPr>
          <a:xfrm>
            <a:off x="1484310" y="1066801"/>
            <a:ext cx="10018713" cy="517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Say, a torrent has 100 pieces/chunks.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Example 1: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Client 1 has chunks 1 to 30 – Peer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Client 2 has chunks 25 to 60 – Peer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Client 3 has chunks 1 to 100 – Seeder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Client 4 joins the torrent… Will this client be able to download the whole torrent?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Example 2: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Client 1 has chunks 1 to 30 – Peer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Client 2 has chunks 25 to 60 – Peer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Client 3 has chunks 60 to 99 – Seeder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Client 4 joins the torrent… Will this client be able to download the whole torrent?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961" name="Google Shape;9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descr="Computer Network FTP" id="962" name="Google Shape;962;p2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1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Content Distribution Networks (CDN)</a:t>
            </a:r>
            <a:endParaRPr/>
          </a:p>
        </p:txBody>
      </p:sp>
      <p:pic>
        <p:nvPicPr>
          <p:cNvPr id="968" name="Google Shape;9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ing a CDN to Speed Up Static Content Delivery | DigitalOcean" id="969" name="Google Shape;9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5266" y="3227014"/>
            <a:ext cx="48768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Video Streaming and CDNs: Context</a:t>
            </a:r>
            <a:endParaRPr/>
          </a:p>
        </p:txBody>
      </p:sp>
      <p:sp>
        <p:nvSpPr>
          <p:cNvPr id="975" name="Google Shape;975;p2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Video traffic:</a:t>
            </a:r>
            <a:r>
              <a:rPr lang="en-US"/>
              <a:t> major consumer of Internet bandwidth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Netflix, YouTube: 37%, 16% of downstream residential ISP traffic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~1B YouTube users, ~75M Netflix users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Challenges: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Scale: </a:t>
            </a:r>
            <a:r>
              <a:rPr lang="en-US"/>
              <a:t>how to reach ~1B users? single mega-video server won’t work (why?)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Heterogeneity: </a:t>
            </a:r>
            <a:r>
              <a:rPr lang="en-US"/>
              <a:t>different users have different capabilities (e.g., wired versus mobile; bandwidth rich versus bandwidth poor)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Solution:</a:t>
            </a:r>
            <a:r>
              <a:rPr lang="en-US"/>
              <a:t> distributed, application-level infrastructure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976" name="Google Shape;9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4702" y="4791729"/>
            <a:ext cx="2671762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7531" y="4986992"/>
            <a:ext cx="1779587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71934" y="5216712"/>
            <a:ext cx="1227138" cy="56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42574" y="5015007"/>
            <a:ext cx="1211263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34049" y="5786625"/>
            <a:ext cx="1501775" cy="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Multimedia Video</a:t>
            </a:r>
            <a:endParaRPr/>
          </a:p>
        </p:txBody>
      </p:sp>
      <p:sp>
        <p:nvSpPr>
          <p:cNvPr id="987" name="Google Shape;987;p23"/>
          <p:cNvSpPr txBox="1"/>
          <p:nvPr>
            <p:ph idx="1" type="body"/>
          </p:nvPr>
        </p:nvSpPr>
        <p:spPr>
          <a:xfrm>
            <a:off x="1484311" y="1066801"/>
            <a:ext cx="488959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Video: </a:t>
            </a:r>
            <a:r>
              <a:rPr lang="en-US"/>
              <a:t>sequence of images displayed at constant rate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e.g., 24 images/sec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Digital image:</a:t>
            </a:r>
            <a:r>
              <a:rPr lang="en-US"/>
              <a:t> array of pixels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each pixel represented by bits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Coding:</a:t>
            </a:r>
            <a:r>
              <a:rPr lang="en-US"/>
              <a:t> use redundancy </a:t>
            </a:r>
            <a:r>
              <a:rPr b="1" lang="en-US"/>
              <a:t>within</a:t>
            </a:r>
            <a:r>
              <a:rPr lang="en-US"/>
              <a:t> and </a:t>
            </a:r>
            <a:r>
              <a:rPr b="1" lang="en-US"/>
              <a:t>between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/>
              <a:t>images to decrease number of bits used to encode image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spatial (within image)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temporal (from one image to next)</a:t>
            </a:r>
            <a:endParaRPr/>
          </a:p>
        </p:txBody>
      </p:sp>
      <p:pic>
        <p:nvPicPr>
          <p:cNvPr id="988" name="Google Shape;9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9" name="Google Shape;989;p23"/>
          <p:cNvGrpSpPr/>
          <p:nvPr/>
        </p:nvGrpSpPr>
        <p:grpSpPr>
          <a:xfrm>
            <a:off x="6609229" y="847208"/>
            <a:ext cx="4253510" cy="5593934"/>
            <a:chOff x="4338638" y="295275"/>
            <a:chExt cx="4417210" cy="5732463"/>
          </a:xfrm>
        </p:grpSpPr>
        <p:pic>
          <p:nvPicPr>
            <p:cNvPr id="990" name="Google Shape;99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87975" y="1749425"/>
              <a:ext cx="1642963" cy="18605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1" name="Google Shape;991;p23"/>
            <p:cNvGrpSpPr/>
            <p:nvPr/>
          </p:nvGrpSpPr>
          <p:grpSpPr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992" name="Google Shape;992;p23"/>
              <p:cNvSpPr txBox="1"/>
              <p:nvPr/>
            </p:nvSpPr>
            <p:spPr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C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……………………..</a:t>
                </a:r>
                <a:endParaRPr/>
              </a:p>
            </p:txBody>
          </p:sp>
          <p:sp>
            <p:nvSpPr>
              <p:cNvPr id="993" name="Google Shape;993;p23"/>
              <p:cNvSpPr txBox="1"/>
              <p:nvPr/>
            </p:nvSpPr>
            <p:spPr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spatial coding example: </a:t>
                </a: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instead of sending</a:t>
                </a: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N </a:t>
                </a: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values of same color (all purple), send only two values: color  value (</a:t>
                </a: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purple)  and number of repeated values (</a:t>
                </a: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N)</a:t>
                </a:r>
                <a:endParaRPr/>
              </a:p>
            </p:txBody>
          </p:sp>
          <p:sp>
            <p:nvSpPr>
              <p:cNvPr id="994" name="Google Shape;994;p23"/>
              <p:cNvSpPr txBox="1"/>
              <p:nvPr/>
            </p:nvSpPr>
            <p:spPr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C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……………….…….</a:t>
                </a:r>
                <a:endParaRPr/>
              </a:p>
            </p:txBody>
          </p:sp>
          <p:cxnSp>
            <p:nvCxnSpPr>
              <p:cNvPr id="995" name="Google Shape;995;p23"/>
              <p:cNvCxnSpPr/>
              <p:nvPr/>
            </p:nvCxnSpPr>
            <p:spPr>
              <a:xfrm flipH="1">
                <a:off x="5565603" y="756253"/>
                <a:ext cx="313958" cy="11557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96" name="Google Shape;996;p23"/>
            <p:cNvSpPr txBox="1"/>
            <p:nvPr/>
          </p:nvSpPr>
          <p:spPr>
            <a:xfrm>
              <a:off x="5323721" y="3654665"/>
              <a:ext cx="93345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</a:t>
              </a:r>
              <a:endParaRPr/>
            </a:p>
          </p:txBody>
        </p:sp>
        <p:sp>
          <p:nvSpPr>
            <p:cNvPr id="997" name="Google Shape;997;p23"/>
            <p:cNvSpPr txBox="1"/>
            <p:nvPr/>
          </p:nvSpPr>
          <p:spPr>
            <a:xfrm>
              <a:off x="7051858" y="5611091"/>
              <a:ext cx="11969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i+1</a:t>
              </a:r>
              <a:endParaRPr/>
            </a:p>
          </p:txBody>
        </p:sp>
        <p:sp>
          <p:nvSpPr>
            <p:cNvPr id="998" name="Google Shape;998;p23"/>
            <p:cNvSpPr txBox="1"/>
            <p:nvPr/>
          </p:nvSpPr>
          <p:spPr>
            <a:xfrm>
              <a:off x="4338638" y="4857750"/>
              <a:ext cx="2278062" cy="1169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temporal coding example: 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instead of sending complete frame at i+1, send only differences from frame i</a:t>
              </a:r>
              <a:endParaRPr/>
            </a:p>
          </p:txBody>
        </p:sp>
        <p:cxnSp>
          <p:nvCxnSpPr>
            <p:cNvPr id="999" name="Google Shape;999;p23"/>
            <p:cNvCxnSpPr/>
            <p:nvPr/>
          </p:nvCxnSpPr>
          <p:spPr>
            <a:xfrm>
              <a:off x="5972518" y="4021445"/>
              <a:ext cx="1013060" cy="1783949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000" name="Google Shape;100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2885" y="3806720"/>
              <a:ext cx="1642963" cy="18605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Multimedia: Video</a:t>
            </a:r>
            <a:endParaRPr/>
          </a:p>
        </p:txBody>
      </p:sp>
      <p:sp>
        <p:nvSpPr>
          <p:cNvPr id="1006" name="Google Shape;1006;p2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CBR (constant bit rate): </a:t>
            </a:r>
            <a:r>
              <a:rPr lang="en-US"/>
              <a:t>video encoding rate fixed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VBR (variable bit rate): </a:t>
            </a:r>
            <a:r>
              <a:rPr lang="en-US"/>
              <a:t>video encoding rate changes as amount of spatial, temporal coding changes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MPEG 1 (CD-ROM) 1.5 Mbps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MPEG2 (DVD) 3-6 Mbps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MPEG4 (often used in Internet, &lt; 1 Mbps)</a:t>
            </a:r>
            <a:endParaRPr/>
          </a:p>
        </p:txBody>
      </p:sp>
      <p:pic>
        <p:nvPicPr>
          <p:cNvPr id="1007" name="Google Shape;10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Streaming Stored Video</a:t>
            </a:r>
            <a:endParaRPr/>
          </a:p>
        </p:txBody>
      </p:sp>
      <p:sp>
        <p:nvSpPr>
          <p:cNvPr id="1013" name="Google Shape;1013;p25"/>
          <p:cNvSpPr txBox="1"/>
          <p:nvPr>
            <p:ph idx="1" type="body"/>
          </p:nvPr>
        </p:nvSpPr>
        <p:spPr>
          <a:xfrm>
            <a:off x="1484310" y="1066801"/>
            <a:ext cx="1001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Simple scenario</a:t>
            </a:r>
            <a:endParaRPr/>
          </a:p>
        </p:txBody>
      </p:sp>
      <p:pic>
        <p:nvPicPr>
          <p:cNvPr id="1014" name="Google Shape;10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5" name="Google Shape;1015;p25"/>
          <p:cNvGrpSpPr/>
          <p:nvPr/>
        </p:nvGrpSpPr>
        <p:grpSpPr>
          <a:xfrm>
            <a:off x="7590212" y="2213069"/>
            <a:ext cx="2109787" cy="1582737"/>
            <a:chOff x="1842724" y="2867233"/>
            <a:chExt cx="5649912" cy="3416300"/>
          </a:xfrm>
        </p:grpSpPr>
        <p:sp>
          <p:nvSpPr>
            <p:cNvPr id="1016" name="Google Shape;1016;p25"/>
            <p:cNvSpPr/>
            <p:nvPr/>
          </p:nvSpPr>
          <p:spPr>
            <a:xfrm>
              <a:off x="1842724" y="2867233"/>
              <a:ext cx="5649912" cy="768350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25"/>
          <p:cNvGrpSpPr/>
          <p:nvPr/>
        </p:nvGrpSpPr>
        <p:grpSpPr>
          <a:xfrm>
            <a:off x="3850062" y="2773456"/>
            <a:ext cx="427037" cy="785813"/>
            <a:chOff x="4140" y="429"/>
            <a:chExt cx="1425" cy="2396"/>
          </a:xfrm>
        </p:grpSpPr>
        <p:sp>
          <p:nvSpPr>
            <p:cNvPr id="1019" name="Google Shape;1019;p2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4" name="Google Shape;1024;p25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1025" name="Google Shape;1025;p25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7" name="Google Shape;1027;p25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8" name="Google Shape;1028;p25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1029" name="Google Shape;1029;p25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1" name="Google Shape;1031;p25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3" name="Google Shape;1033;p25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1034" name="Google Shape;1034;p25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6" name="Google Shape;1036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037" name="Google Shape;1037;p25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1038" name="Google Shape;1038;p25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0" name="Google Shape;1040;p25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25"/>
          <p:cNvGrpSpPr/>
          <p:nvPr/>
        </p:nvGrpSpPr>
        <p:grpSpPr>
          <a:xfrm>
            <a:off x="3423024" y="2405156"/>
            <a:ext cx="1281113" cy="363538"/>
            <a:chOff x="3621" y="3265"/>
            <a:chExt cx="1776" cy="744"/>
          </a:xfrm>
        </p:grpSpPr>
        <p:pic>
          <p:nvPicPr>
            <p:cNvPr descr="reellogo" id="1052" name="Google Shape;105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3" name="Google Shape;1053;p25"/>
            <p:cNvSpPr/>
            <p:nvPr/>
          </p:nvSpPr>
          <p:spPr>
            <a:xfrm>
              <a:off x="3971" y="3288"/>
              <a:ext cx="1402" cy="439"/>
            </a:xfrm>
            <a:custGeom>
              <a:rect b="b" l="l" r="r" t="t"/>
              <a:pathLst>
                <a:path extrusionOk="0" h="438" w="1401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4242" y="3860"/>
              <a:ext cx="999" cy="120"/>
            </a:xfrm>
            <a:custGeom>
              <a:rect b="b" l="l" r="r" t="t"/>
              <a:pathLst>
                <a:path extrusionOk="0" h="123" w="999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descr="video1" id="1055" name="Google Shape;1055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6" name="Google Shape;1056;p25"/>
          <p:cNvGrpSpPr/>
          <p:nvPr/>
        </p:nvGrpSpPr>
        <p:grpSpPr>
          <a:xfrm>
            <a:off x="8349037" y="2992531"/>
            <a:ext cx="677862" cy="663575"/>
            <a:chOff x="4437" y="1472"/>
            <a:chExt cx="427" cy="418"/>
          </a:xfrm>
        </p:grpSpPr>
        <p:sp>
          <p:nvSpPr>
            <p:cNvPr id="1057" name="Google Shape;1057;p25"/>
            <p:cNvSpPr/>
            <p:nvPr/>
          </p:nvSpPr>
          <p:spPr>
            <a:xfrm>
              <a:off x="4443" y="1475"/>
              <a:ext cx="421" cy="361"/>
            </a:xfrm>
            <a:prstGeom prst="rect">
              <a:avLst/>
            </a:prstGeom>
            <a:gradFill>
              <a:gsLst>
                <a:gs pos="0">
                  <a:srgbClr val="6B8FB3"/>
                </a:gs>
                <a:gs pos="50000">
                  <a:srgbClr val="99CCFF"/>
                </a:gs>
                <a:gs pos="100000">
                  <a:srgbClr val="6B8FB3"/>
                </a:gs>
              </a:gsLst>
              <a:lin ang="5400000" scaled="0"/>
            </a:gradFill>
            <a:ln cap="flat" cmpd="sng" w="19050">
              <a:solidFill>
                <a:srgbClr val="5F5F5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cap="flat" cmpd="sng" w="19050">
              <a:solidFill>
                <a:srgbClr val="5F5F5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4442" y="1866"/>
              <a:ext cx="414" cy="24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4437" y="1472"/>
              <a:ext cx="423" cy="356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1" name="Google Shape;1061;p25"/>
          <p:cNvSpPr/>
          <p:nvPr/>
        </p:nvSpPr>
        <p:spPr>
          <a:xfrm>
            <a:off x="4858124" y="2433731"/>
            <a:ext cx="2320925" cy="1228725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062" name="Google Shape;1062;p25"/>
          <p:cNvCxnSpPr/>
          <p:nvPr/>
        </p:nvCxnSpPr>
        <p:spPr>
          <a:xfrm>
            <a:off x="4499349" y="2998881"/>
            <a:ext cx="1241425" cy="0"/>
          </a:xfrm>
          <a:prstGeom prst="straightConnector1">
            <a:avLst/>
          </a:prstGeom>
          <a:noFill/>
          <a:ln cap="flat" cmpd="sng" w="317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25"/>
          <p:cNvCxnSpPr/>
          <p:nvPr/>
        </p:nvCxnSpPr>
        <p:spPr>
          <a:xfrm>
            <a:off x="6510712" y="3029044"/>
            <a:ext cx="1531937" cy="0"/>
          </a:xfrm>
          <a:prstGeom prst="straightConnector1">
            <a:avLst/>
          </a:prstGeom>
          <a:noFill/>
          <a:ln cap="flat" cmpd="sng" w="317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4" name="Google Shape;1064;p25"/>
          <p:cNvSpPr txBox="1"/>
          <p:nvPr/>
        </p:nvSpPr>
        <p:spPr>
          <a:xfrm>
            <a:off x="3318249" y="3698969"/>
            <a:ext cx="165258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(stored video)</a:t>
            </a:r>
            <a:endParaRPr i="1" sz="1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25"/>
          <p:cNvSpPr txBox="1"/>
          <p:nvPr/>
        </p:nvSpPr>
        <p:spPr>
          <a:xfrm>
            <a:off x="8264899" y="3806919"/>
            <a:ext cx="7667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i="1" sz="1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25"/>
          <p:cNvSpPr txBox="1"/>
          <p:nvPr/>
        </p:nvSpPr>
        <p:spPr>
          <a:xfrm>
            <a:off x="5512174" y="3262406"/>
            <a:ext cx="91916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i="1" sz="1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Streaming: DASH</a:t>
            </a:r>
            <a:endParaRPr/>
          </a:p>
        </p:txBody>
      </p:sp>
      <p:sp>
        <p:nvSpPr>
          <p:cNvPr id="1072" name="Google Shape;1072;p26"/>
          <p:cNvSpPr txBox="1"/>
          <p:nvPr>
            <p:ph idx="1" type="body"/>
          </p:nvPr>
        </p:nvSpPr>
        <p:spPr>
          <a:xfrm>
            <a:off x="1484310" y="1066800"/>
            <a:ext cx="10018713" cy="5139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DASH: D</a:t>
            </a:r>
            <a:r>
              <a:rPr lang="en-US"/>
              <a:t>ynamic, </a:t>
            </a:r>
            <a:r>
              <a:rPr b="1" lang="en-US"/>
              <a:t>A</a:t>
            </a:r>
            <a:r>
              <a:rPr lang="en-US"/>
              <a:t>daptive </a:t>
            </a:r>
            <a:r>
              <a:rPr b="1" lang="en-US"/>
              <a:t>S</a:t>
            </a:r>
            <a:r>
              <a:rPr lang="en-US"/>
              <a:t>treaming over </a:t>
            </a:r>
            <a:r>
              <a:rPr b="1" lang="en-US"/>
              <a:t>H</a:t>
            </a:r>
            <a:r>
              <a:rPr lang="en-US"/>
              <a:t>TTP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Server: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divides video file into multiple chunks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each chunk stored, encoded at different rates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manifest file: provides URLs for different chunks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Client: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periodically measures server-to-client bandwidth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consulting manifest, requests one chunk at a time 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chooses maximum coding rate sustainable given current bandwidth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can choose different coding rates at different points in time (depending on available bandwidth at time)</a:t>
            </a:r>
            <a:endParaRPr/>
          </a:p>
        </p:txBody>
      </p:sp>
      <p:pic>
        <p:nvPicPr>
          <p:cNvPr id="1073" name="Google Shape;10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Streaming: DASH</a:t>
            </a:r>
            <a:endParaRPr/>
          </a:p>
        </p:txBody>
      </p:sp>
      <p:sp>
        <p:nvSpPr>
          <p:cNvPr id="1079" name="Google Shape;1079;p27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“</a:t>
            </a:r>
            <a:r>
              <a:rPr b="1" lang="en-US"/>
              <a:t>Intelligence” at client: </a:t>
            </a:r>
            <a:r>
              <a:rPr lang="en-US"/>
              <a:t>client determines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when</a:t>
            </a:r>
            <a:r>
              <a:rPr lang="en-US"/>
              <a:t> to request chunk (so that buffer starvation, or overflow does not occur)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what</a:t>
            </a:r>
            <a:r>
              <a:rPr lang="en-US"/>
              <a:t> </a:t>
            </a:r>
            <a:r>
              <a:rPr b="1" lang="en-US"/>
              <a:t>encoding rate </a:t>
            </a:r>
            <a:r>
              <a:rPr lang="en-US"/>
              <a:t>to request (higher quality when more bandwidth available)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where</a:t>
            </a:r>
            <a:r>
              <a:rPr lang="en-US"/>
              <a:t> to request chunk (can request from URL server that is “close” to client or has high available bandwidth) </a:t>
            </a:r>
            <a:endParaRPr/>
          </a:p>
        </p:txBody>
      </p:sp>
      <p:pic>
        <p:nvPicPr>
          <p:cNvPr id="1080" name="Google Shape;10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Content Distribution Networks (CDNs)</a:t>
            </a:r>
            <a:endParaRPr/>
          </a:p>
        </p:txBody>
      </p:sp>
      <p:sp>
        <p:nvSpPr>
          <p:cNvPr id="1086" name="Google Shape;1086;p28"/>
          <p:cNvSpPr txBox="1"/>
          <p:nvPr>
            <p:ph idx="1" type="body"/>
          </p:nvPr>
        </p:nvSpPr>
        <p:spPr>
          <a:xfrm>
            <a:off x="1484310" y="1066800"/>
            <a:ext cx="10018713" cy="579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US"/>
              <a:t>Challenge: </a:t>
            </a:r>
            <a:r>
              <a:rPr lang="en-US"/>
              <a:t>how to stream content (selected from millions of videos) to hundreds of thousands of simultaneous users?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Option 1: </a:t>
            </a:r>
            <a:r>
              <a:rPr lang="en-US"/>
              <a:t>single and large “mega-server”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Single point of failure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Long path to distant clients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Multiple copies of video sent over outgoing link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Option 2:</a:t>
            </a:r>
            <a:r>
              <a:rPr lang="en-US"/>
              <a:t> store multiple copies of videos at multiple distributed sites (CDN)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Enter Deep:</a:t>
            </a:r>
            <a:r>
              <a:rPr lang="en-US"/>
              <a:t> push CDN servers deep into many access networks 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close to users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used by Akamai, 1700 locations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Bring Home: </a:t>
            </a:r>
            <a:r>
              <a:rPr lang="en-US"/>
              <a:t>smaller number (10’s) of larger clusters in POPs near (but not within) access networks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used by Limelight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087" name="Google Shape;10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28"/>
          <p:cNvSpPr txBox="1"/>
          <p:nvPr/>
        </p:nvSpPr>
        <p:spPr>
          <a:xfrm>
            <a:off x="5928748" y="2451106"/>
            <a:ext cx="5335854" cy="917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Single point of network congestion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solution doesn’t scale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Content Distribution Networks (CDNs)</a:t>
            </a:r>
            <a:endParaRPr/>
          </a:p>
        </p:txBody>
      </p:sp>
      <p:pic>
        <p:nvPicPr>
          <p:cNvPr id="1094" name="Google Shape;10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5" name="Google Shape;1095;p29"/>
          <p:cNvGrpSpPr/>
          <p:nvPr/>
        </p:nvGrpSpPr>
        <p:grpSpPr>
          <a:xfrm>
            <a:off x="3842964" y="3719980"/>
            <a:ext cx="347662" cy="681038"/>
            <a:chOff x="7923189" y="2486664"/>
            <a:chExt cx="360377" cy="884585"/>
          </a:xfrm>
        </p:grpSpPr>
        <p:pic>
          <p:nvPicPr>
            <p:cNvPr id="1096" name="Google Shape;1096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7" name="Google Shape;1097;p29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098" name="Google Shape;1098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99" name="Google Shape;1099;p29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101" name="Google Shape;1101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102" name="Google Shape;1102;p2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3" name="Google Shape;1103;p29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104" name="Google Shape;1104;p29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5" name="Google Shape;1105;p29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6" name="Google Shape;1106;p2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7" name="Google Shape;1107;p29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108" name="Google Shape;1108;p29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9" name="Google Shape;1109;p29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0" name="Google Shape;1110;p29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9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2" name="Google Shape;1112;p29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113" name="Google Shape;1113;p29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4" name="Google Shape;1114;p29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5" name="Google Shape;1115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116" name="Google Shape;1116;p29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117" name="Google Shape;1117;p29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29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9" name="Google Shape;1119;p29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121" name="Google Shape;1121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122" name="Google Shape;1122;p2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124" name="Google Shape;1124;p29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29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29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29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29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0" name="Google Shape;1130;p29"/>
          <p:cNvGrpSpPr/>
          <p:nvPr/>
        </p:nvGrpSpPr>
        <p:grpSpPr>
          <a:xfrm>
            <a:off x="3303320" y="3750629"/>
            <a:ext cx="7026169" cy="2559242"/>
            <a:chOff x="420551" y="1646384"/>
            <a:chExt cx="8416420" cy="4868096"/>
          </a:xfrm>
        </p:grpSpPr>
        <p:sp>
          <p:nvSpPr>
            <p:cNvPr id="1131" name="Google Shape;1131;p29"/>
            <p:cNvSpPr/>
            <p:nvPr/>
          </p:nvSpPr>
          <p:spPr>
            <a:xfrm>
              <a:off x="1825539" y="2241382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669683" y="3041420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6334646" y="2495362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1241260" y="5352642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822104" y="4730390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593473" y="4070041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7084047" y="2927129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3425955" y="2000100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1050735" y="2647751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4340478" y="1974702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7401590" y="5606623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8239903" y="4958973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8011272" y="4044643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5166089" y="5847904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4251566" y="5987593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3032202" y="5835205"/>
              <a:ext cx="597068" cy="418221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7" name="Google Shape;1147;p29"/>
            <p:cNvSpPr txBox="1"/>
            <p:nvPr/>
          </p:nvSpPr>
          <p:spPr>
            <a:xfrm rot="307360">
              <a:off x="5295233" y="1669617"/>
              <a:ext cx="543812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148" name="Google Shape;1148;p29"/>
            <p:cNvSpPr txBox="1"/>
            <p:nvPr/>
          </p:nvSpPr>
          <p:spPr>
            <a:xfrm rot="2829263">
              <a:off x="7635935" y="3085162"/>
              <a:ext cx="543697" cy="523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149" name="Google Shape;1149;p29"/>
            <p:cNvSpPr txBox="1"/>
            <p:nvPr/>
          </p:nvSpPr>
          <p:spPr>
            <a:xfrm rot="9845918">
              <a:off x="6395000" y="5885558"/>
              <a:ext cx="543812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150" name="Google Shape;1150;p29"/>
            <p:cNvSpPr txBox="1"/>
            <p:nvPr/>
          </p:nvSpPr>
          <p:spPr>
            <a:xfrm rot="-9948738">
              <a:off x="2117518" y="5932635"/>
              <a:ext cx="543812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151" name="Google Shape;1151;p29"/>
            <p:cNvSpPr txBox="1"/>
            <p:nvPr/>
          </p:nvSpPr>
          <p:spPr>
            <a:xfrm rot="-4992697">
              <a:off x="440646" y="3712538"/>
              <a:ext cx="543697" cy="523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152" name="Google Shape;1152;p29"/>
            <p:cNvSpPr txBox="1"/>
            <p:nvPr/>
          </p:nvSpPr>
          <p:spPr>
            <a:xfrm rot="-520651">
              <a:off x="2536067" y="1734469"/>
              <a:ext cx="543812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1153" name="Google Shape;1153;p29"/>
            <p:cNvGrpSpPr/>
            <p:nvPr/>
          </p:nvGrpSpPr>
          <p:grpSpPr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1154" name="Google Shape;1154;p29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5" name="Google Shape;1155;p29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1156" name="Google Shape;1156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57" name="Google Shape;1157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58" name="Google Shape;1158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59" name="Google Shape;1159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160" name="Google Shape;1160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61" name="Google Shape;1161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62" name="Google Shape;1162;p29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3" name="Google Shape;1163;p29"/>
                <p:cNvCxnSpPr/>
                <p:nvPr/>
              </p:nvCxnSpPr>
              <p:spPr>
                <a:xfrm>
                  <a:off x="2908" y="1364"/>
                  <a:ext cx="0" cy="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164" name="Google Shape;1164;p29"/>
              <p:cNvCxnSpPr>
                <a:stCxn id="1163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29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29"/>
              <p:cNvCxnSpPr/>
              <p:nvPr/>
            </p:nvCxnSpPr>
            <p:spPr>
              <a:xfrm flipH="1" rot="10800000">
                <a:off x="9323081" y="2786992"/>
                <a:ext cx="243358" cy="45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7" name="Google Shape;1167;p29"/>
              <p:cNvCxnSpPr/>
              <p:nvPr/>
            </p:nvCxnSpPr>
            <p:spPr>
              <a:xfrm flipH="1" rot="10800000">
                <a:off x="9028147" y="2611644"/>
                <a:ext cx="192778" cy="109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8" name="Google Shape;1168;p29"/>
              <p:cNvCxnSpPr/>
              <p:nvPr/>
            </p:nvCxnSpPr>
            <p:spPr>
              <a:xfrm flipH="1" rot="10800000">
                <a:off x="8729859" y="2909476"/>
                <a:ext cx="192778" cy="109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9" name="Google Shape;1169;p29"/>
              <p:cNvCxnSpPr/>
              <p:nvPr/>
            </p:nvCxnSpPr>
            <p:spPr>
              <a:xfrm flipH="1" rot="10800000">
                <a:off x="9537887" y="2836224"/>
                <a:ext cx="252969" cy="2529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29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1" name="Google Shape;1171;p29"/>
              <p:cNvCxnSpPr/>
              <p:nvPr/>
            </p:nvCxnSpPr>
            <p:spPr>
              <a:xfrm flipH="1" rot="10800000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2" name="Google Shape;1172;p29"/>
              <p:cNvCxnSpPr>
                <a:endCxn id="1156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173" name="Google Shape;1173;p29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1174" name="Google Shape;1174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5" name="Google Shape;1175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6" name="Google Shape;1176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77" name="Google Shape;1177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178" name="Google Shape;1178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79" name="Google Shape;1179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80" name="Google Shape;1180;p29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81" name="Google Shape;1181;p29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82" name="Google Shape;1182;p29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1183" name="Google Shape;1183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4" name="Google Shape;1184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5" name="Google Shape;1185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86" name="Google Shape;1186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187" name="Google Shape;1187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88" name="Google Shape;1188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89" name="Google Shape;1189;p29"/>
                <p:cNvCxnSpPr/>
                <p:nvPr/>
              </p:nvCxnSpPr>
              <p:spPr>
                <a:xfrm>
                  <a:off x="2358" y="1356"/>
                  <a:ext cx="0" cy="8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0" name="Google Shape;1190;p29"/>
                <p:cNvCxnSpPr/>
                <p:nvPr/>
              </p:nvCxnSpPr>
              <p:spPr>
                <a:xfrm>
                  <a:off x="2908" y="1358"/>
                  <a:ext cx="0" cy="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91" name="Google Shape;1191;p29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1192" name="Google Shape;1192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3" name="Google Shape;1193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4" name="Google Shape;1194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95" name="Google Shape;1195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196" name="Google Shape;1196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97" name="Google Shape;1197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98" name="Google Shape;1198;p29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9" name="Google Shape;1199;p29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00" name="Google Shape;1200;p29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1201" name="Google Shape;1201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02" name="Google Shape;1202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03" name="Google Shape;1203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04" name="Google Shape;1204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05" name="Google Shape;1205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06" name="Google Shape;1206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07" name="Google Shape;1207;p29"/>
                <p:cNvCxnSpPr/>
                <p:nvPr/>
              </p:nvCxnSpPr>
              <p:spPr>
                <a:xfrm>
                  <a:off x="2357" y="1362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8" name="Google Shape;1208;p29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09" name="Google Shape;1209;p29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1210" name="Google Shape;1210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11" name="Google Shape;1211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12" name="Google Shape;1212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13" name="Google Shape;1213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14" name="Google Shape;1214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15" name="Google Shape;1215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16" name="Google Shape;1216;p29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7" name="Google Shape;1217;p29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18" name="Google Shape;1218;p29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1219" name="Google Shape;1219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20" name="Google Shape;1220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21" name="Google Shape;1221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22" name="Google Shape;1222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23" name="Google Shape;1223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24" name="Google Shape;1224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25" name="Google Shape;1225;p29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6" name="Google Shape;1226;p29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27" name="Google Shape;1227;p29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1228" name="Google Shape;1228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29" name="Google Shape;1229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30" name="Google Shape;1230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31" name="Google Shape;1231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32" name="Google Shape;1232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33" name="Google Shape;1233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34" name="Google Shape;1234;p29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5" name="Google Shape;1235;p29"/>
                <p:cNvCxnSpPr/>
                <p:nvPr/>
              </p:nvCxnSpPr>
              <p:spPr>
                <a:xfrm>
                  <a:off x="2910" y="1363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36" name="Google Shape;1236;p29"/>
            <p:cNvGrpSpPr/>
            <p:nvPr/>
          </p:nvGrpSpPr>
          <p:grpSpPr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1237" name="Google Shape;1237;p29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8" name="Google Shape;1238;p29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1239" name="Google Shape;1239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40" name="Google Shape;1240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41" name="Google Shape;1241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42" name="Google Shape;1242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3" name="Google Shape;1243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44" name="Google Shape;1244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45" name="Google Shape;1245;p29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6" name="Google Shape;1246;p29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247" name="Google Shape;1247;p29"/>
              <p:cNvCxnSpPr>
                <a:stCxn id="1246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9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9"/>
              <p:cNvCxnSpPr/>
              <p:nvPr/>
            </p:nvCxnSpPr>
            <p:spPr>
              <a:xfrm flipH="1" rot="10800000">
                <a:off x="9323081" y="2786992"/>
                <a:ext cx="243358" cy="45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9"/>
              <p:cNvCxnSpPr/>
              <p:nvPr/>
            </p:nvCxnSpPr>
            <p:spPr>
              <a:xfrm flipH="1" rot="10800000">
                <a:off x="9028147" y="2611644"/>
                <a:ext cx="192778" cy="109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29"/>
              <p:cNvCxnSpPr/>
              <p:nvPr/>
            </p:nvCxnSpPr>
            <p:spPr>
              <a:xfrm flipH="1" rot="10800000">
                <a:off x="8729859" y="2909476"/>
                <a:ext cx="192778" cy="109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29"/>
              <p:cNvCxnSpPr/>
              <p:nvPr/>
            </p:nvCxnSpPr>
            <p:spPr>
              <a:xfrm flipH="1" rot="10800000">
                <a:off x="9537887" y="2836224"/>
                <a:ext cx="252969" cy="2529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9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29"/>
              <p:cNvCxnSpPr/>
              <p:nvPr/>
            </p:nvCxnSpPr>
            <p:spPr>
              <a:xfrm flipH="1" rot="10800000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29"/>
              <p:cNvCxnSpPr>
                <a:endCxn id="1239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56" name="Google Shape;1256;p29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1257" name="Google Shape;1257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58" name="Google Shape;1258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59" name="Google Shape;1259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60" name="Google Shape;1260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1" name="Google Shape;1261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62" name="Google Shape;1262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63" name="Google Shape;1263;p29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4" name="Google Shape;1264;p29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65" name="Google Shape;1265;p29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1266" name="Google Shape;1266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67" name="Google Shape;1267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68" name="Google Shape;1268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69" name="Google Shape;1269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70" name="Google Shape;1270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71" name="Google Shape;1271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72" name="Google Shape;1272;p29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3" name="Google Shape;1273;p29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74" name="Google Shape;1274;p29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1275" name="Google Shape;1275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76" name="Google Shape;1276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77" name="Google Shape;1277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78" name="Google Shape;1278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79" name="Google Shape;1279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80" name="Google Shape;1280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81" name="Google Shape;1281;p29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2" name="Google Shape;1282;p29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83" name="Google Shape;1283;p29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1284" name="Google Shape;1284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85" name="Google Shape;1285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86" name="Google Shape;1286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87" name="Google Shape;1287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88" name="Google Shape;1288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89" name="Google Shape;1289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90" name="Google Shape;1290;p29"/>
                <p:cNvCxnSpPr/>
                <p:nvPr/>
              </p:nvCxnSpPr>
              <p:spPr>
                <a:xfrm>
                  <a:off x="2358" y="1360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1" name="Google Shape;1291;p29"/>
                <p:cNvCxnSpPr/>
                <p:nvPr/>
              </p:nvCxnSpPr>
              <p:spPr>
                <a:xfrm>
                  <a:off x="2906" y="1362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92" name="Google Shape;1292;p29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1293" name="Google Shape;1293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94" name="Google Shape;1294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95" name="Google Shape;1295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96" name="Google Shape;1296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98" name="Google Shape;1298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99" name="Google Shape;1299;p29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0" name="Google Shape;1300;p29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01" name="Google Shape;1301;p29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1302" name="Google Shape;1302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03" name="Google Shape;1303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04" name="Google Shape;1304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308" name="Google Shape;1308;p29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9" name="Google Shape;1309;p29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0" name="Google Shape;1310;p29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1311" name="Google Shape;1311;p29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12" name="Google Shape;1312;p29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13" name="Google Shape;1313;p29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314" name="Google Shape;1314;p29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315" name="Google Shape;1315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317" name="Google Shape;1317;p29"/>
                <p:cNvCxnSpPr/>
                <p:nvPr/>
              </p:nvCxnSpPr>
              <p:spPr>
                <a:xfrm>
                  <a:off x="2357" y="1361"/>
                  <a:ext cx="0" cy="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8" name="Google Shape;1318;p29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319" name="Google Shape;1319;p29"/>
            <p:cNvSpPr/>
            <p:nvPr/>
          </p:nvSpPr>
          <p:spPr>
            <a:xfrm>
              <a:off x="1498600" y="4165600"/>
              <a:ext cx="3086100" cy="116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0" name="Google Shape;1320;p29"/>
            <p:cNvGrpSpPr/>
            <p:nvPr/>
          </p:nvGrpSpPr>
          <p:grpSpPr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1321" name="Google Shape;1321;p2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2" name="Google Shape;1322;p2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3" name="Google Shape;1323;p2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24" name="Google Shape;1324;p2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25" name="Google Shape;1325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6" name="Google Shape;1326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27" name="Google Shape;1327;p29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29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29" name="Google Shape;1329;p29"/>
            <p:cNvCxnSpPr>
              <a:stCxn id="1328" idx="0"/>
            </p:cNvCxnSpPr>
            <p:nvPr/>
          </p:nvCxnSpPr>
          <p:spPr>
            <a:xfrm>
              <a:off x="2662301" y="4315627"/>
              <a:ext cx="940500" cy="11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29"/>
            <p:cNvCxnSpPr/>
            <p:nvPr/>
          </p:nvCxnSpPr>
          <p:spPr>
            <a:xfrm>
              <a:off x="3112420" y="4624312"/>
              <a:ext cx="116433" cy="710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29"/>
            <p:cNvCxnSpPr/>
            <p:nvPr/>
          </p:nvCxnSpPr>
          <p:spPr>
            <a:xfrm flipH="1" rot="10800000">
              <a:off x="2920421" y="4797923"/>
              <a:ext cx="234667" cy="388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29"/>
            <p:cNvCxnSpPr/>
            <p:nvPr/>
          </p:nvCxnSpPr>
          <p:spPr>
            <a:xfrm flipH="1" rot="10800000">
              <a:off x="2636021" y="4648552"/>
              <a:ext cx="185893" cy="933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29"/>
            <p:cNvCxnSpPr/>
            <p:nvPr/>
          </p:nvCxnSpPr>
          <p:spPr>
            <a:xfrm flipH="1" rot="10800000">
              <a:off x="2348386" y="4902261"/>
              <a:ext cx="185893" cy="933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29"/>
            <p:cNvCxnSpPr/>
            <p:nvPr/>
          </p:nvCxnSpPr>
          <p:spPr>
            <a:xfrm flipH="1" rot="10800000">
              <a:off x="3127556" y="4839861"/>
              <a:ext cx="243934" cy="2154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29"/>
            <p:cNvCxnSpPr/>
            <p:nvPr/>
          </p:nvCxnSpPr>
          <p:spPr>
            <a:xfrm rot="10800000">
              <a:off x="3601475" y="4827802"/>
              <a:ext cx="342282" cy="1059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29"/>
            <p:cNvCxnSpPr/>
            <p:nvPr/>
          </p:nvCxnSpPr>
          <p:spPr>
            <a:xfrm flipH="1" rot="10800000">
              <a:off x="3587812" y="4532358"/>
              <a:ext cx="273243" cy="1666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29"/>
            <p:cNvCxnSpPr>
              <a:endCxn id="1321" idx="4"/>
            </p:cNvCxnSpPr>
            <p:nvPr/>
          </p:nvCxnSpPr>
          <p:spPr>
            <a:xfrm rot="10800000">
              <a:off x="2408212" y="4421933"/>
              <a:ext cx="396300" cy="7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38" name="Google Shape;1338;p29"/>
            <p:cNvGrpSpPr/>
            <p:nvPr/>
          </p:nvGrpSpPr>
          <p:grpSpPr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1339" name="Google Shape;1339;p2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0" name="Google Shape;1340;p2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1" name="Google Shape;1341;p2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42" name="Google Shape;1342;p2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43" name="Google Shape;1343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4" name="Google Shape;1344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45" name="Google Shape;1345;p29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6" name="Google Shape;1346;p29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47" name="Google Shape;1347;p29"/>
            <p:cNvGrpSpPr/>
            <p:nvPr/>
          </p:nvGrpSpPr>
          <p:grpSpPr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1348" name="Google Shape;1348;p2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9" name="Google Shape;1349;p2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0" name="Google Shape;1350;p2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51" name="Google Shape;1351;p2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52" name="Google Shape;1352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3" name="Google Shape;1353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54" name="Google Shape;1354;p29"/>
              <p:cNvCxnSpPr/>
              <p:nvPr/>
            </p:nvCxnSpPr>
            <p:spPr>
              <a:xfrm>
                <a:off x="2357" y="1360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5" name="Google Shape;1355;p29"/>
              <p:cNvCxnSpPr/>
              <p:nvPr/>
            </p:nvCxnSpPr>
            <p:spPr>
              <a:xfrm>
                <a:off x="2908" y="1362"/>
                <a:ext cx="0" cy="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56" name="Google Shape;1356;p29"/>
            <p:cNvGrpSpPr/>
            <p:nvPr/>
          </p:nvGrpSpPr>
          <p:grpSpPr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1357" name="Google Shape;1357;p2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8" name="Google Shape;1358;p2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9" name="Google Shape;1359;p2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60" name="Google Shape;1360;p2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61" name="Google Shape;1361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62" name="Google Shape;1362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63" name="Google Shape;1363;p2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4" name="Google Shape;1364;p2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65" name="Google Shape;1365;p29"/>
            <p:cNvGrpSpPr/>
            <p:nvPr/>
          </p:nvGrpSpPr>
          <p:grpSpPr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1366" name="Google Shape;1366;p2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7" name="Google Shape;1367;p2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8" name="Google Shape;1368;p2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69" name="Google Shape;1369;p2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70" name="Google Shape;1370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1" name="Google Shape;1371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72" name="Google Shape;1372;p2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2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4" name="Google Shape;1374;p29"/>
            <p:cNvGrpSpPr/>
            <p:nvPr/>
          </p:nvGrpSpPr>
          <p:grpSpPr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1375" name="Google Shape;1375;p2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6" name="Google Shape;1376;p2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7" name="Google Shape;1377;p2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78" name="Google Shape;1378;p2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79" name="Google Shape;1379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0" name="Google Shape;1380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81" name="Google Shape;1381;p2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2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83" name="Google Shape;1383;p29"/>
            <p:cNvGrpSpPr/>
            <p:nvPr/>
          </p:nvGrpSpPr>
          <p:grpSpPr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1384" name="Google Shape;1384;p2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5" name="Google Shape;1385;p2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6" name="Google Shape;1386;p2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87" name="Google Shape;1387;p2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88" name="Google Shape;1388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9" name="Google Shape;1389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90" name="Google Shape;1390;p2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2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92" name="Google Shape;1392;p29"/>
            <p:cNvGrpSpPr/>
            <p:nvPr/>
          </p:nvGrpSpPr>
          <p:grpSpPr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1393" name="Google Shape;1393;p2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4" name="Google Shape;1394;p2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5" name="Google Shape;1395;p2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96" name="Google Shape;1396;p2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97" name="Google Shape;1397;p2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8" name="Google Shape;1398;p2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99" name="Google Shape;1399;p2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29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01" name="Google Shape;1401;p29"/>
            <p:cNvCxnSpPr>
              <a:endCxn id="1241" idx="1"/>
            </p:cNvCxnSpPr>
            <p:nvPr/>
          </p:nvCxnSpPr>
          <p:spPr>
            <a:xfrm>
              <a:off x="2383486" y="2610474"/>
              <a:ext cx="238200" cy="261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29"/>
            <p:cNvCxnSpPr>
              <a:stCxn id="1139" idx="8"/>
              <a:endCxn id="1403" idx="2"/>
            </p:cNvCxnSpPr>
            <p:nvPr/>
          </p:nvCxnSpPr>
          <p:spPr>
            <a:xfrm>
              <a:off x="1455738" y="2990814"/>
              <a:ext cx="38100" cy="3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29"/>
            <p:cNvCxnSpPr>
              <a:endCxn id="1403" idx="3"/>
            </p:cNvCxnSpPr>
            <p:nvPr/>
          </p:nvCxnSpPr>
          <p:spPr>
            <a:xfrm>
              <a:off x="1235234" y="3271143"/>
              <a:ext cx="123900" cy="21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29"/>
            <p:cNvCxnSpPr>
              <a:endCxn id="1286" idx="1"/>
            </p:cNvCxnSpPr>
            <p:nvPr/>
          </p:nvCxnSpPr>
          <p:spPr>
            <a:xfrm>
              <a:off x="3915618" y="2411781"/>
              <a:ext cx="308100" cy="57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29"/>
            <p:cNvCxnSpPr>
              <a:endCxn id="1286" idx="0"/>
            </p:cNvCxnSpPr>
            <p:nvPr/>
          </p:nvCxnSpPr>
          <p:spPr>
            <a:xfrm flipH="1">
              <a:off x="4426303" y="2390060"/>
              <a:ext cx="384300" cy="5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29"/>
            <p:cNvCxnSpPr>
              <a:endCxn id="1203" idx="0"/>
            </p:cNvCxnSpPr>
            <p:nvPr/>
          </p:nvCxnSpPr>
          <p:spPr>
            <a:xfrm>
              <a:off x="6770957" y="2900235"/>
              <a:ext cx="216000" cy="104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29"/>
            <p:cNvCxnSpPr/>
            <p:nvPr/>
          </p:nvCxnSpPr>
          <p:spPr>
            <a:xfrm flipH="1">
              <a:off x="7137400" y="3251200"/>
              <a:ext cx="241300" cy="692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29"/>
            <p:cNvCxnSpPr>
              <a:stCxn id="1143" idx="4"/>
              <a:endCxn id="1217" idx="0"/>
            </p:cNvCxnSpPr>
            <p:nvPr/>
          </p:nvCxnSpPr>
          <p:spPr>
            <a:xfrm flipH="1">
              <a:off x="7483613" y="4229100"/>
              <a:ext cx="541200" cy="24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29"/>
            <p:cNvCxnSpPr/>
            <p:nvPr/>
          </p:nvCxnSpPr>
          <p:spPr>
            <a:xfrm rot="10800000">
              <a:off x="7454900" y="4573588"/>
              <a:ext cx="796925" cy="614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29"/>
            <p:cNvCxnSpPr>
              <a:endCxn id="1219" idx="5"/>
            </p:cNvCxnSpPr>
            <p:nvPr/>
          </p:nvCxnSpPr>
          <p:spPr>
            <a:xfrm rot="10800000">
              <a:off x="6496434" y="4722379"/>
              <a:ext cx="1047600" cy="96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29"/>
            <p:cNvCxnSpPr>
              <a:stCxn id="1144" idx="0"/>
              <a:endCxn id="1413" idx="5"/>
            </p:cNvCxnSpPr>
            <p:nvPr/>
          </p:nvCxnSpPr>
          <p:spPr>
            <a:xfrm rot="10800000">
              <a:off x="5085361" y="5684604"/>
              <a:ext cx="520800" cy="169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29"/>
            <p:cNvCxnSpPr/>
            <p:nvPr/>
          </p:nvCxnSpPr>
          <p:spPr>
            <a:xfrm rot="10800000">
              <a:off x="4068763" y="5045075"/>
              <a:ext cx="371475" cy="973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29"/>
            <p:cNvCxnSpPr/>
            <p:nvPr/>
          </p:nvCxnSpPr>
          <p:spPr>
            <a:xfrm flipH="1" rot="10800000">
              <a:off x="3389313" y="5689600"/>
              <a:ext cx="306387" cy="165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29"/>
            <p:cNvCxnSpPr/>
            <p:nvPr/>
          </p:nvCxnSpPr>
          <p:spPr>
            <a:xfrm flipH="1" rot="10800000">
              <a:off x="1790700" y="5160963"/>
              <a:ext cx="401638" cy="209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29"/>
            <p:cNvCxnSpPr/>
            <p:nvPr/>
          </p:nvCxnSpPr>
          <p:spPr>
            <a:xfrm flipH="1" rot="10800000">
              <a:off x="1179513" y="4467225"/>
              <a:ext cx="227012" cy="2825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29"/>
            <p:cNvCxnSpPr>
              <a:endCxn id="1403" idx="5"/>
            </p:cNvCxnSpPr>
            <p:nvPr/>
          </p:nvCxnSpPr>
          <p:spPr>
            <a:xfrm flipH="1" rot="10800000">
              <a:off x="1156034" y="4369521"/>
              <a:ext cx="203100" cy="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9" name="Google Shape;1419;p29"/>
            <p:cNvSpPr/>
            <p:nvPr/>
          </p:nvSpPr>
          <p:spPr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0" name="Google Shape;1420;p29"/>
            <p:cNvCxnSpPr/>
            <p:nvPr/>
          </p:nvCxnSpPr>
          <p:spPr>
            <a:xfrm>
              <a:off x="4713288" y="3051291"/>
              <a:ext cx="964307" cy="26892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29"/>
            <p:cNvCxnSpPr/>
            <p:nvPr/>
          </p:nvCxnSpPr>
          <p:spPr>
            <a:xfrm>
              <a:off x="6139457" y="3169615"/>
              <a:ext cx="691556" cy="784846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29"/>
            <p:cNvCxnSpPr>
              <a:stCxn id="1368" idx="0"/>
            </p:cNvCxnSpPr>
            <p:nvPr/>
          </p:nvCxnSpPr>
          <p:spPr>
            <a:xfrm flipH="1" rot="10800000">
              <a:off x="3833272" y="4233218"/>
              <a:ext cx="190500" cy="14130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3" name="Google Shape;1423;p29"/>
            <p:cNvSpPr/>
            <p:nvPr/>
          </p:nvSpPr>
          <p:spPr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/>
            </a:p>
          </p:txBody>
        </p:sp>
        <p:cxnSp>
          <p:nvCxnSpPr>
            <p:cNvPr id="1424" name="Google Shape;1424;p29"/>
            <p:cNvCxnSpPr>
              <a:stCxn id="1423" idx="6"/>
              <a:endCxn id="1162" idx="1"/>
            </p:cNvCxnSpPr>
            <p:nvPr/>
          </p:nvCxnSpPr>
          <p:spPr>
            <a:xfrm flipH="1" rot="10800000">
              <a:off x="4460773" y="3953985"/>
              <a:ext cx="770100" cy="15810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29"/>
            <p:cNvCxnSpPr/>
            <p:nvPr/>
          </p:nvCxnSpPr>
          <p:spPr>
            <a:xfrm>
              <a:off x="3692525" y="3789363"/>
              <a:ext cx="342828" cy="205015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29"/>
            <p:cNvCxnSpPr>
              <a:stCxn id="1293" idx="5"/>
              <a:endCxn id="1158" idx="1"/>
            </p:cNvCxnSpPr>
            <p:nvPr/>
          </p:nvCxnSpPr>
          <p:spPr>
            <a:xfrm>
              <a:off x="4876256" y="3633041"/>
              <a:ext cx="431700" cy="22260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29"/>
            <p:cNvCxnSpPr>
              <a:endCxn id="1323" idx="0"/>
            </p:cNvCxnSpPr>
            <p:nvPr/>
          </p:nvCxnSpPr>
          <p:spPr>
            <a:xfrm flipH="1">
              <a:off x="2407287" y="3753303"/>
              <a:ext cx="282600" cy="51120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29"/>
            <p:cNvCxnSpPr>
              <a:stCxn id="1382" idx="0"/>
            </p:cNvCxnSpPr>
            <p:nvPr/>
          </p:nvCxnSpPr>
          <p:spPr>
            <a:xfrm flipH="1" rot="10800000">
              <a:off x="4307761" y="4626575"/>
              <a:ext cx="843900" cy="30420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3" name="Google Shape;1413;p29"/>
            <p:cNvSpPr/>
            <p:nvPr/>
          </p:nvSpPr>
          <p:spPr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9"/>
            <p:cNvSpPr/>
            <p:nvPr/>
          </p:nvSpPr>
          <p:spPr>
            <a:xfrm rot="5400000">
              <a:off x="867569" y="3736182"/>
              <a:ext cx="1252537" cy="381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9" name="Google Shape;1429;p29"/>
            <p:cNvCxnSpPr>
              <a:stCxn id="1403" idx="0"/>
              <a:endCxn id="1317" idx="0"/>
            </p:cNvCxnSpPr>
            <p:nvPr/>
          </p:nvCxnSpPr>
          <p:spPr>
            <a:xfrm flipH="1" rot="10800000">
              <a:off x="1684338" y="3653682"/>
              <a:ext cx="758700" cy="27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29"/>
            <p:cNvCxnSpPr>
              <a:endCxn id="1327" idx="1"/>
            </p:cNvCxnSpPr>
            <p:nvPr/>
          </p:nvCxnSpPr>
          <p:spPr>
            <a:xfrm>
              <a:off x="1685925" y="4111625"/>
              <a:ext cx="466800" cy="2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1" name="Google Shape;1431;p29"/>
          <p:cNvGrpSpPr/>
          <p:nvPr/>
        </p:nvGrpSpPr>
        <p:grpSpPr>
          <a:xfrm>
            <a:off x="2604714" y="4693118"/>
            <a:ext cx="874712" cy="506412"/>
            <a:chOff x="2889" y="1631"/>
            <a:chExt cx="980" cy="743"/>
          </a:xfrm>
        </p:grpSpPr>
        <p:sp>
          <p:nvSpPr>
            <p:cNvPr id="1432" name="Google Shape;1432;p29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2889" y="1631"/>
              <a:ext cx="980" cy="254"/>
            </a:xfrm>
            <a:prstGeom prst="triangle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sz="24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29"/>
          <p:cNvCxnSpPr/>
          <p:nvPr/>
        </p:nvCxnSpPr>
        <p:spPr>
          <a:xfrm flipH="1" rot="10800000">
            <a:off x="3327026" y="5145555"/>
            <a:ext cx="144463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5" name="Google Shape;1435;p29"/>
          <p:cNvSpPr txBox="1"/>
          <p:nvPr/>
        </p:nvSpPr>
        <p:spPr>
          <a:xfrm>
            <a:off x="1455716" y="1736794"/>
            <a:ext cx="7772400" cy="50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subscriber requests content from CDN</a:t>
            </a:r>
            <a:endParaRPr/>
          </a:p>
        </p:txBody>
      </p:sp>
      <p:grpSp>
        <p:nvGrpSpPr>
          <p:cNvPr id="1436" name="Google Shape;1436;p29"/>
          <p:cNvGrpSpPr/>
          <p:nvPr/>
        </p:nvGrpSpPr>
        <p:grpSpPr>
          <a:xfrm>
            <a:off x="5386014" y="5642443"/>
            <a:ext cx="349250" cy="679450"/>
            <a:chOff x="7923189" y="2486664"/>
            <a:chExt cx="360377" cy="884585"/>
          </a:xfrm>
        </p:grpSpPr>
        <p:pic>
          <p:nvPicPr>
            <p:cNvPr id="1437" name="Google Shape;1437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8" name="Google Shape;1438;p29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439" name="Google Shape;1439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40" name="Google Shape;1440;p29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44" name="Google Shape;1444;p29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445" name="Google Shape;1445;p29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6" name="Google Shape;1446;p29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47" name="Google Shape;1447;p2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48" name="Google Shape;1448;p29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449" name="Google Shape;1449;p29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0" name="Google Shape;1450;p29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51" name="Google Shape;1451;p29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29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454" name="Google Shape;1454;p29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5" name="Google Shape;1455;p29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56" name="Google Shape;1456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457" name="Google Shape;1457;p29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458" name="Google Shape;1458;p29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9" name="Google Shape;1459;p29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60" name="Google Shape;1460;p29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29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1" name="Google Shape;1471;p29"/>
          <p:cNvGrpSpPr/>
          <p:nvPr/>
        </p:nvGrpSpPr>
        <p:grpSpPr>
          <a:xfrm>
            <a:off x="6552826" y="3421530"/>
            <a:ext cx="347663" cy="679450"/>
            <a:chOff x="7923189" y="2486664"/>
            <a:chExt cx="360377" cy="884585"/>
          </a:xfrm>
        </p:grpSpPr>
        <p:pic>
          <p:nvPicPr>
            <p:cNvPr id="1472" name="Google Shape;1472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3" name="Google Shape;1473;p29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474" name="Google Shape;1474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79" name="Google Shape;1479;p29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480" name="Google Shape;1480;p29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1" name="Google Shape;1481;p29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82" name="Google Shape;1482;p2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3" name="Google Shape;1483;p29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484" name="Google Shape;1484;p29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5" name="Google Shape;1485;p29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86" name="Google Shape;1486;p29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8" name="Google Shape;1488;p29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489" name="Google Shape;1489;p29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0" name="Google Shape;1490;p29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91" name="Google Shape;1491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492" name="Google Shape;1492;p29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493" name="Google Shape;1493;p29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4" name="Google Shape;1494;p29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95" name="Google Shape;1495;p29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6" name="Google Shape;1506;p29"/>
          <p:cNvGrpSpPr/>
          <p:nvPr/>
        </p:nvGrpSpPr>
        <p:grpSpPr>
          <a:xfrm>
            <a:off x="7249739" y="5477343"/>
            <a:ext cx="347662" cy="681037"/>
            <a:chOff x="7923189" y="2486664"/>
            <a:chExt cx="360377" cy="884585"/>
          </a:xfrm>
        </p:grpSpPr>
        <p:pic>
          <p:nvPicPr>
            <p:cNvPr id="1507" name="Google Shape;1507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8" name="Google Shape;1508;p29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509" name="Google Shape;1509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4" name="Google Shape;1514;p29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515" name="Google Shape;1515;p29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6" name="Google Shape;1516;p29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17" name="Google Shape;1517;p2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8" name="Google Shape;1518;p29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519" name="Google Shape;1519;p29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0" name="Google Shape;1520;p29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21" name="Google Shape;1521;p29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3" name="Google Shape;1523;p29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524" name="Google Shape;1524;p29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5" name="Google Shape;1525;p29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26" name="Google Shape;1526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527" name="Google Shape;1527;p29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528" name="Google Shape;1528;p29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9" name="Google Shape;1529;p29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30" name="Google Shape;1530;p29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1" name="Google Shape;1541;p29"/>
          <p:cNvGrpSpPr/>
          <p:nvPr/>
        </p:nvGrpSpPr>
        <p:grpSpPr>
          <a:xfrm>
            <a:off x="8232401" y="3694580"/>
            <a:ext cx="347663" cy="681038"/>
            <a:chOff x="7923189" y="2486664"/>
            <a:chExt cx="360377" cy="884585"/>
          </a:xfrm>
        </p:grpSpPr>
        <p:pic>
          <p:nvPicPr>
            <p:cNvPr id="1542" name="Google Shape;1542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3" name="Google Shape;1543;p29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544" name="Google Shape;1544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9" name="Google Shape;1549;p29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550" name="Google Shape;1550;p29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1" name="Google Shape;1551;p29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52" name="Google Shape;1552;p2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3" name="Google Shape;1553;p29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554" name="Google Shape;1554;p29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5" name="Google Shape;1555;p29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56" name="Google Shape;1556;p29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8" name="Google Shape;1558;p29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559" name="Google Shape;1559;p29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0" name="Google Shape;1560;p29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61" name="Google Shape;1561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562" name="Google Shape;1562;p29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563" name="Google Shape;1563;p29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4" name="Google Shape;1564;p29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65" name="Google Shape;1565;p29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76" name="Google Shape;1576;p29"/>
          <p:cNvGrpSpPr/>
          <p:nvPr/>
        </p:nvGrpSpPr>
        <p:grpSpPr>
          <a:xfrm>
            <a:off x="4287464" y="5494805"/>
            <a:ext cx="347662" cy="681038"/>
            <a:chOff x="7923189" y="2486664"/>
            <a:chExt cx="360377" cy="884585"/>
          </a:xfrm>
        </p:grpSpPr>
        <p:pic>
          <p:nvPicPr>
            <p:cNvPr id="1577" name="Google Shape;1577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8" name="Google Shape;1578;p29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579" name="Google Shape;1579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4" name="Google Shape;1584;p29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585" name="Google Shape;1585;p29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6" name="Google Shape;1586;p29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7" name="Google Shape;1587;p2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8" name="Google Shape;1588;p29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589" name="Google Shape;1589;p29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Google Shape;1590;p29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91" name="Google Shape;1591;p29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3" name="Google Shape;1593;p29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594" name="Google Shape;1594;p29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Google Shape;1595;p29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96" name="Google Shape;1596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597" name="Google Shape;1597;p29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598" name="Google Shape;1598;p29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9" name="Google Shape;1599;p29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0" name="Google Shape;1600;p29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11" name="Google Shape;1611;p29"/>
          <p:cNvGrpSpPr/>
          <p:nvPr/>
        </p:nvGrpSpPr>
        <p:grpSpPr>
          <a:xfrm>
            <a:off x="9872289" y="4234307"/>
            <a:ext cx="990600" cy="731861"/>
            <a:chOff x="7707615" y="4368869"/>
            <a:chExt cx="990551" cy="731658"/>
          </a:xfrm>
        </p:grpSpPr>
        <p:pic>
          <p:nvPicPr>
            <p:cNvPr id="1612" name="Google Shape;1612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71833" y="4640202"/>
              <a:ext cx="822008" cy="460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3" name="Google Shape;1613;p29"/>
            <p:cNvGrpSpPr/>
            <p:nvPr/>
          </p:nvGrpSpPr>
          <p:grpSpPr>
            <a:xfrm flipH="1">
              <a:off x="7707615" y="4368892"/>
              <a:ext cx="225477" cy="395239"/>
              <a:chOff x="4143" y="429"/>
              <a:chExt cx="1422" cy="2392"/>
            </a:xfrm>
          </p:grpSpPr>
          <p:sp>
            <p:nvSpPr>
              <p:cNvPr id="1614" name="Google Shape;1614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15" name="Google Shape;1615;p29"/>
              <p:cNvSpPr/>
              <p:nvPr/>
            </p:nvSpPr>
            <p:spPr>
              <a:xfrm>
                <a:off x="4203" y="429"/>
                <a:ext cx="1051" cy="227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17" name="Google Shape;1617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18" name="Google Shape;1618;p29"/>
              <p:cNvSpPr/>
              <p:nvPr/>
            </p:nvSpPr>
            <p:spPr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9" name="Google Shape;1619;p29"/>
              <p:cNvGrpSpPr/>
              <p:nvPr/>
            </p:nvGrpSpPr>
            <p:grpSpPr>
              <a:xfrm>
                <a:off x="4754" y="669"/>
                <a:ext cx="581" cy="144"/>
                <a:chOff x="620" y="2569"/>
                <a:chExt cx="725" cy="138"/>
              </a:xfrm>
            </p:grpSpPr>
            <p:sp>
              <p:nvSpPr>
                <p:cNvPr id="1620" name="Google Shape;1620;p29"/>
                <p:cNvSpPr/>
                <p:nvPr/>
              </p:nvSpPr>
              <p:spPr>
                <a:xfrm>
                  <a:off x="620" y="2569"/>
                  <a:ext cx="725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1" name="Google Shape;1621;p29"/>
                <p:cNvSpPr/>
                <p:nvPr/>
              </p:nvSpPr>
              <p:spPr>
                <a:xfrm>
                  <a:off x="645" y="2587"/>
                  <a:ext cx="700" cy="101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2" name="Google Shape;1622;p29"/>
              <p:cNvSpPr/>
              <p:nvPr/>
            </p:nvSpPr>
            <p:spPr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23" name="Google Shape;1623;p29"/>
              <p:cNvGrpSpPr/>
              <p:nvPr/>
            </p:nvGrpSpPr>
            <p:grpSpPr>
              <a:xfrm>
                <a:off x="4744" y="996"/>
                <a:ext cx="581" cy="134"/>
                <a:chOff x="610" y="2570"/>
                <a:chExt cx="725" cy="139"/>
              </a:xfrm>
            </p:grpSpPr>
            <p:sp>
              <p:nvSpPr>
                <p:cNvPr id="1624" name="Google Shape;1624;p29"/>
                <p:cNvSpPr/>
                <p:nvPr/>
              </p:nvSpPr>
              <p:spPr>
                <a:xfrm>
                  <a:off x="610" y="2570"/>
                  <a:ext cx="725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5" name="Google Shape;1625;p29"/>
                <p:cNvSpPr/>
                <p:nvPr/>
              </p:nvSpPr>
              <p:spPr>
                <a:xfrm>
                  <a:off x="623" y="2590"/>
                  <a:ext cx="687" cy="1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6" name="Google Shape;1626;p29"/>
              <p:cNvSpPr/>
              <p:nvPr/>
            </p:nvSpPr>
            <p:spPr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28" name="Google Shape;1628;p29"/>
              <p:cNvGrpSpPr/>
              <p:nvPr/>
            </p:nvGrpSpPr>
            <p:grpSpPr>
              <a:xfrm>
                <a:off x="4734" y="1629"/>
                <a:ext cx="571" cy="144"/>
                <a:chOff x="613" y="2570"/>
                <a:chExt cx="711" cy="133"/>
              </a:xfrm>
            </p:grpSpPr>
            <p:sp>
              <p:nvSpPr>
                <p:cNvPr id="1629" name="Google Shape;1629;p29"/>
                <p:cNvSpPr/>
                <p:nvPr/>
              </p:nvSpPr>
              <p:spPr>
                <a:xfrm>
                  <a:off x="613" y="2570"/>
                  <a:ext cx="711" cy="13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0" name="Google Shape;1630;p29"/>
                <p:cNvSpPr/>
                <p:nvPr/>
              </p:nvSpPr>
              <p:spPr>
                <a:xfrm>
                  <a:off x="625" y="2588"/>
                  <a:ext cx="673" cy="9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1" name="Google Shape;1631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632" name="Google Shape;1632;p29"/>
              <p:cNvGrpSpPr/>
              <p:nvPr/>
            </p:nvGrpSpPr>
            <p:grpSpPr>
              <a:xfrm>
                <a:off x="4744" y="1303"/>
                <a:ext cx="580" cy="163"/>
                <a:chOff x="620" y="2544"/>
                <a:chExt cx="723" cy="163"/>
              </a:xfrm>
            </p:grpSpPr>
            <p:sp>
              <p:nvSpPr>
                <p:cNvPr id="1633" name="Google Shape;1633;p29"/>
                <p:cNvSpPr/>
                <p:nvPr/>
              </p:nvSpPr>
              <p:spPr>
                <a:xfrm>
                  <a:off x="620" y="2544"/>
                  <a:ext cx="723" cy="16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4" name="Google Shape;1634;p29"/>
                <p:cNvSpPr/>
                <p:nvPr/>
              </p:nvSpPr>
              <p:spPr>
                <a:xfrm>
                  <a:off x="645" y="2582"/>
                  <a:ext cx="673" cy="115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5" name="Google Shape;1635;p29"/>
              <p:cNvSpPr/>
              <p:nvPr/>
            </p:nvSpPr>
            <p:spPr>
              <a:xfrm>
                <a:off x="5255" y="429"/>
                <a:ext cx="60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4143" y="2677"/>
                <a:ext cx="1201" cy="144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4203" y="2705"/>
                <a:ext cx="1071" cy="7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6" name="Google Shape;1646;p29"/>
            <p:cNvGrpSpPr/>
            <p:nvPr/>
          </p:nvGrpSpPr>
          <p:grpSpPr>
            <a:xfrm flipH="1">
              <a:off x="7939390" y="4368869"/>
              <a:ext cx="227063" cy="396726"/>
              <a:chOff x="4136" y="427"/>
              <a:chExt cx="1432" cy="2401"/>
            </a:xfrm>
          </p:grpSpPr>
          <p:sp>
            <p:nvSpPr>
              <p:cNvPr id="1647" name="Google Shape;1647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48" name="Google Shape;1648;p29"/>
              <p:cNvSpPr/>
              <p:nvPr/>
            </p:nvSpPr>
            <p:spPr>
              <a:xfrm>
                <a:off x="4207" y="427"/>
                <a:ext cx="1051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50" name="Google Shape;1650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51" name="Google Shape;1651;p29"/>
              <p:cNvSpPr/>
              <p:nvPr/>
            </p:nvSpPr>
            <p:spPr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2" name="Google Shape;1652;p29"/>
              <p:cNvGrpSpPr/>
              <p:nvPr/>
            </p:nvGrpSpPr>
            <p:grpSpPr>
              <a:xfrm>
                <a:off x="4747" y="667"/>
                <a:ext cx="581" cy="144"/>
                <a:chOff x="612" y="2567"/>
                <a:chExt cx="725" cy="138"/>
              </a:xfrm>
            </p:grpSpPr>
            <p:sp>
              <p:nvSpPr>
                <p:cNvPr id="1653" name="Google Shape;1653;p29"/>
                <p:cNvSpPr/>
                <p:nvPr/>
              </p:nvSpPr>
              <p:spPr>
                <a:xfrm>
                  <a:off x="612" y="2567"/>
                  <a:ext cx="725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624" y="2586"/>
                  <a:ext cx="700" cy="101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6" name="Google Shape;1656;p29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657" name="Google Shape;1657;p29"/>
                <p:cNvSpPr/>
                <p:nvPr/>
              </p:nvSpPr>
              <p:spPr>
                <a:xfrm>
                  <a:off x="614" y="2568"/>
                  <a:ext cx="725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8" name="Google Shape;1658;p29"/>
                <p:cNvSpPr/>
                <p:nvPr/>
              </p:nvSpPr>
              <p:spPr>
                <a:xfrm>
                  <a:off x="627" y="2588"/>
                  <a:ext cx="687" cy="1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9" name="Google Shape;1659;p29"/>
              <p:cNvSpPr/>
              <p:nvPr/>
            </p:nvSpPr>
            <p:spPr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29"/>
              <p:cNvSpPr/>
              <p:nvPr/>
            </p:nvSpPr>
            <p:spPr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1" name="Google Shape;1661;p29"/>
              <p:cNvGrpSpPr/>
              <p:nvPr/>
            </p:nvGrpSpPr>
            <p:grpSpPr>
              <a:xfrm>
                <a:off x="4737" y="1628"/>
                <a:ext cx="571" cy="153"/>
                <a:chOff x="617" y="2569"/>
                <a:chExt cx="711" cy="141"/>
              </a:xfrm>
            </p:grpSpPr>
            <p:sp>
              <p:nvSpPr>
                <p:cNvPr id="1662" name="Google Shape;1662;p29"/>
                <p:cNvSpPr/>
                <p:nvPr/>
              </p:nvSpPr>
              <p:spPr>
                <a:xfrm>
                  <a:off x="617" y="2569"/>
                  <a:ext cx="711" cy="14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3" name="Google Shape;1663;p29"/>
                <p:cNvSpPr/>
                <p:nvPr/>
              </p:nvSpPr>
              <p:spPr>
                <a:xfrm>
                  <a:off x="629" y="2586"/>
                  <a:ext cx="673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64" name="Google Shape;1664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665" name="Google Shape;1665;p29"/>
              <p:cNvGrpSpPr/>
              <p:nvPr/>
            </p:nvGrpSpPr>
            <p:grpSpPr>
              <a:xfrm>
                <a:off x="4737" y="1330"/>
                <a:ext cx="611" cy="134"/>
                <a:chOff x="612" y="2571"/>
                <a:chExt cx="761" cy="134"/>
              </a:xfrm>
            </p:grpSpPr>
            <p:sp>
              <p:nvSpPr>
                <p:cNvPr id="1666" name="Google Shape;1666;p29"/>
                <p:cNvSpPr/>
                <p:nvPr/>
              </p:nvSpPr>
              <p:spPr>
                <a:xfrm>
                  <a:off x="612" y="2571"/>
                  <a:ext cx="761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7" name="Google Shape;1667;p29"/>
                <p:cNvSpPr/>
                <p:nvPr/>
              </p:nvSpPr>
              <p:spPr>
                <a:xfrm>
                  <a:off x="624" y="2590"/>
                  <a:ext cx="723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68" name="Google Shape;1668;p29"/>
              <p:cNvSpPr/>
              <p:nvPr/>
            </p:nvSpPr>
            <p:spPr>
              <a:xfrm>
                <a:off x="5248" y="427"/>
                <a:ext cx="70" cy="229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70" name="Google Shape;1670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71" name="Google Shape;1671;p29"/>
              <p:cNvSpPr/>
              <p:nvPr/>
            </p:nvSpPr>
            <p:spPr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73" name="Google Shape;1673;p29"/>
              <p:cNvSpPr/>
              <p:nvPr/>
            </p:nvSpPr>
            <p:spPr>
              <a:xfrm>
                <a:off x="4136" y="2684"/>
                <a:ext cx="1201" cy="144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9"/>
              <p:cNvSpPr/>
              <p:nvPr/>
            </p:nvSpPr>
            <p:spPr>
              <a:xfrm>
                <a:off x="4207" y="2713"/>
                <a:ext cx="1071" cy="8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9"/>
              <p:cNvSpPr/>
              <p:nvPr/>
            </p:nvSpPr>
            <p:spPr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9"/>
              <p:cNvSpPr/>
              <p:nvPr/>
            </p:nvSpPr>
            <p:spPr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9"/>
              <p:cNvSpPr/>
              <p:nvPr/>
            </p:nvSpPr>
            <p:spPr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9"/>
              <p:cNvSpPr/>
              <p:nvPr/>
            </p:nvSpPr>
            <p:spPr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9" name="Google Shape;1679;p29"/>
            <p:cNvGrpSpPr/>
            <p:nvPr/>
          </p:nvGrpSpPr>
          <p:grpSpPr>
            <a:xfrm flipH="1">
              <a:off x="8472689" y="4384738"/>
              <a:ext cx="225477" cy="395239"/>
              <a:chOff x="4140" y="431"/>
              <a:chExt cx="1422" cy="2392"/>
            </a:xfrm>
          </p:grpSpPr>
          <p:sp>
            <p:nvSpPr>
              <p:cNvPr id="1680" name="Google Shape;1680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81" name="Google Shape;1681;p29"/>
              <p:cNvSpPr/>
              <p:nvPr/>
            </p:nvSpPr>
            <p:spPr>
              <a:xfrm>
                <a:off x="4200" y="431"/>
                <a:ext cx="1051" cy="227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83" name="Google Shape;1683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84" name="Google Shape;1684;p29"/>
              <p:cNvSpPr/>
              <p:nvPr/>
            </p:nvSpPr>
            <p:spPr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85" name="Google Shape;1685;p29"/>
              <p:cNvGrpSpPr/>
              <p:nvPr/>
            </p:nvGrpSpPr>
            <p:grpSpPr>
              <a:xfrm>
                <a:off x="4751" y="671"/>
                <a:ext cx="581" cy="144"/>
                <a:chOff x="616" y="2571"/>
                <a:chExt cx="725" cy="138"/>
              </a:xfrm>
            </p:grpSpPr>
            <p:sp>
              <p:nvSpPr>
                <p:cNvPr id="1686" name="Google Shape;1686;p29"/>
                <p:cNvSpPr/>
                <p:nvPr/>
              </p:nvSpPr>
              <p:spPr>
                <a:xfrm>
                  <a:off x="616" y="2571"/>
                  <a:ext cx="725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7" name="Google Shape;1687;p29"/>
                <p:cNvSpPr/>
                <p:nvPr/>
              </p:nvSpPr>
              <p:spPr>
                <a:xfrm>
                  <a:off x="629" y="2590"/>
                  <a:ext cx="700" cy="101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88" name="Google Shape;1688;p29"/>
              <p:cNvSpPr/>
              <p:nvPr/>
            </p:nvSpPr>
            <p:spPr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89" name="Google Shape;1689;p29"/>
              <p:cNvGrpSpPr/>
              <p:nvPr/>
            </p:nvGrpSpPr>
            <p:grpSpPr>
              <a:xfrm>
                <a:off x="4721" y="998"/>
                <a:ext cx="581" cy="134"/>
                <a:chOff x="581" y="2572"/>
                <a:chExt cx="725" cy="139"/>
              </a:xfrm>
            </p:grpSpPr>
            <p:sp>
              <p:nvSpPr>
                <p:cNvPr id="1690" name="Google Shape;1690;p29"/>
                <p:cNvSpPr/>
                <p:nvPr/>
              </p:nvSpPr>
              <p:spPr>
                <a:xfrm>
                  <a:off x="581" y="2572"/>
                  <a:ext cx="725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1" name="Google Shape;1691;p29"/>
                <p:cNvSpPr/>
                <p:nvPr/>
              </p:nvSpPr>
              <p:spPr>
                <a:xfrm>
                  <a:off x="594" y="2592"/>
                  <a:ext cx="687" cy="1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2" name="Google Shape;1692;p29"/>
              <p:cNvSpPr/>
              <p:nvPr/>
            </p:nvSpPr>
            <p:spPr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29"/>
              <p:cNvSpPr/>
              <p:nvPr/>
            </p:nvSpPr>
            <p:spPr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94" name="Google Shape;1694;p29"/>
              <p:cNvGrpSpPr/>
              <p:nvPr/>
            </p:nvGrpSpPr>
            <p:grpSpPr>
              <a:xfrm>
                <a:off x="4731" y="1631"/>
                <a:ext cx="551" cy="144"/>
                <a:chOff x="609" y="2572"/>
                <a:chExt cx="686" cy="133"/>
              </a:xfrm>
            </p:grpSpPr>
            <p:sp>
              <p:nvSpPr>
                <p:cNvPr id="1695" name="Google Shape;1695;p29"/>
                <p:cNvSpPr/>
                <p:nvPr/>
              </p:nvSpPr>
              <p:spPr>
                <a:xfrm>
                  <a:off x="609" y="2572"/>
                  <a:ext cx="686" cy="13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6" name="Google Shape;1696;p29"/>
                <p:cNvSpPr/>
                <p:nvPr/>
              </p:nvSpPr>
              <p:spPr>
                <a:xfrm>
                  <a:off x="621" y="2590"/>
                  <a:ext cx="648" cy="9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7" name="Google Shape;1697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698" name="Google Shape;1698;p29"/>
              <p:cNvGrpSpPr/>
              <p:nvPr/>
            </p:nvGrpSpPr>
            <p:grpSpPr>
              <a:xfrm>
                <a:off x="4741" y="1324"/>
                <a:ext cx="580" cy="144"/>
                <a:chOff x="616" y="2565"/>
                <a:chExt cx="723" cy="144"/>
              </a:xfrm>
            </p:grpSpPr>
            <p:sp>
              <p:nvSpPr>
                <p:cNvPr id="1699" name="Google Shape;1699;p29"/>
                <p:cNvSpPr/>
                <p:nvPr/>
              </p:nvSpPr>
              <p:spPr>
                <a:xfrm>
                  <a:off x="616" y="2565"/>
                  <a:ext cx="723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0" name="Google Shape;1700;p29"/>
                <p:cNvSpPr/>
                <p:nvPr/>
              </p:nvSpPr>
              <p:spPr>
                <a:xfrm>
                  <a:off x="629" y="2585"/>
                  <a:ext cx="686" cy="115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01" name="Google Shape;1701;p29"/>
              <p:cNvSpPr/>
              <p:nvPr/>
            </p:nvSpPr>
            <p:spPr>
              <a:xfrm>
                <a:off x="5251" y="431"/>
                <a:ext cx="60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703" name="Google Shape;1703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704" name="Google Shape;1704;p29"/>
              <p:cNvSpPr/>
              <p:nvPr/>
            </p:nvSpPr>
            <p:spPr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706" name="Google Shape;1706;p29"/>
              <p:cNvSpPr/>
              <p:nvPr/>
            </p:nvSpPr>
            <p:spPr>
              <a:xfrm>
                <a:off x="4140" y="2679"/>
                <a:ext cx="1201" cy="144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29"/>
              <p:cNvSpPr/>
              <p:nvPr/>
            </p:nvSpPr>
            <p:spPr>
              <a:xfrm>
                <a:off x="4200" y="2708"/>
                <a:ext cx="1071" cy="8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29"/>
              <p:cNvSpPr/>
              <p:nvPr/>
            </p:nvSpPr>
            <p:spPr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2" name="Google Shape;1712;p29"/>
          <p:cNvGrpSpPr/>
          <p:nvPr/>
        </p:nvGrpSpPr>
        <p:grpSpPr>
          <a:xfrm>
            <a:off x="9351589" y="5599580"/>
            <a:ext cx="347662" cy="681038"/>
            <a:chOff x="7923189" y="2486664"/>
            <a:chExt cx="360377" cy="884585"/>
          </a:xfrm>
        </p:grpSpPr>
        <p:pic>
          <p:nvPicPr>
            <p:cNvPr id="1713" name="Google Shape;171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4" name="Google Shape;1714;p29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715" name="Google Shape;1715;p2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718" name="Google Shape;1718;p2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20" name="Google Shape;1720;p29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721" name="Google Shape;1721;p29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2" name="Google Shape;1722;p29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23" name="Google Shape;1723;p2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24" name="Google Shape;1724;p29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725" name="Google Shape;1725;p29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6" name="Google Shape;1726;p29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27" name="Google Shape;1727;p29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29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29" name="Google Shape;1729;p29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730" name="Google Shape;1730;p29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1" name="Google Shape;1731;p29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2" name="Google Shape;1732;p2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733" name="Google Shape;1733;p29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734" name="Google Shape;1734;p29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5" name="Google Shape;1735;p29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6" name="Google Shape;1736;p29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7" name="Google Shape;1747;p29"/>
          <p:cNvGrpSpPr/>
          <p:nvPr/>
        </p:nvGrpSpPr>
        <p:grpSpPr>
          <a:xfrm>
            <a:off x="2391989" y="3585043"/>
            <a:ext cx="982662" cy="1585912"/>
            <a:chOff x="226804" y="3719080"/>
            <a:chExt cx="982820" cy="1586234"/>
          </a:xfrm>
        </p:grpSpPr>
        <p:pic>
          <p:nvPicPr>
            <p:cNvPr id="1748" name="Google Shape;1748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3109" y="5014480"/>
              <a:ext cx="405029" cy="2908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9" name="Google Shape;1749;p29"/>
            <p:cNvSpPr/>
            <p:nvPr/>
          </p:nvSpPr>
          <p:spPr>
            <a:xfrm flipH="1">
              <a:off x="226804" y="3719080"/>
              <a:ext cx="982820" cy="514019"/>
            </a:xfrm>
            <a:prstGeom prst="cloudCallout">
              <a:avLst>
                <a:gd fmla="val -7606" name="adj1"/>
                <a:gd fmla="val 147866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0" name="Google Shape;1750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7767" y="3870258"/>
              <a:ext cx="767350" cy="2116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1" name="Google Shape;1751;p29"/>
          <p:cNvSpPr txBox="1"/>
          <p:nvPr/>
        </p:nvSpPr>
        <p:spPr>
          <a:xfrm>
            <a:off x="1455716" y="1064566"/>
            <a:ext cx="7772400" cy="80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CDN: stores copies of content at CDN nodes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e.g. Netflix stores copies of MadMen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52" name="Google Shape;1752;p29"/>
          <p:cNvGrpSpPr/>
          <p:nvPr/>
        </p:nvGrpSpPr>
        <p:grpSpPr>
          <a:xfrm>
            <a:off x="2199901" y="4896318"/>
            <a:ext cx="1857375" cy="338137"/>
            <a:chOff x="5957397" y="-30236"/>
            <a:chExt cx="1857399" cy="338554"/>
          </a:xfrm>
        </p:grpSpPr>
        <p:sp>
          <p:nvSpPr>
            <p:cNvPr id="1753" name="Google Shape;1753;p29"/>
            <p:cNvSpPr/>
            <p:nvPr/>
          </p:nvSpPr>
          <p:spPr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9"/>
            <p:cNvSpPr txBox="1"/>
            <p:nvPr/>
          </p:nvSpPr>
          <p:spPr>
            <a:xfrm>
              <a:off x="5957397" y="-30236"/>
              <a:ext cx="18573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where’s Madmen?</a:t>
              </a:r>
              <a:endParaRPr/>
            </a:p>
          </p:txBody>
        </p:sp>
      </p:grpSp>
      <p:grpSp>
        <p:nvGrpSpPr>
          <p:cNvPr id="1755" name="Google Shape;1755;p29"/>
          <p:cNvGrpSpPr/>
          <p:nvPr/>
        </p:nvGrpSpPr>
        <p:grpSpPr>
          <a:xfrm>
            <a:off x="9426201" y="4643905"/>
            <a:ext cx="1279525" cy="338138"/>
            <a:chOff x="5931471" y="-30236"/>
            <a:chExt cx="1279747" cy="338971"/>
          </a:xfrm>
        </p:grpSpPr>
        <p:sp>
          <p:nvSpPr>
            <p:cNvPr id="1756" name="Google Shape;1756;p29"/>
            <p:cNvSpPr/>
            <p:nvPr/>
          </p:nvSpPr>
          <p:spPr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9"/>
            <p:cNvSpPr txBox="1"/>
            <p:nvPr/>
          </p:nvSpPr>
          <p:spPr>
            <a:xfrm>
              <a:off x="5931471" y="-30236"/>
              <a:ext cx="1279747" cy="338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manifest file</a:t>
              </a:r>
              <a:endParaRPr/>
            </a:p>
          </p:txBody>
        </p:sp>
      </p:grpSp>
      <p:sp>
        <p:nvSpPr>
          <p:cNvPr id="1758" name="Google Shape;1758;p29"/>
          <p:cNvSpPr/>
          <p:nvPr/>
        </p:nvSpPr>
        <p:spPr>
          <a:xfrm>
            <a:off x="3239714" y="4108918"/>
            <a:ext cx="1008062" cy="881062"/>
          </a:xfrm>
          <a:custGeom>
            <a:rect b="b" l="l" r="r" t="t"/>
            <a:pathLst>
              <a:path extrusionOk="0" h="1108430" w="1284637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9" name="Google Shape;1759;p29"/>
          <p:cNvSpPr/>
          <p:nvPr/>
        </p:nvSpPr>
        <p:spPr>
          <a:xfrm flipH="1" rot="10800000">
            <a:off x="3265114" y="4993155"/>
            <a:ext cx="2166937" cy="709613"/>
          </a:xfrm>
          <a:custGeom>
            <a:rect b="b" l="l" r="r" t="t"/>
            <a:pathLst>
              <a:path extrusionOk="0" h="980345" w="1898925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0" name="Google Shape;1760;p29"/>
          <p:cNvSpPr txBox="1"/>
          <p:nvPr/>
        </p:nvSpPr>
        <p:spPr>
          <a:xfrm>
            <a:off x="995089" y="2202657"/>
            <a:ext cx="7650163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directed to nearby copy, retrieves content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1" name="Google Shape;1761;p29"/>
          <p:cNvSpPr txBox="1"/>
          <p:nvPr/>
        </p:nvSpPr>
        <p:spPr>
          <a:xfrm>
            <a:off x="1868851" y="2610565"/>
            <a:ext cx="77724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809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may choose different copy if network path congested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FTP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🥇 ▷ Understanding FTP Server and Its Functions, Ways and ..."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8616" y="3040366"/>
            <a:ext cx="5250099" cy="270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3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Content Distribution Networks (CDNs)</a:t>
            </a:r>
            <a:endParaRPr/>
          </a:p>
        </p:txBody>
      </p:sp>
      <p:sp>
        <p:nvSpPr>
          <p:cNvPr id="1767" name="Google Shape;1767;p3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Over the top challenges: </a:t>
            </a:r>
            <a:r>
              <a:rPr lang="en-US"/>
              <a:t>coping with a congested Internet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From which CDN node to retrieve content for a user?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What’s the viewer behavior in presence of a congestion?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What content to place in which CDN node?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768" name="Google Shape;17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3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CDN Content Access: A Closer Look</a:t>
            </a:r>
            <a:endParaRPr/>
          </a:p>
        </p:txBody>
      </p:sp>
      <p:sp>
        <p:nvSpPr>
          <p:cNvPr id="1774" name="Google Shape;1774;p31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Bob (client) requests video http://netcinema.com/6Y7B23V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video stored in CDN at http://KingCDN.com/NetC6y&amp;B23V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775" name="Google Shape;17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6" name="Google Shape;1776;p31"/>
          <p:cNvSpPr/>
          <p:nvPr/>
        </p:nvSpPr>
        <p:spPr>
          <a:xfrm rot="5400000">
            <a:off x="1933996" y="4233111"/>
            <a:ext cx="2554288" cy="1422400"/>
          </a:xfrm>
          <a:custGeom>
            <a:rect b="b" l="l" r="r" t="t"/>
            <a:pathLst>
              <a:path extrusionOk="0" h="10000" w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7" name="Google Shape;1777;p31"/>
          <p:cNvSpPr/>
          <p:nvPr/>
        </p:nvSpPr>
        <p:spPr>
          <a:xfrm>
            <a:off x="4987552" y="5108617"/>
            <a:ext cx="3467100" cy="1422400"/>
          </a:xfrm>
          <a:custGeom>
            <a:rect b="b" l="l" r="r" t="t"/>
            <a:pathLst>
              <a:path extrusionOk="0" h="10000" w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78" name="Google Shape;1778;p31"/>
          <p:cNvGrpSpPr/>
          <p:nvPr/>
        </p:nvGrpSpPr>
        <p:grpSpPr>
          <a:xfrm>
            <a:off x="3103190" y="3879892"/>
            <a:ext cx="460375" cy="638175"/>
            <a:chOff x="4140" y="429"/>
            <a:chExt cx="1425" cy="2396"/>
          </a:xfrm>
        </p:grpSpPr>
        <p:sp>
          <p:nvSpPr>
            <p:cNvPr id="1779" name="Google Shape;1779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4204" y="429"/>
              <a:ext cx="1047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4214" y="691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4" name="Google Shape;1784;p31"/>
            <p:cNvGrpSpPr/>
            <p:nvPr/>
          </p:nvGrpSpPr>
          <p:grpSpPr>
            <a:xfrm>
              <a:off x="4749" y="667"/>
              <a:ext cx="580" cy="131"/>
              <a:chOff x="614" y="2567"/>
              <a:chExt cx="724" cy="126"/>
            </a:xfrm>
          </p:grpSpPr>
          <p:sp>
            <p:nvSpPr>
              <p:cNvPr id="1785" name="Google Shape;1785;p31"/>
              <p:cNvSpPr/>
              <p:nvPr/>
            </p:nvSpPr>
            <p:spPr>
              <a:xfrm>
                <a:off x="614" y="2567"/>
                <a:ext cx="724" cy="12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31"/>
              <p:cNvSpPr/>
              <p:nvPr/>
            </p:nvSpPr>
            <p:spPr>
              <a:xfrm>
                <a:off x="633" y="2585"/>
                <a:ext cx="687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7" name="Google Shape;1787;p31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8" name="Google Shape;1788;p31"/>
            <p:cNvGrpSpPr/>
            <p:nvPr/>
          </p:nvGrpSpPr>
          <p:grpSpPr>
            <a:xfrm>
              <a:off x="4749" y="995"/>
              <a:ext cx="580" cy="131"/>
              <a:chOff x="617" y="2569"/>
              <a:chExt cx="724" cy="136"/>
            </a:xfrm>
          </p:grpSpPr>
          <p:sp>
            <p:nvSpPr>
              <p:cNvPr id="1789" name="Google Shape;1789;p31"/>
              <p:cNvSpPr/>
              <p:nvPr/>
            </p:nvSpPr>
            <p:spPr>
              <a:xfrm>
                <a:off x="617" y="2569"/>
                <a:ext cx="724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31"/>
              <p:cNvSpPr/>
              <p:nvPr/>
            </p:nvSpPr>
            <p:spPr>
              <a:xfrm>
                <a:off x="629" y="2588"/>
                <a:ext cx="693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1" name="Google Shape;1791;p31"/>
            <p:cNvSpPr/>
            <p:nvPr/>
          </p:nvSpPr>
          <p:spPr>
            <a:xfrm>
              <a:off x="4219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4228" y="1657"/>
              <a:ext cx="595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3" name="Google Shape;1793;p31"/>
            <p:cNvGrpSpPr/>
            <p:nvPr/>
          </p:nvGrpSpPr>
          <p:grpSpPr>
            <a:xfrm>
              <a:off x="4734" y="1627"/>
              <a:ext cx="580" cy="149"/>
              <a:chOff x="613" y="2568"/>
              <a:chExt cx="722" cy="137"/>
            </a:xfrm>
          </p:grpSpPr>
          <p:sp>
            <p:nvSpPr>
              <p:cNvPr id="1794" name="Google Shape;1794;p31"/>
              <p:cNvSpPr/>
              <p:nvPr/>
            </p:nvSpPr>
            <p:spPr>
              <a:xfrm>
                <a:off x="613" y="2568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31"/>
              <p:cNvSpPr/>
              <p:nvPr/>
            </p:nvSpPr>
            <p:spPr>
              <a:xfrm>
                <a:off x="626" y="2584"/>
                <a:ext cx="698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6" name="Google Shape;1796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797" name="Google Shape;1797;p31"/>
            <p:cNvGrpSpPr/>
            <p:nvPr/>
          </p:nvGrpSpPr>
          <p:grpSpPr>
            <a:xfrm>
              <a:off x="4740" y="1329"/>
              <a:ext cx="580" cy="137"/>
              <a:chOff x="615" y="2570"/>
              <a:chExt cx="722" cy="137"/>
            </a:xfrm>
          </p:grpSpPr>
          <p:sp>
            <p:nvSpPr>
              <p:cNvPr id="1798" name="Google Shape;1798;p31"/>
              <p:cNvSpPr/>
              <p:nvPr/>
            </p:nvSpPr>
            <p:spPr>
              <a:xfrm>
                <a:off x="615" y="2570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>
                <a:off x="633" y="2588"/>
                <a:ext cx="68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0" name="Google Shape;1800;p31"/>
            <p:cNvSpPr/>
            <p:nvPr/>
          </p:nvSpPr>
          <p:spPr>
            <a:xfrm>
              <a:off x="5246" y="429"/>
              <a:ext cx="69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4140" y="2682"/>
              <a:ext cx="1199" cy="14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4204" y="2712"/>
              <a:ext cx="1071" cy="7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4307" y="2384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4484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4661" y="2378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5064" y="1836"/>
              <a:ext cx="84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1" name="Google Shape;1811;p31"/>
          <p:cNvSpPr txBox="1"/>
          <p:nvPr/>
        </p:nvSpPr>
        <p:spPr>
          <a:xfrm>
            <a:off x="2318965" y="4454567"/>
            <a:ext cx="15049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netcinema.com</a:t>
            </a:r>
            <a:endParaRPr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1812" name="Google Shape;1812;p31"/>
          <p:cNvGrpSpPr/>
          <p:nvPr/>
        </p:nvGrpSpPr>
        <p:grpSpPr>
          <a:xfrm>
            <a:off x="5174877" y="2266992"/>
            <a:ext cx="963613" cy="835025"/>
            <a:chOff x="-44" y="1473"/>
            <a:chExt cx="981" cy="1105"/>
          </a:xfrm>
        </p:grpSpPr>
        <p:pic>
          <p:nvPicPr>
            <p:cNvPr descr="desktop_computer_stylized_medium" id="1813" name="Google Shape;1813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4" name="Google Shape;1814;p3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15" name="Google Shape;1815;p31"/>
          <p:cNvGrpSpPr/>
          <p:nvPr/>
        </p:nvGrpSpPr>
        <p:grpSpPr>
          <a:xfrm>
            <a:off x="5400302" y="5426117"/>
            <a:ext cx="377825" cy="636588"/>
            <a:chOff x="4140" y="429"/>
            <a:chExt cx="1425" cy="2396"/>
          </a:xfrm>
        </p:grpSpPr>
        <p:sp>
          <p:nvSpPr>
            <p:cNvPr id="1816" name="Google Shape;1816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4206" y="429"/>
              <a:ext cx="1048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4212" y="692"/>
              <a:ext cx="599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1" name="Google Shape;1821;p31"/>
            <p:cNvGrpSpPr/>
            <p:nvPr/>
          </p:nvGrpSpPr>
          <p:grpSpPr>
            <a:xfrm>
              <a:off x="4751" y="668"/>
              <a:ext cx="581" cy="143"/>
              <a:chOff x="616" y="2568"/>
              <a:chExt cx="725" cy="137"/>
            </a:xfrm>
          </p:grpSpPr>
          <p:sp>
            <p:nvSpPr>
              <p:cNvPr id="1822" name="Google Shape;1822;p31"/>
              <p:cNvSpPr/>
              <p:nvPr/>
            </p:nvSpPr>
            <p:spPr>
              <a:xfrm>
                <a:off x="616" y="2568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31"/>
              <p:cNvSpPr/>
              <p:nvPr/>
            </p:nvSpPr>
            <p:spPr>
              <a:xfrm>
                <a:off x="639" y="2585"/>
                <a:ext cx="687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4" name="Google Shape;1824;p31"/>
            <p:cNvSpPr/>
            <p:nvPr/>
          </p:nvSpPr>
          <p:spPr>
            <a:xfrm>
              <a:off x="4224" y="1021"/>
              <a:ext cx="593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5" name="Google Shape;1825;p31"/>
            <p:cNvGrpSpPr/>
            <p:nvPr/>
          </p:nvGrpSpPr>
          <p:grpSpPr>
            <a:xfrm>
              <a:off x="4745" y="997"/>
              <a:ext cx="581" cy="131"/>
              <a:chOff x="611" y="2571"/>
              <a:chExt cx="725" cy="136"/>
            </a:xfrm>
          </p:grpSpPr>
          <p:sp>
            <p:nvSpPr>
              <p:cNvPr id="1826" name="Google Shape;1826;p31"/>
              <p:cNvSpPr/>
              <p:nvPr/>
            </p:nvSpPr>
            <p:spPr>
              <a:xfrm>
                <a:off x="611" y="2571"/>
                <a:ext cx="725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>
                <a:off x="619" y="2589"/>
                <a:ext cx="695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8" name="Google Shape;1828;p31"/>
            <p:cNvSpPr/>
            <p:nvPr/>
          </p:nvSpPr>
          <p:spPr>
            <a:xfrm>
              <a:off x="4218" y="1355"/>
              <a:ext cx="593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4230" y="1654"/>
              <a:ext cx="593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0" name="Google Shape;1830;p31"/>
            <p:cNvGrpSpPr/>
            <p:nvPr/>
          </p:nvGrpSpPr>
          <p:grpSpPr>
            <a:xfrm>
              <a:off x="4733" y="1636"/>
              <a:ext cx="580" cy="143"/>
              <a:chOff x="611" y="2576"/>
              <a:chExt cx="723" cy="132"/>
            </a:xfrm>
          </p:grpSpPr>
          <p:sp>
            <p:nvSpPr>
              <p:cNvPr id="1831" name="Google Shape;1831;p31"/>
              <p:cNvSpPr/>
              <p:nvPr/>
            </p:nvSpPr>
            <p:spPr>
              <a:xfrm>
                <a:off x="611" y="2576"/>
                <a:ext cx="723" cy="13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>
                <a:off x="626" y="2587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3" name="Google Shape;1833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34" name="Google Shape;1834;p31"/>
            <p:cNvGrpSpPr/>
            <p:nvPr/>
          </p:nvGrpSpPr>
          <p:grpSpPr>
            <a:xfrm>
              <a:off x="4739" y="1325"/>
              <a:ext cx="580" cy="143"/>
              <a:chOff x="614" y="2566"/>
              <a:chExt cx="723" cy="143"/>
            </a:xfrm>
          </p:grpSpPr>
          <p:sp>
            <p:nvSpPr>
              <p:cNvPr id="1835" name="Google Shape;1835;p31"/>
              <p:cNvSpPr/>
              <p:nvPr/>
            </p:nvSpPr>
            <p:spPr>
              <a:xfrm>
                <a:off x="614" y="2566"/>
                <a:ext cx="723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31"/>
              <p:cNvSpPr/>
              <p:nvPr/>
            </p:nvSpPr>
            <p:spPr>
              <a:xfrm>
                <a:off x="636" y="2584"/>
                <a:ext cx="68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7" name="Google Shape;1837;p31"/>
            <p:cNvSpPr/>
            <p:nvPr/>
          </p:nvSpPr>
          <p:spPr>
            <a:xfrm>
              <a:off x="5248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4140" y="2682"/>
              <a:ext cx="1203" cy="14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4206" y="2711"/>
              <a:ext cx="1072" cy="7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4308" y="2383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4487" y="2383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4661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8" name="Google Shape;1848;p31"/>
          <p:cNvGrpSpPr/>
          <p:nvPr/>
        </p:nvGrpSpPr>
        <p:grpSpPr>
          <a:xfrm>
            <a:off x="3207965" y="5145130"/>
            <a:ext cx="420687" cy="636587"/>
            <a:chOff x="4140" y="429"/>
            <a:chExt cx="1425" cy="2396"/>
          </a:xfrm>
        </p:grpSpPr>
        <p:sp>
          <p:nvSpPr>
            <p:cNvPr id="1849" name="Google Shape;1849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205" y="429"/>
              <a:ext cx="1049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215" y="692"/>
              <a:ext cx="592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4" name="Google Shape;1854;p31"/>
            <p:cNvGrpSpPr/>
            <p:nvPr/>
          </p:nvGrpSpPr>
          <p:grpSpPr>
            <a:xfrm>
              <a:off x="4747" y="668"/>
              <a:ext cx="581" cy="143"/>
              <a:chOff x="612" y="2568"/>
              <a:chExt cx="725" cy="137"/>
            </a:xfrm>
          </p:grpSpPr>
          <p:sp>
            <p:nvSpPr>
              <p:cNvPr id="1855" name="Google Shape;1855;p31"/>
              <p:cNvSpPr/>
              <p:nvPr/>
            </p:nvSpPr>
            <p:spPr>
              <a:xfrm>
                <a:off x="612" y="2568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31"/>
              <p:cNvSpPr/>
              <p:nvPr/>
            </p:nvSpPr>
            <p:spPr>
              <a:xfrm>
                <a:off x="632" y="2585"/>
                <a:ext cx="684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7" name="Google Shape;1857;p31"/>
            <p:cNvSpPr/>
            <p:nvPr/>
          </p:nvSpPr>
          <p:spPr>
            <a:xfrm>
              <a:off x="4221" y="1021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8" name="Google Shape;1858;p31"/>
            <p:cNvGrpSpPr/>
            <p:nvPr/>
          </p:nvGrpSpPr>
          <p:grpSpPr>
            <a:xfrm>
              <a:off x="4748" y="997"/>
              <a:ext cx="581" cy="131"/>
              <a:chOff x="615" y="2571"/>
              <a:chExt cx="725" cy="136"/>
            </a:xfrm>
          </p:grpSpPr>
          <p:sp>
            <p:nvSpPr>
              <p:cNvPr id="1859" name="Google Shape;1859;p31"/>
              <p:cNvSpPr/>
              <p:nvPr/>
            </p:nvSpPr>
            <p:spPr>
              <a:xfrm>
                <a:off x="615" y="2571"/>
                <a:ext cx="725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31"/>
              <p:cNvSpPr/>
              <p:nvPr/>
            </p:nvSpPr>
            <p:spPr>
              <a:xfrm>
                <a:off x="622" y="2589"/>
                <a:ext cx="698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1" name="Google Shape;1861;p31"/>
            <p:cNvSpPr/>
            <p:nvPr/>
          </p:nvSpPr>
          <p:spPr>
            <a:xfrm>
              <a:off x="4221" y="1355"/>
              <a:ext cx="592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226" y="1654"/>
              <a:ext cx="597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3" name="Google Shape;1863;p31"/>
            <p:cNvGrpSpPr/>
            <p:nvPr/>
          </p:nvGrpSpPr>
          <p:grpSpPr>
            <a:xfrm>
              <a:off x="4737" y="1636"/>
              <a:ext cx="576" cy="143"/>
              <a:chOff x="616" y="2576"/>
              <a:chExt cx="717" cy="132"/>
            </a:xfrm>
          </p:grpSpPr>
          <p:sp>
            <p:nvSpPr>
              <p:cNvPr id="1864" name="Google Shape;1864;p31"/>
              <p:cNvSpPr/>
              <p:nvPr/>
            </p:nvSpPr>
            <p:spPr>
              <a:xfrm>
                <a:off x="616" y="2576"/>
                <a:ext cx="717" cy="13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31"/>
              <p:cNvSpPr/>
              <p:nvPr/>
            </p:nvSpPr>
            <p:spPr>
              <a:xfrm>
                <a:off x="630" y="2587"/>
                <a:ext cx="683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6" name="Google Shape;1866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67" name="Google Shape;1867;p31"/>
            <p:cNvGrpSpPr/>
            <p:nvPr/>
          </p:nvGrpSpPr>
          <p:grpSpPr>
            <a:xfrm>
              <a:off x="4737" y="1325"/>
              <a:ext cx="586" cy="143"/>
              <a:chOff x="611" y="2566"/>
              <a:chExt cx="730" cy="143"/>
            </a:xfrm>
          </p:grpSpPr>
          <p:sp>
            <p:nvSpPr>
              <p:cNvPr id="1868" name="Google Shape;1868;p31"/>
              <p:cNvSpPr/>
              <p:nvPr/>
            </p:nvSpPr>
            <p:spPr>
              <a:xfrm>
                <a:off x="611" y="2566"/>
                <a:ext cx="730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31"/>
              <p:cNvSpPr/>
              <p:nvPr/>
            </p:nvSpPr>
            <p:spPr>
              <a:xfrm>
                <a:off x="631" y="2584"/>
                <a:ext cx="690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0" name="Google Shape;1870;p31"/>
            <p:cNvSpPr/>
            <p:nvPr/>
          </p:nvSpPr>
          <p:spPr>
            <a:xfrm>
              <a:off x="5248" y="429"/>
              <a:ext cx="70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4140" y="2682"/>
              <a:ext cx="1199" cy="14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205" y="2711"/>
              <a:ext cx="1070" cy="7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4484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5060" y="1833"/>
              <a:ext cx="86" cy="76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1" name="Google Shape;1881;p31"/>
          <p:cNvGrpSpPr/>
          <p:nvPr/>
        </p:nvGrpSpPr>
        <p:grpSpPr>
          <a:xfrm>
            <a:off x="7618040" y="5357855"/>
            <a:ext cx="344487" cy="638175"/>
            <a:chOff x="4140" y="429"/>
            <a:chExt cx="1425" cy="2396"/>
          </a:xfrm>
        </p:grpSpPr>
        <p:sp>
          <p:nvSpPr>
            <p:cNvPr id="1882" name="Google Shape;1882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4206" y="429"/>
              <a:ext cx="1044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212" y="691"/>
              <a:ext cx="598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7" name="Google Shape;1887;p31"/>
            <p:cNvGrpSpPr/>
            <p:nvPr/>
          </p:nvGrpSpPr>
          <p:grpSpPr>
            <a:xfrm>
              <a:off x="4751" y="667"/>
              <a:ext cx="578" cy="131"/>
              <a:chOff x="616" y="2567"/>
              <a:chExt cx="721" cy="126"/>
            </a:xfrm>
          </p:grpSpPr>
          <p:sp>
            <p:nvSpPr>
              <p:cNvPr id="1888" name="Google Shape;1888;p31"/>
              <p:cNvSpPr/>
              <p:nvPr/>
            </p:nvSpPr>
            <p:spPr>
              <a:xfrm>
                <a:off x="616" y="2567"/>
                <a:ext cx="721" cy="12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31"/>
              <p:cNvSpPr/>
              <p:nvPr/>
            </p:nvSpPr>
            <p:spPr>
              <a:xfrm>
                <a:off x="633" y="2585"/>
                <a:ext cx="688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0" name="Google Shape;1890;p31"/>
            <p:cNvSpPr/>
            <p:nvPr/>
          </p:nvSpPr>
          <p:spPr>
            <a:xfrm>
              <a:off x="4225" y="1019"/>
              <a:ext cx="591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1" name="Google Shape;1891;p31"/>
            <p:cNvGrpSpPr/>
            <p:nvPr/>
          </p:nvGrpSpPr>
          <p:grpSpPr>
            <a:xfrm>
              <a:off x="4744" y="995"/>
              <a:ext cx="584" cy="131"/>
              <a:chOff x="610" y="2569"/>
              <a:chExt cx="729" cy="136"/>
            </a:xfrm>
          </p:grpSpPr>
          <p:sp>
            <p:nvSpPr>
              <p:cNvPr id="1892" name="Google Shape;1892;p31"/>
              <p:cNvSpPr/>
              <p:nvPr/>
            </p:nvSpPr>
            <p:spPr>
              <a:xfrm>
                <a:off x="610" y="2569"/>
                <a:ext cx="729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31"/>
              <p:cNvSpPr/>
              <p:nvPr/>
            </p:nvSpPr>
            <p:spPr>
              <a:xfrm>
                <a:off x="619" y="2588"/>
                <a:ext cx="697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4" name="Google Shape;1894;p31"/>
            <p:cNvSpPr/>
            <p:nvPr/>
          </p:nvSpPr>
          <p:spPr>
            <a:xfrm>
              <a:off x="4219" y="1359"/>
              <a:ext cx="591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225" y="1657"/>
              <a:ext cx="598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6" name="Google Shape;1896;p31"/>
            <p:cNvGrpSpPr/>
            <p:nvPr/>
          </p:nvGrpSpPr>
          <p:grpSpPr>
            <a:xfrm>
              <a:off x="4737" y="1627"/>
              <a:ext cx="572" cy="149"/>
              <a:chOff x="617" y="2568"/>
              <a:chExt cx="712" cy="137"/>
            </a:xfrm>
          </p:grpSpPr>
          <p:sp>
            <p:nvSpPr>
              <p:cNvPr id="1897" name="Google Shape;1897;p31"/>
              <p:cNvSpPr/>
              <p:nvPr/>
            </p:nvSpPr>
            <p:spPr>
              <a:xfrm>
                <a:off x="617" y="2568"/>
                <a:ext cx="71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1"/>
              <p:cNvSpPr/>
              <p:nvPr/>
            </p:nvSpPr>
            <p:spPr>
              <a:xfrm>
                <a:off x="634" y="2584"/>
                <a:ext cx="679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9" name="Google Shape;1899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900" name="Google Shape;1900;p31"/>
            <p:cNvGrpSpPr/>
            <p:nvPr/>
          </p:nvGrpSpPr>
          <p:grpSpPr>
            <a:xfrm>
              <a:off x="4737" y="1329"/>
              <a:ext cx="584" cy="137"/>
              <a:chOff x="612" y="2570"/>
              <a:chExt cx="728" cy="137"/>
            </a:xfrm>
          </p:grpSpPr>
          <p:sp>
            <p:nvSpPr>
              <p:cNvPr id="1901" name="Google Shape;1901;p31"/>
              <p:cNvSpPr/>
              <p:nvPr/>
            </p:nvSpPr>
            <p:spPr>
              <a:xfrm>
                <a:off x="612" y="2570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1"/>
              <p:cNvSpPr/>
              <p:nvPr/>
            </p:nvSpPr>
            <p:spPr>
              <a:xfrm>
                <a:off x="629" y="2588"/>
                <a:ext cx="695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3" name="Google Shape;1903;p31"/>
            <p:cNvSpPr/>
            <p:nvPr/>
          </p:nvSpPr>
          <p:spPr>
            <a:xfrm>
              <a:off x="5250" y="429"/>
              <a:ext cx="66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519" y="2610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4140" y="2682"/>
              <a:ext cx="1202" cy="14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4206" y="2712"/>
              <a:ext cx="1070" cy="7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4304" y="2384"/>
              <a:ext cx="16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4488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4659" y="2378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5059" y="1836"/>
              <a:ext cx="85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31"/>
          <p:cNvGrpSpPr/>
          <p:nvPr/>
        </p:nvGrpSpPr>
        <p:grpSpPr>
          <a:xfrm>
            <a:off x="6887790" y="3598905"/>
            <a:ext cx="342900" cy="636587"/>
            <a:chOff x="4140" y="429"/>
            <a:chExt cx="1425" cy="2396"/>
          </a:xfrm>
        </p:grpSpPr>
        <p:sp>
          <p:nvSpPr>
            <p:cNvPr id="1915" name="Google Shape;1915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4206" y="429"/>
              <a:ext cx="1049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4213" y="692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0" name="Google Shape;1920;p31"/>
            <p:cNvGrpSpPr/>
            <p:nvPr/>
          </p:nvGrpSpPr>
          <p:grpSpPr>
            <a:xfrm>
              <a:off x="4747" y="668"/>
              <a:ext cx="580" cy="143"/>
              <a:chOff x="611" y="2568"/>
              <a:chExt cx="724" cy="137"/>
            </a:xfrm>
          </p:grpSpPr>
          <p:sp>
            <p:nvSpPr>
              <p:cNvPr id="1921" name="Google Shape;1921;p31"/>
              <p:cNvSpPr/>
              <p:nvPr/>
            </p:nvSpPr>
            <p:spPr>
              <a:xfrm>
                <a:off x="611" y="2568"/>
                <a:ext cx="724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1"/>
              <p:cNvSpPr/>
              <p:nvPr/>
            </p:nvSpPr>
            <p:spPr>
              <a:xfrm>
                <a:off x="628" y="2585"/>
                <a:ext cx="692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3" name="Google Shape;1923;p31"/>
            <p:cNvSpPr/>
            <p:nvPr/>
          </p:nvSpPr>
          <p:spPr>
            <a:xfrm>
              <a:off x="4226" y="1021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4" name="Google Shape;1924;p31"/>
            <p:cNvGrpSpPr/>
            <p:nvPr/>
          </p:nvGrpSpPr>
          <p:grpSpPr>
            <a:xfrm>
              <a:off x="4747" y="997"/>
              <a:ext cx="580" cy="131"/>
              <a:chOff x="614" y="2571"/>
              <a:chExt cx="724" cy="136"/>
            </a:xfrm>
          </p:grpSpPr>
          <p:sp>
            <p:nvSpPr>
              <p:cNvPr id="1925" name="Google Shape;1925;p31"/>
              <p:cNvSpPr/>
              <p:nvPr/>
            </p:nvSpPr>
            <p:spPr>
              <a:xfrm>
                <a:off x="614" y="2571"/>
                <a:ext cx="724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1"/>
              <p:cNvSpPr/>
              <p:nvPr/>
            </p:nvSpPr>
            <p:spPr>
              <a:xfrm>
                <a:off x="622" y="2589"/>
                <a:ext cx="692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7" name="Google Shape;1927;p31"/>
            <p:cNvSpPr/>
            <p:nvPr/>
          </p:nvSpPr>
          <p:spPr>
            <a:xfrm>
              <a:off x="4219" y="1355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4226" y="1654"/>
              <a:ext cx="600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9" name="Google Shape;1929;p31"/>
            <p:cNvGrpSpPr/>
            <p:nvPr/>
          </p:nvGrpSpPr>
          <p:grpSpPr>
            <a:xfrm>
              <a:off x="4733" y="1636"/>
              <a:ext cx="574" cy="143"/>
              <a:chOff x="612" y="2576"/>
              <a:chExt cx="715" cy="132"/>
            </a:xfrm>
          </p:grpSpPr>
          <p:sp>
            <p:nvSpPr>
              <p:cNvPr id="1930" name="Google Shape;1930;p31"/>
              <p:cNvSpPr/>
              <p:nvPr/>
            </p:nvSpPr>
            <p:spPr>
              <a:xfrm>
                <a:off x="612" y="2576"/>
                <a:ext cx="715" cy="13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31"/>
              <p:cNvSpPr/>
              <p:nvPr/>
            </p:nvSpPr>
            <p:spPr>
              <a:xfrm>
                <a:off x="629" y="2587"/>
                <a:ext cx="68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2" name="Google Shape;1932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933" name="Google Shape;1933;p31"/>
            <p:cNvGrpSpPr/>
            <p:nvPr/>
          </p:nvGrpSpPr>
          <p:grpSpPr>
            <a:xfrm>
              <a:off x="4741" y="1325"/>
              <a:ext cx="580" cy="143"/>
              <a:chOff x="616" y="2566"/>
              <a:chExt cx="723" cy="143"/>
            </a:xfrm>
          </p:grpSpPr>
          <p:sp>
            <p:nvSpPr>
              <p:cNvPr id="1934" name="Google Shape;1934;p31"/>
              <p:cNvSpPr/>
              <p:nvPr/>
            </p:nvSpPr>
            <p:spPr>
              <a:xfrm>
                <a:off x="616" y="2566"/>
                <a:ext cx="723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31"/>
              <p:cNvSpPr/>
              <p:nvPr/>
            </p:nvSpPr>
            <p:spPr>
              <a:xfrm>
                <a:off x="632" y="2584"/>
                <a:ext cx="690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6" name="Google Shape;1936;p31"/>
            <p:cNvSpPr/>
            <p:nvPr/>
          </p:nvSpPr>
          <p:spPr>
            <a:xfrm>
              <a:off x="5248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5519" y="2610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4140" y="2682"/>
              <a:ext cx="1201" cy="14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4206" y="2711"/>
              <a:ext cx="1069" cy="7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4305" y="2383"/>
              <a:ext cx="165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4483" y="2383"/>
              <a:ext cx="165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4661" y="2383"/>
              <a:ext cx="158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5064" y="1833"/>
              <a:ext cx="79" cy="76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7" name="Google Shape;1947;p31"/>
          <p:cNvSpPr txBox="1"/>
          <p:nvPr/>
        </p:nvSpPr>
        <p:spPr>
          <a:xfrm>
            <a:off x="4944690" y="6000792"/>
            <a:ext cx="142081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KingCDN.com</a:t>
            </a:r>
            <a:endParaRPr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Bob" id="1948" name="Google Shape;194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4215" y="2201905"/>
            <a:ext cx="533400" cy="544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9" name="Google Shape;1949;p31"/>
          <p:cNvGrpSpPr/>
          <p:nvPr/>
        </p:nvGrpSpPr>
        <p:grpSpPr>
          <a:xfrm>
            <a:off x="3655640" y="2846430"/>
            <a:ext cx="1628775" cy="1063625"/>
            <a:chOff x="1490926" y="3037262"/>
            <a:chExt cx="1628976" cy="1063042"/>
          </a:xfrm>
        </p:grpSpPr>
        <p:cxnSp>
          <p:nvCxnSpPr>
            <p:cNvPr id="1950" name="Google Shape;1950;p31"/>
            <p:cNvCxnSpPr/>
            <p:nvPr/>
          </p:nvCxnSpPr>
          <p:spPr>
            <a:xfrm flipH="1">
              <a:off x="1490926" y="3037262"/>
              <a:ext cx="1628976" cy="106304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1951" name="Google Shape;1951;p31"/>
            <p:cNvGrpSpPr/>
            <p:nvPr/>
          </p:nvGrpSpPr>
          <p:grpSpPr>
            <a:xfrm>
              <a:off x="2056927" y="3410016"/>
              <a:ext cx="317511" cy="345125"/>
              <a:chOff x="7454630" y="3313376"/>
              <a:chExt cx="317511" cy="345125"/>
            </a:xfrm>
          </p:grpSpPr>
          <p:sp>
            <p:nvSpPr>
              <p:cNvPr id="1952" name="Google Shape;1952;p31"/>
              <p:cNvSpPr/>
              <p:nvPr/>
            </p:nvSpPr>
            <p:spPr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31"/>
              <p:cNvSpPr txBox="1"/>
              <p:nvPr/>
            </p:nvSpPr>
            <p:spPr>
              <a:xfrm>
                <a:off x="7454630" y="3313376"/>
                <a:ext cx="298817" cy="338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</p:grpSp>
      <p:sp>
        <p:nvSpPr>
          <p:cNvPr id="1954" name="Google Shape;1954;p31"/>
          <p:cNvSpPr txBox="1"/>
          <p:nvPr/>
        </p:nvSpPr>
        <p:spPr>
          <a:xfrm>
            <a:off x="2428502" y="2271755"/>
            <a:ext cx="2862263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Bob gets URL for video http://netcinema.com/6Y7B23V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from netcinema.com web page</a:t>
            </a:r>
            <a:endParaRPr/>
          </a:p>
        </p:txBody>
      </p:sp>
      <p:grpSp>
        <p:nvGrpSpPr>
          <p:cNvPr id="1955" name="Google Shape;1955;p31"/>
          <p:cNvGrpSpPr/>
          <p:nvPr/>
        </p:nvGrpSpPr>
        <p:grpSpPr>
          <a:xfrm>
            <a:off x="6084515" y="3035342"/>
            <a:ext cx="714375" cy="684213"/>
            <a:chOff x="3924463" y="3239045"/>
            <a:chExt cx="713539" cy="684908"/>
          </a:xfrm>
        </p:grpSpPr>
        <p:cxnSp>
          <p:nvCxnSpPr>
            <p:cNvPr id="1956" name="Google Shape;1956;p31"/>
            <p:cNvCxnSpPr/>
            <p:nvPr/>
          </p:nvCxnSpPr>
          <p:spPr>
            <a:xfrm>
              <a:off x="3924463" y="3239045"/>
              <a:ext cx="713539" cy="68490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957" name="Google Shape;1957;p31"/>
            <p:cNvGrpSpPr/>
            <p:nvPr/>
          </p:nvGrpSpPr>
          <p:grpSpPr>
            <a:xfrm>
              <a:off x="4061324" y="3293627"/>
              <a:ext cx="322117" cy="358925"/>
              <a:chOff x="7408615" y="3244352"/>
              <a:chExt cx="322117" cy="358925"/>
            </a:xfrm>
          </p:grpSpPr>
          <p:sp>
            <p:nvSpPr>
              <p:cNvPr id="1958" name="Google Shape;1958;p31"/>
              <p:cNvSpPr/>
              <p:nvPr/>
            </p:nvSpPr>
            <p:spPr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31"/>
              <p:cNvSpPr txBox="1"/>
              <p:nvPr/>
            </p:nvSpPr>
            <p:spPr>
              <a:xfrm>
                <a:off x="7408615" y="3244352"/>
                <a:ext cx="298431" cy="3388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</p:grpSp>
      </p:grpSp>
      <p:sp>
        <p:nvSpPr>
          <p:cNvPr id="1960" name="Google Shape;1960;p31"/>
          <p:cNvSpPr txBox="1"/>
          <p:nvPr/>
        </p:nvSpPr>
        <p:spPr>
          <a:xfrm>
            <a:off x="6536952" y="2790867"/>
            <a:ext cx="3849688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resolve http://netcinema.com/6Y7B23V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via Bob’s local DNS</a:t>
            </a:r>
            <a:endParaRPr/>
          </a:p>
        </p:txBody>
      </p:sp>
      <p:sp>
        <p:nvSpPr>
          <p:cNvPr id="1961" name="Google Shape;1961;p31"/>
          <p:cNvSpPr txBox="1"/>
          <p:nvPr/>
        </p:nvSpPr>
        <p:spPr>
          <a:xfrm>
            <a:off x="2520577" y="5737267"/>
            <a:ext cx="1768475" cy="56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netcinema’s</a:t>
            </a:r>
            <a:endParaRPr/>
          </a:p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authoratative DNS</a:t>
            </a:r>
            <a:endParaRPr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962" name="Google Shape;1962;p31"/>
          <p:cNvCxnSpPr/>
          <p:nvPr/>
        </p:nvCxnSpPr>
        <p:spPr>
          <a:xfrm flipH="1">
            <a:off x="3777877" y="3968792"/>
            <a:ext cx="3100388" cy="13763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3" name="Google Shape;1963;p31"/>
          <p:cNvCxnSpPr/>
          <p:nvPr/>
        </p:nvCxnSpPr>
        <p:spPr>
          <a:xfrm flipH="1">
            <a:off x="3758827" y="4078330"/>
            <a:ext cx="3100388" cy="13763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964" name="Google Shape;1964;p31"/>
          <p:cNvGrpSpPr/>
          <p:nvPr/>
        </p:nvGrpSpPr>
        <p:grpSpPr>
          <a:xfrm>
            <a:off x="4003302" y="5027655"/>
            <a:ext cx="317500" cy="344487"/>
            <a:chOff x="7454630" y="3313376"/>
            <a:chExt cx="317511" cy="345125"/>
          </a:xfrm>
        </p:grpSpPr>
        <p:sp>
          <p:nvSpPr>
            <p:cNvPr id="1965" name="Google Shape;1965;p31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1"/>
            <p:cNvSpPr txBox="1"/>
            <p:nvPr/>
          </p:nvSpPr>
          <p:spPr>
            <a:xfrm>
              <a:off x="7454630" y="3313376"/>
              <a:ext cx="298790" cy="339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1967" name="Google Shape;1967;p31"/>
          <p:cNvSpPr txBox="1"/>
          <p:nvPr/>
        </p:nvSpPr>
        <p:spPr>
          <a:xfrm>
            <a:off x="3973140" y="4402180"/>
            <a:ext cx="3200400" cy="5699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netcinema’s DNS returns URL 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http://KingCDN.com/NetC6y&amp;B</a:t>
            </a: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23V</a:t>
            </a:r>
            <a:endParaRPr/>
          </a:p>
        </p:txBody>
      </p:sp>
      <p:cxnSp>
        <p:nvCxnSpPr>
          <p:cNvPr id="1968" name="Google Shape;1968;p31"/>
          <p:cNvCxnSpPr/>
          <p:nvPr/>
        </p:nvCxnSpPr>
        <p:spPr>
          <a:xfrm>
            <a:off x="7197352" y="4284705"/>
            <a:ext cx="447675" cy="9620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9" name="Google Shape;1969;p31"/>
          <p:cNvCxnSpPr/>
          <p:nvPr/>
        </p:nvCxnSpPr>
        <p:spPr>
          <a:xfrm>
            <a:off x="7292602" y="4295817"/>
            <a:ext cx="447675" cy="96043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970" name="Google Shape;1970;p31"/>
          <p:cNvGrpSpPr/>
          <p:nvPr/>
        </p:nvGrpSpPr>
        <p:grpSpPr>
          <a:xfrm>
            <a:off x="7281490" y="4537117"/>
            <a:ext cx="317500" cy="346075"/>
            <a:chOff x="7454630" y="3313376"/>
            <a:chExt cx="317511" cy="345125"/>
          </a:xfrm>
        </p:grpSpPr>
        <p:sp>
          <p:nvSpPr>
            <p:cNvPr id="1971" name="Google Shape;1971;p31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1"/>
            <p:cNvSpPr txBox="1"/>
            <p:nvPr/>
          </p:nvSpPr>
          <p:spPr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1973" name="Google Shape;1973;p31"/>
          <p:cNvSpPr txBox="1"/>
          <p:nvPr/>
        </p:nvSpPr>
        <p:spPr>
          <a:xfrm>
            <a:off x="7913315" y="4364080"/>
            <a:ext cx="300388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4&amp;5. Resolve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http://KingCDN.com/NetC6y&amp;B23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via KingCDN’s authoritative DNS,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which returns IP address of KingCDN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 with video</a:t>
            </a:r>
            <a:endParaRPr/>
          </a:p>
        </p:txBody>
      </p:sp>
      <p:cxnSp>
        <p:nvCxnSpPr>
          <p:cNvPr id="1974" name="Google Shape;1974;p31"/>
          <p:cNvCxnSpPr/>
          <p:nvPr/>
        </p:nvCxnSpPr>
        <p:spPr>
          <a:xfrm>
            <a:off x="5947990" y="3132180"/>
            <a:ext cx="812800" cy="8223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975" name="Google Shape;1975;p31"/>
          <p:cNvGrpSpPr/>
          <p:nvPr/>
        </p:nvGrpSpPr>
        <p:grpSpPr>
          <a:xfrm>
            <a:off x="6319465" y="3476667"/>
            <a:ext cx="317500" cy="346075"/>
            <a:chOff x="7454630" y="3313376"/>
            <a:chExt cx="317511" cy="345125"/>
          </a:xfrm>
        </p:grpSpPr>
        <p:sp>
          <p:nvSpPr>
            <p:cNvPr id="1976" name="Google Shape;1976;p31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1"/>
            <p:cNvSpPr txBox="1"/>
            <p:nvPr/>
          </p:nvSpPr>
          <p:spPr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cxnSp>
        <p:nvCxnSpPr>
          <p:cNvPr id="1978" name="Google Shape;1978;p31"/>
          <p:cNvCxnSpPr/>
          <p:nvPr/>
        </p:nvCxnSpPr>
        <p:spPr>
          <a:xfrm flipH="1">
            <a:off x="5476502" y="3011530"/>
            <a:ext cx="4763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9" name="Google Shape;1979;p31"/>
          <p:cNvSpPr/>
          <p:nvPr/>
        </p:nvSpPr>
        <p:spPr>
          <a:xfrm>
            <a:off x="5505077" y="3005180"/>
            <a:ext cx="298450" cy="2284412"/>
          </a:xfrm>
          <a:prstGeom prst="upArrow">
            <a:avLst>
              <a:gd fmla="val 50000" name="adj1"/>
              <a:gd fmla="val 50249" name="adj2"/>
            </a:avLst>
          </a:prstGeom>
          <a:gradFill>
            <a:gsLst>
              <a:gs pos="0">
                <a:srgbClr val="000090"/>
              </a:gs>
              <a:gs pos="64000">
                <a:srgbClr val="000090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31"/>
          <p:cNvSpPr txBox="1"/>
          <p:nvPr/>
        </p:nvSpPr>
        <p:spPr>
          <a:xfrm>
            <a:off x="4419227" y="3541755"/>
            <a:ext cx="2027238" cy="8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6. request video from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KINGCDN server,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streamed via HTTP</a:t>
            </a:r>
            <a:endParaRPr/>
          </a:p>
        </p:txBody>
      </p:sp>
      <p:sp>
        <p:nvSpPr>
          <p:cNvPr id="1981" name="Google Shape;1981;p31"/>
          <p:cNvSpPr txBox="1"/>
          <p:nvPr/>
        </p:nvSpPr>
        <p:spPr>
          <a:xfrm>
            <a:off x="6968752" y="5962692"/>
            <a:ext cx="1706563" cy="56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KingCDN</a:t>
            </a:r>
            <a:endParaRPr/>
          </a:p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authoritative DNS</a:t>
            </a:r>
            <a:endParaRPr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82" name="Google Shape;1982;p31"/>
          <p:cNvSpPr txBox="1"/>
          <p:nvPr/>
        </p:nvSpPr>
        <p:spPr>
          <a:xfrm>
            <a:off x="7198940" y="3522705"/>
            <a:ext cx="102552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Bob’s 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local DNS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Case Study: Netflix</a:t>
            </a:r>
            <a:endParaRPr/>
          </a:p>
        </p:txBody>
      </p:sp>
      <p:pic>
        <p:nvPicPr>
          <p:cNvPr id="1988" name="Google Shape;19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9" name="Google Shape;1989;p32"/>
          <p:cNvGrpSpPr/>
          <p:nvPr/>
        </p:nvGrpSpPr>
        <p:grpSpPr>
          <a:xfrm>
            <a:off x="2716773" y="3074945"/>
            <a:ext cx="463550" cy="638175"/>
            <a:chOff x="4140" y="429"/>
            <a:chExt cx="1425" cy="2396"/>
          </a:xfrm>
        </p:grpSpPr>
        <p:sp>
          <p:nvSpPr>
            <p:cNvPr id="1990" name="Google Shape;1990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4203" y="429"/>
              <a:ext cx="1049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4213" y="691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5" name="Google Shape;1995;p32"/>
            <p:cNvGrpSpPr/>
            <p:nvPr/>
          </p:nvGrpSpPr>
          <p:grpSpPr>
            <a:xfrm>
              <a:off x="4750" y="667"/>
              <a:ext cx="581" cy="131"/>
              <a:chOff x="615" y="2567"/>
              <a:chExt cx="725" cy="126"/>
            </a:xfrm>
          </p:grpSpPr>
          <p:sp>
            <p:nvSpPr>
              <p:cNvPr id="1996" name="Google Shape;1996;p32"/>
              <p:cNvSpPr/>
              <p:nvPr/>
            </p:nvSpPr>
            <p:spPr>
              <a:xfrm>
                <a:off x="615" y="2567"/>
                <a:ext cx="725" cy="12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634" y="2585"/>
                <a:ext cx="688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8" name="Google Shape;1998;p32"/>
            <p:cNvSpPr/>
            <p:nvPr/>
          </p:nvSpPr>
          <p:spPr>
            <a:xfrm>
              <a:off x="4223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9" name="Google Shape;1999;p32"/>
            <p:cNvGrpSpPr/>
            <p:nvPr/>
          </p:nvGrpSpPr>
          <p:grpSpPr>
            <a:xfrm>
              <a:off x="4745" y="995"/>
              <a:ext cx="581" cy="131"/>
              <a:chOff x="612" y="2569"/>
              <a:chExt cx="725" cy="136"/>
            </a:xfrm>
          </p:grpSpPr>
          <p:sp>
            <p:nvSpPr>
              <p:cNvPr id="2000" name="Google Shape;2000;p32"/>
              <p:cNvSpPr/>
              <p:nvPr/>
            </p:nvSpPr>
            <p:spPr>
              <a:xfrm>
                <a:off x="612" y="2569"/>
                <a:ext cx="725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24" y="2588"/>
                <a:ext cx="694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2" name="Google Shape;2002;p32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4228" y="1657"/>
              <a:ext cx="595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4" name="Google Shape;2004;p32"/>
            <p:cNvGrpSpPr/>
            <p:nvPr/>
          </p:nvGrpSpPr>
          <p:grpSpPr>
            <a:xfrm>
              <a:off x="4735" y="1627"/>
              <a:ext cx="576" cy="149"/>
              <a:chOff x="614" y="2568"/>
              <a:chExt cx="717" cy="137"/>
            </a:xfrm>
          </p:grpSpPr>
          <p:sp>
            <p:nvSpPr>
              <p:cNvPr id="2005" name="Google Shape;2005;p32"/>
              <p:cNvSpPr/>
              <p:nvPr/>
            </p:nvSpPr>
            <p:spPr>
              <a:xfrm>
                <a:off x="614" y="2568"/>
                <a:ext cx="717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627" y="2584"/>
                <a:ext cx="687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7" name="Google Shape;2007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008" name="Google Shape;2008;p32"/>
            <p:cNvGrpSpPr/>
            <p:nvPr/>
          </p:nvGrpSpPr>
          <p:grpSpPr>
            <a:xfrm>
              <a:off x="4741" y="1329"/>
              <a:ext cx="580" cy="137"/>
              <a:chOff x="616" y="2570"/>
              <a:chExt cx="723" cy="137"/>
            </a:xfrm>
          </p:grpSpPr>
          <p:sp>
            <p:nvSpPr>
              <p:cNvPr id="2009" name="Google Shape;2009;p32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640" y="2588"/>
                <a:ext cx="681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1" name="Google Shape;2011;p32"/>
            <p:cNvSpPr/>
            <p:nvPr/>
          </p:nvSpPr>
          <p:spPr>
            <a:xfrm>
              <a:off x="5248" y="429"/>
              <a:ext cx="68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4140" y="2682"/>
              <a:ext cx="1201" cy="14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4203" y="2712"/>
              <a:ext cx="1074" cy="7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2" name="Google Shape;2022;p32"/>
          <p:cNvGrpSpPr/>
          <p:nvPr/>
        </p:nvGrpSpPr>
        <p:grpSpPr>
          <a:xfrm>
            <a:off x="4748773" y="4914858"/>
            <a:ext cx="963612" cy="835025"/>
            <a:chOff x="-44" y="1473"/>
            <a:chExt cx="981" cy="1105"/>
          </a:xfrm>
        </p:grpSpPr>
        <p:pic>
          <p:nvPicPr>
            <p:cNvPr descr="desktop_computer_stylized_medium" id="2023" name="Google Shape;202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4" name="Google Shape;2024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descr="Bob" id="2025" name="Google Shape;202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2323" y="5719720"/>
            <a:ext cx="533400" cy="544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6" name="Google Shape;2026;p32"/>
          <p:cNvCxnSpPr/>
          <p:nvPr/>
        </p:nvCxnSpPr>
        <p:spPr>
          <a:xfrm>
            <a:off x="3094598" y="3727408"/>
            <a:ext cx="1804987" cy="14890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027" name="Google Shape;2027;p32"/>
          <p:cNvGrpSpPr/>
          <p:nvPr/>
        </p:nvGrpSpPr>
        <p:grpSpPr>
          <a:xfrm>
            <a:off x="3481948" y="3970295"/>
            <a:ext cx="317500" cy="368300"/>
            <a:chOff x="1614533" y="4280420"/>
            <a:chExt cx="317511" cy="369332"/>
          </a:xfrm>
        </p:grpSpPr>
        <p:sp>
          <p:nvSpPr>
            <p:cNvPr id="2028" name="Google Shape;2028;p32"/>
            <p:cNvSpPr/>
            <p:nvPr/>
          </p:nvSpPr>
          <p:spPr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2"/>
            <p:cNvSpPr txBox="1"/>
            <p:nvPr/>
          </p:nvSpPr>
          <p:spPr>
            <a:xfrm>
              <a:off x="1614533" y="4280420"/>
              <a:ext cx="313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2030" name="Google Shape;2030;p32"/>
          <p:cNvSpPr txBox="1"/>
          <p:nvPr/>
        </p:nvSpPr>
        <p:spPr>
          <a:xfrm>
            <a:off x="2516748" y="4448133"/>
            <a:ext cx="20335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Bob manages      Netflix account</a:t>
            </a:r>
            <a:endParaRPr/>
          </a:p>
        </p:txBody>
      </p:sp>
      <p:sp>
        <p:nvSpPr>
          <p:cNvPr id="2031" name="Google Shape;2031;p32"/>
          <p:cNvSpPr txBox="1"/>
          <p:nvPr/>
        </p:nvSpPr>
        <p:spPr>
          <a:xfrm>
            <a:off x="2010335" y="2522495"/>
            <a:ext cx="2033588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Netflix registration,</a:t>
            </a:r>
            <a:endParaRPr/>
          </a:p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accounting servers</a:t>
            </a:r>
            <a:endParaRPr/>
          </a:p>
        </p:txBody>
      </p:sp>
      <p:sp>
        <p:nvSpPr>
          <p:cNvPr id="2032" name="Google Shape;2032;p32"/>
          <p:cNvSpPr/>
          <p:nvPr/>
        </p:nvSpPr>
        <p:spPr>
          <a:xfrm>
            <a:off x="4275698" y="1392195"/>
            <a:ext cx="3133725" cy="1508125"/>
          </a:xfrm>
          <a:custGeom>
            <a:rect b="b" l="l" r="r" t="t"/>
            <a:pathLst>
              <a:path extrusionOk="0" h="10000" w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033" name="Google Shape;2033;p32"/>
          <p:cNvGrpSpPr/>
          <p:nvPr/>
        </p:nvGrpSpPr>
        <p:grpSpPr>
          <a:xfrm>
            <a:off x="4521760" y="1758383"/>
            <a:ext cx="365125" cy="635525"/>
            <a:chOff x="4140" y="433"/>
            <a:chExt cx="1425" cy="2392"/>
          </a:xfrm>
        </p:grpSpPr>
        <p:sp>
          <p:nvSpPr>
            <p:cNvPr id="2034" name="Google Shape;2034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202" y="435"/>
              <a:ext cx="1053" cy="227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214" y="692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9" name="Google Shape;2039;p32"/>
            <p:cNvGrpSpPr/>
            <p:nvPr/>
          </p:nvGrpSpPr>
          <p:grpSpPr>
            <a:xfrm>
              <a:off x="4747" y="668"/>
              <a:ext cx="583" cy="143"/>
              <a:chOff x="612" y="2568"/>
              <a:chExt cx="727" cy="137"/>
            </a:xfrm>
          </p:grpSpPr>
          <p:sp>
            <p:nvSpPr>
              <p:cNvPr id="2040" name="Google Shape;2040;p32"/>
              <p:cNvSpPr/>
              <p:nvPr/>
            </p:nvSpPr>
            <p:spPr>
              <a:xfrm>
                <a:off x="612" y="2568"/>
                <a:ext cx="727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627" y="2585"/>
                <a:ext cx="696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2" name="Google Shape;2042;p32"/>
            <p:cNvSpPr/>
            <p:nvPr/>
          </p:nvSpPr>
          <p:spPr>
            <a:xfrm>
              <a:off x="4227" y="1021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p32"/>
            <p:cNvGrpSpPr/>
            <p:nvPr/>
          </p:nvGrpSpPr>
          <p:grpSpPr>
            <a:xfrm>
              <a:off x="4747" y="1003"/>
              <a:ext cx="583" cy="125"/>
              <a:chOff x="614" y="2577"/>
              <a:chExt cx="727" cy="130"/>
            </a:xfrm>
          </p:grpSpPr>
          <p:sp>
            <p:nvSpPr>
              <p:cNvPr id="2044" name="Google Shape;2044;p32"/>
              <p:cNvSpPr/>
              <p:nvPr/>
            </p:nvSpPr>
            <p:spPr>
              <a:xfrm>
                <a:off x="614" y="2577"/>
                <a:ext cx="727" cy="13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630" y="2596"/>
                <a:ext cx="696" cy="9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6" name="Google Shape;2046;p32"/>
            <p:cNvSpPr/>
            <p:nvPr/>
          </p:nvSpPr>
          <p:spPr>
            <a:xfrm>
              <a:off x="4214" y="135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4227" y="1654"/>
              <a:ext cx="601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8" name="Google Shape;2048;p32"/>
            <p:cNvGrpSpPr/>
            <p:nvPr/>
          </p:nvGrpSpPr>
          <p:grpSpPr>
            <a:xfrm>
              <a:off x="4735" y="1636"/>
              <a:ext cx="576" cy="143"/>
              <a:chOff x="614" y="2576"/>
              <a:chExt cx="718" cy="132"/>
            </a:xfrm>
          </p:grpSpPr>
          <p:sp>
            <p:nvSpPr>
              <p:cNvPr id="2049" name="Google Shape;2049;p32"/>
              <p:cNvSpPr/>
              <p:nvPr/>
            </p:nvSpPr>
            <p:spPr>
              <a:xfrm>
                <a:off x="614" y="2576"/>
                <a:ext cx="718" cy="13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29" y="2593"/>
                <a:ext cx="687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1" name="Google Shape;2051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052" name="Google Shape;2052;p32"/>
            <p:cNvGrpSpPr/>
            <p:nvPr/>
          </p:nvGrpSpPr>
          <p:grpSpPr>
            <a:xfrm>
              <a:off x="4741" y="1325"/>
              <a:ext cx="582" cy="149"/>
              <a:chOff x="616" y="2566"/>
              <a:chExt cx="725" cy="149"/>
            </a:xfrm>
          </p:grpSpPr>
          <p:sp>
            <p:nvSpPr>
              <p:cNvPr id="2053" name="Google Shape;2053;p32"/>
              <p:cNvSpPr/>
              <p:nvPr/>
            </p:nvSpPr>
            <p:spPr>
              <a:xfrm>
                <a:off x="616" y="2566"/>
                <a:ext cx="725" cy="14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632" y="2584"/>
                <a:ext cx="695" cy="11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5" name="Google Shape;2055;p32"/>
            <p:cNvSpPr/>
            <p:nvPr/>
          </p:nvSpPr>
          <p:spPr>
            <a:xfrm>
              <a:off x="5249" y="435"/>
              <a:ext cx="68" cy="228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4140" y="2682"/>
              <a:ext cx="1202" cy="14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202" y="2711"/>
              <a:ext cx="1078" cy="7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6" name="Google Shape;2066;p32"/>
          <p:cNvGrpSpPr/>
          <p:nvPr/>
        </p:nvGrpSpPr>
        <p:grpSpPr>
          <a:xfrm>
            <a:off x="5958448" y="1925071"/>
            <a:ext cx="365125" cy="635524"/>
            <a:chOff x="4140" y="433"/>
            <a:chExt cx="1425" cy="2392"/>
          </a:xfrm>
        </p:grpSpPr>
        <p:sp>
          <p:nvSpPr>
            <p:cNvPr id="2067" name="Google Shape;2067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4202" y="435"/>
              <a:ext cx="1053" cy="227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4214" y="692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2" name="Google Shape;2072;p32"/>
            <p:cNvGrpSpPr/>
            <p:nvPr/>
          </p:nvGrpSpPr>
          <p:grpSpPr>
            <a:xfrm>
              <a:off x="4741" y="674"/>
              <a:ext cx="588" cy="138"/>
              <a:chOff x="604" y="2574"/>
              <a:chExt cx="734" cy="132"/>
            </a:xfrm>
          </p:grpSpPr>
          <p:sp>
            <p:nvSpPr>
              <p:cNvPr id="2073" name="Google Shape;2073;p32"/>
              <p:cNvSpPr/>
              <p:nvPr/>
            </p:nvSpPr>
            <p:spPr>
              <a:xfrm>
                <a:off x="604" y="2574"/>
                <a:ext cx="734" cy="13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627" y="2585"/>
                <a:ext cx="696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75" name="Google Shape;2075;p32"/>
            <p:cNvSpPr/>
            <p:nvPr/>
          </p:nvSpPr>
          <p:spPr>
            <a:xfrm>
              <a:off x="4227" y="1021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6" name="Google Shape;2076;p32"/>
            <p:cNvGrpSpPr/>
            <p:nvPr/>
          </p:nvGrpSpPr>
          <p:grpSpPr>
            <a:xfrm>
              <a:off x="4747" y="1003"/>
              <a:ext cx="583" cy="125"/>
              <a:chOff x="614" y="2577"/>
              <a:chExt cx="727" cy="130"/>
            </a:xfrm>
          </p:grpSpPr>
          <p:sp>
            <p:nvSpPr>
              <p:cNvPr id="2077" name="Google Shape;2077;p32"/>
              <p:cNvSpPr/>
              <p:nvPr/>
            </p:nvSpPr>
            <p:spPr>
              <a:xfrm>
                <a:off x="614" y="2577"/>
                <a:ext cx="727" cy="13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630" y="2596"/>
                <a:ext cx="696" cy="9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79" name="Google Shape;2079;p32"/>
            <p:cNvSpPr/>
            <p:nvPr/>
          </p:nvSpPr>
          <p:spPr>
            <a:xfrm>
              <a:off x="4214" y="135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4227" y="1654"/>
              <a:ext cx="601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1" name="Google Shape;2081;p32"/>
            <p:cNvGrpSpPr/>
            <p:nvPr/>
          </p:nvGrpSpPr>
          <p:grpSpPr>
            <a:xfrm>
              <a:off x="4735" y="1636"/>
              <a:ext cx="576" cy="143"/>
              <a:chOff x="614" y="2576"/>
              <a:chExt cx="718" cy="132"/>
            </a:xfrm>
          </p:grpSpPr>
          <p:sp>
            <p:nvSpPr>
              <p:cNvPr id="2082" name="Google Shape;2082;p32"/>
              <p:cNvSpPr/>
              <p:nvPr/>
            </p:nvSpPr>
            <p:spPr>
              <a:xfrm>
                <a:off x="614" y="2576"/>
                <a:ext cx="718" cy="13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629" y="2593"/>
                <a:ext cx="687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4" name="Google Shape;2084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085" name="Google Shape;2085;p32"/>
            <p:cNvGrpSpPr/>
            <p:nvPr/>
          </p:nvGrpSpPr>
          <p:grpSpPr>
            <a:xfrm>
              <a:off x="4741" y="1325"/>
              <a:ext cx="582" cy="149"/>
              <a:chOff x="616" y="2566"/>
              <a:chExt cx="725" cy="149"/>
            </a:xfrm>
          </p:grpSpPr>
          <p:sp>
            <p:nvSpPr>
              <p:cNvPr id="2086" name="Google Shape;2086;p32"/>
              <p:cNvSpPr/>
              <p:nvPr/>
            </p:nvSpPr>
            <p:spPr>
              <a:xfrm>
                <a:off x="616" y="2566"/>
                <a:ext cx="725" cy="14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632" y="2584"/>
                <a:ext cx="695" cy="11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8" name="Google Shape;2088;p32"/>
            <p:cNvSpPr/>
            <p:nvPr/>
          </p:nvSpPr>
          <p:spPr>
            <a:xfrm>
              <a:off x="5249" y="435"/>
              <a:ext cx="68" cy="228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4140" y="2682"/>
              <a:ext cx="1202" cy="14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4202" y="2711"/>
              <a:ext cx="1078" cy="7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9" name="Google Shape;2099;p32"/>
          <p:cNvGrpSpPr/>
          <p:nvPr/>
        </p:nvGrpSpPr>
        <p:grpSpPr>
          <a:xfrm>
            <a:off x="6496610" y="2189120"/>
            <a:ext cx="365125" cy="638175"/>
            <a:chOff x="4140" y="429"/>
            <a:chExt cx="1425" cy="2396"/>
          </a:xfrm>
        </p:grpSpPr>
        <p:sp>
          <p:nvSpPr>
            <p:cNvPr id="2100" name="Google Shape;2100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4202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4214" y="691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5" name="Google Shape;2105;p32"/>
            <p:cNvGrpSpPr/>
            <p:nvPr/>
          </p:nvGrpSpPr>
          <p:grpSpPr>
            <a:xfrm>
              <a:off x="4747" y="662"/>
              <a:ext cx="583" cy="143"/>
              <a:chOff x="612" y="2562"/>
              <a:chExt cx="727" cy="137"/>
            </a:xfrm>
          </p:grpSpPr>
          <p:sp>
            <p:nvSpPr>
              <p:cNvPr id="2106" name="Google Shape;2106;p32"/>
              <p:cNvSpPr/>
              <p:nvPr/>
            </p:nvSpPr>
            <p:spPr>
              <a:xfrm>
                <a:off x="612" y="2562"/>
                <a:ext cx="727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627" y="2585"/>
                <a:ext cx="696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8" name="Google Shape;2108;p32"/>
            <p:cNvSpPr/>
            <p:nvPr/>
          </p:nvSpPr>
          <p:spPr>
            <a:xfrm>
              <a:off x="4227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9" name="Google Shape;2109;p32"/>
            <p:cNvGrpSpPr/>
            <p:nvPr/>
          </p:nvGrpSpPr>
          <p:grpSpPr>
            <a:xfrm>
              <a:off x="4747" y="995"/>
              <a:ext cx="583" cy="125"/>
              <a:chOff x="614" y="2569"/>
              <a:chExt cx="727" cy="130"/>
            </a:xfrm>
          </p:grpSpPr>
          <p:sp>
            <p:nvSpPr>
              <p:cNvPr id="2110" name="Google Shape;2110;p32"/>
              <p:cNvSpPr/>
              <p:nvPr/>
            </p:nvSpPr>
            <p:spPr>
              <a:xfrm>
                <a:off x="614" y="2569"/>
                <a:ext cx="727" cy="13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630" y="2588"/>
                <a:ext cx="696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2" name="Google Shape;2112;p32"/>
            <p:cNvSpPr/>
            <p:nvPr/>
          </p:nvSpPr>
          <p:spPr>
            <a:xfrm>
              <a:off x="4214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4227" y="1657"/>
              <a:ext cx="601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4" name="Google Shape;2114;p32"/>
            <p:cNvGrpSpPr/>
            <p:nvPr/>
          </p:nvGrpSpPr>
          <p:grpSpPr>
            <a:xfrm>
              <a:off x="4735" y="1627"/>
              <a:ext cx="576" cy="143"/>
              <a:chOff x="614" y="2568"/>
              <a:chExt cx="718" cy="132"/>
            </a:xfrm>
          </p:grpSpPr>
          <p:sp>
            <p:nvSpPr>
              <p:cNvPr id="2115" name="Google Shape;2115;p32"/>
              <p:cNvSpPr/>
              <p:nvPr/>
            </p:nvSpPr>
            <p:spPr>
              <a:xfrm>
                <a:off x="614" y="2568"/>
                <a:ext cx="718" cy="13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629" y="2584"/>
                <a:ext cx="687" cy="9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7" name="Google Shape;2117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118" name="Google Shape;2118;p32"/>
            <p:cNvGrpSpPr/>
            <p:nvPr/>
          </p:nvGrpSpPr>
          <p:grpSpPr>
            <a:xfrm>
              <a:off x="4741" y="1329"/>
              <a:ext cx="582" cy="137"/>
              <a:chOff x="616" y="2570"/>
              <a:chExt cx="725" cy="137"/>
            </a:xfrm>
          </p:grpSpPr>
          <p:sp>
            <p:nvSpPr>
              <p:cNvPr id="2119" name="Google Shape;2119;p32"/>
              <p:cNvSpPr/>
              <p:nvPr/>
            </p:nvSpPr>
            <p:spPr>
              <a:xfrm>
                <a:off x="616" y="2570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632" y="2588"/>
                <a:ext cx="695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1" name="Google Shape;2121;p32"/>
            <p:cNvSpPr/>
            <p:nvPr/>
          </p:nvSpPr>
          <p:spPr>
            <a:xfrm>
              <a:off x="5249" y="429"/>
              <a:ext cx="68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5515" y="2610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4140" y="2682"/>
              <a:ext cx="1202" cy="143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4202" y="2712"/>
              <a:ext cx="1078" cy="7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4307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2"/>
            <p:cNvSpPr/>
            <p:nvPr/>
          </p:nvSpPr>
          <p:spPr>
            <a:xfrm>
              <a:off x="4487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2"/>
            <p:cNvSpPr/>
            <p:nvPr/>
          </p:nvSpPr>
          <p:spPr>
            <a:xfrm>
              <a:off x="4660" y="2378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5063" y="1836"/>
              <a:ext cx="87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2" name="Google Shape;2132;p32"/>
          <p:cNvSpPr txBox="1"/>
          <p:nvPr/>
        </p:nvSpPr>
        <p:spPr>
          <a:xfrm>
            <a:off x="5104373" y="1528720"/>
            <a:ext cx="15017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Amazon cloud</a:t>
            </a:r>
            <a:endParaRPr/>
          </a:p>
        </p:txBody>
      </p:sp>
      <p:grpSp>
        <p:nvGrpSpPr>
          <p:cNvPr id="2133" name="Google Shape;2133;p32"/>
          <p:cNvGrpSpPr/>
          <p:nvPr/>
        </p:nvGrpSpPr>
        <p:grpSpPr>
          <a:xfrm>
            <a:off x="8935010" y="1620795"/>
            <a:ext cx="1376363" cy="1355725"/>
            <a:chOff x="7030938" y="1184076"/>
            <a:chExt cx="1375947" cy="1355492"/>
          </a:xfrm>
        </p:grpSpPr>
        <p:sp>
          <p:nvSpPr>
            <p:cNvPr id="2134" name="Google Shape;2134;p32"/>
            <p:cNvSpPr/>
            <p:nvPr/>
          </p:nvSpPr>
          <p:spPr>
            <a:xfrm rot="10800000">
              <a:off x="7030938" y="1184076"/>
              <a:ext cx="1300345" cy="1355492"/>
            </a:xfrm>
            <a:custGeom>
              <a:rect b="b" l="l" r="r" t="t"/>
              <a:pathLst>
                <a:path extrusionOk="0" h="10000" w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135" name="Google Shape;2135;p32"/>
            <p:cNvGrpSpPr/>
            <p:nvPr/>
          </p:nvGrpSpPr>
          <p:grpSpPr>
            <a:xfrm>
              <a:off x="7191141" y="1666633"/>
              <a:ext cx="365020" cy="636487"/>
              <a:chOff x="4140" y="433"/>
              <a:chExt cx="1423" cy="2392"/>
            </a:xfrm>
          </p:grpSpPr>
          <p:sp>
            <p:nvSpPr>
              <p:cNvPr id="2136" name="Google Shape;2136;p3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4202" y="433"/>
                <a:ext cx="1052" cy="2279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41" name="Google Shape;2141;p32"/>
              <p:cNvGrpSpPr/>
              <p:nvPr/>
            </p:nvGrpSpPr>
            <p:grpSpPr>
              <a:xfrm>
                <a:off x="4747" y="671"/>
                <a:ext cx="582" cy="131"/>
                <a:chOff x="611" y="2571"/>
                <a:chExt cx="726" cy="126"/>
              </a:xfrm>
            </p:grpSpPr>
            <p:sp>
              <p:nvSpPr>
                <p:cNvPr id="2142" name="Google Shape;2142;p32"/>
                <p:cNvSpPr/>
                <p:nvPr/>
              </p:nvSpPr>
              <p:spPr>
                <a:xfrm>
                  <a:off x="611" y="2571"/>
                  <a:ext cx="726" cy="12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3" name="Google Shape;2143;p32"/>
                <p:cNvSpPr/>
                <p:nvPr/>
              </p:nvSpPr>
              <p:spPr>
                <a:xfrm>
                  <a:off x="627" y="2583"/>
                  <a:ext cx="695" cy="9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44" name="Google Shape;2144;p32"/>
              <p:cNvSpPr/>
              <p:nvPr/>
            </p:nvSpPr>
            <p:spPr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45" name="Google Shape;2145;p32"/>
              <p:cNvGrpSpPr/>
              <p:nvPr/>
            </p:nvGrpSpPr>
            <p:grpSpPr>
              <a:xfrm>
                <a:off x="4747" y="1000"/>
                <a:ext cx="582" cy="125"/>
                <a:chOff x="614" y="2574"/>
                <a:chExt cx="726" cy="130"/>
              </a:xfrm>
            </p:grpSpPr>
            <p:sp>
              <p:nvSpPr>
                <p:cNvPr id="2146" name="Google Shape;2146;p32"/>
                <p:cNvSpPr/>
                <p:nvPr/>
              </p:nvSpPr>
              <p:spPr>
                <a:xfrm>
                  <a:off x="614" y="2574"/>
                  <a:ext cx="726" cy="13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7" name="Google Shape;2147;p32"/>
                <p:cNvSpPr/>
                <p:nvPr/>
              </p:nvSpPr>
              <p:spPr>
                <a:xfrm>
                  <a:off x="629" y="2592"/>
                  <a:ext cx="695" cy="9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48" name="Google Shape;2148;p32"/>
              <p:cNvSpPr/>
              <p:nvPr/>
            </p:nvSpPr>
            <p:spPr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50" name="Google Shape;2150;p32"/>
              <p:cNvGrpSpPr/>
              <p:nvPr/>
            </p:nvGrpSpPr>
            <p:grpSpPr>
              <a:xfrm>
                <a:off x="4734" y="1631"/>
                <a:ext cx="576" cy="137"/>
                <a:chOff x="613" y="2572"/>
                <a:chExt cx="717" cy="126"/>
              </a:xfrm>
            </p:grpSpPr>
            <p:sp>
              <p:nvSpPr>
                <p:cNvPr id="2151" name="Google Shape;2151;p32"/>
                <p:cNvSpPr/>
                <p:nvPr/>
              </p:nvSpPr>
              <p:spPr>
                <a:xfrm>
                  <a:off x="613" y="2572"/>
                  <a:ext cx="717" cy="12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2" name="Google Shape;2152;p32"/>
                <p:cNvSpPr/>
                <p:nvPr/>
              </p:nvSpPr>
              <p:spPr>
                <a:xfrm>
                  <a:off x="629" y="2589"/>
                  <a:ext cx="686" cy="9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53" name="Google Shape;2153;p3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2154" name="Google Shape;2154;p32"/>
              <p:cNvGrpSpPr/>
              <p:nvPr/>
            </p:nvGrpSpPr>
            <p:grpSpPr>
              <a:xfrm>
                <a:off x="4741" y="1328"/>
                <a:ext cx="581" cy="143"/>
                <a:chOff x="616" y="2569"/>
                <a:chExt cx="724" cy="143"/>
              </a:xfrm>
            </p:grpSpPr>
            <p:sp>
              <p:nvSpPr>
                <p:cNvPr id="2155" name="Google Shape;2155;p32"/>
                <p:cNvSpPr/>
                <p:nvPr/>
              </p:nvSpPr>
              <p:spPr>
                <a:xfrm>
                  <a:off x="616" y="2569"/>
                  <a:ext cx="724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6" name="Google Shape;2156;p32"/>
                <p:cNvSpPr/>
                <p:nvPr/>
              </p:nvSpPr>
              <p:spPr>
                <a:xfrm>
                  <a:off x="631" y="2586"/>
                  <a:ext cx="694" cy="11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57" name="Google Shape;2157;p32"/>
              <p:cNvSpPr/>
              <p:nvPr/>
            </p:nvSpPr>
            <p:spPr>
              <a:xfrm>
                <a:off x="5248" y="433"/>
                <a:ext cx="68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4140" y="2682"/>
                <a:ext cx="1200" cy="143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4202" y="2711"/>
                <a:ext cx="1077" cy="7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32"/>
              <p:cNvSpPr/>
              <p:nvPr/>
            </p:nvSpPr>
            <p:spPr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32"/>
              <p:cNvSpPr/>
              <p:nvPr/>
            </p:nvSpPr>
            <p:spPr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8" name="Google Shape;2168;p32"/>
            <p:cNvSpPr txBox="1"/>
            <p:nvPr/>
          </p:nvSpPr>
          <p:spPr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CDN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  <a:endParaRPr/>
            </a:p>
          </p:txBody>
        </p:sp>
      </p:grpSp>
      <p:cxnSp>
        <p:nvCxnSpPr>
          <p:cNvPr id="2169" name="Google Shape;2169;p32"/>
          <p:cNvCxnSpPr/>
          <p:nvPr/>
        </p:nvCxnSpPr>
        <p:spPr>
          <a:xfrm flipH="1">
            <a:off x="5248835" y="2549483"/>
            <a:ext cx="7938" cy="23764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170" name="Google Shape;2170;p32"/>
          <p:cNvGrpSpPr/>
          <p:nvPr/>
        </p:nvGrpSpPr>
        <p:grpSpPr>
          <a:xfrm>
            <a:off x="5090085" y="3522620"/>
            <a:ext cx="317500" cy="369888"/>
            <a:chOff x="1614533" y="4280420"/>
            <a:chExt cx="317511" cy="369332"/>
          </a:xfrm>
        </p:grpSpPr>
        <p:sp>
          <p:nvSpPr>
            <p:cNvPr id="2171" name="Google Shape;2171;p32"/>
            <p:cNvSpPr/>
            <p:nvPr/>
          </p:nvSpPr>
          <p:spPr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2"/>
            <p:cNvSpPr txBox="1"/>
            <p:nvPr/>
          </p:nvSpPr>
          <p:spPr>
            <a:xfrm>
              <a:off x="1614533" y="4280420"/>
              <a:ext cx="313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2173" name="Google Shape;2173;p32"/>
          <p:cNvSpPr txBox="1"/>
          <p:nvPr/>
        </p:nvSpPr>
        <p:spPr>
          <a:xfrm>
            <a:off x="3824848" y="3216233"/>
            <a:ext cx="20335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Bob browses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Netflix video</a:t>
            </a:r>
            <a:endParaRPr/>
          </a:p>
        </p:txBody>
      </p:sp>
      <p:cxnSp>
        <p:nvCxnSpPr>
          <p:cNvPr id="2174" name="Google Shape;2174;p32"/>
          <p:cNvCxnSpPr/>
          <p:nvPr/>
        </p:nvCxnSpPr>
        <p:spPr>
          <a:xfrm flipH="1">
            <a:off x="5563160" y="2644733"/>
            <a:ext cx="3175" cy="2352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75" name="Google Shape;2175;p32"/>
          <p:cNvGrpSpPr/>
          <p:nvPr/>
        </p:nvGrpSpPr>
        <p:grpSpPr>
          <a:xfrm>
            <a:off x="5390123" y="3679783"/>
            <a:ext cx="317500" cy="369887"/>
            <a:chOff x="1614533" y="4280420"/>
            <a:chExt cx="317511" cy="369332"/>
          </a:xfrm>
        </p:grpSpPr>
        <p:sp>
          <p:nvSpPr>
            <p:cNvPr id="2176" name="Google Shape;2176;p32"/>
            <p:cNvSpPr/>
            <p:nvPr/>
          </p:nvSpPr>
          <p:spPr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2"/>
            <p:cNvSpPr txBox="1"/>
            <p:nvPr/>
          </p:nvSpPr>
          <p:spPr>
            <a:xfrm>
              <a:off x="1614533" y="4280420"/>
              <a:ext cx="313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178" name="Google Shape;2178;p32"/>
          <p:cNvSpPr txBox="1"/>
          <p:nvPr/>
        </p:nvSpPr>
        <p:spPr>
          <a:xfrm>
            <a:off x="5575860" y="2855870"/>
            <a:ext cx="1785938" cy="922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Manifest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returned for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requested video</a:t>
            </a:r>
            <a:endParaRPr/>
          </a:p>
        </p:txBody>
      </p:sp>
      <p:sp>
        <p:nvSpPr>
          <p:cNvPr id="2179" name="Google Shape;2179;p32"/>
          <p:cNvSpPr/>
          <p:nvPr/>
        </p:nvSpPr>
        <p:spPr>
          <a:xfrm rot="10543217">
            <a:off x="5725707" y="5066600"/>
            <a:ext cx="2215511" cy="39143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0090"/>
              </a:gs>
              <a:gs pos="100000">
                <a:srgbClr val="FFFFFF"/>
              </a:gs>
            </a:gsLst>
            <a:lin ang="10260000" scaled="0"/>
          </a:gradFill>
          <a:ln cap="flat" cmpd="sng" w="15875">
            <a:solidFill>
              <a:srgbClr val="000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80" name="Google Shape;2180;p32"/>
          <p:cNvCxnSpPr/>
          <p:nvPr/>
        </p:nvCxnSpPr>
        <p:spPr>
          <a:xfrm flipH="1" rot="10800000">
            <a:off x="5909235" y="4927558"/>
            <a:ext cx="1892300" cy="1476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1" name="Google Shape;2181;p32"/>
          <p:cNvSpPr txBox="1"/>
          <p:nvPr/>
        </p:nvSpPr>
        <p:spPr>
          <a:xfrm>
            <a:off x="6172760" y="5440320"/>
            <a:ext cx="178593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DASH streaming</a:t>
            </a:r>
            <a:endParaRPr/>
          </a:p>
        </p:txBody>
      </p:sp>
      <p:cxnSp>
        <p:nvCxnSpPr>
          <p:cNvPr id="2182" name="Google Shape;2182;p32"/>
          <p:cNvCxnSpPr/>
          <p:nvPr/>
        </p:nvCxnSpPr>
        <p:spPr>
          <a:xfrm>
            <a:off x="6976035" y="2314533"/>
            <a:ext cx="2049463" cy="269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83" name="Google Shape;2183;p32"/>
          <p:cNvCxnSpPr/>
          <p:nvPr/>
        </p:nvCxnSpPr>
        <p:spPr>
          <a:xfrm>
            <a:off x="6985560" y="2357395"/>
            <a:ext cx="1541463" cy="11334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84" name="Google Shape;2184;p32"/>
          <p:cNvCxnSpPr/>
          <p:nvPr/>
        </p:nvCxnSpPr>
        <p:spPr>
          <a:xfrm>
            <a:off x="6976035" y="2371683"/>
            <a:ext cx="2019300" cy="27066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85" name="Google Shape;2185;p32"/>
          <p:cNvSpPr txBox="1"/>
          <p:nvPr/>
        </p:nvSpPr>
        <p:spPr>
          <a:xfrm>
            <a:off x="6723623" y="1462045"/>
            <a:ext cx="2033587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upload copies of multiple versions of video to CDN servers</a:t>
            </a:r>
            <a:endParaRPr/>
          </a:p>
        </p:txBody>
      </p:sp>
      <p:grpSp>
        <p:nvGrpSpPr>
          <p:cNvPr id="2186" name="Google Shape;2186;p32"/>
          <p:cNvGrpSpPr/>
          <p:nvPr/>
        </p:nvGrpSpPr>
        <p:grpSpPr>
          <a:xfrm>
            <a:off x="8407960" y="2878095"/>
            <a:ext cx="1374775" cy="1354138"/>
            <a:chOff x="7030938" y="1184076"/>
            <a:chExt cx="1375947" cy="1355492"/>
          </a:xfrm>
        </p:grpSpPr>
        <p:sp>
          <p:nvSpPr>
            <p:cNvPr id="2187" name="Google Shape;2187;p32"/>
            <p:cNvSpPr/>
            <p:nvPr/>
          </p:nvSpPr>
          <p:spPr>
            <a:xfrm rot="10800000">
              <a:off x="7030938" y="1184076"/>
              <a:ext cx="1300345" cy="1355492"/>
            </a:xfrm>
            <a:custGeom>
              <a:rect b="b" l="l" r="r" t="t"/>
              <a:pathLst>
                <a:path extrusionOk="0" h="10000" w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188" name="Google Shape;2188;p32"/>
            <p:cNvGrpSpPr/>
            <p:nvPr/>
          </p:nvGrpSpPr>
          <p:grpSpPr>
            <a:xfrm>
              <a:off x="7191398" y="1666633"/>
              <a:ext cx="365533" cy="635954"/>
              <a:chOff x="4141" y="433"/>
              <a:chExt cx="1425" cy="2390"/>
            </a:xfrm>
          </p:grpSpPr>
          <p:sp>
            <p:nvSpPr>
              <p:cNvPr id="2189" name="Google Shape;2189;p3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4203" y="435"/>
                <a:ext cx="1053" cy="227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4215" y="698"/>
                <a:ext cx="595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94" name="Google Shape;2194;p32"/>
              <p:cNvGrpSpPr/>
              <p:nvPr/>
            </p:nvGrpSpPr>
            <p:grpSpPr>
              <a:xfrm>
                <a:off x="4748" y="674"/>
                <a:ext cx="583" cy="138"/>
                <a:chOff x="613" y="2574"/>
                <a:chExt cx="727" cy="132"/>
              </a:xfrm>
            </p:grpSpPr>
            <p:sp>
              <p:nvSpPr>
                <p:cNvPr id="2195" name="Google Shape;2195;p32"/>
                <p:cNvSpPr/>
                <p:nvPr/>
              </p:nvSpPr>
              <p:spPr>
                <a:xfrm>
                  <a:off x="613" y="2574"/>
                  <a:ext cx="727" cy="13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6" name="Google Shape;2196;p32"/>
                <p:cNvSpPr/>
                <p:nvPr/>
              </p:nvSpPr>
              <p:spPr>
                <a:xfrm>
                  <a:off x="628" y="2585"/>
                  <a:ext cx="696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97" name="Google Shape;2197;p32"/>
              <p:cNvSpPr/>
              <p:nvPr/>
            </p:nvSpPr>
            <p:spPr>
              <a:xfrm>
                <a:off x="4228" y="1020"/>
                <a:ext cx="595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98" name="Google Shape;2198;p32"/>
              <p:cNvGrpSpPr/>
              <p:nvPr/>
            </p:nvGrpSpPr>
            <p:grpSpPr>
              <a:xfrm>
                <a:off x="4748" y="1003"/>
                <a:ext cx="583" cy="125"/>
                <a:chOff x="615" y="2577"/>
                <a:chExt cx="727" cy="130"/>
              </a:xfrm>
            </p:grpSpPr>
            <p:sp>
              <p:nvSpPr>
                <p:cNvPr id="2199" name="Google Shape;2199;p32"/>
                <p:cNvSpPr/>
                <p:nvPr/>
              </p:nvSpPr>
              <p:spPr>
                <a:xfrm>
                  <a:off x="615" y="2577"/>
                  <a:ext cx="727" cy="13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0" name="Google Shape;2200;p32"/>
                <p:cNvSpPr/>
                <p:nvPr/>
              </p:nvSpPr>
              <p:spPr>
                <a:xfrm>
                  <a:off x="631" y="2595"/>
                  <a:ext cx="696" cy="9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01" name="Google Shape;2201;p32"/>
              <p:cNvSpPr/>
              <p:nvPr/>
            </p:nvSpPr>
            <p:spPr>
              <a:xfrm>
                <a:off x="4215" y="1355"/>
                <a:ext cx="595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32"/>
              <p:cNvSpPr/>
              <p:nvPr/>
            </p:nvSpPr>
            <p:spPr>
              <a:xfrm>
                <a:off x="4228" y="1653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03" name="Google Shape;2203;p32"/>
              <p:cNvGrpSpPr/>
              <p:nvPr/>
            </p:nvGrpSpPr>
            <p:grpSpPr>
              <a:xfrm>
                <a:off x="4736" y="1636"/>
                <a:ext cx="576" cy="143"/>
                <a:chOff x="615" y="2576"/>
                <a:chExt cx="718" cy="132"/>
              </a:xfrm>
            </p:grpSpPr>
            <p:sp>
              <p:nvSpPr>
                <p:cNvPr id="2204" name="Google Shape;2204;p32"/>
                <p:cNvSpPr/>
                <p:nvPr/>
              </p:nvSpPr>
              <p:spPr>
                <a:xfrm>
                  <a:off x="615" y="2576"/>
                  <a:ext cx="718" cy="13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5" name="Google Shape;2205;p32"/>
                <p:cNvSpPr/>
                <p:nvPr/>
              </p:nvSpPr>
              <p:spPr>
                <a:xfrm>
                  <a:off x="630" y="2592"/>
                  <a:ext cx="687" cy="9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06" name="Google Shape;2206;p3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2207" name="Google Shape;2207;p32"/>
              <p:cNvGrpSpPr/>
              <p:nvPr/>
            </p:nvGrpSpPr>
            <p:grpSpPr>
              <a:xfrm>
                <a:off x="4748" y="1325"/>
                <a:ext cx="582" cy="149"/>
                <a:chOff x="625" y="2566"/>
                <a:chExt cx="725" cy="149"/>
              </a:xfrm>
            </p:grpSpPr>
            <p:sp>
              <p:nvSpPr>
                <p:cNvPr id="2208" name="Google Shape;2208;p32"/>
                <p:cNvSpPr/>
                <p:nvPr/>
              </p:nvSpPr>
              <p:spPr>
                <a:xfrm>
                  <a:off x="625" y="2566"/>
                  <a:ext cx="725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9" name="Google Shape;2209;p32"/>
                <p:cNvSpPr/>
                <p:nvPr/>
              </p:nvSpPr>
              <p:spPr>
                <a:xfrm>
                  <a:off x="633" y="2584"/>
                  <a:ext cx="694" cy="11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10" name="Google Shape;2210;p32"/>
              <p:cNvSpPr/>
              <p:nvPr/>
            </p:nvSpPr>
            <p:spPr>
              <a:xfrm>
                <a:off x="5250" y="435"/>
                <a:ext cx="68" cy="2281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5516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4141" y="2680"/>
                <a:ext cx="1202" cy="143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4203" y="2710"/>
                <a:ext cx="1078" cy="7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4308" y="2382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4488" y="2382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4661" y="2382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5064" y="1832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1" name="Google Shape;2221;p32"/>
            <p:cNvSpPr txBox="1"/>
            <p:nvPr/>
          </p:nvSpPr>
          <p:spPr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CDN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  <a:endParaRPr/>
            </a:p>
          </p:txBody>
        </p:sp>
      </p:grpSp>
      <p:grpSp>
        <p:nvGrpSpPr>
          <p:cNvPr id="2222" name="Google Shape;2222;p32"/>
          <p:cNvGrpSpPr/>
          <p:nvPr/>
        </p:nvGrpSpPr>
        <p:grpSpPr>
          <a:xfrm>
            <a:off x="8044423" y="4268745"/>
            <a:ext cx="1376362" cy="1355725"/>
            <a:chOff x="7030938" y="1184076"/>
            <a:chExt cx="1375947" cy="1355492"/>
          </a:xfrm>
        </p:grpSpPr>
        <p:sp>
          <p:nvSpPr>
            <p:cNvPr id="2223" name="Google Shape;2223;p32"/>
            <p:cNvSpPr/>
            <p:nvPr/>
          </p:nvSpPr>
          <p:spPr>
            <a:xfrm rot="10800000">
              <a:off x="7030938" y="1184076"/>
              <a:ext cx="1300345" cy="1355492"/>
            </a:xfrm>
            <a:custGeom>
              <a:rect b="b" l="l" r="r" t="t"/>
              <a:pathLst>
                <a:path extrusionOk="0" h="10000" w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224" name="Google Shape;2224;p32"/>
            <p:cNvGrpSpPr/>
            <p:nvPr/>
          </p:nvGrpSpPr>
          <p:grpSpPr>
            <a:xfrm>
              <a:off x="7191141" y="1666633"/>
              <a:ext cx="365020" cy="636487"/>
              <a:chOff x="4140" y="433"/>
              <a:chExt cx="1423" cy="2392"/>
            </a:xfrm>
          </p:grpSpPr>
          <p:sp>
            <p:nvSpPr>
              <p:cNvPr id="2225" name="Google Shape;2225;p3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4202" y="433"/>
                <a:ext cx="1052" cy="2279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30" name="Google Shape;2230;p32"/>
              <p:cNvGrpSpPr/>
              <p:nvPr/>
            </p:nvGrpSpPr>
            <p:grpSpPr>
              <a:xfrm>
                <a:off x="4747" y="671"/>
                <a:ext cx="582" cy="131"/>
                <a:chOff x="611" y="2571"/>
                <a:chExt cx="726" cy="126"/>
              </a:xfrm>
            </p:grpSpPr>
            <p:sp>
              <p:nvSpPr>
                <p:cNvPr id="2231" name="Google Shape;2231;p32"/>
                <p:cNvSpPr/>
                <p:nvPr/>
              </p:nvSpPr>
              <p:spPr>
                <a:xfrm>
                  <a:off x="611" y="2571"/>
                  <a:ext cx="726" cy="12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2" name="Google Shape;2232;p32"/>
                <p:cNvSpPr/>
                <p:nvPr/>
              </p:nvSpPr>
              <p:spPr>
                <a:xfrm>
                  <a:off x="627" y="2583"/>
                  <a:ext cx="695" cy="9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33" name="Google Shape;2233;p32"/>
              <p:cNvSpPr/>
              <p:nvPr/>
            </p:nvSpPr>
            <p:spPr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34" name="Google Shape;2234;p32"/>
              <p:cNvGrpSpPr/>
              <p:nvPr/>
            </p:nvGrpSpPr>
            <p:grpSpPr>
              <a:xfrm>
                <a:off x="4747" y="1000"/>
                <a:ext cx="582" cy="125"/>
                <a:chOff x="614" y="2574"/>
                <a:chExt cx="726" cy="130"/>
              </a:xfrm>
            </p:grpSpPr>
            <p:sp>
              <p:nvSpPr>
                <p:cNvPr id="2235" name="Google Shape;2235;p32"/>
                <p:cNvSpPr/>
                <p:nvPr/>
              </p:nvSpPr>
              <p:spPr>
                <a:xfrm>
                  <a:off x="614" y="2574"/>
                  <a:ext cx="726" cy="13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6" name="Google Shape;2236;p32"/>
                <p:cNvSpPr/>
                <p:nvPr/>
              </p:nvSpPr>
              <p:spPr>
                <a:xfrm>
                  <a:off x="629" y="2592"/>
                  <a:ext cx="695" cy="9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37" name="Google Shape;2237;p32"/>
              <p:cNvSpPr/>
              <p:nvPr/>
            </p:nvSpPr>
            <p:spPr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39" name="Google Shape;2239;p32"/>
              <p:cNvGrpSpPr/>
              <p:nvPr/>
            </p:nvGrpSpPr>
            <p:grpSpPr>
              <a:xfrm>
                <a:off x="4734" y="1631"/>
                <a:ext cx="576" cy="137"/>
                <a:chOff x="613" y="2572"/>
                <a:chExt cx="717" cy="126"/>
              </a:xfrm>
            </p:grpSpPr>
            <p:sp>
              <p:nvSpPr>
                <p:cNvPr id="2240" name="Google Shape;2240;p32"/>
                <p:cNvSpPr/>
                <p:nvPr/>
              </p:nvSpPr>
              <p:spPr>
                <a:xfrm>
                  <a:off x="613" y="2572"/>
                  <a:ext cx="717" cy="12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1" name="Google Shape;2241;p32"/>
                <p:cNvSpPr/>
                <p:nvPr/>
              </p:nvSpPr>
              <p:spPr>
                <a:xfrm>
                  <a:off x="629" y="2589"/>
                  <a:ext cx="686" cy="9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42" name="Google Shape;2242;p3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2243" name="Google Shape;2243;p32"/>
              <p:cNvGrpSpPr/>
              <p:nvPr/>
            </p:nvGrpSpPr>
            <p:grpSpPr>
              <a:xfrm>
                <a:off x="4741" y="1328"/>
                <a:ext cx="581" cy="143"/>
                <a:chOff x="616" y="2569"/>
                <a:chExt cx="724" cy="143"/>
              </a:xfrm>
            </p:grpSpPr>
            <p:sp>
              <p:nvSpPr>
                <p:cNvPr id="2244" name="Google Shape;2244;p32"/>
                <p:cNvSpPr/>
                <p:nvPr/>
              </p:nvSpPr>
              <p:spPr>
                <a:xfrm>
                  <a:off x="616" y="2569"/>
                  <a:ext cx="724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5" name="Google Shape;2245;p32"/>
                <p:cNvSpPr/>
                <p:nvPr/>
              </p:nvSpPr>
              <p:spPr>
                <a:xfrm>
                  <a:off x="631" y="2586"/>
                  <a:ext cx="694" cy="11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46" name="Google Shape;2246;p32"/>
              <p:cNvSpPr/>
              <p:nvPr/>
            </p:nvSpPr>
            <p:spPr>
              <a:xfrm>
                <a:off x="5248" y="433"/>
                <a:ext cx="68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4140" y="2682"/>
                <a:ext cx="1200" cy="143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>
                <a:off x="4202" y="2711"/>
                <a:ext cx="1077" cy="7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7" name="Google Shape;2257;p32"/>
            <p:cNvSpPr txBox="1"/>
            <p:nvPr/>
          </p:nvSpPr>
          <p:spPr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CDN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3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2263" name="Google Shape;2263;p33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References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[1] </a:t>
            </a:r>
            <a:r>
              <a:rPr lang="en-US"/>
              <a:t>Brownlee, M. [MKBHD]. (2019, October 12). This Is What Happens When You Re-Upload a YouTube Video 1000 Times! . Retrieved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https://www.youtube.com/watch?v=JR4KHfqw-oE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[2] </a:t>
            </a:r>
            <a:r>
              <a:rPr lang="en-US"/>
              <a:t>Kurose, J. F., &amp; Ross, K. W. (2017). Computer networking: A top-down approach.</a:t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pic>
        <p:nvPicPr>
          <p:cNvPr id="2264" name="Google Shape;226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FTP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1484310" y="1066801"/>
            <a:ext cx="10018713" cy="517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FTP stands for </a:t>
            </a:r>
            <a:r>
              <a:rPr b="1" lang="en-US"/>
              <a:t>File transfer protocol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FTP is a standard internet protocol </a:t>
            </a:r>
            <a:r>
              <a:rPr b="1" lang="en-US"/>
              <a:t>provided by TCP/IP </a:t>
            </a:r>
            <a:r>
              <a:rPr lang="en-US"/>
              <a:t>used for transmitting the files from one host to another.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is </a:t>
            </a:r>
            <a:r>
              <a:rPr b="1" lang="en-US"/>
              <a:t>mainly used for transferring the web page files</a:t>
            </a:r>
            <a:r>
              <a:rPr lang="en-US"/>
              <a:t> from their creator to the computer that acts as a server for other computers on the internet.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is also used for </a:t>
            </a:r>
            <a:r>
              <a:rPr b="1" lang="en-US"/>
              <a:t>downloading the files to computer </a:t>
            </a:r>
            <a:r>
              <a:rPr lang="en-US"/>
              <a:t>from other servers.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Objectives: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It provides the </a:t>
            </a:r>
            <a:r>
              <a:rPr b="1" lang="en-US"/>
              <a:t>sharing of files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It is used to </a:t>
            </a:r>
            <a:r>
              <a:rPr b="1" lang="en-US"/>
              <a:t>encourage</a:t>
            </a:r>
            <a:r>
              <a:rPr lang="en-US"/>
              <a:t> the use of remote computers.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It transfers the data more </a:t>
            </a:r>
            <a:r>
              <a:rPr b="1" lang="en-US"/>
              <a:t>reliably and efficiently</a:t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Why FTP?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1484310" y="1066801"/>
            <a:ext cx="10018713" cy="517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Two systems may have different: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file conventions.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ways to represent text and data.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directory structures.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FTP protocol overcomes these problems by establishing two connections between hosts. One connection is used for data transfer, and another connection is used for the control connection.</a:t>
            </a:r>
            <a:endParaRPr/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descr="Computer Network FTP" id="178" name="Google Shape;178;p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Mechanism of FTP</a:t>
            </a:r>
            <a:endParaRPr/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Network FTP" id="185" name="Google Shape;1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8269" y="1392195"/>
            <a:ext cx="8370794" cy="470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8145997" y="1392195"/>
            <a:ext cx="25330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Components: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User Interface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Control Process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Transfer Process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5721725" y="1392195"/>
            <a:ext cx="23236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Types of connections: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Control Connection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FTP Connections</a:t>
            </a:r>
            <a:endParaRPr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1484310" y="1066801"/>
            <a:ext cx="10018713" cy="517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Control Connection: </a:t>
            </a:r>
            <a:r>
              <a:rPr lang="en-US" sz="2000"/>
              <a:t>The control connection uses very simple rules for communication. Through control connection, we can transfer a line of command or line of response at a time. The control connection is made between the control processes. The control connection remains connected during the entire interactive FTP session.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Data Connection: </a:t>
            </a:r>
            <a:r>
              <a:rPr lang="en-US" sz="2000"/>
              <a:t>The Data Connection uses very complex rules as data types may vary. The data connection is made between data transfer processes. The data connection opens when a command comes for transferring the files and closes when the file is transferred.</a:t>
            </a: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descr="Computer Network FTP" id="195" name="Google Shape;195;p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FTP Clients</a:t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1484310" y="1066801"/>
            <a:ext cx="10018713" cy="517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FTP client is a program that </a:t>
            </a:r>
            <a:r>
              <a:rPr b="1" lang="en-US"/>
              <a:t>implements a file transfer protocol </a:t>
            </a:r>
            <a:r>
              <a:rPr lang="en-US"/>
              <a:t>which allows you to transfer files between two hosts on the internet.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allows a user to </a:t>
            </a:r>
            <a:r>
              <a:rPr b="1" lang="en-US"/>
              <a:t>connect to a remote host </a:t>
            </a:r>
            <a:r>
              <a:rPr lang="en-US"/>
              <a:t>and upload or download the files.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has a </a:t>
            </a:r>
            <a:r>
              <a:rPr b="1" lang="en-US"/>
              <a:t>set of commands </a:t>
            </a:r>
            <a:r>
              <a:rPr lang="en-US"/>
              <a:t>that we can use to connect to a host, transfer the files between you and your host and close the connection.</a:t>
            </a:r>
            <a:endParaRPr/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descr="Computer Network FTP" id="203" name="Google Shape;203;p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FTP Ups and Downs</a:t>
            </a:r>
            <a:endParaRPr/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1484310" y="1066801"/>
            <a:ext cx="10018713" cy="517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b="1" lang="en-US"/>
              <a:t>Advantages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Speed:</a:t>
            </a:r>
            <a:r>
              <a:rPr lang="en-US"/>
              <a:t> The FTP is one of the fastest way to transfer the files from one computer to another computer.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Efficient:</a:t>
            </a:r>
            <a:r>
              <a:rPr lang="en-US"/>
              <a:t> It is more efficient as we do not need to complete all the operations to get the entire file.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Security: </a:t>
            </a:r>
            <a:r>
              <a:rPr lang="en-US"/>
              <a:t>To access the FTP server, we need to login with the username and password.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Back &amp; forth movement:</a:t>
            </a:r>
            <a:r>
              <a:rPr lang="en-US"/>
              <a:t> Suppose you are a manager of the company, you send some information to all the employees, and they all send information back on the same server.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/>
              <a:t>Disadvantages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The standard requirement of the industry is that all the </a:t>
            </a:r>
            <a:r>
              <a:rPr b="1" lang="en-US"/>
              <a:t>FTP transmissions should be encrypted</a:t>
            </a:r>
            <a:r>
              <a:rPr lang="en-US"/>
              <a:t>. However, not all the FTP providers are equal and </a:t>
            </a:r>
            <a:r>
              <a:rPr b="1" lang="en-US"/>
              <a:t>not all the providers offer encryption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FTP has the </a:t>
            </a:r>
            <a:r>
              <a:rPr b="1" lang="en-US"/>
              <a:t>size limit of the file is 2GB </a:t>
            </a:r>
            <a:r>
              <a:rPr lang="en-US"/>
              <a:t>that can be sent. It also </a:t>
            </a:r>
            <a:r>
              <a:rPr b="1" lang="en-US"/>
              <a:t>doesn't allow </a:t>
            </a:r>
            <a:r>
              <a:rPr lang="en-US"/>
              <a:t>you to run </a:t>
            </a:r>
            <a:r>
              <a:rPr b="1" lang="en-US"/>
              <a:t>simultaneous transfers to multiple receivers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Passwords and file contents are sent in clear text </a:t>
            </a:r>
            <a:r>
              <a:rPr lang="en-US"/>
              <a:t>that allows unwanted eavesdropping. 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It is </a:t>
            </a:r>
            <a:r>
              <a:rPr b="1" lang="en-US"/>
              <a:t>not compatible </a:t>
            </a:r>
            <a:r>
              <a:rPr lang="en-US"/>
              <a:t>with every system.</a:t>
            </a:r>
            <a:endParaRPr/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descr="Computer Network FTP" id="211" name="Google Shape;211;p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