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12192000"/>
  <p:notesSz cx="6858000" cy="9144000"/>
  <p:embeddedFontLst>
    <p:embeddedFont>
      <p:font typeface="Garamond"/>
      <p:regular r:id="rId51"/>
      <p:bold r:id="rId52"/>
      <p:italic r:id="rId53"/>
      <p:boldItalic r:id="rId54"/>
    </p:embeddedFont>
    <p:embeddedFont>
      <p:font typeface="Corbel"/>
      <p:regular r:id="rId55"/>
      <p:bold r:id="rId56"/>
      <p:italic r:id="rId57"/>
      <p:boldItalic r:id="rId58"/>
    </p:embeddedFont>
    <p:embeddedFont>
      <p:font typeface="Tahoma"/>
      <p:regular r:id="rId59"/>
      <p:bold r:id="rId60"/>
    </p:embeddedFont>
    <p:embeddedFont>
      <p:font typeface="Gill Sans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3" roundtripDataSignature="AMtx7mg2SpKThvPqxVu/nw27K0uYGCCi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GillSans-bold.fntdata"/><Relationship Id="rId61" Type="http://schemas.openxmlformats.org/officeDocument/2006/relationships/font" Target="fonts/GillSans-regular.fntdata"/><Relationship Id="rId20" Type="http://schemas.openxmlformats.org/officeDocument/2006/relationships/slide" Target="slides/slide15.xml"/><Relationship Id="rId63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Tahoma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Garamond-regular.fntdata"/><Relationship Id="rId50" Type="http://schemas.openxmlformats.org/officeDocument/2006/relationships/slide" Target="slides/slide45.xml"/><Relationship Id="rId53" Type="http://schemas.openxmlformats.org/officeDocument/2006/relationships/font" Target="fonts/Garamond-italic.fntdata"/><Relationship Id="rId52" Type="http://schemas.openxmlformats.org/officeDocument/2006/relationships/font" Target="fonts/Garamond-bold.fntdata"/><Relationship Id="rId11" Type="http://schemas.openxmlformats.org/officeDocument/2006/relationships/slide" Target="slides/slide6.xml"/><Relationship Id="rId55" Type="http://schemas.openxmlformats.org/officeDocument/2006/relationships/font" Target="fonts/Corbel-regular.fntdata"/><Relationship Id="rId10" Type="http://schemas.openxmlformats.org/officeDocument/2006/relationships/slide" Target="slides/slide5.xml"/><Relationship Id="rId54" Type="http://schemas.openxmlformats.org/officeDocument/2006/relationships/font" Target="fonts/Garamond-boldItalic.fntdata"/><Relationship Id="rId13" Type="http://schemas.openxmlformats.org/officeDocument/2006/relationships/slide" Target="slides/slide8.xml"/><Relationship Id="rId57" Type="http://schemas.openxmlformats.org/officeDocument/2006/relationships/font" Target="fonts/Corbel-italic.fntdata"/><Relationship Id="rId12" Type="http://schemas.openxmlformats.org/officeDocument/2006/relationships/slide" Target="slides/slide7.xml"/><Relationship Id="rId56" Type="http://schemas.openxmlformats.org/officeDocument/2006/relationships/font" Target="fonts/Corbel-bold.fntdata"/><Relationship Id="rId15" Type="http://schemas.openxmlformats.org/officeDocument/2006/relationships/slide" Target="slides/slide10.xml"/><Relationship Id="rId59" Type="http://schemas.openxmlformats.org/officeDocument/2006/relationships/font" Target="fonts/Tahoma-regular.fntdata"/><Relationship Id="rId14" Type="http://schemas.openxmlformats.org/officeDocument/2006/relationships/slide" Target="slides/slide9.xml"/><Relationship Id="rId58" Type="http://schemas.openxmlformats.org/officeDocument/2006/relationships/font" Target="fonts/Corbel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1" name="Google Shape;7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2" name="Google Shape;76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2" name="Google Shape;84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8" name="Google Shape;93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9" name="Google Shape;103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6" name="Google Shape;114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6" name="Google Shape;124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6" name="Google Shape;134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7" name="Google Shape;148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1" name="Google Shape;151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2" name="Google Shape;152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3" name="Google Shape;165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By logical communication , we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that from an application’s perspective, it is as if the hosts running the processes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were directly connected; in reality, the hosts may be on opposite sides of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planet, connected via numerous routers and a wide range of link types.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use the logical communication provided by the transport layer to send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 to each other, free from the worry of the details of the physical infrastructure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carry these messages.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look at each of these three (logical communications, actions, </a:t>
            </a:r>
            <a:endParaRPr/>
          </a:p>
        </p:txBody>
      </p:sp>
      <p:sp>
        <p:nvSpPr>
          <p:cNvPr id="163" name="Google Shape;16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3" name="Google Shape;166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1" name="Google Shape;181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3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23.#</a:t>
            </a:r>
            <a:endParaRPr/>
          </a:p>
        </p:txBody>
      </p:sp>
      <p:sp>
        <p:nvSpPr>
          <p:cNvPr id="1933" name="Google Shape;193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4" name="Google Shape;193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4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23.#</a:t>
            </a:r>
            <a:endParaRPr/>
          </a:p>
        </p:txBody>
      </p:sp>
      <p:sp>
        <p:nvSpPr>
          <p:cNvPr id="1952" name="Google Shape;195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3" name="Google Shape;195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3" name="Google Shape;196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8" name="Google Shape;1988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8" name="Google Shape;1998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0" name="Google Shape;2020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47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47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47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47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47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47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4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6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6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6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7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7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5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5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5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8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58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5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9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9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5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6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60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0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60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6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1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1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61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2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6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3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3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6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8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38" name="Google Shape;38;p48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39" name="Google Shape;39;p4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5" name="Google Shape;45;p4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1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5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2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1" name="Google Shape;61;p52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2" name="Google Shape;62;p52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3" name="Google Shape;63;p52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4" name="Google Shape;64;p5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4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54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5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5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5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5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5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4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4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4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4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4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4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4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4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4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4.jpg"/><Relationship Id="rId4" Type="http://schemas.openxmlformats.org/officeDocument/2006/relationships/image" Target="../media/image46.jpg"/><Relationship Id="rId5" Type="http://schemas.openxmlformats.org/officeDocument/2006/relationships/image" Target="../media/image4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4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3.jpg"/><Relationship Id="rId4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6.png"/><Relationship Id="rId4" Type="http://schemas.openxmlformats.org/officeDocument/2006/relationships/image" Target="../media/image61.png"/><Relationship Id="rId5" Type="http://schemas.openxmlformats.org/officeDocument/2006/relationships/image" Target="../media/image54.jpg"/><Relationship Id="rId6" Type="http://schemas.openxmlformats.org/officeDocument/2006/relationships/image" Target="../media/image55.png"/><Relationship Id="rId7" Type="http://schemas.openxmlformats.org/officeDocument/2006/relationships/image" Target="../media/image7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6.png"/><Relationship Id="rId4" Type="http://schemas.openxmlformats.org/officeDocument/2006/relationships/image" Target="../media/image61.png"/><Relationship Id="rId5" Type="http://schemas.openxmlformats.org/officeDocument/2006/relationships/image" Target="../media/image54.jpg"/><Relationship Id="rId6" Type="http://schemas.openxmlformats.org/officeDocument/2006/relationships/image" Target="../media/image55.png"/><Relationship Id="rId7" Type="http://schemas.openxmlformats.org/officeDocument/2006/relationships/image" Target="../media/image7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6.png"/><Relationship Id="rId4" Type="http://schemas.openxmlformats.org/officeDocument/2006/relationships/image" Target="../media/image61.png"/><Relationship Id="rId5" Type="http://schemas.openxmlformats.org/officeDocument/2006/relationships/image" Target="../media/image54.jpg"/><Relationship Id="rId6" Type="http://schemas.openxmlformats.org/officeDocument/2006/relationships/image" Target="../media/image55.png"/><Relationship Id="rId7" Type="http://schemas.openxmlformats.org/officeDocument/2006/relationships/image" Target="../media/image7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6.png"/><Relationship Id="rId4" Type="http://schemas.openxmlformats.org/officeDocument/2006/relationships/image" Target="../media/image61.png"/><Relationship Id="rId5" Type="http://schemas.openxmlformats.org/officeDocument/2006/relationships/image" Target="../media/image54.jpg"/><Relationship Id="rId6" Type="http://schemas.openxmlformats.org/officeDocument/2006/relationships/image" Target="../media/image55.png"/><Relationship Id="rId7" Type="http://schemas.openxmlformats.org/officeDocument/2006/relationships/image" Target="../media/image7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6.png"/><Relationship Id="rId4" Type="http://schemas.openxmlformats.org/officeDocument/2006/relationships/image" Target="../media/image61.png"/><Relationship Id="rId5" Type="http://schemas.openxmlformats.org/officeDocument/2006/relationships/image" Target="../media/image54.jpg"/><Relationship Id="rId6" Type="http://schemas.openxmlformats.org/officeDocument/2006/relationships/image" Target="../media/image55.png"/><Relationship Id="rId7" Type="http://schemas.openxmlformats.org/officeDocument/2006/relationships/image" Target="../media/image75.png"/><Relationship Id="rId8" Type="http://schemas.openxmlformats.org/officeDocument/2006/relationships/image" Target="../media/image6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30.png"/><Relationship Id="rId22" Type="http://schemas.openxmlformats.org/officeDocument/2006/relationships/image" Target="../media/image33.png"/><Relationship Id="rId21" Type="http://schemas.openxmlformats.org/officeDocument/2006/relationships/image" Target="../media/image26.png"/><Relationship Id="rId24" Type="http://schemas.openxmlformats.org/officeDocument/2006/relationships/image" Target="../media/image31.png"/><Relationship Id="rId23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3.png"/><Relationship Id="rId26" Type="http://schemas.openxmlformats.org/officeDocument/2006/relationships/image" Target="../media/image34.png"/><Relationship Id="rId25" Type="http://schemas.openxmlformats.org/officeDocument/2006/relationships/image" Target="../media/image36.png"/><Relationship Id="rId28" Type="http://schemas.openxmlformats.org/officeDocument/2006/relationships/image" Target="../media/image38.png"/><Relationship Id="rId27" Type="http://schemas.openxmlformats.org/officeDocument/2006/relationships/image" Target="../media/image35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29" Type="http://schemas.openxmlformats.org/officeDocument/2006/relationships/image" Target="../media/image29.png"/><Relationship Id="rId7" Type="http://schemas.openxmlformats.org/officeDocument/2006/relationships/image" Target="../media/image12.png"/><Relationship Id="rId8" Type="http://schemas.openxmlformats.org/officeDocument/2006/relationships/image" Target="../media/image18.png"/><Relationship Id="rId11" Type="http://schemas.openxmlformats.org/officeDocument/2006/relationships/image" Target="../media/image15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11.png"/><Relationship Id="rId15" Type="http://schemas.openxmlformats.org/officeDocument/2006/relationships/image" Target="../media/image19.png"/><Relationship Id="rId14" Type="http://schemas.openxmlformats.org/officeDocument/2006/relationships/image" Target="../media/image17.png"/><Relationship Id="rId17" Type="http://schemas.openxmlformats.org/officeDocument/2006/relationships/image" Target="../media/image21.png"/><Relationship Id="rId16" Type="http://schemas.openxmlformats.org/officeDocument/2006/relationships/image" Target="../media/image8.png"/><Relationship Id="rId19" Type="http://schemas.openxmlformats.org/officeDocument/2006/relationships/image" Target="../media/image24.png"/><Relationship Id="rId18" Type="http://schemas.openxmlformats.org/officeDocument/2006/relationships/image" Target="../media/image2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6.png"/><Relationship Id="rId4" Type="http://schemas.openxmlformats.org/officeDocument/2006/relationships/image" Target="../media/image6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9.jpg"/><Relationship Id="rId4" Type="http://schemas.openxmlformats.org/officeDocument/2006/relationships/image" Target="../media/image4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4.jpg"/><Relationship Id="rId4" Type="http://schemas.openxmlformats.org/officeDocument/2006/relationships/image" Target="../media/image4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9.jpg"/><Relationship Id="rId4" Type="http://schemas.openxmlformats.org/officeDocument/2006/relationships/image" Target="../media/image4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Relationship Id="rId4" Type="http://schemas.openxmlformats.org/officeDocument/2006/relationships/image" Target="../media/image6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41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39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3.bin"/><Relationship Id="rId9" Type="http://schemas.openxmlformats.org/officeDocument/2006/relationships/image" Target="../media/image41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39.png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503357" y="3267856"/>
            <a:ext cx="9104597" cy="728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Introduction to Transport Layer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6 | Part 1| CSE421 – 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_segment encap" id="737" name="Google Shape;7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6246" y="1540618"/>
            <a:ext cx="9329057" cy="4340603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10"/>
          <p:cNvSpPr txBox="1"/>
          <p:nvPr/>
        </p:nvSpPr>
        <p:spPr>
          <a:xfrm>
            <a:off x="1472435" y="173037"/>
            <a:ext cx="10018713" cy="1069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Function 1 – Segmentation and Reassembly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 sz="40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9" name="Google Shape;739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5" name="Google Shape;7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068" y="1610003"/>
            <a:ext cx="9775371" cy="3637993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11"/>
          <p:cNvSpPr txBox="1"/>
          <p:nvPr/>
        </p:nvSpPr>
        <p:spPr>
          <a:xfrm>
            <a:off x="1472435" y="173037"/>
            <a:ext cx="10018713" cy="1069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Function 1 – Segmentation and Reassembly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 sz="40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47" name="Google Shape;747;p11"/>
          <p:cNvSpPr txBox="1"/>
          <p:nvPr/>
        </p:nvSpPr>
        <p:spPr>
          <a:xfrm>
            <a:off x="1628226" y="5721071"/>
            <a:ext cx="8935547" cy="647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lang="en-US" sz="32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Also known as encapsulation and de-capsulation.</a:t>
            </a:r>
            <a:endParaRPr sz="32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"/>
          <p:cNvSpPr txBox="1"/>
          <p:nvPr>
            <p:ph idx="4294967295" type="title"/>
          </p:nvPr>
        </p:nvSpPr>
        <p:spPr>
          <a:xfrm>
            <a:off x="1472435" y="173038"/>
            <a:ext cx="10018713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TCP and UDP Headers</a:t>
            </a:r>
            <a:endParaRPr/>
          </a:p>
        </p:txBody>
      </p:sp>
      <p:pic>
        <p:nvPicPr>
          <p:cNvPr descr="pic_encap" id="753" name="Google Shape;7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3352800"/>
            <a:ext cx="5562600" cy="32972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4" name="Google Shape;754;p12"/>
          <p:cNvCxnSpPr/>
          <p:nvPr/>
        </p:nvCxnSpPr>
        <p:spPr>
          <a:xfrm>
            <a:off x="2438400" y="2971800"/>
            <a:ext cx="3505200" cy="19050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p12"/>
          <p:cNvCxnSpPr/>
          <p:nvPr/>
        </p:nvCxnSpPr>
        <p:spPr>
          <a:xfrm>
            <a:off x="6248400" y="3657600"/>
            <a:ext cx="0" cy="12192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cpudp03" id="756" name="Google Shape;75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1066800"/>
            <a:ext cx="63246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cpudp04" id="757" name="Google Shape;75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5800" y="2590800"/>
            <a:ext cx="58674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" name="Google Shape;7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524000"/>
            <a:ext cx="5715000" cy="3227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1" y="4884738"/>
            <a:ext cx="4170363" cy="1820862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13"/>
          <p:cNvSpPr/>
          <p:nvPr/>
        </p:nvSpPr>
        <p:spPr>
          <a:xfrm>
            <a:off x="8991600" y="2895600"/>
            <a:ext cx="1676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160"/>
              <a:buFont typeface="Noto Sans Symbols"/>
              <a:buChar char="🞐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TCP Header</a:t>
            </a:r>
            <a:endParaRPr/>
          </a:p>
        </p:txBody>
      </p:sp>
      <p:sp>
        <p:nvSpPr>
          <p:cNvPr id="767" name="Google Shape;767;p13"/>
          <p:cNvSpPr/>
          <p:nvPr/>
        </p:nvSpPr>
        <p:spPr>
          <a:xfrm>
            <a:off x="7772400" y="5791200"/>
            <a:ext cx="1676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160"/>
              <a:buFont typeface="Noto Sans Symbols"/>
              <a:buChar char="🞐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UDP Header</a:t>
            </a:r>
            <a:endParaRPr/>
          </a:p>
        </p:txBody>
      </p:sp>
      <p:sp>
        <p:nvSpPr>
          <p:cNvPr id="768" name="Google Shape;768;p13"/>
          <p:cNvSpPr/>
          <p:nvPr/>
        </p:nvSpPr>
        <p:spPr>
          <a:xfrm>
            <a:off x="3124200" y="2133600"/>
            <a:ext cx="5715000" cy="4572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13"/>
          <p:cNvSpPr/>
          <p:nvPr/>
        </p:nvSpPr>
        <p:spPr>
          <a:xfrm>
            <a:off x="3276600" y="5867400"/>
            <a:ext cx="4191000" cy="3810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13"/>
          <p:cNvSpPr txBox="1"/>
          <p:nvPr/>
        </p:nvSpPr>
        <p:spPr>
          <a:xfrm>
            <a:off x="1472435" y="173038"/>
            <a:ext cx="10018713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TCP and UDP Headers</a:t>
            </a:r>
            <a:endParaRPr sz="40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71" name="Google Shape;771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4"/>
          <p:cNvSpPr txBox="1"/>
          <p:nvPr>
            <p:ph type="title"/>
          </p:nvPr>
        </p:nvSpPr>
        <p:spPr>
          <a:xfrm>
            <a:off x="1484310" y="325395"/>
            <a:ext cx="10018713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Function2 – Identification Applications Using Port Address</a:t>
            </a:r>
            <a:endParaRPr/>
          </a:p>
        </p:txBody>
      </p:sp>
      <p:sp>
        <p:nvSpPr>
          <p:cNvPr id="777" name="Google Shape;777;p14"/>
          <p:cNvSpPr txBox="1"/>
          <p:nvPr>
            <p:ph idx="1" type="body"/>
          </p:nvPr>
        </p:nvSpPr>
        <p:spPr>
          <a:xfrm>
            <a:off x="1255710" y="1421026"/>
            <a:ext cx="10707690" cy="5436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Port Numbers/Addresses are used to identify different applications/processes running in a computer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16-bit in length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Represented as one single decimal number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Range </a:t>
            </a:r>
            <a:r>
              <a:rPr b="1" lang="en-US" sz="2400"/>
              <a:t>0 - 65535</a:t>
            </a:r>
            <a:endParaRPr b="1" sz="24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e.g. </a:t>
            </a:r>
            <a:r>
              <a:rPr b="1" lang="en-US">
                <a:solidFill>
                  <a:srgbClr val="FF9900"/>
                </a:solidFill>
              </a:rPr>
              <a:t>80 – Web</a:t>
            </a:r>
            <a:r>
              <a:rPr lang="en-US"/>
              <a:t>; </a:t>
            </a:r>
            <a:r>
              <a:rPr b="1" lang="en-US">
                <a:solidFill>
                  <a:srgbClr val="990000"/>
                </a:solidFill>
              </a:rPr>
              <a:t>25 – SMTP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>
                <a:solidFill>
                  <a:srgbClr val="990000"/>
                </a:solidFill>
              </a:rPr>
              <a:t>110 – POP3</a:t>
            </a:r>
            <a:r>
              <a:rPr lang="en-US"/>
              <a:t>,  </a:t>
            </a:r>
            <a:r>
              <a:rPr b="1" lang="en-US">
                <a:solidFill>
                  <a:srgbClr val="0000FF"/>
                </a:solidFill>
              </a:rPr>
              <a:t>531 – Instant Messaging</a:t>
            </a:r>
            <a:endParaRPr/>
          </a:p>
        </p:txBody>
      </p:sp>
      <p:pic>
        <p:nvPicPr>
          <p:cNvPr id="778" name="Google Shape;7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9555" y="3429000"/>
            <a:ext cx="5408796" cy="3120884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1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5"/>
          <p:cNvSpPr txBox="1"/>
          <p:nvPr>
            <p:ph type="title"/>
          </p:nvPr>
        </p:nvSpPr>
        <p:spPr>
          <a:xfrm>
            <a:off x="1484311" y="361950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Numbers</a:t>
            </a:r>
            <a:endParaRPr/>
          </a:p>
        </p:txBody>
      </p:sp>
      <p:sp>
        <p:nvSpPr>
          <p:cNvPr id="786" name="Google Shape;786;p15"/>
          <p:cNvSpPr txBox="1"/>
          <p:nvPr>
            <p:ph idx="1" type="body"/>
          </p:nvPr>
        </p:nvSpPr>
        <p:spPr>
          <a:xfrm>
            <a:off x="1484311" y="1079500"/>
            <a:ext cx="971708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Internet Corporation for Assigned Names and Numbers </a:t>
            </a:r>
            <a:r>
              <a:rPr lang="en-US">
                <a:solidFill>
                  <a:srgbClr val="660066"/>
                </a:solidFill>
              </a:rPr>
              <a:t>(ICANN)</a:t>
            </a:r>
            <a:r>
              <a:rPr lang="en-US"/>
              <a:t> assigns port numbers.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990000"/>
                </a:solidFill>
              </a:rPr>
              <a:t>Three</a:t>
            </a:r>
            <a:r>
              <a:rPr lang="en-US"/>
              <a:t> categories:</a:t>
            </a:r>
            <a:endParaRPr/>
          </a:p>
        </p:txBody>
      </p:sp>
      <p:pic>
        <p:nvPicPr>
          <p:cNvPr descr="port04" id="787" name="Google Shape;7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597" y="4552426"/>
            <a:ext cx="8272139" cy="208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5955" y="2910951"/>
            <a:ext cx="3733800" cy="1709451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1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6"/>
          <p:cNvSpPr txBox="1"/>
          <p:nvPr>
            <p:ph idx="4294967295" type="title"/>
          </p:nvPr>
        </p:nvSpPr>
        <p:spPr>
          <a:xfrm>
            <a:off x="1510917" y="104773"/>
            <a:ext cx="10018713" cy="986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Addressing Types</a:t>
            </a:r>
            <a:endParaRPr/>
          </a:p>
        </p:txBody>
      </p:sp>
      <p:sp>
        <p:nvSpPr>
          <p:cNvPr id="795" name="Google Shape;795;p16"/>
          <p:cNvSpPr txBox="1"/>
          <p:nvPr>
            <p:ph idx="4294967295" type="body"/>
          </p:nvPr>
        </p:nvSpPr>
        <p:spPr>
          <a:xfrm>
            <a:off x="1623391" y="1024144"/>
            <a:ext cx="8839200" cy="1339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0033CC"/>
                </a:solidFill>
              </a:rPr>
              <a:t>Well-Known Ports:</a:t>
            </a:r>
            <a:endParaRPr/>
          </a:p>
          <a:p>
            <a:pPr indent="-288925" lvl="1" marL="855663" rtl="0" algn="l"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Reserved for common services and applications.</a:t>
            </a:r>
            <a:endParaRPr/>
          </a:p>
          <a:p>
            <a:pPr indent="-288925" lvl="1" marL="855663" rtl="0" algn="l"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Pre-assigned by ICANN</a:t>
            </a:r>
            <a:endParaRPr sz="2600"/>
          </a:p>
        </p:txBody>
      </p:sp>
      <p:pic>
        <p:nvPicPr>
          <p:cNvPr descr="port04" id="796" name="Google Shape;7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363788"/>
            <a:ext cx="8153400" cy="1674812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16"/>
          <p:cNvSpPr txBox="1"/>
          <p:nvPr/>
        </p:nvSpPr>
        <p:spPr>
          <a:xfrm>
            <a:off x="1828800" y="4895851"/>
            <a:ext cx="2667000" cy="461665"/>
          </a:xfrm>
          <a:prstGeom prst="rect">
            <a:avLst/>
          </a:prstGeom>
          <a:solidFill>
            <a:srgbClr val="993366"/>
          </a:solidFill>
          <a:ln cap="flat" cmpd="sng" w="57150">
            <a:solidFill>
              <a:srgbClr val="CC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21 – FTP Control</a:t>
            </a:r>
            <a:endParaRPr/>
          </a:p>
        </p:txBody>
      </p:sp>
      <p:sp>
        <p:nvSpPr>
          <p:cNvPr id="798" name="Google Shape;798;p16"/>
          <p:cNvSpPr txBox="1"/>
          <p:nvPr/>
        </p:nvSpPr>
        <p:spPr>
          <a:xfrm>
            <a:off x="2209800" y="5715001"/>
            <a:ext cx="2057400" cy="461665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23 – Telnet</a:t>
            </a:r>
            <a:endParaRPr/>
          </a:p>
        </p:txBody>
      </p:sp>
      <p:sp>
        <p:nvSpPr>
          <p:cNvPr id="799" name="Google Shape;799;p16"/>
          <p:cNvSpPr txBox="1"/>
          <p:nvPr/>
        </p:nvSpPr>
        <p:spPr>
          <a:xfrm>
            <a:off x="4800600" y="4343401"/>
            <a:ext cx="2057400" cy="461665"/>
          </a:xfrm>
          <a:prstGeom prst="rect">
            <a:avLst/>
          </a:prstGeom>
          <a:solidFill>
            <a:srgbClr val="003300"/>
          </a:solidFill>
          <a:ln cap="flat" cmpd="sng" w="57150">
            <a:solidFill>
              <a:srgbClr val="CCFF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25 – SMTP</a:t>
            </a:r>
            <a:endParaRPr/>
          </a:p>
        </p:txBody>
      </p:sp>
      <p:sp>
        <p:nvSpPr>
          <p:cNvPr id="800" name="Google Shape;800;p16"/>
          <p:cNvSpPr txBox="1"/>
          <p:nvPr/>
        </p:nvSpPr>
        <p:spPr>
          <a:xfrm>
            <a:off x="4724400" y="5334001"/>
            <a:ext cx="2057400" cy="461665"/>
          </a:xfrm>
          <a:prstGeom prst="rect">
            <a:avLst/>
          </a:prstGeom>
          <a:solidFill>
            <a:srgbClr val="003366"/>
          </a:solidFill>
          <a:ln cap="flat" cmpd="sng" w="57150">
            <a:solidFill>
              <a:srgbClr val="33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110 – POP3</a:t>
            </a:r>
            <a:endParaRPr/>
          </a:p>
        </p:txBody>
      </p:sp>
      <p:sp>
        <p:nvSpPr>
          <p:cNvPr id="801" name="Google Shape;801;p16"/>
          <p:cNvSpPr txBox="1"/>
          <p:nvPr/>
        </p:nvSpPr>
        <p:spPr>
          <a:xfrm>
            <a:off x="1828800" y="4114801"/>
            <a:ext cx="2514600" cy="461665"/>
          </a:xfrm>
          <a:prstGeom prst="rect">
            <a:avLst/>
          </a:prstGeom>
          <a:solidFill>
            <a:srgbClr val="800080"/>
          </a:solidFill>
          <a:ln cap="flat" cmpd="sng" w="57150">
            <a:solidFill>
              <a:srgbClr val="CC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 – FTP Data</a:t>
            </a:r>
            <a:endParaRPr/>
          </a:p>
        </p:txBody>
      </p:sp>
      <p:sp>
        <p:nvSpPr>
          <p:cNvPr id="802" name="Google Shape;802;p16"/>
          <p:cNvSpPr txBox="1"/>
          <p:nvPr/>
        </p:nvSpPr>
        <p:spPr>
          <a:xfrm>
            <a:off x="7391400" y="4191001"/>
            <a:ext cx="2362200" cy="461665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443 – HTTPS</a:t>
            </a:r>
            <a:endParaRPr/>
          </a:p>
        </p:txBody>
      </p:sp>
      <p:sp>
        <p:nvSpPr>
          <p:cNvPr id="803" name="Google Shape;803;p16"/>
          <p:cNvSpPr txBox="1"/>
          <p:nvPr/>
        </p:nvSpPr>
        <p:spPr>
          <a:xfrm>
            <a:off x="5410200" y="6019801"/>
            <a:ext cx="2057400" cy="461665"/>
          </a:xfrm>
          <a:prstGeom prst="rect">
            <a:avLst/>
          </a:prstGeom>
          <a:solidFill>
            <a:srgbClr val="333399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520 – RIP</a:t>
            </a:r>
            <a:endParaRPr/>
          </a:p>
        </p:txBody>
      </p:sp>
      <p:sp>
        <p:nvSpPr>
          <p:cNvPr id="804" name="Google Shape;804;p16"/>
          <p:cNvSpPr txBox="1"/>
          <p:nvPr/>
        </p:nvSpPr>
        <p:spPr>
          <a:xfrm>
            <a:off x="7467600" y="5029201"/>
            <a:ext cx="2057400" cy="461665"/>
          </a:xfrm>
          <a:prstGeom prst="rect">
            <a:avLst/>
          </a:prstGeom>
          <a:solidFill>
            <a:srgbClr val="333399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69 – TFTP</a:t>
            </a:r>
            <a:endParaRPr/>
          </a:p>
        </p:txBody>
      </p:sp>
      <p:sp>
        <p:nvSpPr>
          <p:cNvPr id="805" name="Google Shape;805;p16"/>
          <p:cNvSpPr/>
          <p:nvPr/>
        </p:nvSpPr>
        <p:spPr>
          <a:xfrm>
            <a:off x="2209800" y="2895600"/>
            <a:ext cx="8001000" cy="4572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7"/>
          <p:cNvSpPr txBox="1"/>
          <p:nvPr>
            <p:ph idx="4294967295" type="title"/>
          </p:nvPr>
        </p:nvSpPr>
        <p:spPr>
          <a:xfrm>
            <a:off x="1484311" y="147141"/>
            <a:ext cx="10018713" cy="762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Addressing Types</a:t>
            </a:r>
            <a:endParaRPr/>
          </a:p>
        </p:txBody>
      </p:sp>
      <p:sp>
        <p:nvSpPr>
          <p:cNvPr id="812" name="Google Shape;812;p17"/>
          <p:cNvSpPr txBox="1"/>
          <p:nvPr>
            <p:ph idx="4294967295" type="body"/>
          </p:nvPr>
        </p:nvSpPr>
        <p:spPr>
          <a:xfrm>
            <a:off x="1663148" y="1141703"/>
            <a:ext cx="8382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0033CC"/>
                </a:solidFill>
              </a:rPr>
              <a:t>Registered Ports: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Port numbers that companies and other users register with ICANN for use by the applications that communicate using any one of the transport layer protocols.</a:t>
            </a:r>
            <a:endParaRPr/>
          </a:p>
          <a:p>
            <a:pPr indent="-120014" lvl="2" marL="120015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  <p:pic>
        <p:nvPicPr>
          <p:cNvPr descr="port04" id="813" name="Google Shape;8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820988"/>
            <a:ext cx="8153400" cy="1674812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17"/>
          <p:cNvSpPr txBox="1"/>
          <p:nvPr/>
        </p:nvSpPr>
        <p:spPr>
          <a:xfrm>
            <a:off x="6781800" y="4800601"/>
            <a:ext cx="3657600" cy="461665"/>
          </a:xfrm>
          <a:prstGeom prst="rect">
            <a:avLst/>
          </a:prstGeom>
          <a:solidFill>
            <a:srgbClr val="800080"/>
          </a:solidFill>
          <a:ln cap="flat" cmpd="sng" w="57150">
            <a:solidFill>
              <a:srgbClr val="CC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1863 – MSN Messenger</a:t>
            </a:r>
            <a:endParaRPr/>
          </a:p>
        </p:txBody>
      </p:sp>
      <p:sp>
        <p:nvSpPr>
          <p:cNvPr id="815" name="Google Shape;815;p17"/>
          <p:cNvSpPr txBox="1"/>
          <p:nvPr/>
        </p:nvSpPr>
        <p:spPr>
          <a:xfrm>
            <a:off x="2667000" y="4876801"/>
            <a:ext cx="3733800" cy="461665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8008 – Alternate HTTP</a:t>
            </a:r>
            <a:endParaRPr/>
          </a:p>
        </p:txBody>
      </p:sp>
      <p:sp>
        <p:nvSpPr>
          <p:cNvPr id="816" name="Google Shape;816;p17"/>
          <p:cNvSpPr txBox="1"/>
          <p:nvPr/>
        </p:nvSpPr>
        <p:spPr>
          <a:xfrm>
            <a:off x="1981200" y="5715001"/>
            <a:ext cx="3581400" cy="461665"/>
          </a:xfrm>
          <a:prstGeom prst="rect">
            <a:avLst/>
          </a:prstGeom>
          <a:solidFill>
            <a:srgbClr val="003300"/>
          </a:solidFill>
          <a:ln cap="flat" cmpd="sng" w="57150">
            <a:solidFill>
              <a:srgbClr val="CCFF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8080 – Alternate HTTP</a:t>
            </a:r>
            <a:endParaRPr/>
          </a:p>
        </p:txBody>
      </p:sp>
      <p:sp>
        <p:nvSpPr>
          <p:cNvPr id="817" name="Google Shape;817;p17"/>
          <p:cNvSpPr/>
          <p:nvPr/>
        </p:nvSpPr>
        <p:spPr>
          <a:xfrm>
            <a:off x="2209800" y="3581400"/>
            <a:ext cx="8001000" cy="4572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17"/>
          <p:cNvSpPr txBox="1"/>
          <p:nvPr/>
        </p:nvSpPr>
        <p:spPr>
          <a:xfrm>
            <a:off x="7620000" y="5486401"/>
            <a:ext cx="2209800" cy="461665"/>
          </a:xfrm>
          <a:prstGeom prst="rect">
            <a:avLst/>
          </a:prstGeom>
          <a:solidFill>
            <a:srgbClr val="333399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5004 – RTP</a:t>
            </a:r>
            <a:endParaRPr/>
          </a:p>
        </p:txBody>
      </p:sp>
      <p:sp>
        <p:nvSpPr>
          <p:cNvPr id="819" name="Google Shape;819;p17"/>
          <p:cNvSpPr txBox="1"/>
          <p:nvPr/>
        </p:nvSpPr>
        <p:spPr>
          <a:xfrm>
            <a:off x="6248400" y="6172201"/>
            <a:ext cx="2895600" cy="461665"/>
          </a:xfrm>
          <a:prstGeom prst="rect">
            <a:avLst/>
          </a:prstGeom>
          <a:solidFill>
            <a:srgbClr val="333399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5060 – SIP (VoIP)</a:t>
            </a:r>
            <a:endParaRPr/>
          </a:p>
        </p:txBody>
      </p:sp>
      <p:sp>
        <p:nvSpPr>
          <p:cNvPr id="820" name="Google Shape;820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8"/>
          <p:cNvSpPr txBox="1"/>
          <p:nvPr>
            <p:ph idx="4294967295" type="title"/>
          </p:nvPr>
        </p:nvSpPr>
        <p:spPr>
          <a:xfrm>
            <a:off x="1484311" y="178110"/>
            <a:ext cx="10018713" cy="1116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Addressing Types</a:t>
            </a:r>
            <a:endParaRPr/>
          </a:p>
        </p:txBody>
      </p:sp>
      <p:sp>
        <p:nvSpPr>
          <p:cNvPr id="826" name="Google Shape;826;p18"/>
          <p:cNvSpPr txBox="1"/>
          <p:nvPr>
            <p:ph idx="4294967295" type="body"/>
          </p:nvPr>
        </p:nvSpPr>
        <p:spPr>
          <a:xfrm>
            <a:off x="1676400" y="1152525"/>
            <a:ext cx="8839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0033CC"/>
                </a:solidFill>
              </a:rPr>
              <a:t>Dynamic Ports:</a:t>
            </a:r>
            <a:endParaRPr/>
          </a:p>
          <a:p>
            <a:pPr indent="-288925" lvl="1" marL="855663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Assigned to a user application at connect time.</a:t>
            </a:r>
            <a:endParaRPr/>
          </a:p>
        </p:txBody>
      </p:sp>
      <p:pic>
        <p:nvPicPr>
          <p:cNvPr descr="port04" id="827" name="Google Shape;8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506788"/>
            <a:ext cx="8153400" cy="1674812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18"/>
          <p:cNvSpPr/>
          <p:nvPr/>
        </p:nvSpPr>
        <p:spPr>
          <a:xfrm>
            <a:off x="2209800" y="4648200"/>
            <a:ext cx="8001000" cy="4572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18"/>
          <p:cNvSpPr txBox="1"/>
          <p:nvPr/>
        </p:nvSpPr>
        <p:spPr>
          <a:xfrm>
            <a:off x="3048000" y="5730876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Dynamic port usage will become clearer as we move through the material.</a:t>
            </a:r>
            <a:endParaRPr/>
          </a:p>
        </p:txBody>
      </p:sp>
      <p:sp>
        <p:nvSpPr>
          <p:cNvPr id="830" name="Google Shape;830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9"/>
          <p:cNvSpPr txBox="1"/>
          <p:nvPr>
            <p:ph type="title"/>
          </p:nvPr>
        </p:nvSpPr>
        <p:spPr>
          <a:xfrm>
            <a:off x="1496186" y="168420"/>
            <a:ext cx="10018713" cy="64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Port Numbers</a:t>
            </a:r>
            <a:endParaRPr/>
          </a:p>
        </p:txBody>
      </p:sp>
      <p:sp>
        <p:nvSpPr>
          <p:cNvPr id="836" name="Google Shape;836;p19"/>
          <p:cNvSpPr txBox="1"/>
          <p:nvPr>
            <p:ph idx="1" type="body"/>
          </p:nvPr>
        </p:nvSpPr>
        <p:spPr>
          <a:xfrm>
            <a:off x="8808973" y="2919411"/>
            <a:ext cx="2705926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TCP Port Numbers</a:t>
            </a:r>
            <a:endParaRPr/>
          </a:p>
        </p:txBody>
      </p:sp>
      <p:pic>
        <p:nvPicPr>
          <p:cNvPr id="837" name="Google Shape;8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5712" y="1428749"/>
            <a:ext cx="5312569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19"/>
          <p:cNvSpPr/>
          <p:nvPr/>
        </p:nvSpPr>
        <p:spPr>
          <a:xfrm>
            <a:off x="2124075" y="2819400"/>
            <a:ext cx="2438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16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UDP Port Numbers</a:t>
            </a:r>
            <a:endParaRPr/>
          </a:p>
        </p:txBody>
      </p:sp>
      <p:sp>
        <p:nvSpPr>
          <p:cNvPr id="839" name="Google Shape;839;p1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1484311" y="341651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6" name="Google Shape;156;p2"/>
          <p:cNvSpPr txBox="1"/>
          <p:nvPr>
            <p:ph idx="2" type="body"/>
          </p:nvPr>
        </p:nvSpPr>
        <p:spPr>
          <a:xfrm>
            <a:off x="6607967" y="1890517"/>
            <a:ext cx="4895056" cy="3467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-284163" lvl="0" marL="28416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Noto Sans Symbols"/>
              <a:buChar char="▪"/>
            </a:pPr>
            <a:r>
              <a:rPr lang="en-US" sz="4600"/>
              <a:t>learn about Internet transport layer protocols:</a:t>
            </a:r>
            <a:endParaRPr/>
          </a:p>
          <a:p>
            <a:pPr indent="-296481" lvl="1" marL="742950" rtl="0" algn="l">
              <a:spcBef>
                <a:spcPts val="644"/>
              </a:spcBef>
              <a:spcAft>
                <a:spcPts val="0"/>
              </a:spcAft>
              <a:buSzPct val="145000"/>
              <a:buChar char="•"/>
            </a:pPr>
            <a:r>
              <a:rPr lang="en-US" sz="4600"/>
              <a:t>UDP: </a:t>
            </a:r>
            <a:r>
              <a:rPr lang="en-US" sz="4000"/>
              <a:t>connectionless transport</a:t>
            </a:r>
            <a:endParaRPr/>
          </a:p>
          <a:p>
            <a:pPr indent="-296481" lvl="1" marL="742950" rtl="0" algn="l">
              <a:spcBef>
                <a:spcPts val="1244"/>
              </a:spcBef>
              <a:spcAft>
                <a:spcPts val="0"/>
              </a:spcAft>
              <a:buSzPct val="145000"/>
              <a:buChar char="•"/>
            </a:pPr>
            <a:r>
              <a:rPr lang="en-US" sz="4600"/>
              <a:t>TCP: </a:t>
            </a:r>
            <a:r>
              <a:rPr lang="en-US" sz="4000"/>
              <a:t>connection-oriented reliable transport</a:t>
            </a:r>
            <a:endParaRPr/>
          </a:p>
          <a:p>
            <a:pPr indent="-169735" lvl="0" marL="285750" rtl="0" algn="l">
              <a:spcBef>
                <a:spcPts val="85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pic>
        <p:nvPicPr>
          <p:cNvPr id="157" name="Google Shape;1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1298524" y="1487657"/>
            <a:ext cx="5195143" cy="4273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lang="en-US" sz="6300">
                <a:solidFill>
                  <a:srgbClr val="CC0000"/>
                </a:solidFill>
              </a:rPr>
              <a:t>our goals: </a:t>
            </a:r>
            <a:endParaRPr/>
          </a:p>
          <a:p>
            <a:pPr indent="-296481" lvl="0" marL="285750" rtl="0" algn="l">
              <a:spcBef>
                <a:spcPts val="1244"/>
              </a:spcBef>
              <a:spcAft>
                <a:spcPts val="0"/>
              </a:spcAft>
              <a:buSzPct val="145000"/>
              <a:buChar char="•"/>
            </a:pPr>
            <a:r>
              <a:rPr lang="en-US" sz="4600"/>
              <a:t>understand principles behind transport layer services: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ct val="145000"/>
              <a:buChar char="•"/>
            </a:pPr>
            <a:r>
              <a:rPr lang="en-US" sz="4000"/>
              <a:t>reliable data transfer, segmentation, flow control etc..</a:t>
            </a:r>
            <a:endParaRPr/>
          </a:p>
        </p:txBody>
      </p:sp>
      <p:sp>
        <p:nvSpPr>
          <p:cNvPr id="159" name="Google Shape;159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20"/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846" name="Google Shape;846;p20"/>
            <p:cNvSpPr/>
            <p:nvPr/>
          </p:nvSpPr>
          <p:spPr>
            <a:xfrm>
              <a:off x="5108431" y="3572744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49" name="Google Shape;849;p20"/>
            <p:cNvCxnSpPr/>
            <p:nvPr/>
          </p:nvCxnSpPr>
          <p:spPr>
            <a:xfrm>
              <a:off x="5627543" y="4447457"/>
              <a:ext cx="146050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0" name="Google Shape;850;p20"/>
            <p:cNvSpPr txBox="1"/>
            <p:nvPr/>
          </p:nvSpPr>
          <p:spPr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851" name="Google Shape;851;p20"/>
            <p:cNvCxnSpPr/>
            <p:nvPr/>
          </p:nvCxnSpPr>
          <p:spPr>
            <a:xfrm>
              <a:off x="5629131" y="476495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2" name="Google Shape;852;p20"/>
            <p:cNvSpPr txBox="1"/>
            <p:nvPr/>
          </p:nvSpPr>
          <p:spPr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853" name="Google Shape;853;p20"/>
            <p:cNvSpPr txBox="1"/>
            <p:nvPr/>
          </p:nvSpPr>
          <p:spPr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854" name="Google Shape;854;p20"/>
            <p:cNvSpPr txBox="1"/>
            <p:nvPr/>
          </p:nvSpPr>
          <p:spPr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cxnSp>
          <p:nvCxnSpPr>
            <p:cNvPr id="855" name="Google Shape;855;p20"/>
            <p:cNvCxnSpPr/>
            <p:nvPr/>
          </p:nvCxnSpPr>
          <p:spPr>
            <a:xfrm>
              <a:off x="5625956" y="507610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0"/>
            <p:cNvCxnSpPr/>
            <p:nvPr/>
          </p:nvCxnSpPr>
          <p:spPr>
            <a:xfrm>
              <a:off x="5622781" y="537455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7" name="Google Shape;857;p20"/>
            <p:cNvSpPr/>
            <p:nvPr/>
          </p:nvSpPr>
          <p:spPr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59" name="Google Shape;859;p20"/>
            <p:cNvCxnSpPr/>
            <p:nvPr/>
          </p:nvCxnSpPr>
          <p:spPr>
            <a:xfrm>
              <a:off x="7889731" y="4807819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0" name="Google Shape;860;p20"/>
            <p:cNvSpPr txBox="1"/>
            <p:nvPr/>
          </p:nvSpPr>
          <p:spPr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861" name="Google Shape;861;p20"/>
            <p:cNvCxnSpPr/>
            <p:nvPr/>
          </p:nvCxnSpPr>
          <p:spPr>
            <a:xfrm>
              <a:off x="7897668" y="512849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0"/>
            <p:cNvCxnSpPr/>
            <p:nvPr/>
          </p:nvCxnSpPr>
          <p:spPr>
            <a:xfrm>
              <a:off x="7883381" y="543805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0"/>
            <p:cNvCxnSpPr/>
            <p:nvPr/>
          </p:nvCxnSpPr>
          <p:spPr>
            <a:xfrm>
              <a:off x="7883381" y="572380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4" name="Google Shape;864;p20"/>
            <p:cNvSpPr txBox="1"/>
            <p:nvPr/>
          </p:nvSpPr>
          <p:spPr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865" name="Google Shape;865;p20"/>
            <p:cNvSpPr txBox="1"/>
            <p:nvPr/>
          </p:nvSpPr>
          <p:spPr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866" name="Google Shape;866;p20"/>
            <p:cNvSpPr txBox="1"/>
            <p:nvPr/>
          </p:nvSpPr>
          <p:spPr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867" name="Google Shape;867;p20"/>
            <p:cNvSpPr txBox="1"/>
            <p:nvPr/>
          </p:nvSpPr>
          <p:spPr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9166081" y="4025182"/>
              <a:ext cx="581025" cy="2038350"/>
            </a:xfrm>
            <a:custGeom>
              <a:rect b="b" l="l" r="r" t="t"/>
              <a:pathLst>
                <a:path extrusionOk="0" h="1284" w="366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2976418" y="4045819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72" name="Google Shape;872;p20"/>
            <p:cNvCxnSpPr/>
            <p:nvPr/>
          </p:nvCxnSpPr>
          <p:spPr>
            <a:xfrm>
              <a:off x="3544743" y="481575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3" name="Google Shape;873;p20"/>
            <p:cNvSpPr txBox="1"/>
            <p:nvPr/>
          </p:nvSpPr>
          <p:spPr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874" name="Google Shape;874;p20"/>
            <p:cNvCxnSpPr/>
            <p:nvPr/>
          </p:nvCxnSpPr>
          <p:spPr>
            <a:xfrm>
              <a:off x="3552681" y="5136432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20"/>
            <p:cNvCxnSpPr/>
            <p:nvPr/>
          </p:nvCxnSpPr>
          <p:spPr>
            <a:xfrm>
              <a:off x="3538393" y="544599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20"/>
            <p:cNvCxnSpPr/>
            <p:nvPr/>
          </p:nvCxnSpPr>
          <p:spPr>
            <a:xfrm>
              <a:off x="3538393" y="573174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7" name="Google Shape;877;p20"/>
            <p:cNvSpPr txBox="1"/>
            <p:nvPr/>
          </p:nvSpPr>
          <p:spPr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878" name="Google Shape;878;p20"/>
            <p:cNvSpPr txBox="1"/>
            <p:nvPr/>
          </p:nvSpPr>
          <p:spPr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879" name="Google Shape;879;p20"/>
            <p:cNvSpPr txBox="1"/>
            <p:nvPr/>
          </p:nvSpPr>
          <p:spPr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880" name="Google Shape;880;p20"/>
            <p:cNvSpPr txBox="1"/>
            <p:nvPr/>
          </p:nvSpPr>
          <p:spPr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grpSp>
          <p:nvGrpSpPr>
            <p:cNvPr id="881" name="Google Shape;881;p20"/>
            <p:cNvGrpSpPr/>
            <p:nvPr/>
          </p:nvGrpSpPr>
          <p:grpSpPr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descr="desktop_computer_stylized_medium" id="882" name="Google Shape;882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3" name="Google Shape;883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884" name="Google Shape;884;p20"/>
            <p:cNvGrpSpPr/>
            <p:nvPr/>
          </p:nvGrpSpPr>
          <p:grpSpPr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descr="desktop_computer_stylized_medium" id="885" name="Google Shape;885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6" name="Google Shape;886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887" name="Google Shape;887;p20"/>
            <p:cNvGrpSpPr/>
            <p:nvPr/>
          </p:nvGrpSpPr>
          <p:grpSpPr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888" name="Google Shape;888;p20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9" name="Google Shape;889;p20"/>
              <p:cNvSpPr/>
              <p:nvPr/>
            </p:nvSpPr>
            <p:spPr>
              <a:xfrm>
                <a:off x="4203" y="429"/>
                <a:ext cx="1053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0" name="Google Shape;890;p20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1" name="Google Shape;891;p20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2" name="Google Shape;892;p20"/>
              <p:cNvSpPr/>
              <p:nvPr/>
            </p:nvSpPr>
            <p:spPr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893" name="Google Shape;893;p20"/>
              <p:cNvGrpSpPr/>
              <p:nvPr/>
            </p:nvGrpSpPr>
            <p:grpSpPr>
              <a:xfrm>
                <a:off x="4751" y="667"/>
                <a:ext cx="580" cy="146"/>
                <a:chOff x="617" y="2567"/>
                <a:chExt cx="724" cy="140"/>
              </a:xfrm>
            </p:grpSpPr>
            <p:sp>
              <p:nvSpPr>
                <p:cNvPr id="894" name="Google Shape;894;p20"/>
                <p:cNvSpPr/>
                <p:nvPr/>
              </p:nvSpPr>
              <p:spPr>
                <a:xfrm>
                  <a:off x="617" y="2567"/>
                  <a:ext cx="724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95" name="Google Shape;895;p20"/>
                <p:cNvSpPr/>
                <p:nvPr/>
              </p:nvSpPr>
              <p:spPr>
                <a:xfrm>
                  <a:off x="633" y="2582"/>
                  <a:ext cx="692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896" name="Google Shape;896;p20"/>
              <p:cNvSpPr/>
              <p:nvPr/>
            </p:nvSpPr>
            <p:spPr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897" name="Google Shape;897;p20"/>
              <p:cNvGrpSpPr/>
              <p:nvPr/>
            </p:nvGrpSpPr>
            <p:grpSpPr>
              <a:xfrm>
                <a:off x="4745" y="996"/>
                <a:ext cx="580" cy="156"/>
                <a:chOff x="612" y="2570"/>
                <a:chExt cx="724" cy="162"/>
              </a:xfrm>
            </p:grpSpPr>
            <p:sp>
              <p:nvSpPr>
                <p:cNvPr id="898" name="Google Shape;898;p20"/>
                <p:cNvSpPr/>
                <p:nvPr/>
              </p:nvSpPr>
              <p:spPr>
                <a:xfrm>
                  <a:off x="612" y="2570"/>
                  <a:ext cx="724" cy="162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99" name="Google Shape;899;p20"/>
                <p:cNvSpPr/>
                <p:nvPr/>
              </p:nvSpPr>
              <p:spPr>
                <a:xfrm>
                  <a:off x="628" y="2586"/>
                  <a:ext cx="69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900" name="Google Shape;900;p20"/>
              <p:cNvSpPr/>
              <p:nvPr/>
            </p:nvSpPr>
            <p:spPr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1" name="Google Shape;901;p20"/>
              <p:cNvSpPr/>
              <p:nvPr/>
            </p:nvSpPr>
            <p:spPr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902" name="Google Shape;902;p20"/>
              <p:cNvGrpSpPr/>
              <p:nvPr/>
            </p:nvGrpSpPr>
            <p:grpSpPr>
              <a:xfrm>
                <a:off x="4733" y="1627"/>
                <a:ext cx="586" cy="151"/>
                <a:chOff x="611" y="2568"/>
                <a:chExt cx="730" cy="139"/>
              </a:xfrm>
            </p:grpSpPr>
            <p:sp>
              <p:nvSpPr>
                <p:cNvPr id="903" name="Google Shape;903;p20"/>
                <p:cNvSpPr/>
                <p:nvPr/>
              </p:nvSpPr>
              <p:spPr>
                <a:xfrm>
                  <a:off x="611" y="2568"/>
                  <a:ext cx="730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904" name="Google Shape;904;p20"/>
                <p:cNvSpPr/>
                <p:nvPr/>
              </p:nvSpPr>
              <p:spPr>
                <a:xfrm>
                  <a:off x="627" y="2583"/>
                  <a:ext cx="699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905" name="Google Shape;905;p20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906" name="Google Shape;906;p20"/>
              <p:cNvGrpSpPr/>
              <p:nvPr/>
            </p:nvGrpSpPr>
            <p:grpSpPr>
              <a:xfrm>
                <a:off x="4739" y="1325"/>
                <a:ext cx="580" cy="140"/>
                <a:chOff x="614" y="2566"/>
                <a:chExt cx="723" cy="140"/>
              </a:xfrm>
            </p:grpSpPr>
            <p:sp>
              <p:nvSpPr>
                <p:cNvPr id="907" name="Google Shape;907;p20"/>
                <p:cNvSpPr/>
                <p:nvPr/>
              </p:nvSpPr>
              <p:spPr>
                <a:xfrm>
                  <a:off x="614" y="2566"/>
                  <a:ext cx="723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908" name="Google Shape;908;p20"/>
                <p:cNvSpPr/>
                <p:nvPr/>
              </p:nvSpPr>
              <p:spPr>
                <a:xfrm>
                  <a:off x="630" y="2582"/>
                  <a:ext cx="691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909" name="Google Shape;909;p20"/>
              <p:cNvSpPr/>
              <p:nvPr/>
            </p:nvSpPr>
            <p:spPr>
              <a:xfrm>
                <a:off x="5250" y="429"/>
                <a:ext cx="69" cy="2288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0" name="Google Shape;910;p20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1" name="Google Shape;911;p20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2" name="Google Shape;912;p20"/>
              <p:cNvSpPr/>
              <p:nvPr/>
            </p:nvSpPr>
            <p:spPr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3" name="Google Shape;913;p20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4" name="Google Shape;914;p20"/>
              <p:cNvSpPr/>
              <p:nvPr/>
            </p:nvSpPr>
            <p:spPr>
              <a:xfrm>
                <a:off x="4140" y="2679"/>
                <a:ext cx="1198" cy="146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5" name="Google Shape;915;p20"/>
              <p:cNvSpPr/>
              <p:nvPr/>
            </p:nvSpPr>
            <p:spPr>
              <a:xfrm>
                <a:off x="4203" y="2712"/>
                <a:ext cx="1072" cy="8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6" name="Google Shape;916;p20"/>
              <p:cNvSpPr/>
              <p:nvPr/>
            </p:nvSpPr>
            <p:spPr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7" name="Google Shape;917;p20"/>
              <p:cNvSpPr/>
              <p:nvPr/>
            </p:nvSpPr>
            <p:spPr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orbe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20"/>
              <p:cNvSpPr/>
              <p:nvPr/>
            </p:nvSpPr>
            <p:spPr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9" name="Google Shape;919;p20"/>
              <p:cNvSpPr/>
              <p:nvPr/>
            </p:nvSpPr>
            <p:spPr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descr="Image result for firefox logo" id="920" name="Google Shape;920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1" name="Google Shape;921;p20"/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server</a:t>
              </a:r>
              <a:endParaRPr/>
            </a:p>
          </p:txBody>
        </p:sp>
        <p:pic>
          <p:nvPicPr>
            <p:cNvPr descr="Image result for apache web server logo" id="922" name="Google Shape;922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firefox logo" id="923" name="Google Shape;923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skype logo" id="924" name="Google Shape;924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5" name="Google Shape;925;p20"/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/>
            </a:p>
          </p:txBody>
        </p:sp>
        <p:pic>
          <p:nvPicPr>
            <p:cNvPr descr="Image result for netflix logo png" id="926" name="Google Shape;926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7" name="Google Shape;927;p20"/>
          <p:cNvSpPr/>
          <p:nvPr/>
        </p:nvSpPr>
        <p:spPr>
          <a:xfrm>
            <a:off x="4356586" y="4965666"/>
            <a:ext cx="3127375" cy="1498600"/>
          </a:xfrm>
          <a:custGeom>
            <a:rect b="b" l="l" r="r" t="t"/>
            <a:pathLst>
              <a:path extrusionOk="0" h="917" w="187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0"/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9" name="Google Shape;929;p20"/>
          <p:cNvCxnSpPr/>
          <p:nvPr/>
        </p:nvCxnSpPr>
        <p:spPr>
          <a:xfrm rot="10800000">
            <a:off x="3204457" y="2995594"/>
            <a:ext cx="0" cy="2502331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0" name="Google Shape;930;p20"/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20"/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msg</a:t>
            </a:r>
            <a:endParaRPr/>
          </a:p>
        </p:txBody>
      </p:sp>
      <p:cxnSp>
        <p:nvCxnSpPr>
          <p:cNvPr id="932" name="Google Shape;932;p20"/>
          <p:cNvCxnSpPr/>
          <p:nvPr/>
        </p:nvCxnSpPr>
        <p:spPr>
          <a:xfrm>
            <a:off x="7011397" y="2484139"/>
            <a:ext cx="0" cy="3013786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3" name="Google Shape;933;p20"/>
          <p:cNvCxnSpPr/>
          <p:nvPr/>
        </p:nvCxnSpPr>
        <p:spPr>
          <a:xfrm>
            <a:off x="3184573" y="5478673"/>
            <a:ext cx="3851736" cy="0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4" name="Google Shape;934;p20"/>
          <p:cNvSpPr txBox="1"/>
          <p:nvPr>
            <p:ph type="title"/>
          </p:nvPr>
        </p:nvSpPr>
        <p:spPr>
          <a:xfrm>
            <a:off x="823687" y="59747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 3 -Multiplexing</a:t>
            </a:r>
            <a:endParaRPr/>
          </a:p>
        </p:txBody>
      </p:sp>
      <p:sp>
        <p:nvSpPr>
          <p:cNvPr id="935" name="Google Shape;935;p2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21"/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942" name="Google Shape;942;p21"/>
            <p:cNvSpPr/>
            <p:nvPr/>
          </p:nvSpPr>
          <p:spPr>
            <a:xfrm>
              <a:off x="5108431" y="3572744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45" name="Google Shape;945;p21"/>
            <p:cNvCxnSpPr/>
            <p:nvPr/>
          </p:nvCxnSpPr>
          <p:spPr>
            <a:xfrm>
              <a:off x="5627543" y="4447457"/>
              <a:ext cx="146050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6" name="Google Shape;946;p21"/>
            <p:cNvSpPr txBox="1"/>
            <p:nvPr/>
          </p:nvSpPr>
          <p:spPr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947" name="Google Shape;947;p21"/>
            <p:cNvCxnSpPr/>
            <p:nvPr/>
          </p:nvCxnSpPr>
          <p:spPr>
            <a:xfrm>
              <a:off x="5629131" y="476495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8" name="Google Shape;948;p21"/>
            <p:cNvSpPr txBox="1"/>
            <p:nvPr/>
          </p:nvSpPr>
          <p:spPr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949" name="Google Shape;949;p21"/>
            <p:cNvSpPr txBox="1"/>
            <p:nvPr/>
          </p:nvSpPr>
          <p:spPr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950" name="Google Shape;950;p21"/>
            <p:cNvSpPr txBox="1"/>
            <p:nvPr/>
          </p:nvSpPr>
          <p:spPr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cxnSp>
          <p:nvCxnSpPr>
            <p:cNvPr id="951" name="Google Shape;951;p21"/>
            <p:cNvCxnSpPr/>
            <p:nvPr/>
          </p:nvCxnSpPr>
          <p:spPr>
            <a:xfrm>
              <a:off x="5625956" y="507610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21"/>
            <p:cNvCxnSpPr/>
            <p:nvPr/>
          </p:nvCxnSpPr>
          <p:spPr>
            <a:xfrm>
              <a:off x="5622781" y="537455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3" name="Google Shape;953;p21"/>
            <p:cNvSpPr/>
            <p:nvPr/>
          </p:nvSpPr>
          <p:spPr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55" name="Google Shape;955;p21"/>
            <p:cNvCxnSpPr/>
            <p:nvPr/>
          </p:nvCxnSpPr>
          <p:spPr>
            <a:xfrm>
              <a:off x="7889731" y="4807819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6" name="Google Shape;956;p21"/>
            <p:cNvSpPr txBox="1"/>
            <p:nvPr/>
          </p:nvSpPr>
          <p:spPr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957" name="Google Shape;957;p21"/>
            <p:cNvCxnSpPr/>
            <p:nvPr/>
          </p:nvCxnSpPr>
          <p:spPr>
            <a:xfrm>
              <a:off x="7897668" y="512849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1"/>
            <p:cNvCxnSpPr/>
            <p:nvPr/>
          </p:nvCxnSpPr>
          <p:spPr>
            <a:xfrm>
              <a:off x="7883381" y="543805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21"/>
            <p:cNvCxnSpPr/>
            <p:nvPr/>
          </p:nvCxnSpPr>
          <p:spPr>
            <a:xfrm>
              <a:off x="7883381" y="572380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0" name="Google Shape;960;p21"/>
            <p:cNvSpPr txBox="1"/>
            <p:nvPr/>
          </p:nvSpPr>
          <p:spPr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961" name="Google Shape;961;p21"/>
            <p:cNvSpPr txBox="1"/>
            <p:nvPr/>
          </p:nvSpPr>
          <p:spPr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962" name="Google Shape;962;p21"/>
            <p:cNvSpPr txBox="1"/>
            <p:nvPr/>
          </p:nvSpPr>
          <p:spPr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963" name="Google Shape;963;p21"/>
            <p:cNvSpPr txBox="1"/>
            <p:nvPr/>
          </p:nvSpPr>
          <p:spPr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9166081" y="4025182"/>
              <a:ext cx="581025" cy="2038350"/>
            </a:xfrm>
            <a:custGeom>
              <a:rect b="b" l="l" r="r" t="t"/>
              <a:pathLst>
                <a:path extrusionOk="0" h="1284" w="366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2976418" y="4045819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68" name="Google Shape;968;p21"/>
            <p:cNvCxnSpPr/>
            <p:nvPr/>
          </p:nvCxnSpPr>
          <p:spPr>
            <a:xfrm>
              <a:off x="3544743" y="481575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9" name="Google Shape;969;p21"/>
            <p:cNvSpPr txBox="1"/>
            <p:nvPr/>
          </p:nvSpPr>
          <p:spPr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970" name="Google Shape;970;p21"/>
            <p:cNvCxnSpPr/>
            <p:nvPr/>
          </p:nvCxnSpPr>
          <p:spPr>
            <a:xfrm>
              <a:off x="3552681" y="5136432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21"/>
            <p:cNvCxnSpPr/>
            <p:nvPr/>
          </p:nvCxnSpPr>
          <p:spPr>
            <a:xfrm>
              <a:off x="3538393" y="544599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21"/>
            <p:cNvCxnSpPr/>
            <p:nvPr/>
          </p:nvCxnSpPr>
          <p:spPr>
            <a:xfrm>
              <a:off x="3538393" y="573174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3" name="Google Shape;973;p21"/>
            <p:cNvSpPr txBox="1"/>
            <p:nvPr/>
          </p:nvSpPr>
          <p:spPr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974" name="Google Shape;974;p21"/>
            <p:cNvSpPr txBox="1"/>
            <p:nvPr/>
          </p:nvSpPr>
          <p:spPr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975" name="Google Shape;975;p21"/>
            <p:cNvSpPr txBox="1"/>
            <p:nvPr/>
          </p:nvSpPr>
          <p:spPr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976" name="Google Shape;976;p21"/>
            <p:cNvSpPr txBox="1"/>
            <p:nvPr/>
          </p:nvSpPr>
          <p:spPr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grpSp>
          <p:nvGrpSpPr>
            <p:cNvPr id="977" name="Google Shape;977;p21"/>
            <p:cNvGrpSpPr/>
            <p:nvPr/>
          </p:nvGrpSpPr>
          <p:grpSpPr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descr="desktop_computer_stylized_medium" id="978" name="Google Shape;978;p2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9" name="Google Shape;979;p2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980" name="Google Shape;980;p21"/>
            <p:cNvGrpSpPr/>
            <p:nvPr/>
          </p:nvGrpSpPr>
          <p:grpSpPr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descr="desktop_computer_stylized_medium" id="981" name="Google Shape;981;p2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82" name="Google Shape;982;p2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983" name="Google Shape;983;p21"/>
            <p:cNvGrpSpPr/>
            <p:nvPr/>
          </p:nvGrpSpPr>
          <p:grpSpPr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984" name="Google Shape;984;p21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5" name="Google Shape;985;p21"/>
              <p:cNvSpPr/>
              <p:nvPr/>
            </p:nvSpPr>
            <p:spPr>
              <a:xfrm>
                <a:off x="4203" y="429"/>
                <a:ext cx="1053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6" name="Google Shape;986;p21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7" name="Google Shape;987;p21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8" name="Google Shape;988;p21"/>
              <p:cNvSpPr/>
              <p:nvPr/>
            </p:nvSpPr>
            <p:spPr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989" name="Google Shape;989;p21"/>
              <p:cNvGrpSpPr/>
              <p:nvPr/>
            </p:nvGrpSpPr>
            <p:grpSpPr>
              <a:xfrm>
                <a:off x="4751" y="667"/>
                <a:ext cx="580" cy="146"/>
                <a:chOff x="617" y="2567"/>
                <a:chExt cx="724" cy="140"/>
              </a:xfrm>
            </p:grpSpPr>
            <p:sp>
              <p:nvSpPr>
                <p:cNvPr id="990" name="Google Shape;990;p21"/>
                <p:cNvSpPr/>
                <p:nvPr/>
              </p:nvSpPr>
              <p:spPr>
                <a:xfrm>
                  <a:off x="617" y="2567"/>
                  <a:ext cx="724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991" name="Google Shape;991;p21"/>
                <p:cNvSpPr/>
                <p:nvPr/>
              </p:nvSpPr>
              <p:spPr>
                <a:xfrm>
                  <a:off x="633" y="2582"/>
                  <a:ext cx="692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992" name="Google Shape;992;p21"/>
              <p:cNvSpPr/>
              <p:nvPr/>
            </p:nvSpPr>
            <p:spPr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993" name="Google Shape;993;p21"/>
              <p:cNvGrpSpPr/>
              <p:nvPr/>
            </p:nvGrpSpPr>
            <p:grpSpPr>
              <a:xfrm>
                <a:off x="4745" y="996"/>
                <a:ext cx="580" cy="156"/>
                <a:chOff x="612" y="2570"/>
                <a:chExt cx="724" cy="162"/>
              </a:xfrm>
            </p:grpSpPr>
            <p:sp>
              <p:nvSpPr>
                <p:cNvPr id="994" name="Google Shape;994;p21"/>
                <p:cNvSpPr/>
                <p:nvPr/>
              </p:nvSpPr>
              <p:spPr>
                <a:xfrm>
                  <a:off x="612" y="2570"/>
                  <a:ext cx="724" cy="162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995" name="Google Shape;995;p21"/>
                <p:cNvSpPr/>
                <p:nvPr/>
              </p:nvSpPr>
              <p:spPr>
                <a:xfrm>
                  <a:off x="628" y="2586"/>
                  <a:ext cx="69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996" name="Google Shape;996;p21"/>
              <p:cNvSpPr/>
              <p:nvPr/>
            </p:nvSpPr>
            <p:spPr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7" name="Google Shape;997;p21"/>
              <p:cNvSpPr/>
              <p:nvPr/>
            </p:nvSpPr>
            <p:spPr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998" name="Google Shape;998;p21"/>
              <p:cNvGrpSpPr/>
              <p:nvPr/>
            </p:nvGrpSpPr>
            <p:grpSpPr>
              <a:xfrm>
                <a:off x="4733" y="1627"/>
                <a:ext cx="586" cy="151"/>
                <a:chOff x="611" y="2568"/>
                <a:chExt cx="730" cy="139"/>
              </a:xfrm>
            </p:grpSpPr>
            <p:sp>
              <p:nvSpPr>
                <p:cNvPr id="999" name="Google Shape;999;p21"/>
                <p:cNvSpPr/>
                <p:nvPr/>
              </p:nvSpPr>
              <p:spPr>
                <a:xfrm>
                  <a:off x="611" y="2568"/>
                  <a:ext cx="730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00" name="Google Shape;1000;p21"/>
                <p:cNvSpPr/>
                <p:nvPr/>
              </p:nvSpPr>
              <p:spPr>
                <a:xfrm>
                  <a:off x="627" y="2583"/>
                  <a:ext cx="699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001" name="Google Shape;1001;p21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002" name="Google Shape;1002;p21"/>
              <p:cNvGrpSpPr/>
              <p:nvPr/>
            </p:nvGrpSpPr>
            <p:grpSpPr>
              <a:xfrm>
                <a:off x="4739" y="1325"/>
                <a:ext cx="580" cy="140"/>
                <a:chOff x="614" y="2566"/>
                <a:chExt cx="723" cy="140"/>
              </a:xfrm>
            </p:grpSpPr>
            <p:sp>
              <p:nvSpPr>
                <p:cNvPr id="1003" name="Google Shape;1003;p21"/>
                <p:cNvSpPr/>
                <p:nvPr/>
              </p:nvSpPr>
              <p:spPr>
                <a:xfrm>
                  <a:off x="614" y="2566"/>
                  <a:ext cx="723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04" name="Google Shape;1004;p21"/>
                <p:cNvSpPr/>
                <p:nvPr/>
              </p:nvSpPr>
              <p:spPr>
                <a:xfrm>
                  <a:off x="630" y="2582"/>
                  <a:ext cx="691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005" name="Google Shape;1005;p21"/>
              <p:cNvSpPr/>
              <p:nvPr/>
            </p:nvSpPr>
            <p:spPr>
              <a:xfrm>
                <a:off x="5250" y="429"/>
                <a:ext cx="69" cy="2288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7" name="Google Shape;1007;p21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8" name="Google Shape;1008;p21"/>
              <p:cNvSpPr/>
              <p:nvPr/>
            </p:nvSpPr>
            <p:spPr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4140" y="2679"/>
                <a:ext cx="1198" cy="146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4203" y="2712"/>
                <a:ext cx="1072" cy="8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2" name="Google Shape;1012;p21"/>
              <p:cNvSpPr/>
              <p:nvPr/>
            </p:nvSpPr>
            <p:spPr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3" name="Google Shape;1013;p21"/>
              <p:cNvSpPr/>
              <p:nvPr/>
            </p:nvSpPr>
            <p:spPr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orbe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21"/>
              <p:cNvSpPr/>
              <p:nvPr/>
            </p:nvSpPr>
            <p:spPr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5" name="Google Shape;1015;p21"/>
              <p:cNvSpPr/>
              <p:nvPr/>
            </p:nvSpPr>
            <p:spPr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descr="Image result for firefox logo" id="1016" name="Google Shape;1016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7" name="Google Shape;1017;p21"/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server</a:t>
              </a:r>
              <a:endParaRPr/>
            </a:p>
          </p:txBody>
        </p:sp>
        <p:pic>
          <p:nvPicPr>
            <p:cNvPr descr="Image result for apache web server logo" id="1018" name="Google Shape;1018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firefox logo" id="1019" name="Google Shape;1019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skype logo" id="1020" name="Google Shape;1020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1" name="Google Shape;1021;p21"/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/>
            </a:p>
          </p:txBody>
        </p:sp>
        <p:pic>
          <p:nvPicPr>
            <p:cNvPr descr="Image result for netflix logo png" id="1022" name="Google Shape;1022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3" name="Google Shape;1023;p21"/>
          <p:cNvSpPr/>
          <p:nvPr/>
        </p:nvSpPr>
        <p:spPr>
          <a:xfrm>
            <a:off x="4356586" y="4965666"/>
            <a:ext cx="3127375" cy="1498600"/>
          </a:xfrm>
          <a:custGeom>
            <a:rect b="b" l="l" r="r" t="t"/>
            <a:pathLst>
              <a:path extrusionOk="0" h="917" w="187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21"/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5" name="Google Shape;1025;p21"/>
          <p:cNvCxnSpPr/>
          <p:nvPr/>
        </p:nvCxnSpPr>
        <p:spPr>
          <a:xfrm rot="10800000">
            <a:off x="3204457" y="2995594"/>
            <a:ext cx="0" cy="2502331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026" name="Google Shape;1026;p21"/>
          <p:cNvGrpSpPr/>
          <p:nvPr/>
        </p:nvGrpSpPr>
        <p:grpSpPr>
          <a:xfrm>
            <a:off x="5528837" y="2685375"/>
            <a:ext cx="1404036" cy="384588"/>
            <a:chOff x="8597346" y="692270"/>
            <a:chExt cx="1404036" cy="384588"/>
          </a:xfrm>
        </p:grpSpPr>
        <p:sp>
          <p:nvSpPr>
            <p:cNvPr id="1027" name="Google Shape;1027;p21"/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21"/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/>
            </a:p>
          </p:txBody>
        </p:sp>
        <p:sp>
          <p:nvSpPr>
            <p:cNvPr id="1029" name="Google Shape;1029;p21"/>
            <p:cNvSpPr txBox="1"/>
            <p:nvPr/>
          </p:nvSpPr>
          <p:spPr>
            <a:xfrm>
              <a:off x="8597346" y="692270"/>
              <a:ext cx="38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b="0" baseline="-2500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0" name="Google Shape;1030;p21"/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21"/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msg</a:t>
            </a:r>
            <a:endParaRPr/>
          </a:p>
        </p:txBody>
      </p:sp>
      <p:cxnSp>
        <p:nvCxnSpPr>
          <p:cNvPr id="1032" name="Google Shape;1032;p21"/>
          <p:cNvCxnSpPr/>
          <p:nvPr/>
        </p:nvCxnSpPr>
        <p:spPr>
          <a:xfrm>
            <a:off x="7011397" y="2484139"/>
            <a:ext cx="0" cy="3013786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3" name="Google Shape;1033;p21"/>
          <p:cNvCxnSpPr/>
          <p:nvPr/>
        </p:nvCxnSpPr>
        <p:spPr>
          <a:xfrm>
            <a:off x="3184573" y="5478673"/>
            <a:ext cx="3851736" cy="0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4" name="Google Shape;1034;p21"/>
          <p:cNvSpPr/>
          <p:nvPr/>
        </p:nvSpPr>
        <p:spPr>
          <a:xfrm>
            <a:off x="5864224" y="2291365"/>
            <a:ext cx="1063879" cy="300547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21"/>
          <p:cNvSpPr txBox="1"/>
          <p:nvPr>
            <p:ph type="title"/>
          </p:nvPr>
        </p:nvSpPr>
        <p:spPr>
          <a:xfrm>
            <a:off x="823687" y="59747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Multiplexing</a:t>
            </a:r>
            <a:endParaRPr sz="4400"/>
          </a:p>
        </p:txBody>
      </p:sp>
      <p:sp>
        <p:nvSpPr>
          <p:cNvPr id="1036" name="Google Shape;1036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oogle Shape;1042;p22"/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043" name="Google Shape;1043;p22"/>
            <p:cNvSpPr/>
            <p:nvPr/>
          </p:nvSpPr>
          <p:spPr>
            <a:xfrm>
              <a:off x="5108431" y="3572744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46" name="Google Shape;1046;p22"/>
            <p:cNvCxnSpPr/>
            <p:nvPr/>
          </p:nvCxnSpPr>
          <p:spPr>
            <a:xfrm>
              <a:off x="5627543" y="4447457"/>
              <a:ext cx="146050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7" name="Google Shape;1047;p22"/>
            <p:cNvSpPr txBox="1"/>
            <p:nvPr/>
          </p:nvSpPr>
          <p:spPr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048" name="Google Shape;1048;p22"/>
            <p:cNvCxnSpPr/>
            <p:nvPr/>
          </p:nvCxnSpPr>
          <p:spPr>
            <a:xfrm>
              <a:off x="5629131" y="476495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9" name="Google Shape;1049;p22"/>
            <p:cNvSpPr txBox="1"/>
            <p:nvPr/>
          </p:nvSpPr>
          <p:spPr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050" name="Google Shape;1050;p22"/>
            <p:cNvSpPr txBox="1"/>
            <p:nvPr/>
          </p:nvSpPr>
          <p:spPr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051" name="Google Shape;1051;p22"/>
            <p:cNvSpPr txBox="1"/>
            <p:nvPr/>
          </p:nvSpPr>
          <p:spPr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cxnSp>
          <p:nvCxnSpPr>
            <p:cNvPr id="1052" name="Google Shape;1052;p22"/>
            <p:cNvCxnSpPr/>
            <p:nvPr/>
          </p:nvCxnSpPr>
          <p:spPr>
            <a:xfrm>
              <a:off x="5625956" y="507610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22"/>
            <p:cNvCxnSpPr/>
            <p:nvPr/>
          </p:nvCxnSpPr>
          <p:spPr>
            <a:xfrm>
              <a:off x="5622781" y="537455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4" name="Google Shape;1054;p22"/>
            <p:cNvSpPr/>
            <p:nvPr/>
          </p:nvSpPr>
          <p:spPr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56" name="Google Shape;1056;p22"/>
            <p:cNvCxnSpPr/>
            <p:nvPr/>
          </p:nvCxnSpPr>
          <p:spPr>
            <a:xfrm>
              <a:off x="7889731" y="4807819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7" name="Google Shape;1057;p22"/>
            <p:cNvSpPr txBox="1"/>
            <p:nvPr/>
          </p:nvSpPr>
          <p:spPr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058" name="Google Shape;1058;p22"/>
            <p:cNvCxnSpPr/>
            <p:nvPr/>
          </p:nvCxnSpPr>
          <p:spPr>
            <a:xfrm>
              <a:off x="7897668" y="512849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22"/>
            <p:cNvCxnSpPr/>
            <p:nvPr/>
          </p:nvCxnSpPr>
          <p:spPr>
            <a:xfrm>
              <a:off x="7883381" y="543805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22"/>
            <p:cNvCxnSpPr/>
            <p:nvPr/>
          </p:nvCxnSpPr>
          <p:spPr>
            <a:xfrm>
              <a:off x="7883381" y="572380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1" name="Google Shape;1061;p22"/>
            <p:cNvSpPr txBox="1"/>
            <p:nvPr/>
          </p:nvSpPr>
          <p:spPr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1062" name="Google Shape;1062;p22"/>
            <p:cNvSpPr txBox="1"/>
            <p:nvPr/>
          </p:nvSpPr>
          <p:spPr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063" name="Google Shape;1063;p22"/>
            <p:cNvSpPr txBox="1"/>
            <p:nvPr/>
          </p:nvSpPr>
          <p:spPr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064" name="Google Shape;1064;p22"/>
            <p:cNvSpPr txBox="1"/>
            <p:nvPr/>
          </p:nvSpPr>
          <p:spPr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9166081" y="4025182"/>
              <a:ext cx="581025" cy="2038350"/>
            </a:xfrm>
            <a:custGeom>
              <a:rect b="b" l="l" r="r" t="t"/>
              <a:pathLst>
                <a:path extrusionOk="0" h="1284" w="366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2976418" y="4045819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8" name="Google Shape;1068;p22"/>
            <p:cNvSpPr/>
            <p:nvPr/>
          </p:nvSpPr>
          <p:spPr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69" name="Google Shape;1069;p22"/>
            <p:cNvCxnSpPr/>
            <p:nvPr/>
          </p:nvCxnSpPr>
          <p:spPr>
            <a:xfrm>
              <a:off x="3544743" y="481575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0" name="Google Shape;1070;p22"/>
            <p:cNvSpPr txBox="1"/>
            <p:nvPr/>
          </p:nvSpPr>
          <p:spPr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071" name="Google Shape;1071;p22"/>
            <p:cNvCxnSpPr/>
            <p:nvPr/>
          </p:nvCxnSpPr>
          <p:spPr>
            <a:xfrm>
              <a:off x="3552681" y="5136432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22"/>
            <p:cNvCxnSpPr/>
            <p:nvPr/>
          </p:nvCxnSpPr>
          <p:spPr>
            <a:xfrm>
              <a:off x="3538393" y="544599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22"/>
            <p:cNvCxnSpPr/>
            <p:nvPr/>
          </p:nvCxnSpPr>
          <p:spPr>
            <a:xfrm>
              <a:off x="3538393" y="573174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4" name="Google Shape;1074;p22"/>
            <p:cNvSpPr txBox="1"/>
            <p:nvPr/>
          </p:nvSpPr>
          <p:spPr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1075" name="Google Shape;1075;p22"/>
            <p:cNvSpPr txBox="1"/>
            <p:nvPr/>
          </p:nvSpPr>
          <p:spPr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076" name="Google Shape;1076;p22"/>
            <p:cNvSpPr txBox="1"/>
            <p:nvPr/>
          </p:nvSpPr>
          <p:spPr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077" name="Google Shape;1077;p22"/>
            <p:cNvSpPr txBox="1"/>
            <p:nvPr/>
          </p:nvSpPr>
          <p:spPr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grpSp>
          <p:nvGrpSpPr>
            <p:cNvPr id="1078" name="Google Shape;1078;p22"/>
            <p:cNvGrpSpPr/>
            <p:nvPr/>
          </p:nvGrpSpPr>
          <p:grpSpPr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descr="desktop_computer_stylized_medium" id="1079" name="Google Shape;1079;p2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0" name="Google Shape;1080;p2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081" name="Google Shape;1081;p22"/>
            <p:cNvGrpSpPr/>
            <p:nvPr/>
          </p:nvGrpSpPr>
          <p:grpSpPr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descr="desktop_computer_stylized_medium" id="1082" name="Google Shape;1082;p2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3" name="Google Shape;1083;p2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084" name="Google Shape;1084;p22"/>
            <p:cNvGrpSpPr/>
            <p:nvPr/>
          </p:nvGrpSpPr>
          <p:grpSpPr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1085" name="Google Shape;1085;p22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6" name="Google Shape;1086;p22"/>
              <p:cNvSpPr/>
              <p:nvPr/>
            </p:nvSpPr>
            <p:spPr>
              <a:xfrm>
                <a:off x="4203" y="429"/>
                <a:ext cx="1053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7" name="Google Shape;1087;p22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8" name="Google Shape;1088;p22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9" name="Google Shape;1089;p22"/>
              <p:cNvSpPr/>
              <p:nvPr/>
            </p:nvSpPr>
            <p:spPr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090" name="Google Shape;1090;p22"/>
              <p:cNvGrpSpPr/>
              <p:nvPr/>
            </p:nvGrpSpPr>
            <p:grpSpPr>
              <a:xfrm>
                <a:off x="4751" y="667"/>
                <a:ext cx="580" cy="146"/>
                <a:chOff x="617" y="2567"/>
                <a:chExt cx="724" cy="140"/>
              </a:xfrm>
            </p:grpSpPr>
            <p:sp>
              <p:nvSpPr>
                <p:cNvPr id="1091" name="Google Shape;1091;p22"/>
                <p:cNvSpPr/>
                <p:nvPr/>
              </p:nvSpPr>
              <p:spPr>
                <a:xfrm>
                  <a:off x="617" y="2567"/>
                  <a:ext cx="724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92" name="Google Shape;1092;p22"/>
                <p:cNvSpPr/>
                <p:nvPr/>
              </p:nvSpPr>
              <p:spPr>
                <a:xfrm>
                  <a:off x="633" y="2582"/>
                  <a:ext cx="692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093" name="Google Shape;1093;p22"/>
              <p:cNvSpPr/>
              <p:nvPr/>
            </p:nvSpPr>
            <p:spPr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094" name="Google Shape;1094;p22"/>
              <p:cNvGrpSpPr/>
              <p:nvPr/>
            </p:nvGrpSpPr>
            <p:grpSpPr>
              <a:xfrm>
                <a:off x="4745" y="996"/>
                <a:ext cx="580" cy="156"/>
                <a:chOff x="612" y="2570"/>
                <a:chExt cx="724" cy="162"/>
              </a:xfrm>
            </p:grpSpPr>
            <p:sp>
              <p:nvSpPr>
                <p:cNvPr id="1095" name="Google Shape;1095;p22"/>
                <p:cNvSpPr/>
                <p:nvPr/>
              </p:nvSpPr>
              <p:spPr>
                <a:xfrm>
                  <a:off x="612" y="2570"/>
                  <a:ext cx="724" cy="162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96" name="Google Shape;1096;p22"/>
                <p:cNvSpPr/>
                <p:nvPr/>
              </p:nvSpPr>
              <p:spPr>
                <a:xfrm>
                  <a:off x="628" y="2586"/>
                  <a:ext cx="69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097" name="Google Shape;1097;p22"/>
              <p:cNvSpPr/>
              <p:nvPr/>
            </p:nvSpPr>
            <p:spPr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8" name="Google Shape;1098;p22"/>
              <p:cNvSpPr/>
              <p:nvPr/>
            </p:nvSpPr>
            <p:spPr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099" name="Google Shape;1099;p22"/>
              <p:cNvGrpSpPr/>
              <p:nvPr/>
            </p:nvGrpSpPr>
            <p:grpSpPr>
              <a:xfrm>
                <a:off x="4733" y="1627"/>
                <a:ext cx="586" cy="151"/>
                <a:chOff x="611" y="2568"/>
                <a:chExt cx="730" cy="139"/>
              </a:xfrm>
            </p:grpSpPr>
            <p:sp>
              <p:nvSpPr>
                <p:cNvPr id="1100" name="Google Shape;1100;p22"/>
                <p:cNvSpPr/>
                <p:nvPr/>
              </p:nvSpPr>
              <p:spPr>
                <a:xfrm>
                  <a:off x="611" y="2568"/>
                  <a:ext cx="730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101" name="Google Shape;1101;p22"/>
                <p:cNvSpPr/>
                <p:nvPr/>
              </p:nvSpPr>
              <p:spPr>
                <a:xfrm>
                  <a:off x="627" y="2583"/>
                  <a:ext cx="699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102" name="Google Shape;1102;p22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103" name="Google Shape;1103;p22"/>
              <p:cNvGrpSpPr/>
              <p:nvPr/>
            </p:nvGrpSpPr>
            <p:grpSpPr>
              <a:xfrm>
                <a:off x="4739" y="1325"/>
                <a:ext cx="580" cy="140"/>
                <a:chOff x="614" y="2566"/>
                <a:chExt cx="723" cy="140"/>
              </a:xfrm>
            </p:grpSpPr>
            <p:sp>
              <p:nvSpPr>
                <p:cNvPr id="1104" name="Google Shape;1104;p22"/>
                <p:cNvSpPr/>
                <p:nvPr/>
              </p:nvSpPr>
              <p:spPr>
                <a:xfrm>
                  <a:off x="614" y="2566"/>
                  <a:ext cx="723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105" name="Google Shape;1105;p22"/>
                <p:cNvSpPr/>
                <p:nvPr/>
              </p:nvSpPr>
              <p:spPr>
                <a:xfrm>
                  <a:off x="630" y="2582"/>
                  <a:ext cx="691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106" name="Google Shape;1106;p22"/>
              <p:cNvSpPr/>
              <p:nvPr/>
            </p:nvSpPr>
            <p:spPr>
              <a:xfrm>
                <a:off x="5250" y="429"/>
                <a:ext cx="69" cy="2288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7" name="Google Shape;1107;p22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9" name="Google Shape;1109;p22"/>
              <p:cNvSpPr/>
              <p:nvPr/>
            </p:nvSpPr>
            <p:spPr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0" name="Google Shape;1110;p22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1" name="Google Shape;1111;p22"/>
              <p:cNvSpPr/>
              <p:nvPr/>
            </p:nvSpPr>
            <p:spPr>
              <a:xfrm>
                <a:off x="4140" y="2679"/>
                <a:ext cx="1198" cy="146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2" name="Google Shape;1112;p22"/>
              <p:cNvSpPr/>
              <p:nvPr/>
            </p:nvSpPr>
            <p:spPr>
              <a:xfrm>
                <a:off x="4203" y="2712"/>
                <a:ext cx="1072" cy="8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3" name="Google Shape;1113;p22"/>
              <p:cNvSpPr/>
              <p:nvPr/>
            </p:nvSpPr>
            <p:spPr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4" name="Google Shape;1114;p22"/>
              <p:cNvSpPr/>
              <p:nvPr/>
            </p:nvSpPr>
            <p:spPr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orbe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22"/>
              <p:cNvSpPr/>
              <p:nvPr/>
            </p:nvSpPr>
            <p:spPr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6" name="Google Shape;1116;p22"/>
              <p:cNvSpPr/>
              <p:nvPr/>
            </p:nvSpPr>
            <p:spPr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descr="Image result for firefox logo" id="1117" name="Google Shape;1117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8" name="Google Shape;1118;p22"/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server</a:t>
              </a:r>
              <a:endParaRPr/>
            </a:p>
          </p:txBody>
        </p:sp>
        <p:pic>
          <p:nvPicPr>
            <p:cNvPr descr="Image result for apache web server logo" id="1119" name="Google Shape;1119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firefox logo" id="1120" name="Google Shape;1120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skype logo" id="1121" name="Google Shape;1121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2" name="Google Shape;1122;p22"/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/>
            </a:p>
          </p:txBody>
        </p:sp>
        <p:pic>
          <p:nvPicPr>
            <p:cNvPr descr="Image result for netflix logo png" id="1123" name="Google Shape;1123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4" name="Google Shape;1124;p22"/>
          <p:cNvSpPr/>
          <p:nvPr/>
        </p:nvSpPr>
        <p:spPr>
          <a:xfrm>
            <a:off x="4356586" y="4965666"/>
            <a:ext cx="3127375" cy="1498600"/>
          </a:xfrm>
          <a:custGeom>
            <a:rect b="b" l="l" r="r" t="t"/>
            <a:pathLst>
              <a:path extrusionOk="0" h="917" w="187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22"/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6" name="Google Shape;1126;p22"/>
          <p:cNvCxnSpPr/>
          <p:nvPr/>
        </p:nvCxnSpPr>
        <p:spPr>
          <a:xfrm rot="10800000">
            <a:off x="3204457" y="2995594"/>
            <a:ext cx="0" cy="2502331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127" name="Google Shape;1127;p22"/>
          <p:cNvGrpSpPr/>
          <p:nvPr/>
        </p:nvGrpSpPr>
        <p:grpSpPr>
          <a:xfrm>
            <a:off x="5525255" y="2683797"/>
            <a:ext cx="1407618" cy="386166"/>
            <a:chOff x="8593764" y="690692"/>
            <a:chExt cx="1407618" cy="386166"/>
          </a:xfrm>
        </p:grpSpPr>
        <p:sp>
          <p:nvSpPr>
            <p:cNvPr id="1128" name="Google Shape;1128;p22"/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lt1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2"/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/>
            </a:p>
          </p:txBody>
        </p:sp>
        <p:sp>
          <p:nvSpPr>
            <p:cNvPr id="1130" name="Google Shape;1130;p22"/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b="0" baseline="-2500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1" name="Google Shape;1131;p22"/>
          <p:cNvGrpSpPr/>
          <p:nvPr/>
        </p:nvGrpSpPr>
        <p:grpSpPr>
          <a:xfrm>
            <a:off x="5272320" y="3145339"/>
            <a:ext cx="1651423" cy="389371"/>
            <a:chOff x="8349959" y="687487"/>
            <a:chExt cx="1651423" cy="389371"/>
          </a:xfrm>
        </p:grpSpPr>
        <p:sp>
          <p:nvSpPr>
            <p:cNvPr id="1132" name="Google Shape;1132;p22"/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2"/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/>
            </a:p>
          </p:txBody>
        </p:sp>
        <p:sp>
          <p:nvSpPr>
            <p:cNvPr id="1134" name="Google Shape;1134;p22"/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b="0" baseline="-2500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2"/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baseline="-2500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6" name="Google Shape;1136;p22"/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22"/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msg</a:t>
            </a:r>
            <a:endParaRPr/>
          </a:p>
        </p:txBody>
      </p:sp>
      <p:cxnSp>
        <p:nvCxnSpPr>
          <p:cNvPr id="1138" name="Google Shape;1138;p22"/>
          <p:cNvCxnSpPr/>
          <p:nvPr/>
        </p:nvCxnSpPr>
        <p:spPr>
          <a:xfrm>
            <a:off x="7011397" y="2484139"/>
            <a:ext cx="0" cy="3013786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9" name="Google Shape;1139;p22"/>
          <p:cNvCxnSpPr/>
          <p:nvPr/>
        </p:nvCxnSpPr>
        <p:spPr>
          <a:xfrm>
            <a:off x="3184573" y="5478673"/>
            <a:ext cx="3851736" cy="0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0" name="Google Shape;1140;p22"/>
          <p:cNvSpPr/>
          <p:nvPr/>
        </p:nvSpPr>
        <p:spPr>
          <a:xfrm>
            <a:off x="5864224" y="2291365"/>
            <a:ext cx="1063879" cy="300547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22"/>
          <p:cNvSpPr/>
          <p:nvPr/>
        </p:nvSpPr>
        <p:spPr>
          <a:xfrm>
            <a:off x="5474955" y="2744519"/>
            <a:ext cx="1478052" cy="284266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22"/>
          <p:cNvSpPr txBox="1"/>
          <p:nvPr>
            <p:ph type="title"/>
          </p:nvPr>
        </p:nvSpPr>
        <p:spPr>
          <a:xfrm>
            <a:off x="823687" y="59747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Multiplexing</a:t>
            </a:r>
            <a:endParaRPr sz="4400"/>
          </a:p>
        </p:txBody>
      </p:sp>
      <p:sp>
        <p:nvSpPr>
          <p:cNvPr id="1143" name="Google Shape;1143;p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23"/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150" name="Google Shape;1150;p23"/>
            <p:cNvSpPr/>
            <p:nvPr/>
          </p:nvSpPr>
          <p:spPr>
            <a:xfrm>
              <a:off x="5108431" y="3572744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1" name="Google Shape;1151;p23"/>
            <p:cNvSpPr/>
            <p:nvPr/>
          </p:nvSpPr>
          <p:spPr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2" name="Google Shape;1152;p23"/>
            <p:cNvSpPr/>
            <p:nvPr/>
          </p:nvSpPr>
          <p:spPr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53" name="Google Shape;1153;p23"/>
            <p:cNvCxnSpPr/>
            <p:nvPr/>
          </p:nvCxnSpPr>
          <p:spPr>
            <a:xfrm>
              <a:off x="5627543" y="4447457"/>
              <a:ext cx="146050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4" name="Google Shape;1154;p23"/>
            <p:cNvSpPr txBox="1"/>
            <p:nvPr/>
          </p:nvSpPr>
          <p:spPr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155" name="Google Shape;1155;p23"/>
            <p:cNvCxnSpPr/>
            <p:nvPr/>
          </p:nvCxnSpPr>
          <p:spPr>
            <a:xfrm>
              <a:off x="5629131" y="476495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6" name="Google Shape;1156;p23"/>
            <p:cNvSpPr txBox="1"/>
            <p:nvPr/>
          </p:nvSpPr>
          <p:spPr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157" name="Google Shape;1157;p23"/>
            <p:cNvSpPr txBox="1"/>
            <p:nvPr/>
          </p:nvSpPr>
          <p:spPr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158" name="Google Shape;1158;p23"/>
            <p:cNvSpPr txBox="1"/>
            <p:nvPr/>
          </p:nvSpPr>
          <p:spPr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cxnSp>
          <p:nvCxnSpPr>
            <p:cNvPr id="1159" name="Google Shape;1159;p23"/>
            <p:cNvCxnSpPr/>
            <p:nvPr/>
          </p:nvCxnSpPr>
          <p:spPr>
            <a:xfrm>
              <a:off x="5625956" y="507610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23"/>
            <p:cNvCxnSpPr/>
            <p:nvPr/>
          </p:nvCxnSpPr>
          <p:spPr>
            <a:xfrm>
              <a:off x="5622781" y="537455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1" name="Google Shape;1161;p23"/>
            <p:cNvSpPr/>
            <p:nvPr/>
          </p:nvSpPr>
          <p:spPr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63" name="Google Shape;1163;p23"/>
            <p:cNvCxnSpPr/>
            <p:nvPr/>
          </p:nvCxnSpPr>
          <p:spPr>
            <a:xfrm>
              <a:off x="7889731" y="4807819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4" name="Google Shape;1164;p23"/>
            <p:cNvSpPr txBox="1"/>
            <p:nvPr/>
          </p:nvSpPr>
          <p:spPr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165" name="Google Shape;1165;p23"/>
            <p:cNvCxnSpPr/>
            <p:nvPr/>
          </p:nvCxnSpPr>
          <p:spPr>
            <a:xfrm>
              <a:off x="7897668" y="512849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3"/>
            <p:cNvCxnSpPr/>
            <p:nvPr/>
          </p:nvCxnSpPr>
          <p:spPr>
            <a:xfrm>
              <a:off x="7883381" y="543805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3"/>
            <p:cNvCxnSpPr/>
            <p:nvPr/>
          </p:nvCxnSpPr>
          <p:spPr>
            <a:xfrm>
              <a:off x="7883381" y="572380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8" name="Google Shape;1168;p23"/>
            <p:cNvSpPr txBox="1"/>
            <p:nvPr/>
          </p:nvSpPr>
          <p:spPr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1169" name="Google Shape;1169;p23"/>
            <p:cNvSpPr txBox="1"/>
            <p:nvPr/>
          </p:nvSpPr>
          <p:spPr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170" name="Google Shape;1170;p23"/>
            <p:cNvSpPr txBox="1"/>
            <p:nvPr/>
          </p:nvSpPr>
          <p:spPr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171" name="Google Shape;1171;p23"/>
            <p:cNvSpPr txBox="1"/>
            <p:nvPr/>
          </p:nvSpPr>
          <p:spPr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9166081" y="4025182"/>
              <a:ext cx="581025" cy="2038350"/>
            </a:xfrm>
            <a:custGeom>
              <a:rect b="b" l="l" r="r" t="t"/>
              <a:pathLst>
                <a:path extrusionOk="0" h="1284" w="366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2976418" y="4045819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76" name="Google Shape;1176;p23"/>
            <p:cNvCxnSpPr/>
            <p:nvPr/>
          </p:nvCxnSpPr>
          <p:spPr>
            <a:xfrm>
              <a:off x="3544743" y="481575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7" name="Google Shape;1177;p23"/>
            <p:cNvSpPr txBox="1"/>
            <p:nvPr/>
          </p:nvSpPr>
          <p:spPr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178" name="Google Shape;1178;p23"/>
            <p:cNvCxnSpPr/>
            <p:nvPr/>
          </p:nvCxnSpPr>
          <p:spPr>
            <a:xfrm>
              <a:off x="3552681" y="5136432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23"/>
            <p:cNvCxnSpPr/>
            <p:nvPr/>
          </p:nvCxnSpPr>
          <p:spPr>
            <a:xfrm>
              <a:off x="3538393" y="544599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23"/>
            <p:cNvCxnSpPr/>
            <p:nvPr/>
          </p:nvCxnSpPr>
          <p:spPr>
            <a:xfrm>
              <a:off x="3538393" y="573174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1" name="Google Shape;1181;p23"/>
            <p:cNvSpPr txBox="1"/>
            <p:nvPr/>
          </p:nvSpPr>
          <p:spPr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1182" name="Google Shape;1182;p23"/>
            <p:cNvSpPr txBox="1"/>
            <p:nvPr/>
          </p:nvSpPr>
          <p:spPr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183" name="Google Shape;1183;p23"/>
            <p:cNvSpPr txBox="1"/>
            <p:nvPr/>
          </p:nvSpPr>
          <p:spPr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184" name="Google Shape;1184;p23"/>
            <p:cNvSpPr txBox="1"/>
            <p:nvPr/>
          </p:nvSpPr>
          <p:spPr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grpSp>
          <p:nvGrpSpPr>
            <p:cNvPr id="1185" name="Google Shape;1185;p23"/>
            <p:cNvGrpSpPr/>
            <p:nvPr/>
          </p:nvGrpSpPr>
          <p:grpSpPr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descr="desktop_computer_stylized_medium" id="1186" name="Google Shape;1186;p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7" name="Google Shape;1187;p23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188" name="Google Shape;1188;p23"/>
            <p:cNvGrpSpPr/>
            <p:nvPr/>
          </p:nvGrpSpPr>
          <p:grpSpPr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descr="desktop_computer_stylized_medium" id="1189" name="Google Shape;1189;p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0" name="Google Shape;1190;p23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191" name="Google Shape;1191;p23"/>
            <p:cNvGrpSpPr/>
            <p:nvPr/>
          </p:nvGrpSpPr>
          <p:grpSpPr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1192" name="Google Shape;1192;p23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3" name="Google Shape;1193;p23"/>
              <p:cNvSpPr/>
              <p:nvPr/>
            </p:nvSpPr>
            <p:spPr>
              <a:xfrm>
                <a:off x="4203" y="429"/>
                <a:ext cx="1053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4" name="Google Shape;1194;p23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197" name="Google Shape;1197;p23"/>
              <p:cNvGrpSpPr/>
              <p:nvPr/>
            </p:nvGrpSpPr>
            <p:grpSpPr>
              <a:xfrm>
                <a:off x="4751" y="667"/>
                <a:ext cx="580" cy="146"/>
                <a:chOff x="617" y="2567"/>
                <a:chExt cx="724" cy="140"/>
              </a:xfrm>
            </p:grpSpPr>
            <p:sp>
              <p:nvSpPr>
                <p:cNvPr id="1198" name="Google Shape;1198;p23"/>
                <p:cNvSpPr/>
                <p:nvPr/>
              </p:nvSpPr>
              <p:spPr>
                <a:xfrm>
                  <a:off x="617" y="2567"/>
                  <a:ext cx="724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199" name="Google Shape;1199;p23"/>
                <p:cNvSpPr/>
                <p:nvPr/>
              </p:nvSpPr>
              <p:spPr>
                <a:xfrm>
                  <a:off x="633" y="2582"/>
                  <a:ext cx="692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200" name="Google Shape;1200;p23"/>
              <p:cNvSpPr/>
              <p:nvPr/>
            </p:nvSpPr>
            <p:spPr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201" name="Google Shape;1201;p23"/>
              <p:cNvGrpSpPr/>
              <p:nvPr/>
            </p:nvGrpSpPr>
            <p:grpSpPr>
              <a:xfrm>
                <a:off x="4745" y="996"/>
                <a:ext cx="580" cy="156"/>
                <a:chOff x="612" y="2570"/>
                <a:chExt cx="724" cy="162"/>
              </a:xfrm>
            </p:grpSpPr>
            <p:sp>
              <p:nvSpPr>
                <p:cNvPr id="1202" name="Google Shape;1202;p23"/>
                <p:cNvSpPr/>
                <p:nvPr/>
              </p:nvSpPr>
              <p:spPr>
                <a:xfrm>
                  <a:off x="612" y="2570"/>
                  <a:ext cx="724" cy="162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203" name="Google Shape;1203;p23"/>
                <p:cNvSpPr/>
                <p:nvPr/>
              </p:nvSpPr>
              <p:spPr>
                <a:xfrm>
                  <a:off x="628" y="2586"/>
                  <a:ext cx="69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204" name="Google Shape;1204;p23"/>
              <p:cNvSpPr/>
              <p:nvPr/>
            </p:nvSpPr>
            <p:spPr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5" name="Google Shape;1205;p23"/>
              <p:cNvSpPr/>
              <p:nvPr/>
            </p:nvSpPr>
            <p:spPr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206" name="Google Shape;1206;p23"/>
              <p:cNvGrpSpPr/>
              <p:nvPr/>
            </p:nvGrpSpPr>
            <p:grpSpPr>
              <a:xfrm>
                <a:off x="4733" y="1627"/>
                <a:ext cx="586" cy="151"/>
                <a:chOff x="611" y="2568"/>
                <a:chExt cx="730" cy="139"/>
              </a:xfrm>
            </p:grpSpPr>
            <p:sp>
              <p:nvSpPr>
                <p:cNvPr id="1207" name="Google Shape;1207;p23"/>
                <p:cNvSpPr/>
                <p:nvPr/>
              </p:nvSpPr>
              <p:spPr>
                <a:xfrm>
                  <a:off x="611" y="2568"/>
                  <a:ext cx="730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208" name="Google Shape;1208;p23"/>
                <p:cNvSpPr/>
                <p:nvPr/>
              </p:nvSpPr>
              <p:spPr>
                <a:xfrm>
                  <a:off x="627" y="2583"/>
                  <a:ext cx="699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209" name="Google Shape;1209;p23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210" name="Google Shape;1210;p23"/>
              <p:cNvGrpSpPr/>
              <p:nvPr/>
            </p:nvGrpSpPr>
            <p:grpSpPr>
              <a:xfrm>
                <a:off x="4739" y="1325"/>
                <a:ext cx="580" cy="140"/>
                <a:chOff x="614" y="2566"/>
                <a:chExt cx="723" cy="140"/>
              </a:xfrm>
            </p:grpSpPr>
            <p:sp>
              <p:nvSpPr>
                <p:cNvPr id="1211" name="Google Shape;1211;p23"/>
                <p:cNvSpPr/>
                <p:nvPr/>
              </p:nvSpPr>
              <p:spPr>
                <a:xfrm>
                  <a:off x="614" y="2566"/>
                  <a:ext cx="723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212" name="Google Shape;1212;p23"/>
                <p:cNvSpPr/>
                <p:nvPr/>
              </p:nvSpPr>
              <p:spPr>
                <a:xfrm>
                  <a:off x="630" y="2582"/>
                  <a:ext cx="691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213" name="Google Shape;1213;p23"/>
              <p:cNvSpPr/>
              <p:nvPr/>
            </p:nvSpPr>
            <p:spPr>
              <a:xfrm>
                <a:off x="5250" y="429"/>
                <a:ext cx="69" cy="2288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4" name="Google Shape;1214;p23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5" name="Google Shape;1215;p23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6" name="Google Shape;1216;p23"/>
              <p:cNvSpPr/>
              <p:nvPr/>
            </p:nvSpPr>
            <p:spPr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7" name="Google Shape;1217;p23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8" name="Google Shape;1218;p23"/>
              <p:cNvSpPr/>
              <p:nvPr/>
            </p:nvSpPr>
            <p:spPr>
              <a:xfrm>
                <a:off x="4140" y="2679"/>
                <a:ext cx="1198" cy="146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9" name="Google Shape;1219;p23"/>
              <p:cNvSpPr/>
              <p:nvPr/>
            </p:nvSpPr>
            <p:spPr>
              <a:xfrm>
                <a:off x="4203" y="2712"/>
                <a:ext cx="1072" cy="8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0" name="Google Shape;1220;p23"/>
              <p:cNvSpPr/>
              <p:nvPr/>
            </p:nvSpPr>
            <p:spPr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1" name="Google Shape;1221;p23"/>
              <p:cNvSpPr/>
              <p:nvPr/>
            </p:nvSpPr>
            <p:spPr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orbe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23"/>
              <p:cNvSpPr/>
              <p:nvPr/>
            </p:nvSpPr>
            <p:spPr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3" name="Google Shape;1223;p23"/>
              <p:cNvSpPr/>
              <p:nvPr/>
            </p:nvSpPr>
            <p:spPr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descr="Image result for firefox logo" id="1224" name="Google Shape;1224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5" name="Google Shape;1225;p23"/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server</a:t>
              </a:r>
              <a:endParaRPr/>
            </a:p>
          </p:txBody>
        </p:sp>
        <p:pic>
          <p:nvPicPr>
            <p:cNvPr descr="Image result for apache web server logo" id="1226" name="Google Shape;1226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firefox logo" id="1227" name="Google Shape;1227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skype logo" id="1228" name="Google Shape;1228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9" name="Google Shape;1229;p23"/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/>
            </a:p>
          </p:txBody>
        </p:sp>
        <p:pic>
          <p:nvPicPr>
            <p:cNvPr descr="Image result for netflix logo png" id="1230" name="Google Shape;1230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1" name="Google Shape;1231;p23"/>
          <p:cNvSpPr/>
          <p:nvPr/>
        </p:nvSpPr>
        <p:spPr>
          <a:xfrm>
            <a:off x="4356586" y="4965666"/>
            <a:ext cx="3127375" cy="1498600"/>
          </a:xfrm>
          <a:custGeom>
            <a:rect b="b" l="l" r="r" t="t"/>
            <a:pathLst>
              <a:path extrusionOk="0" h="917" w="187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23"/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3" name="Google Shape;1233;p23"/>
          <p:cNvCxnSpPr/>
          <p:nvPr/>
        </p:nvCxnSpPr>
        <p:spPr>
          <a:xfrm rot="10800000">
            <a:off x="3204457" y="2995594"/>
            <a:ext cx="0" cy="2502331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234" name="Google Shape;1234;p23"/>
          <p:cNvGrpSpPr/>
          <p:nvPr/>
        </p:nvGrpSpPr>
        <p:grpSpPr>
          <a:xfrm>
            <a:off x="4107096" y="5561831"/>
            <a:ext cx="1651423" cy="389371"/>
            <a:chOff x="8349959" y="687487"/>
            <a:chExt cx="1651423" cy="389371"/>
          </a:xfrm>
        </p:grpSpPr>
        <p:sp>
          <p:nvSpPr>
            <p:cNvPr id="1235" name="Google Shape;1235;p23"/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23"/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/>
            </a:p>
          </p:txBody>
        </p:sp>
        <p:sp>
          <p:nvSpPr>
            <p:cNvPr id="1237" name="Google Shape;1237;p23"/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b="0" baseline="-2500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23"/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baseline="-2500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39" name="Google Shape;1239;p23"/>
          <p:cNvCxnSpPr/>
          <p:nvPr/>
        </p:nvCxnSpPr>
        <p:spPr>
          <a:xfrm>
            <a:off x="7011397" y="2484139"/>
            <a:ext cx="0" cy="3013786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0" name="Google Shape;1240;p23"/>
          <p:cNvCxnSpPr/>
          <p:nvPr/>
        </p:nvCxnSpPr>
        <p:spPr>
          <a:xfrm>
            <a:off x="3184573" y="5478673"/>
            <a:ext cx="3851736" cy="0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1" name="Google Shape;1241;p23"/>
          <p:cNvCxnSpPr/>
          <p:nvPr/>
        </p:nvCxnSpPr>
        <p:spPr>
          <a:xfrm rot="10800000">
            <a:off x="3701909" y="5774614"/>
            <a:ext cx="300263" cy="0"/>
          </a:xfrm>
          <a:prstGeom prst="straightConnector1">
            <a:avLst/>
          </a:prstGeom>
          <a:noFill/>
          <a:ln cap="flat" cmpd="sng" w="25400">
            <a:solidFill>
              <a:srgbClr val="ABD2F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42" name="Google Shape;1242;p23"/>
          <p:cNvSpPr txBox="1"/>
          <p:nvPr>
            <p:ph type="title"/>
          </p:nvPr>
        </p:nvSpPr>
        <p:spPr>
          <a:xfrm>
            <a:off x="823687" y="59747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Multiplexing</a:t>
            </a:r>
            <a:endParaRPr sz="4400"/>
          </a:p>
        </p:txBody>
      </p:sp>
      <p:sp>
        <p:nvSpPr>
          <p:cNvPr id="1243" name="Google Shape;1243;p2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oogle Shape;1249;p24"/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250" name="Google Shape;1250;p24"/>
            <p:cNvSpPr/>
            <p:nvPr/>
          </p:nvSpPr>
          <p:spPr>
            <a:xfrm>
              <a:off x="5108431" y="3572744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53" name="Google Shape;1253;p24"/>
            <p:cNvCxnSpPr/>
            <p:nvPr/>
          </p:nvCxnSpPr>
          <p:spPr>
            <a:xfrm>
              <a:off x="5627543" y="4447457"/>
              <a:ext cx="146050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4" name="Google Shape;1254;p24"/>
            <p:cNvSpPr txBox="1"/>
            <p:nvPr/>
          </p:nvSpPr>
          <p:spPr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255" name="Google Shape;1255;p24"/>
            <p:cNvCxnSpPr/>
            <p:nvPr/>
          </p:nvCxnSpPr>
          <p:spPr>
            <a:xfrm>
              <a:off x="5629131" y="476495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6" name="Google Shape;1256;p24"/>
            <p:cNvSpPr txBox="1"/>
            <p:nvPr/>
          </p:nvSpPr>
          <p:spPr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257" name="Google Shape;1257;p24"/>
            <p:cNvSpPr txBox="1"/>
            <p:nvPr/>
          </p:nvSpPr>
          <p:spPr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258" name="Google Shape;1258;p24"/>
            <p:cNvSpPr txBox="1"/>
            <p:nvPr/>
          </p:nvSpPr>
          <p:spPr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cxnSp>
          <p:nvCxnSpPr>
            <p:cNvPr id="1259" name="Google Shape;1259;p24"/>
            <p:cNvCxnSpPr/>
            <p:nvPr/>
          </p:nvCxnSpPr>
          <p:spPr>
            <a:xfrm>
              <a:off x="5625956" y="507610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0" name="Google Shape;1260;p24"/>
            <p:cNvCxnSpPr/>
            <p:nvPr/>
          </p:nvCxnSpPr>
          <p:spPr>
            <a:xfrm>
              <a:off x="5622781" y="537455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1" name="Google Shape;1261;p24"/>
            <p:cNvSpPr/>
            <p:nvPr/>
          </p:nvSpPr>
          <p:spPr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63" name="Google Shape;1263;p24"/>
            <p:cNvCxnSpPr/>
            <p:nvPr/>
          </p:nvCxnSpPr>
          <p:spPr>
            <a:xfrm>
              <a:off x="7889731" y="4807819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4" name="Google Shape;1264;p24"/>
            <p:cNvSpPr txBox="1"/>
            <p:nvPr/>
          </p:nvSpPr>
          <p:spPr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265" name="Google Shape;1265;p24"/>
            <p:cNvCxnSpPr/>
            <p:nvPr/>
          </p:nvCxnSpPr>
          <p:spPr>
            <a:xfrm>
              <a:off x="7897668" y="512849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24"/>
            <p:cNvCxnSpPr/>
            <p:nvPr/>
          </p:nvCxnSpPr>
          <p:spPr>
            <a:xfrm>
              <a:off x="7883381" y="543805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7" name="Google Shape;1267;p24"/>
            <p:cNvCxnSpPr/>
            <p:nvPr/>
          </p:nvCxnSpPr>
          <p:spPr>
            <a:xfrm>
              <a:off x="7883381" y="572380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8" name="Google Shape;1268;p24"/>
            <p:cNvSpPr txBox="1"/>
            <p:nvPr/>
          </p:nvSpPr>
          <p:spPr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1269" name="Google Shape;1269;p24"/>
            <p:cNvSpPr txBox="1"/>
            <p:nvPr/>
          </p:nvSpPr>
          <p:spPr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270" name="Google Shape;1270;p24"/>
            <p:cNvSpPr txBox="1"/>
            <p:nvPr/>
          </p:nvSpPr>
          <p:spPr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271" name="Google Shape;1271;p24"/>
            <p:cNvSpPr txBox="1"/>
            <p:nvPr/>
          </p:nvSpPr>
          <p:spPr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9166081" y="4025182"/>
              <a:ext cx="581025" cy="2038350"/>
            </a:xfrm>
            <a:custGeom>
              <a:rect b="b" l="l" r="r" t="t"/>
              <a:pathLst>
                <a:path extrusionOk="0" h="1284" w="366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2976418" y="4045819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76" name="Google Shape;1276;p24"/>
            <p:cNvCxnSpPr/>
            <p:nvPr/>
          </p:nvCxnSpPr>
          <p:spPr>
            <a:xfrm>
              <a:off x="3544743" y="481575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7" name="Google Shape;1277;p24"/>
            <p:cNvSpPr txBox="1"/>
            <p:nvPr/>
          </p:nvSpPr>
          <p:spPr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278" name="Google Shape;1278;p24"/>
            <p:cNvCxnSpPr/>
            <p:nvPr/>
          </p:nvCxnSpPr>
          <p:spPr>
            <a:xfrm>
              <a:off x="3552681" y="5136432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24"/>
            <p:cNvCxnSpPr/>
            <p:nvPr/>
          </p:nvCxnSpPr>
          <p:spPr>
            <a:xfrm>
              <a:off x="3538393" y="544599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24"/>
            <p:cNvCxnSpPr/>
            <p:nvPr/>
          </p:nvCxnSpPr>
          <p:spPr>
            <a:xfrm>
              <a:off x="3538393" y="573174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1" name="Google Shape;1281;p24"/>
            <p:cNvSpPr txBox="1"/>
            <p:nvPr/>
          </p:nvSpPr>
          <p:spPr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1282" name="Google Shape;1282;p24"/>
            <p:cNvSpPr txBox="1"/>
            <p:nvPr/>
          </p:nvSpPr>
          <p:spPr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283" name="Google Shape;1283;p24"/>
            <p:cNvSpPr txBox="1"/>
            <p:nvPr/>
          </p:nvSpPr>
          <p:spPr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284" name="Google Shape;1284;p24"/>
            <p:cNvSpPr txBox="1"/>
            <p:nvPr/>
          </p:nvSpPr>
          <p:spPr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grpSp>
          <p:nvGrpSpPr>
            <p:cNvPr id="1285" name="Google Shape;1285;p24"/>
            <p:cNvGrpSpPr/>
            <p:nvPr/>
          </p:nvGrpSpPr>
          <p:grpSpPr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descr="desktop_computer_stylized_medium" id="1286" name="Google Shape;1286;p2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87" name="Google Shape;1287;p2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288" name="Google Shape;1288;p24"/>
            <p:cNvGrpSpPr/>
            <p:nvPr/>
          </p:nvGrpSpPr>
          <p:grpSpPr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descr="desktop_computer_stylized_medium" id="1289" name="Google Shape;1289;p2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90" name="Google Shape;1290;p2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291" name="Google Shape;1291;p24"/>
            <p:cNvGrpSpPr/>
            <p:nvPr/>
          </p:nvGrpSpPr>
          <p:grpSpPr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1292" name="Google Shape;1292;p2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3" name="Google Shape;1293;p24"/>
              <p:cNvSpPr/>
              <p:nvPr/>
            </p:nvSpPr>
            <p:spPr>
              <a:xfrm>
                <a:off x="4203" y="429"/>
                <a:ext cx="1053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4" name="Google Shape;1294;p2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297" name="Google Shape;1297;p24"/>
              <p:cNvGrpSpPr/>
              <p:nvPr/>
            </p:nvGrpSpPr>
            <p:grpSpPr>
              <a:xfrm>
                <a:off x="4751" y="667"/>
                <a:ext cx="580" cy="146"/>
                <a:chOff x="617" y="2567"/>
                <a:chExt cx="724" cy="140"/>
              </a:xfrm>
            </p:grpSpPr>
            <p:sp>
              <p:nvSpPr>
                <p:cNvPr id="1298" name="Google Shape;1298;p24"/>
                <p:cNvSpPr/>
                <p:nvPr/>
              </p:nvSpPr>
              <p:spPr>
                <a:xfrm>
                  <a:off x="617" y="2567"/>
                  <a:ext cx="724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299" name="Google Shape;1299;p24"/>
                <p:cNvSpPr/>
                <p:nvPr/>
              </p:nvSpPr>
              <p:spPr>
                <a:xfrm>
                  <a:off x="633" y="2582"/>
                  <a:ext cx="692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300" name="Google Shape;1300;p24"/>
              <p:cNvSpPr/>
              <p:nvPr/>
            </p:nvSpPr>
            <p:spPr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01" name="Google Shape;1301;p24"/>
              <p:cNvGrpSpPr/>
              <p:nvPr/>
            </p:nvGrpSpPr>
            <p:grpSpPr>
              <a:xfrm>
                <a:off x="4745" y="996"/>
                <a:ext cx="580" cy="156"/>
                <a:chOff x="612" y="2570"/>
                <a:chExt cx="724" cy="162"/>
              </a:xfrm>
            </p:grpSpPr>
            <p:sp>
              <p:nvSpPr>
                <p:cNvPr id="1302" name="Google Shape;1302;p24"/>
                <p:cNvSpPr/>
                <p:nvPr/>
              </p:nvSpPr>
              <p:spPr>
                <a:xfrm>
                  <a:off x="612" y="2570"/>
                  <a:ext cx="724" cy="162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303" name="Google Shape;1303;p24"/>
                <p:cNvSpPr/>
                <p:nvPr/>
              </p:nvSpPr>
              <p:spPr>
                <a:xfrm>
                  <a:off x="628" y="2586"/>
                  <a:ext cx="69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304" name="Google Shape;1304;p24"/>
              <p:cNvSpPr/>
              <p:nvPr/>
            </p:nvSpPr>
            <p:spPr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06" name="Google Shape;1306;p24"/>
              <p:cNvGrpSpPr/>
              <p:nvPr/>
            </p:nvGrpSpPr>
            <p:grpSpPr>
              <a:xfrm>
                <a:off x="4733" y="1627"/>
                <a:ext cx="586" cy="151"/>
                <a:chOff x="611" y="2568"/>
                <a:chExt cx="730" cy="139"/>
              </a:xfrm>
            </p:grpSpPr>
            <p:sp>
              <p:nvSpPr>
                <p:cNvPr id="1307" name="Google Shape;1307;p24"/>
                <p:cNvSpPr/>
                <p:nvPr/>
              </p:nvSpPr>
              <p:spPr>
                <a:xfrm>
                  <a:off x="611" y="2568"/>
                  <a:ext cx="730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308" name="Google Shape;1308;p24"/>
                <p:cNvSpPr/>
                <p:nvPr/>
              </p:nvSpPr>
              <p:spPr>
                <a:xfrm>
                  <a:off x="627" y="2583"/>
                  <a:ext cx="699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309" name="Google Shape;1309;p2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10" name="Google Shape;1310;p24"/>
              <p:cNvGrpSpPr/>
              <p:nvPr/>
            </p:nvGrpSpPr>
            <p:grpSpPr>
              <a:xfrm>
                <a:off x="4739" y="1325"/>
                <a:ext cx="580" cy="140"/>
                <a:chOff x="614" y="2566"/>
                <a:chExt cx="723" cy="140"/>
              </a:xfrm>
            </p:grpSpPr>
            <p:sp>
              <p:nvSpPr>
                <p:cNvPr id="1311" name="Google Shape;1311;p24"/>
                <p:cNvSpPr/>
                <p:nvPr/>
              </p:nvSpPr>
              <p:spPr>
                <a:xfrm>
                  <a:off x="614" y="2566"/>
                  <a:ext cx="723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312" name="Google Shape;1312;p24"/>
                <p:cNvSpPr/>
                <p:nvPr/>
              </p:nvSpPr>
              <p:spPr>
                <a:xfrm>
                  <a:off x="630" y="2582"/>
                  <a:ext cx="691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rbe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313" name="Google Shape;1313;p24"/>
              <p:cNvSpPr/>
              <p:nvPr/>
            </p:nvSpPr>
            <p:spPr>
              <a:xfrm>
                <a:off x="5250" y="429"/>
                <a:ext cx="69" cy="2288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4" name="Google Shape;1314;p2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5" name="Google Shape;1315;p24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6" name="Google Shape;1316;p24"/>
              <p:cNvSpPr/>
              <p:nvPr/>
            </p:nvSpPr>
            <p:spPr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7" name="Google Shape;1317;p2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8" name="Google Shape;1318;p24"/>
              <p:cNvSpPr/>
              <p:nvPr/>
            </p:nvSpPr>
            <p:spPr>
              <a:xfrm>
                <a:off x="4140" y="2679"/>
                <a:ext cx="1198" cy="146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9" name="Google Shape;1319;p24"/>
              <p:cNvSpPr/>
              <p:nvPr/>
            </p:nvSpPr>
            <p:spPr>
              <a:xfrm>
                <a:off x="4203" y="2712"/>
                <a:ext cx="1072" cy="8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0" name="Google Shape;1320;p24"/>
              <p:cNvSpPr/>
              <p:nvPr/>
            </p:nvSpPr>
            <p:spPr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1" name="Google Shape;1321;p24"/>
              <p:cNvSpPr/>
              <p:nvPr/>
            </p:nvSpPr>
            <p:spPr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orbe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24"/>
              <p:cNvSpPr/>
              <p:nvPr/>
            </p:nvSpPr>
            <p:spPr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3" name="Google Shape;1323;p24"/>
              <p:cNvSpPr/>
              <p:nvPr/>
            </p:nvSpPr>
            <p:spPr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rbe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descr="Image result for firefox logo" id="1324" name="Google Shape;1324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5" name="Google Shape;1325;p24"/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server</a:t>
              </a:r>
              <a:endParaRPr/>
            </a:p>
          </p:txBody>
        </p:sp>
        <p:pic>
          <p:nvPicPr>
            <p:cNvPr descr="Image result for apache web server logo" id="1326" name="Google Shape;1326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firefox logo" id="1327" name="Google Shape;1327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skype logo" id="1328" name="Google Shape;1328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9" name="Google Shape;1329;p24"/>
            <p:cNvSpPr txBox="1"/>
            <p:nvPr/>
          </p:nvSpPr>
          <p:spPr>
            <a:xfrm>
              <a:off x="3822815" y="3627317"/>
              <a:ext cx="721857" cy="344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r>
                <a:rPr b="0" baseline="-2500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pic>
          <p:nvPicPr>
            <p:cNvPr descr="Image result for netflix logo png" id="1330" name="Google Shape;1330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1" name="Google Shape;1331;p24"/>
            <p:cNvSpPr txBox="1"/>
            <p:nvPr/>
          </p:nvSpPr>
          <p:spPr>
            <a:xfrm>
              <a:off x="8196770" y="3636485"/>
              <a:ext cx="721857" cy="344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r>
                <a:rPr b="0" baseline="-2500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sp>
        <p:nvSpPr>
          <p:cNvPr id="1332" name="Google Shape;1332;p24"/>
          <p:cNvSpPr/>
          <p:nvPr/>
        </p:nvSpPr>
        <p:spPr>
          <a:xfrm>
            <a:off x="4356586" y="4965666"/>
            <a:ext cx="3127375" cy="1498600"/>
          </a:xfrm>
          <a:custGeom>
            <a:rect b="b" l="l" r="r" t="t"/>
            <a:pathLst>
              <a:path extrusionOk="0" h="917" w="187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3" name="Google Shape;1333;p24"/>
          <p:cNvCxnSpPr/>
          <p:nvPr/>
        </p:nvCxnSpPr>
        <p:spPr>
          <a:xfrm>
            <a:off x="9704593" y="3018504"/>
            <a:ext cx="0" cy="2329600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4" name="Google Shape;1334;p24"/>
          <p:cNvCxnSpPr/>
          <p:nvPr/>
        </p:nvCxnSpPr>
        <p:spPr>
          <a:xfrm>
            <a:off x="6146230" y="5329338"/>
            <a:ext cx="3558363" cy="0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5" name="Google Shape;1335;p24"/>
          <p:cNvSpPr/>
          <p:nvPr/>
        </p:nvSpPr>
        <p:spPr>
          <a:xfrm>
            <a:off x="4977190" y="1924156"/>
            <a:ext cx="1049472" cy="530701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P-client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36" name="Google Shape;1336;p24"/>
          <p:cNvSpPr/>
          <p:nvPr/>
        </p:nvSpPr>
        <p:spPr>
          <a:xfrm>
            <a:off x="6094177" y="1951196"/>
            <a:ext cx="1049472" cy="530701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P-client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37" name="Google Shape;1337;p24"/>
          <p:cNvSpPr/>
          <p:nvPr/>
        </p:nvSpPr>
        <p:spPr>
          <a:xfrm>
            <a:off x="6149438" y="2346690"/>
            <a:ext cx="163654" cy="3001414"/>
          </a:xfrm>
          <a:custGeom>
            <a:rect b="b" l="l" r="r" t="t"/>
            <a:pathLst>
              <a:path extrusionOk="0" h="3006247" w="125260">
                <a:moveTo>
                  <a:pt x="0" y="3006247"/>
                </a:moveTo>
                <a:lnTo>
                  <a:pt x="0" y="125260"/>
                </a:lnTo>
                <a:lnTo>
                  <a:pt x="125260" y="0"/>
                </a:lnTo>
              </a:path>
            </a:pathLst>
          </a:custGeom>
          <a:noFill/>
          <a:ln cap="flat" cmpd="sng" w="3492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24"/>
          <p:cNvSpPr/>
          <p:nvPr/>
        </p:nvSpPr>
        <p:spPr>
          <a:xfrm flipH="1">
            <a:off x="5797083" y="2342230"/>
            <a:ext cx="163654" cy="3099711"/>
          </a:xfrm>
          <a:custGeom>
            <a:rect b="b" l="l" r="r" t="t"/>
            <a:pathLst>
              <a:path extrusionOk="0" h="3006247" w="125260">
                <a:moveTo>
                  <a:pt x="0" y="3006247"/>
                </a:moveTo>
                <a:lnTo>
                  <a:pt x="0" y="125260"/>
                </a:lnTo>
                <a:lnTo>
                  <a:pt x="125260" y="0"/>
                </a:lnTo>
              </a:path>
            </a:pathLst>
          </a:cu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9" name="Google Shape;1339;p24"/>
          <p:cNvCxnSpPr/>
          <p:nvPr/>
        </p:nvCxnSpPr>
        <p:spPr>
          <a:xfrm>
            <a:off x="3218929" y="3094306"/>
            <a:ext cx="0" cy="2329600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0" name="Google Shape;1340;p24"/>
          <p:cNvCxnSpPr/>
          <p:nvPr/>
        </p:nvCxnSpPr>
        <p:spPr>
          <a:xfrm>
            <a:off x="3189176" y="5423906"/>
            <a:ext cx="2771561" cy="0"/>
          </a:xfrm>
          <a:prstGeom prst="straightConnector1">
            <a:avLst/>
          </a:prstGeom>
          <a:noFill/>
          <a:ln cap="flat" cmpd="sng" w="44450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blue question mark icon" id="1341" name="Google Shape;1341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85255" y="752589"/>
            <a:ext cx="1624375" cy="16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p24"/>
          <p:cNvSpPr txBox="1"/>
          <p:nvPr>
            <p:ph type="title"/>
          </p:nvPr>
        </p:nvSpPr>
        <p:spPr>
          <a:xfrm>
            <a:off x="823687" y="59747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Multiplexing</a:t>
            </a:r>
            <a:endParaRPr sz="4400"/>
          </a:p>
        </p:txBody>
      </p:sp>
      <p:sp>
        <p:nvSpPr>
          <p:cNvPr id="1343" name="Google Shape;1343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25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Multiplexing/demultiplexing</a:t>
            </a:r>
            <a:endParaRPr/>
          </a:p>
        </p:txBody>
      </p:sp>
      <p:sp>
        <p:nvSpPr>
          <p:cNvPr id="1350" name="Google Shape;1350;p25"/>
          <p:cNvSpPr/>
          <p:nvPr/>
        </p:nvSpPr>
        <p:spPr>
          <a:xfrm>
            <a:off x="5108431" y="3572744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1" name="Google Shape;1351;p25"/>
          <p:cNvSpPr txBox="1"/>
          <p:nvPr/>
        </p:nvSpPr>
        <p:spPr>
          <a:xfrm>
            <a:off x="10348768" y="4498257"/>
            <a:ext cx="89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1352" name="Google Shape;1352;p25"/>
          <p:cNvSpPr txBox="1"/>
          <p:nvPr/>
        </p:nvSpPr>
        <p:spPr>
          <a:xfrm>
            <a:off x="10323368" y="4096619"/>
            <a:ext cx="7556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socket</a:t>
            </a:r>
            <a:endParaRPr/>
          </a:p>
        </p:txBody>
      </p:sp>
      <p:grpSp>
        <p:nvGrpSpPr>
          <p:cNvPr id="1353" name="Google Shape;1353;p25"/>
          <p:cNvGrpSpPr/>
          <p:nvPr/>
        </p:nvGrpSpPr>
        <p:grpSpPr>
          <a:xfrm>
            <a:off x="7016607" y="1655043"/>
            <a:ext cx="4836313" cy="1639889"/>
            <a:chOff x="7016607" y="1655043"/>
            <a:chExt cx="4836313" cy="1639889"/>
          </a:xfrm>
        </p:grpSpPr>
        <p:sp>
          <p:nvSpPr>
            <p:cNvPr id="1354" name="Google Shape;1354;p25"/>
            <p:cNvSpPr/>
            <p:nvPr/>
          </p:nvSpPr>
          <p:spPr>
            <a:xfrm>
              <a:off x="7016607" y="1945555"/>
              <a:ext cx="4508220" cy="1251692"/>
            </a:xfrm>
            <a:prstGeom prst="rect">
              <a:avLst/>
            </a:prstGeom>
            <a:solidFill>
              <a:schemeClr val="lt1"/>
            </a:solidFill>
            <a:ln cap="rnd" cmpd="sng" w="158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55" name="Google Shape;1355;p25"/>
            <p:cNvGrpSpPr/>
            <p:nvPr/>
          </p:nvGrpSpPr>
          <p:grpSpPr>
            <a:xfrm>
              <a:off x="7172970" y="1655043"/>
              <a:ext cx="4679950" cy="1639889"/>
              <a:chOff x="2899" y="903"/>
              <a:chExt cx="2948" cy="1033"/>
            </a:xfrm>
          </p:grpSpPr>
          <p:sp>
            <p:nvSpPr>
              <p:cNvPr id="1356" name="Google Shape;1356;p25"/>
              <p:cNvSpPr/>
              <p:nvPr/>
            </p:nvSpPr>
            <p:spPr>
              <a:xfrm>
                <a:off x="2955" y="1148"/>
                <a:ext cx="2892" cy="7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 header info to deliver</a:t>
                </a:r>
                <a:endParaRPr/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received segments to correct </a:t>
                </a:r>
                <a:endParaRPr/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socket</a:t>
                </a:r>
                <a:endParaRPr/>
              </a:p>
            </p:txBody>
          </p:sp>
          <p:grpSp>
            <p:nvGrpSpPr>
              <p:cNvPr id="1357" name="Google Shape;1357;p25"/>
              <p:cNvGrpSpPr/>
              <p:nvPr/>
            </p:nvGrpSpPr>
            <p:grpSpPr>
              <a:xfrm>
                <a:off x="2899" y="903"/>
                <a:ext cx="2553" cy="348"/>
                <a:chOff x="905" y="3594"/>
                <a:chExt cx="2049" cy="348"/>
              </a:xfrm>
            </p:grpSpPr>
            <p:sp>
              <p:nvSpPr>
                <p:cNvPr id="1358" name="Google Shape;1358;p25"/>
                <p:cNvSpPr/>
                <p:nvPr/>
              </p:nvSpPr>
              <p:spPr>
                <a:xfrm>
                  <a:off x="1422" y="3732"/>
                  <a:ext cx="1002" cy="2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9" name="Google Shape;1359;p25"/>
                <p:cNvSpPr txBox="1"/>
                <p:nvPr/>
              </p:nvSpPr>
              <p:spPr>
                <a:xfrm>
                  <a:off x="905" y="3594"/>
                  <a:ext cx="2049" cy="3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/>
                    <a:buNone/>
                  </a:pPr>
                  <a:r>
                    <a:rPr b="0" i="1" lang="en-US" sz="2800" u="none" cap="none" strike="noStrike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demultiplexing at receiver:</a:t>
                  </a:r>
                  <a:endParaRPr/>
                </a:p>
              </p:txBody>
            </p:sp>
          </p:grpSp>
        </p:grpSp>
      </p:grpSp>
      <p:grpSp>
        <p:nvGrpSpPr>
          <p:cNvPr id="1360" name="Google Shape;1360;p25"/>
          <p:cNvGrpSpPr/>
          <p:nvPr/>
        </p:nvGrpSpPr>
        <p:grpSpPr>
          <a:xfrm>
            <a:off x="9823306" y="4171232"/>
            <a:ext cx="533400" cy="206375"/>
            <a:chOff x="344" y="1846"/>
            <a:chExt cx="336" cy="130"/>
          </a:xfrm>
        </p:grpSpPr>
        <p:sp>
          <p:nvSpPr>
            <p:cNvPr id="1361" name="Google Shape;1361;p25"/>
            <p:cNvSpPr/>
            <p:nvPr/>
          </p:nvSpPr>
          <p:spPr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454" y="1863"/>
              <a:ext cx="110" cy="9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3" name="Google Shape;1363;p25"/>
            <p:cNvSpPr/>
            <p:nvPr/>
          </p:nvSpPr>
          <p:spPr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4" name="Google Shape;1364;p25"/>
            <p:cNvSpPr/>
            <p:nvPr/>
          </p:nvSpPr>
          <p:spPr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365" name="Google Shape;1365;p25"/>
          <p:cNvSpPr/>
          <p:nvPr/>
        </p:nvSpPr>
        <p:spPr>
          <a:xfrm>
            <a:off x="5656118" y="3623544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6" name="Google Shape;1366;p25"/>
          <p:cNvSpPr/>
          <p:nvPr/>
        </p:nvSpPr>
        <p:spPr>
          <a:xfrm>
            <a:off x="5621193" y="3677519"/>
            <a:ext cx="1473200" cy="1979613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67" name="Google Shape;1367;p25"/>
          <p:cNvCxnSpPr/>
          <p:nvPr/>
        </p:nvCxnSpPr>
        <p:spPr>
          <a:xfrm>
            <a:off x="5627543" y="4447457"/>
            <a:ext cx="146050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8" name="Google Shape;1368;p25"/>
          <p:cNvSpPr txBox="1"/>
          <p:nvPr/>
        </p:nvSpPr>
        <p:spPr>
          <a:xfrm>
            <a:off x="5698981" y="4429994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369" name="Google Shape;1369;p25"/>
          <p:cNvCxnSpPr/>
          <p:nvPr/>
        </p:nvCxnSpPr>
        <p:spPr>
          <a:xfrm>
            <a:off x="5629131" y="4764957"/>
            <a:ext cx="14573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0" name="Google Shape;1370;p25"/>
          <p:cNvSpPr txBox="1"/>
          <p:nvPr/>
        </p:nvSpPr>
        <p:spPr>
          <a:xfrm>
            <a:off x="5695806" y="364418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371" name="Google Shape;1371;p25"/>
          <p:cNvSpPr txBox="1"/>
          <p:nvPr/>
        </p:nvSpPr>
        <p:spPr>
          <a:xfrm>
            <a:off x="5692631" y="5334869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372" name="Google Shape;1372;p25"/>
          <p:cNvSpPr txBox="1"/>
          <p:nvPr/>
        </p:nvSpPr>
        <p:spPr>
          <a:xfrm>
            <a:off x="5692631" y="5049119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373" name="Google Shape;1373;p25"/>
          <p:cNvSpPr txBox="1"/>
          <p:nvPr/>
        </p:nvSpPr>
        <p:spPr>
          <a:xfrm>
            <a:off x="5692631" y="4750669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374" name="Google Shape;1374;p25"/>
          <p:cNvSpPr/>
          <p:nvPr/>
        </p:nvSpPr>
        <p:spPr>
          <a:xfrm>
            <a:off x="6392718" y="4018832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/>
          </a:p>
        </p:txBody>
      </p:sp>
      <p:cxnSp>
        <p:nvCxnSpPr>
          <p:cNvPr id="1375" name="Google Shape;1375;p25"/>
          <p:cNvCxnSpPr/>
          <p:nvPr/>
        </p:nvCxnSpPr>
        <p:spPr>
          <a:xfrm>
            <a:off x="5625956" y="5076107"/>
            <a:ext cx="14573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6" name="Google Shape;1376;p25"/>
          <p:cNvCxnSpPr/>
          <p:nvPr/>
        </p:nvCxnSpPr>
        <p:spPr>
          <a:xfrm>
            <a:off x="5622781" y="5374557"/>
            <a:ext cx="14573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7" name="Google Shape;1377;p25"/>
          <p:cNvSpPr/>
          <p:nvPr/>
        </p:nvSpPr>
        <p:spPr>
          <a:xfrm>
            <a:off x="5687868" y="4018832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/>
          </a:p>
        </p:txBody>
      </p:sp>
      <p:grpSp>
        <p:nvGrpSpPr>
          <p:cNvPr id="1378" name="Google Shape;1378;p25"/>
          <p:cNvGrpSpPr/>
          <p:nvPr/>
        </p:nvGrpSpPr>
        <p:grpSpPr>
          <a:xfrm>
            <a:off x="6468918" y="4377607"/>
            <a:ext cx="412750" cy="158750"/>
            <a:chOff x="1383" y="2620"/>
            <a:chExt cx="260" cy="100"/>
          </a:xfrm>
        </p:grpSpPr>
        <p:sp>
          <p:nvSpPr>
            <p:cNvPr id="1379" name="Google Shape;1379;p25"/>
            <p:cNvSpPr/>
            <p:nvPr/>
          </p:nvSpPr>
          <p:spPr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80" name="Google Shape;1380;p25"/>
            <p:cNvSpPr/>
            <p:nvPr/>
          </p:nvSpPr>
          <p:spPr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81" name="Google Shape;1381;p25"/>
            <p:cNvSpPr/>
            <p:nvPr/>
          </p:nvSpPr>
          <p:spPr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83" name="Google Shape;1383;p25"/>
          <p:cNvGrpSpPr/>
          <p:nvPr/>
        </p:nvGrpSpPr>
        <p:grpSpPr>
          <a:xfrm>
            <a:off x="5767243" y="4369669"/>
            <a:ext cx="412750" cy="158750"/>
            <a:chOff x="1383" y="2620"/>
            <a:chExt cx="260" cy="100"/>
          </a:xfrm>
        </p:grpSpPr>
        <p:sp>
          <p:nvSpPr>
            <p:cNvPr id="1384" name="Google Shape;1384;p25"/>
            <p:cNvSpPr/>
            <p:nvPr/>
          </p:nvSpPr>
          <p:spPr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85" name="Google Shape;1385;p25"/>
            <p:cNvSpPr/>
            <p:nvPr/>
          </p:nvSpPr>
          <p:spPr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87" name="Google Shape;1387;p25"/>
            <p:cNvSpPr/>
            <p:nvPr/>
          </p:nvSpPr>
          <p:spPr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388" name="Google Shape;1388;p25"/>
          <p:cNvSpPr/>
          <p:nvPr/>
        </p:nvSpPr>
        <p:spPr>
          <a:xfrm>
            <a:off x="7918306" y="399343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9" name="Google Shape;1389;p25"/>
          <p:cNvSpPr/>
          <p:nvPr/>
        </p:nvSpPr>
        <p:spPr>
          <a:xfrm>
            <a:off x="7880206" y="4047407"/>
            <a:ext cx="1273175" cy="197961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90" name="Google Shape;1390;p25"/>
          <p:cNvCxnSpPr/>
          <p:nvPr/>
        </p:nvCxnSpPr>
        <p:spPr>
          <a:xfrm>
            <a:off x="7889731" y="480781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1" name="Google Shape;1391;p25"/>
          <p:cNvSpPr txBox="1"/>
          <p:nvPr/>
        </p:nvSpPr>
        <p:spPr>
          <a:xfrm>
            <a:off x="7846868" y="479035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392" name="Google Shape;1392;p25"/>
          <p:cNvCxnSpPr/>
          <p:nvPr/>
        </p:nvCxnSpPr>
        <p:spPr>
          <a:xfrm>
            <a:off x="7897668" y="512849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3" name="Google Shape;1393;p25"/>
          <p:cNvCxnSpPr/>
          <p:nvPr/>
        </p:nvCxnSpPr>
        <p:spPr>
          <a:xfrm>
            <a:off x="7883381" y="543805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4" name="Google Shape;1394;p25"/>
          <p:cNvCxnSpPr/>
          <p:nvPr/>
        </p:nvCxnSpPr>
        <p:spPr>
          <a:xfrm>
            <a:off x="7883381" y="572380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5" name="Google Shape;1395;p25"/>
          <p:cNvSpPr txBox="1"/>
          <p:nvPr/>
        </p:nvSpPr>
        <p:spPr>
          <a:xfrm>
            <a:off x="7881793" y="403788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396" name="Google Shape;1396;p25"/>
          <p:cNvSpPr txBox="1"/>
          <p:nvPr/>
        </p:nvSpPr>
        <p:spPr>
          <a:xfrm>
            <a:off x="7837343" y="569523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397" name="Google Shape;1397;p25"/>
          <p:cNvSpPr txBox="1"/>
          <p:nvPr/>
        </p:nvSpPr>
        <p:spPr>
          <a:xfrm>
            <a:off x="7856393" y="540948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398" name="Google Shape;1398;p25"/>
          <p:cNvSpPr txBox="1"/>
          <p:nvPr/>
        </p:nvSpPr>
        <p:spPr>
          <a:xfrm>
            <a:off x="7846868" y="511420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399" name="Google Shape;1399;p25"/>
          <p:cNvSpPr/>
          <p:nvPr/>
        </p:nvSpPr>
        <p:spPr>
          <a:xfrm>
            <a:off x="8216756" y="4379194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/>
          </a:p>
        </p:txBody>
      </p:sp>
      <p:sp>
        <p:nvSpPr>
          <p:cNvPr id="1400" name="Google Shape;1400;p25"/>
          <p:cNvSpPr/>
          <p:nvPr/>
        </p:nvSpPr>
        <p:spPr>
          <a:xfrm>
            <a:off x="9166081" y="4025182"/>
            <a:ext cx="581025" cy="203835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1" name="Google Shape;1401;p25"/>
          <p:cNvSpPr/>
          <p:nvPr/>
        </p:nvSpPr>
        <p:spPr>
          <a:xfrm>
            <a:off x="2976418" y="4045819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2" name="Google Shape;1402;p25"/>
          <p:cNvSpPr/>
          <p:nvPr/>
        </p:nvSpPr>
        <p:spPr>
          <a:xfrm>
            <a:off x="3573318" y="4001369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3" name="Google Shape;1403;p25"/>
          <p:cNvSpPr/>
          <p:nvPr/>
        </p:nvSpPr>
        <p:spPr>
          <a:xfrm>
            <a:off x="3535218" y="4055344"/>
            <a:ext cx="1273175" cy="1979613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4" name="Google Shape;1404;p25"/>
          <p:cNvCxnSpPr/>
          <p:nvPr/>
        </p:nvCxnSpPr>
        <p:spPr>
          <a:xfrm>
            <a:off x="3544743" y="481575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5" name="Google Shape;1405;p25"/>
          <p:cNvSpPr txBox="1"/>
          <p:nvPr/>
        </p:nvSpPr>
        <p:spPr>
          <a:xfrm>
            <a:off x="3501881" y="4798294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406" name="Google Shape;1406;p25"/>
          <p:cNvCxnSpPr/>
          <p:nvPr/>
        </p:nvCxnSpPr>
        <p:spPr>
          <a:xfrm>
            <a:off x="3552681" y="5136432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7" name="Google Shape;1407;p25"/>
          <p:cNvCxnSpPr/>
          <p:nvPr/>
        </p:nvCxnSpPr>
        <p:spPr>
          <a:xfrm>
            <a:off x="3538393" y="544599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8" name="Google Shape;1408;p25"/>
          <p:cNvCxnSpPr/>
          <p:nvPr/>
        </p:nvCxnSpPr>
        <p:spPr>
          <a:xfrm>
            <a:off x="3538393" y="573174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9" name="Google Shape;1409;p25"/>
          <p:cNvSpPr txBox="1"/>
          <p:nvPr/>
        </p:nvSpPr>
        <p:spPr>
          <a:xfrm>
            <a:off x="3536806" y="4045819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410" name="Google Shape;1410;p25"/>
          <p:cNvSpPr txBox="1"/>
          <p:nvPr/>
        </p:nvSpPr>
        <p:spPr>
          <a:xfrm>
            <a:off x="3492356" y="5703169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411" name="Google Shape;1411;p25"/>
          <p:cNvSpPr txBox="1"/>
          <p:nvPr/>
        </p:nvSpPr>
        <p:spPr>
          <a:xfrm>
            <a:off x="3511406" y="5417419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412" name="Google Shape;1412;p25"/>
          <p:cNvSpPr txBox="1"/>
          <p:nvPr/>
        </p:nvSpPr>
        <p:spPr>
          <a:xfrm>
            <a:off x="3501881" y="5122144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413" name="Google Shape;1413;p25"/>
          <p:cNvSpPr/>
          <p:nvPr/>
        </p:nvSpPr>
        <p:spPr>
          <a:xfrm>
            <a:off x="3871768" y="4387132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/>
          </a:p>
        </p:txBody>
      </p:sp>
      <p:grpSp>
        <p:nvGrpSpPr>
          <p:cNvPr id="1414" name="Google Shape;1414;p25"/>
          <p:cNvGrpSpPr/>
          <p:nvPr/>
        </p:nvGrpSpPr>
        <p:grpSpPr>
          <a:xfrm>
            <a:off x="3962256" y="4725269"/>
            <a:ext cx="412750" cy="158750"/>
            <a:chOff x="1287" y="2524"/>
            <a:chExt cx="260" cy="100"/>
          </a:xfrm>
        </p:grpSpPr>
        <p:sp>
          <p:nvSpPr>
            <p:cNvPr id="1415" name="Google Shape;1415;p25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6" name="Google Shape;1416;p25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7" name="Google Shape;1417;p25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8" name="Google Shape;1418;p25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19" name="Google Shape;1419;p25"/>
          <p:cNvGrpSpPr/>
          <p:nvPr/>
        </p:nvGrpSpPr>
        <p:grpSpPr>
          <a:xfrm>
            <a:off x="8302481" y="4723682"/>
            <a:ext cx="412750" cy="158750"/>
            <a:chOff x="1287" y="2524"/>
            <a:chExt cx="260" cy="100"/>
          </a:xfrm>
        </p:grpSpPr>
        <p:sp>
          <p:nvSpPr>
            <p:cNvPr id="1420" name="Google Shape;1420;p25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1" name="Google Shape;1421;p25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2" name="Google Shape;1422;p25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3" name="Google Shape;1423;p25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24" name="Google Shape;1424;p25"/>
          <p:cNvSpPr/>
          <p:nvPr/>
        </p:nvSpPr>
        <p:spPr>
          <a:xfrm>
            <a:off x="6349856" y="4425232"/>
            <a:ext cx="2173287" cy="1989137"/>
          </a:xfrm>
          <a:custGeom>
            <a:rect b="b" l="l" r="r" t="t"/>
            <a:pathLst>
              <a:path extrusionOk="0" h="1253" w="1369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5" name="Google Shape;1425;p25"/>
          <p:cNvSpPr/>
          <p:nvPr/>
        </p:nvSpPr>
        <p:spPr>
          <a:xfrm>
            <a:off x="6468918" y="4456982"/>
            <a:ext cx="1984375" cy="1876425"/>
          </a:xfrm>
          <a:custGeom>
            <a:rect b="b" l="l" r="r" t="t"/>
            <a:pathLst>
              <a:path extrusionOk="0" h="1182" w="1250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6" name="Google Shape;1426;p25"/>
          <p:cNvSpPr/>
          <p:nvPr/>
        </p:nvSpPr>
        <p:spPr>
          <a:xfrm>
            <a:off x="9809018" y="4536357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427" name="Google Shape;1427;p25"/>
          <p:cNvGrpSpPr/>
          <p:nvPr/>
        </p:nvGrpSpPr>
        <p:grpSpPr>
          <a:xfrm>
            <a:off x="6060931" y="4663331"/>
            <a:ext cx="555332" cy="71510"/>
            <a:chOff x="1420065" y="5012608"/>
            <a:chExt cx="555332" cy="71510"/>
          </a:xfrm>
        </p:grpSpPr>
        <p:sp>
          <p:nvSpPr>
            <p:cNvPr id="1428" name="Google Shape;1428;p25"/>
            <p:cNvSpPr/>
            <p:nvPr/>
          </p:nvSpPr>
          <p:spPr>
            <a:xfrm>
              <a:off x="1420065" y="5012608"/>
              <a:ext cx="196850" cy="69850"/>
            </a:xfrm>
            <a:prstGeom prst="ellipse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9" name="Google Shape;1429;p25"/>
            <p:cNvSpPr/>
            <p:nvPr/>
          </p:nvSpPr>
          <p:spPr>
            <a:xfrm>
              <a:off x="1778547" y="5014268"/>
              <a:ext cx="196850" cy="69850"/>
            </a:xfrm>
            <a:prstGeom prst="ellipse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30" name="Google Shape;1430;p25"/>
          <p:cNvSpPr/>
          <p:nvPr/>
        </p:nvSpPr>
        <p:spPr>
          <a:xfrm>
            <a:off x="5311630" y="3275882"/>
            <a:ext cx="688975" cy="1435100"/>
          </a:xfrm>
          <a:custGeom>
            <a:rect b="b" l="l" r="r" t="t"/>
            <a:pathLst>
              <a:path extrusionOk="0" h="904" w="434">
                <a:moveTo>
                  <a:pt x="434" y="904"/>
                </a:moveTo>
                <a:lnTo>
                  <a:pt x="2" y="902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431" name="Google Shape;1431;p25"/>
          <p:cNvGrpSpPr/>
          <p:nvPr/>
        </p:nvGrpSpPr>
        <p:grpSpPr>
          <a:xfrm>
            <a:off x="6211743" y="3239369"/>
            <a:ext cx="1047750" cy="1441450"/>
            <a:chOff x="2432" y="1758"/>
            <a:chExt cx="660" cy="908"/>
          </a:xfrm>
        </p:grpSpPr>
        <p:sp>
          <p:nvSpPr>
            <p:cNvPr id="1432" name="Google Shape;1432;p25"/>
            <p:cNvSpPr/>
            <p:nvPr/>
          </p:nvSpPr>
          <p:spPr>
            <a:xfrm>
              <a:off x="2432" y="2564"/>
              <a:ext cx="144" cy="102"/>
            </a:xfrm>
            <a:prstGeom prst="ellipse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3" name="Google Shape;1433;p25"/>
            <p:cNvSpPr/>
            <p:nvPr/>
          </p:nvSpPr>
          <p:spPr>
            <a:xfrm>
              <a:off x="2506" y="1758"/>
              <a:ext cx="586" cy="810"/>
            </a:xfrm>
            <a:custGeom>
              <a:rect b="b" l="l" r="r" t="t"/>
              <a:pathLst>
                <a:path extrusionOk="0" h="810" w="586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cap="flat" cmpd="sng" w="12700">
              <a:solidFill>
                <a:srgbClr val="CC0000"/>
              </a:solidFill>
              <a:prstDash val="solid"/>
              <a:round/>
              <a:headEnd len="med" w="med" type="triangl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34" name="Google Shape;1434;p25"/>
          <p:cNvGrpSpPr/>
          <p:nvPr/>
        </p:nvGrpSpPr>
        <p:grpSpPr>
          <a:xfrm>
            <a:off x="2511281" y="5555532"/>
            <a:ext cx="800100" cy="828675"/>
            <a:chOff x="-44" y="1473"/>
            <a:chExt cx="981" cy="1105"/>
          </a:xfrm>
        </p:grpSpPr>
        <p:pic>
          <p:nvPicPr>
            <p:cNvPr descr="desktop_computer_stylized_medium" id="1435" name="Google Shape;1435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6" name="Google Shape;1436;p2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37" name="Google Shape;1437;p25"/>
          <p:cNvGrpSpPr/>
          <p:nvPr/>
        </p:nvGrpSpPr>
        <p:grpSpPr>
          <a:xfrm flipH="1">
            <a:off x="9493106" y="5469807"/>
            <a:ext cx="788987" cy="782637"/>
            <a:chOff x="-44" y="1473"/>
            <a:chExt cx="981" cy="1105"/>
          </a:xfrm>
        </p:grpSpPr>
        <p:pic>
          <p:nvPicPr>
            <p:cNvPr descr="desktop_computer_stylized_medium" id="1438" name="Google Shape;1438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9" name="Google Shape;1439;p2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40" name="Google Shape;1440;p25"/>
          <p:cNvGrpSpPr/>
          <p:nvPr/>
        </p:nvGrpSpPr>
        <p:grpSpPr>
          <a:xfrm>
            <a:off x="5083031" y="5055469"/>
            <a:ext cx="358775" cy="704850"/>
            <a:chOff x="4140" y="429"/>
            <a:chExt cx="1425" cy="2396"/>
          </a:xfrm>
        </p:grpSpPr>
        <p:sp>
          <p:nvSpPr>
            <p:cNvPr id="1441" name="Google Shape;1441;p2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2" name="Google Shape;1442;p25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3" name="Google Shape;1443;p2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4" name="Google Shape;1444;p2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5" name="Google Shape;1445;p25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446" name="Google Shape;1446;p25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1447" name="Google Shape;1447;p25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8" name="Google Shape;1448;p25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449" name="Google Shape;1449;p25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450" name="Google Shape;1450;p25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1451" name="Google Shape;1451;p25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2" name="Google Shape;1452;p25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453" name="Google Shape;1453;p25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4" name="Google Shape;1454;p25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455" name="Google Shape;1455;p25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1456" name="Google Shape;1456;p25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7" name="Google Shape;1457;p25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458" name="Google Shape;1458;p2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459" name="Google Shape;1459;p25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1460" name="Google Shape;1460;p25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1" name="Google Shape;1461;p25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462" name="Google Shape;1462;p25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3" name="Google Shape;1463;p2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4" name="Google Shape;1464;p2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5" name="Google Shape;1465;p25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6" name="Google Shape;1466;p2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7" name="Google Shape;1467;p25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8" name="Google Shape;1468;p25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9" name="Google Shape;1469;p25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0" name="Google Shape;1470;p25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5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2" name="Google Shape;1472;p25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73" name="Google Shape;1473;p25"/>
          <p:cNvGrpSpPr/>
          <p:nvPr/>
        </p:nvGrpSpPr>
        <p:grpSpPr>
          <a:xfrm>
            <a:off x="1183088" y="1563001"/>
            <a:ext cx="4826032" cy="1719654"/>
            <a:chOff x="5" y="727"/>
            <a:chExt cx="2460" cy="1047"/>
          </a:xfrm>
        </p:grpSpPr>
        <p:sp>
          <p:nvSpPr>
            <p:cNvPr id="1474" name="Google Shape;1474;p25"/>
            <p:cNvSpPr txBox="1"/>
            <p:nvPr/>
          </p:nvSpPr>
          <p:spPr>
            <a:xfrm>
              <a:off x="133" y="1101"/>
              <a:ext cx="2332" cy="6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handle data from multiple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sockets, add transport header (later used for demultiplexing)</a:t>
              </a:r>
              <a:endParaRPr/>
            </a:p>
          </p:txBody>
        </p:sp>
        <p:sp>
          <p:nvSpPr>
            <p:cNvPr id="1475" name="Google Shape;1475;p25"/>
            <p:cNvSpPr/>
            <p:nvPr/>
          </p:nvSpPr>
          <p:spPr>
            <a:xfrm>
              <a:off x="5" y="901"/>
              <a:ext cx="2298" cy="873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rbe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6" name="Google Shape;1476;p25"/>
            <p:cNvGrpSpPr/>
            <p:nvPr/>
          </p:nvGrpSpPr>
          <p:grpSpPr>
            <a:xfrm>
              <a:off x="91" y="727"/>
              <a:ext cx="1854" cy="375"/>
              <a:chOff x="869" y="3567"/>
              <a:chExt cx="1780" cy="375"/>
            </a:xfrm>
          </p:grpSpPr>
          <p:sp>
            <p:nvSpPr>
              <p:cNvPr id="1477" name="Google Shape;1477;p25"/>
              <p:cNvSpPr/>
              <p:nvPr/>
            </p:nvSpPr>
            <p:spPr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orbe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5"/>
              <p:cNvSpPr txBox="1"/>
              <p:nvPr/>
            </p:nvSpPr>
            <p:spPr>
              <a:xfrm>
                <a:off x="869" y="3567"/>
                <a:ext cx="1780" cy="33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/>
                  <a:buNone/>
                </a:pPr>
                <a:r>
                  <a:rPr b="0" i="1" lang="en-US" sz="2800" u="none" cap="none" strike="noStrik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multiplexing at sender:</a:t>
                </a:r>
                <a:endParaRPr/>
              </a:p>
            </p:txBody>
          </p:sp>
        </p:grpSp>
      </p:grpSp>
      <p:sp>
        <p:nvSpPr>
          <p:cNvPr id="1479" name="Google Shape;1479;p25"/>
          <p:cNvSpPr/>
          <p:nvPr/>
        </p:nvSpPr>
        <p:spPr>
          <a:xfrm>
            <a:off x="4198793" y="4458569"/>
            <a:ext cx="1962150" cy="1897063"/>
          </a:xfrm>
          <a:custGeom>
            <a:rect b="b" l="l" r="r" t="t"/>
            <a:pathLst>
              <a:path extrusionOk="0" h="1195" w="1236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0" name="Google Shape;1480;p25"/>
          <p:cNvSpPr/>
          <p:nvPr/>
        </p:nvSpPr>
        <p:spPr>
          <a:xfrm>
            <a:off x="4135293" y="4433169"/>
            <a:ext cx="2160588" cy="1989138"/>
          </a:xfrm>
          <a:custGeom>
            <a:rect b="b" l="l" r="r" t="t"/>
            <a:pathLst>
              <a:path extrusionOk="0" h="1253" w="1361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481" name="Google Shape;1481;p25"/>
          <p:cNvGrpSpPr/>
          <p:nvPr/>
        </p:nvGrpSpPr>
        <p:grpSpPr>
          <a:xfrm>
            <a:off x="4455343" y="4186543"/>
            <a:ext cx="3740163" cy="385304"/>
            <a:chOff x="4455343" y="4186543"/>
            <a:chExt cx="3740163" cy="385304"/>
          </a:xfrm>
        </p:grpSpPr>
        <p:sp>
          <p:nvSpPr>
            <p:cNvPr id="1482" name="Google Shape;1482;p25"/>
            <p:cNvSpPr/>
            <p:nvPr/>
          </p:nvSpPr>
          <p:spPr>
            <a:xfrm rot="-778188">
              <a:off x="4450940" y="4321755"/>
              <a:ext cx="1216152" cy="99004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000090"/>
            </a:solidFill>
            <a:ln cap="rnd" cmpd="sng" w="9525">
              <a:solidFill>
                <a:srgbClr val="000090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25"/>
            <p:cNvSpPr/>
            <p:nvPr/>
          </p:nvSpPr>
          <p:spPr>
            <a:xfrm flipH="1" rot="-10021812">
              <a:off x="6983757" y="4337631"/>
              <a:ext cx="1216152" cy="99004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000090"/>
            </a:solidFill>
            <a:ln cap="rnd" cmpd="sng" w="9525">
              <a:solidFill>
                <a:srgbClr val="000090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4" name="Google Shape;1484;p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6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How demultiplexing </a:t>
            </a:r>
            <a:r>
              <a:rPr lang="en-US"/>
              <a:t>w</a:t>
            </a:r>
            <a:r>
              <a:rPr lang="en-US" sz="4400"/>
              <a:t>orks</a:t>
            </a:r>
            <a:endParaRPr/>
          </a:p>
        </p:txBody>
      </p:sp>
      <p:sp>
        <p:nvSpPr>
          <p:cNvPr id="1491" name="Google Shape;1491;p26"/>
          <p:cNvSpPr txBox="1"/>
          <p:nvPr/>
        </p:nvSpPr>
        <p:spPr>
          <a:xfrm>
            <a:off x="812799" y="1565761"/>
            <a:ext cx="5703304" cy="279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3" lvl="0" marL="28416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receives IP datagrams</a:t>
            </a:r>
            <a:endParaRPr/>
          </a:p>
          <a:p>
            <a:pPr indent="-230187" lvl="1" marL="687388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datagram has source IP address, destination IP address</a:t>
            </a:r>
            <a:endParaRPr/>
          </a:p>
          <a:p>
            <a:pPr indent="-230187" lvl="1" marL="687388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datagram carries one transport-layer segment</a:t>
            </a:r>
            <a:endParaRPr/>
          </a:p>
          <a:p>
            <a:pPr indent="-230187" lvl="1" marL="687388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segment has source, destination port number </a:t>
            </a:r>
            <a:endParaRPr/>
          </a:p>
          <a:p>
            <a:pPr indent="-284163" lvl="0" marL="284163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uses </a:t>
            </a: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IP addresses &amp; port numbers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direct segment to appropriate socket</a:t>
            </a:r>
            <a:endParaRPr/>
          </a:p>
        </p:txBody>
      </p:sp>
      <p:grpSp>
        <p:nvGrpSpPr>
          <p:cNvPr id="1492" name="Google Shape;1492;p26"/>
          <p:cNvGrpSpPr/>
          <p:nvPr/>
        </p:nvGrpSpPr>
        <p:grpSpPr>
          <a:xfrm>
            <a:off x="7543216" y="1704452"/>
            <a:ext cx="3414712" cy="4121150"/>
            <a:chOff x="7543216" y="1704452"/>
            <a:chExt cx="3414712" cy="4121150"/>
          </a:xfrm>
        </p:grpSpPr>
        <p:sp>
          <p:nvSpPr>
            <p:cNvPr id="1493" name="Google Shape;1493;p26"/>
            <p:cNvSpPr/>
            <p:nvPr/>
          </p:nvSpPr>
          <p:spPr>
            <a:xfrm>
              <a:off x="7633703" y="2048939"/>
              <a:ext cx="3324225" cy="3200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7557503" y="2144189"/>
              <a:ext cx="3324225" cy="32004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5" name="Google Shape;1495;p26"/>
            <p:cNvSpPr txBox="1"/>
            <p:nvPr/>
          </p:nvSpPr>
          <p:spPr>
            <a:xfrm>
              <a:off x="7597191" y="2156889"/>
              <a:ext cx="1563687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source port #</a:t>
              </a:r>
              <a:endParaRPr b="0" i="0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6" name="Google Shape;1496;p26"/>
            <p:cNvSpPr txBox="1"/>
            <p:nvPr/>
          </p:nvSpPr>
          <p:spPr>
            <a:xfrm>
              <a:off x="9383128" y="2156889"/>
              <a:ext cx="1328738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dest port #</a:t>
              </a:r>
              <a:endParaRPr b="0" i="0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97" name="Google Shape;1497;p26"/>
            <p:cNvCxnSpPr/>
            <p:nvPr/>
          </p:nvCxnSpPr>
          <p:spPr>
            <a:xfrm>
              <a:off x="7547978" y="2544239"/>
              <a:ext cx="3328988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8" name="Google Shape;1498;p26"/>
            <p:cNvCxnSpPr/>
            <p:nvPr/>
          </p:nvCxnSpPr>
          <p:spPr>
            <a:xfrm>
              <a:off x="7557503" y="3534839"/>
              <a:ext cx="3324225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9" name="Google Shape;1499;p26"/>
            <p:cNvCxnSpPr/>
            <p:nvPr/>
          </p:nvCxnSpPr>
          <p:spPr>
            <a:xfrm rot="10800000">
              <a:off x="9195803" y="2144189"/>
              <a:ext cx="0" cy="395288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0" name="Google Shape;1500;p26"/>
            <p:cNvSpPr txBox="1"/>
            <p:nvPr/>
          </p:nvSpPr>
          <p:spPr>
            <a:xfrm>
              <a:off x="8740191" y="1704452"/>
              <a:ext cx="863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32 bits</a:t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501" name="Google Shape;1501;p26"/>
            <p:cNvCxnSpPr/>
            <p:nvPr/>
          </p:nvCxnSpPr>
          <p:spPr>
            <a:xfrm>
              <a:off x="9653003" y="1910827"/>
              <a:ext cx="1200150" cy="476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2" name="Google Shape;1502;p26"/>
            <p:cNvCxnSpPr/>
            <p:nvPr/>
          </p:nvCxnSpPr>
          <p:spPr>
            <a:xfrm rot="10800000">
              <a:off x="7543216" y="1920352"/>
              <a:ext cx="1128712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03" name="Google Shape;1503;p26"/>
            <p:cNvSpPr txBox="1"/>
            <p:nvPr/>
          </p:nvSpPr>
          <p:spPr>
            <a:xfrm>
              <a:off x="8451266" y="3865039"/>
              <a:ext cx="1389062" cy="1006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data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(payload)</a:t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4" name="Google Shape;1504;p26"/>
            <p:cNvSpPr txBox="1"/>
            <p:nvPr/>
          </p:nvSpPr>
          <p:spPr>
            <a:xfrm>
              <a:off x="8067091" y="2898252"/>
              <a:ext cx="229076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other header fields</a:t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5" name="Google Shape;1505;p26"/>
            <p:cNvSpPr txBox="1"/>
            <p:nvPr/>
          </p:nvSpPr>
          <p:spPr>
            <a:xfrm>
              <a:off x="7770228" y="5428727"/>
              <a:ext cx="30607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TCP/UDP segment format</a:t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06" name="Google Shape;1506;p26"/>
          <p:cNvSpPr/>
          <p:nvPr/>
        </p:nvSpPr>
        <p:spPr>
          <a:xfrm>
            <a:off x="7299923" y="1976355"/>
            <a:ext cx="2083205" cy="689091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Google Shape;1507;p26"/>
          <p:cNvSpPr/>
          <p:nvPr/>
        </p:nvSpPr>
        <p:spPr>
          <a:xfrm>
            <a:off x="9014727" y="1985006"/>
            <a:ext cx="2083205" cy="689091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Google Shape;1508;p26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7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Connectionless demultiplexing</a:t>
            </a:r>
            <a:endParaRPr/>
          </a:p>
        </p:txBody>
      </p:sp>
      <p:sp>
        <p:nvSpPr>
          <p:cNvPr id="1515" name="Google Shape;1515;p27"/>
          <p:cNvSpPr txBox="1"/>
          <p:nvPr/>
        </p:nvSpPr>
        <p:spPr>
          <a:xfrm>
            <a:off x="6774662" y="1514612"/>
            <a:ext cx="4894407" cy="236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receiving host receives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UDP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segment: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 destination port # in segment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directs UDP segment to socket with that port #</a:t>
            </a:r>
            <a:endParaRPr/>
          </a:p>
        </p:txBody>
      </p:sp>
      <p:sp>
        <p:nvSpPr>
          <p:cNvPr id="1516" name="Google Shape;1516;p27"/>
          <p:cNvSpPr/>
          <p:nvPr/>
        </p:nvSpPr>
        <p:spPr>
          <a:xfrm>
            <a:off x="1121365" y="1514612"/>
            <a:ext cx="5227637" cy="2751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1453" lvl="0" marL="34766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29210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creating datagram to send into UDP socket, must specify</a:t>
            </a:r>
            <a:endParaRPr/>
          </a:p>
          <a:p>
            <a:pPr indent="-239712" lvl="1" marL="858838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destination IP address</a:t>
            </a:r>
            <a:endParaRPr/>
          </a:p>
          <a:p>
            <a:pPr indent="-239712" lvl="1" marL="858838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destination port #</a:t>
            </a:r>
            <a:endParaRPr/>
          </a:p>
        </p:txBody>
      </p:sp>
      <p:sp>
        <p:nvSpPr>
          <p:cNvPr id="1517" name="Google Shape;1517;p27"/>
          <p:cNvSpPr/>
          <p:nvPr/>
        </p:nvSpPr>
        <p:spPr>
          <a:xfrm>
            <a:off x="6349002" y="4420787"/>
            <a:ext cx="5188153" cy="233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IP/UDP datagrams with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same dest. port #,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but different source IP addresses and/or source port numbers will be directed to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same socket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receiving host</a:t>
            </a:r>
            <a:endParaRPr/>
          </a:p>
        </p:txBody>
      </p:sp>
      <p:sp>
        <p:nvSpPr>
          <p:cNvPr id="1518" name="Google Shape;1518;p27"/>
          <p:cNvSpPr/>
          <p:nvPr/>
        </p:nvSpPr>
        <p:spPr>
          <a:xfrm rot="5400000">
            <a:off x="8662884" y="3896801"/>
            <a:ext cx="560388" cy="311150"/>
          </a:xfrm>
          <a:prstGeom prst="rightArrow">
            <a:avLst>
              <a:gd fmla="val 50000" name="adj1"/>
              <a:gd fmla="val 45026" name="adj2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9" name="Google Shape;1519;p27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28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Connectionless demultiplexing: an example</a:t>
            </a:r>
            <a:endParaRPr/>
          </a:p>
        </p:txBody>
      </p:sp>
      <p:sp>
        <p:nvSpPr>
          <p:cNvPr id="1526" name="Google Shape;1526;p28"/>
          <p:cNvSpPr txBox="1"/>
          <p:nvPr/>
        </p:nvSpPr>
        <p:spPr>
          <a:xfrm>
            <a:off x="4598987" y="1387147"/>
            <a:ext cx="4217987" cy="725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DatagramSocket serverSocket = new DatagramSocket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38" lvl="0" marL="173038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0" lang="en-US" sz="2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6428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173038" marR="0" rtl="0" algn="l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7" name="Google Shape;1527;p28"/>
          <p:cNvSpPr/>
          <p:nvPr/>
        </p:nvSpPr>
        <p:spPr>
          <a:xfrm>
            <a:off x="4799806" y="2502914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8" name="Google Shape;1528;p28"/>
          <p:cNvSpPr/>
          <p:nvPr/>
        </p:nvSpPr>
        <p:spPr>
          <a:xfrm>
            <a:off x="2015331" y="2807714"/>
            <a:ext cx="460375" cy="2193925"/>
          </a:xfrm>
          <a:custGeom>
            <a:rect b="b" l="l" r="r" t="t"/>
            <a:pathLst>
              <a:path extrusionOk="0" h="1382" w="290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9" name="Google Shape;1529;p28"/>
          <p:cNvSpPr/>
          <p:nvPr/>
        </p:nvSpPr>
        <p:spPr>
          <a:xfrm>
            <a:off x="2520156" y="2774376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0" name="Google Shape;1530;p28"/>
          <p:cNvSpPr/>
          <p:nvPr/>
        </p:nvSpPr>
        <p:spPr>
          <a:xfrm>
            <a:off x="2482056" y="2828351"/>
            <a:ext cx="1273175" cy="1979613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31" name="Google Shape;1531;p28"/>
          <p:cNvCxnSpPr/>
          <p:nvPr/>
        </p:nvCxnSpPr>
        <p:spPr>
          <a:xfrm>
            <a:off x="2491581" y="358876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2" name="Google Shape;1532;p28"/>
          <p:cNvSpPr txBox="1"/>
          <p:nvPr/>
        </p:nvSpPr>
        <p:spPr>
          <a:xfrm>
            <a:off x="2448718" y="3571301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533" name="Google Shape;1533;p28"/>
          <p:cNvCxnSpPr/>
          <p:nvPr/>
        </p:nvCxnSpPr>
        <p:spPr>
          <a:xfrm>
            <a:off x="2499518" y="390943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4" name="Google Shape;1534;p28"/>
          <p:cNvCxnSpPr/>
          <p:nvPr/>
        </p:nvCxnSpPr>
        <p:spPr>
          <a:xfrm>
            <a:off x="2485231" y="421900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5" name="Google Shape;1535;p28"/>
          <p:cNvCxnSpPr/>
          <p:nvPr/>
        </p:nvCxnSpPr>
        <p:spPr>
          <a:xfrm>
            <a:off x="2485231" y="450475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6" name="Google Shape;1536;p28"/>
          <p:cNvSpPr txBox="1"/>
          <p:nvPr/>
        </p:nvSpPr>
        <p:spPr>
          <a:xfrm>
            <a:off x="2483643" y="2818826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537" name="Google Shape;1537;p28"/>
          <p:cNvSpPr txBox="1"/>
          <p:nvPr/>
        </p:nvSpPr>
        <p:spPr>
          <a:xfrm>
            <a:off x="2439193" y="4476176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538" name="Google Shape;1538;p28"/>
          <p:cNvSpPr txBox="1"/>
          <p:nvPr/>
        </p:nvSpPr>
        <p:spPr>
          <a:xfrm>
            <a:off x="2458243" y="4190426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539" name="Google Shape;1539;p28"/>
          <p:cNvSpPr txBox="1"/>
          <p:nvPr/>
        </p:nvSpPr>
        <p:spPr>
          <a:xfrm>
            <a:off x="2448718" y="3895151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540" name="Google Shape;1540;p28"/>
          <p:cNvSpPr/>
          <p:nvPr/>
        </p:nvSpPr>
        <p:spPr>
          <a:xfrm>
            <a:off x="2818606" y="3104576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/>
          </a:p>
        </p:txBody>
      </p:sp>
      <p:grpSp>
        <p:nvGrpSpPr>
          <p:cNvPr id="1541" name="Google Shape;1541;p28"/>
          <p:cNvGrpSpPr/>
          <p:nvPr/>
        </p:nvGrpSpPr>
        <p:grpSpPr>
          <a:xfrm>
            <a:off x="2786856" y="3428426"/>
            <a:ext cx="620712" cy="228600"/>
            <a:chOff x="1287" y="2524"/>
            <a:chExt cx="260" cy="100"/>
          </a:xfrm>
        </p:grpSpPr>
        <p:sp>
          <p:nvSpPr>
            <p:cNvPr id="1542" name="Google Shape;1542;p28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43" name="Google Shape;1543;p28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44" name="Google Shape;1544;p28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45" name="Google Shape;1545;p28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46" name="Google Shape;1546;p28"/>
          <p:cNvSpPr/>
          <p:nvPr/>
        </p:nvSpPr>
        <p:spPr>
          <a:xfrm>
            <a:off x="5347493" y="2541014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7" name="Google Shape;1547;p28"/>
          <p:cNvSpPr/>
          <p:nvPr/>
        </p:nvSpPr>
        <p:spPr>
          <a:xfrm>
            <a:off x="5312568" y="2594989"/>
            <a:ext cx="1473200" cy="197961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48" name="Google Shape;1548;p28"/>
          <p:cNvCxnSpPr/>
          <p:nvPr/>
        </p:nvCxnSpPr>
        <p:spPr>
          <a:xfrm>
            <a:off x="5318918" y="3364926"/>
            <a:ext cx="146050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9" name="Google Shape;1549;p28"/>
          <p:cNvSpPr txBox="1"/>
          <p:nvPr/>
        </p:nvSpPr>
        <p:spPr>
          <a:xfrm>
            <a:off x="5390356" y="3347464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550" name="Google Shape;1550;p28"/>
          <p:cNvCxnSpPr/>
          <p:nvPr/>
        </p:nvCxnSpPr>
        <p:spPr>
          <a:xfrm>
            <a:off x="5320506" y="3682426"/>
            <a:ext cx="14573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1" name="Google Shape;1551;p28"/>
          <p:cNvSpPr txBox="1"/>
          <p:nvPr/>
        </p:nvSpPr>
        <p:spPr>
          <a:xfrm>
            <a:off x="5387181" y="2561651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552" name="Google Shape;1552;p28"/>
          <p:cNvSpPr txBox="1"/>
          <p:nvPr/>
        </p:nvSpPr>
        <p:spPr>
          <a:xfrm>
            <a:off x="5384006" y="425233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553" name="Google Shape;1553;p28"/>
          <p:cNvSpPr txBox="1"/>
          <p:nvPr/>
        </p:nvSpPr>
        <p:spPr>
          <a:xfrm>
            <a:off x="5384006" y="396658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554" name="Google Shape;1554;p28"/>
          <p:cNvSpPr txBox="1"/>
          <p:nvPr/>
        </p:nvSpPr>
        <p:spPr>
          <a:xfrm>
            <a:off x="5384006" y="366813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cxnSp>
        <p:nvCxnSpPr>
          <p:cNvPr id="1555" name="Google Shape;1555;p28"/>
          <p:cNvCxnSpPr/>
          <p:nvPr/>
        </p:nvCxnSpPr>
        <p:spPr>
          <a:xfrm>
            <a:off x="5317331" y="3993576"/>
            <a:ext cx="14573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p28"/>
          <p:cNvCxnSpPr/>
          <p:nvPr/>
        </p:nvCxnSpPr>
        <p:spPr>
          <a:xfrm>
            <a:off x="5314156" y="4292026"/>
            <a:ext cx="14573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7" name="Google Shape;1557;p28"/>
          <p:cNvSpPr/>
          <p:nvPr/>
        </p:nvSpPr>
        <p:spPr>
          <a:xfrm>
            <a:off x="5731668" y="2901376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/>
          </a:p>
        </p:txBody>
      </p:sp>
      <p:grpSp>
        <p:nvGrpSpPr>
          <p:cNvPr id="1558" name="Google Shape;1558;p28"/>
          <p:cNvGrpSpPr/>
          <p:nvPr/>
        </p:nvGrpSpPr>
        <p:grpSpPr>
          <a:xfrm>
            <a:off x="5603081" y="3217289"/>
            <a:ext cx="887412" cy="228600"/>
            <a:chOff x="1383" y="2620"/>
            <a:chExt cx="260" cy="100"/>
          </a:xfrm>
        </p:grpSpPr>
        <p:sp>
          <p:nvSpPr>
            <p:cNvPr id="1559" name="Google Shape;1559;p28"/>
            <p:cNvSpPr/>
            <p:nvPr/>
          </p:nvSpPr>
          <p:spPr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63" name="Google Shape;1563;p28"/>
          <p:cNvSpPr/>
          <p:nvPr/>
        </p:nvSpPr>
        <p:spPr>
          <a:xfrm>
            <a:off x="8354218" y="2766439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4" name="Google Shape;1564;p28"/>
          <p:cNvSpPr/>
          <p:nvPr/>
        </p:nvSpPr>
        <p:spPr>
          <a:xfrm>
            <a:off x="8316118" y="2820414"/>
            <a:ext cx="1273175" cy="197961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65" name="Google Shape;1565;p28"/>
          <p:cNvCxnSpPr/>
          <p:nvPr/>
        </p:nvCxnSpPr>
        <p:spPr>
          <a:xfrm>
            <a:off x="8325643" y="358082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6" name="Google Shape;1566;p28"/>
          <p:cNvSpPr txBox="1"/>
          <p:nvPr/>
        </p:nvSpPr>
        <p:spPr>
          <a:xfrm>
            <a:off x="8282781" y="3563364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567" name="Google Shape;1567;p28"/>
          <p:cNvCxnSpPr/>
          <p:nvPr/>
        </p:nvCxnSpPr>
        <p:spPr>
          <a:xfrm>
            <a:off x="8333581" y="390150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8" name="Google Shape;1568;p28"/>
          <p:cNvCxnSpPr/>
          <p:nvPr/>
        </p:nvCxnSpPr>
        <p:spPr>
          <a:xfrm>
            <a:off x="8319293" y="421106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9" name="Google Shape;1569;p28"/>
          <p:cNvCxnSpPr/>
          <p:nvPr/>
        </p:nvCxnSpPr>
        <p:spPr>
          <a:xfrm>
            <a:off x="8319293" y="449681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0" name="Google Shape;1570;p28"/>
          <p:cNvSpPr txBox="1"/>
          <p:nvPr/>
        </p:nvSpPr>
        <p:spPr>
          <a:xfrm>
            <a:off x="8317706" y="281088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571" name="Google Shape;1571;p28"/>
          <p:cNvSpPr txBox="1"/>
          <p:nvPr/>
        </p:nvSpPr>
        <p:spPr>
          <a:xfrm>
            <a:off x="8273256" y="446823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572" name="Google Shape;1572;p28"/>
          <p:cNvSpPr txBox="1"/>
          <p:nvPr/>
        </p:nvSpPr>
        <p:spPr>
          <a:xfrm>
            <a:off x="8292306" y="418248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573" name="Google Shape;1573;p28"/>
          <p:cNvSpPr txBox="1"/>
          <p:nvPr/>
        </p:nvSpPr>
        <p:spPr>
          <a:xfrm>
            <a:off x="8282781" y="3887214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574" name="Google Shape;1574;p28"/>
          <p:cNvSpPr/>
          <p:nvPr/>
        </p:nvSpPr>
        <p:spPr>
          <a:xfrm>
            <a:off x="8652668" y="3118864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P4</a:t>
            </a:r>
            <a:endParaRPr/>
          </a:p>
        </p:txBody>
      </p:sp>
      <p:sp>
        <p:nvSpPr>
          <p:cNvPr id="1575" name="Google Shape;1575;p28"/>
          <p:cNvSpPr/>
          <p:nvPr/>
        </p:nvSpPr>
        <p:spPr>
          <a:xfrm>
            <a:off x="9613106" y="2787076"/>
            <a:ext cx="504825" cy="2133600"/>
          </a:xfrm>
          <a:custGeom>
            <a:rect b="b" l="l" r="r" t="t"/>
            <a:pathLst>
              <a:path extrusionOk="0" h="1344" w="318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576" name="Google Shape;1576;p28"/>
          <p:cNvGrpSpPr/>
          <p:nvPr/>
        </p:nvGrpSpPr>
        <p:grpSpPr>
          <a:xfrm>
            <a:off x="8646318" y="3450651"/>
            <a:ext cx="620713" cy="204788"/>
            <a:chOff x="1287" y="2524"/>
            <a:chExt cx="260" cy="100"/>
          </a:xfrm>
        </p:grpSpPr>
        <p:sp>
          <p:nvSpPr>
            <p:cNvPr id="1577" name="Google Shape;1577;p28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78" name="Google Shape;1578;p28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79" name="Google Shape;1579;p28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0" name="Google Shape;1580;p28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81" name="Google Shape;1581;p28"/>
          <p:cNvSpPr/>
          <p:nvPr/>
        </p:nvSpPr>
        <p:spPr>
          <a:xfrm>
            <a:off x="7968800" y="2094763"/>
            <a:ext cx="4189623" cy="65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888" lvl="0" marL="11588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DatagramSocket mySocket1 = new DatagramSocket (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5775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115888" lvl="0" marL="115888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2" name="Google Shape;1582;p28"/>
          <p:cNvSpPr/>
          <p:nvPr/>
        </p:nvSpPr>
        <p:spPr>
          <a:xfrm>
            <a:off x="496329" y="2088579"/>
            <a:ext cx="3755375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888" lvl="0" marL="11588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DatagramSocket mySocket2 = new DatagramSocket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15888" lvl="0" marL="115888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9157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115888" lvl="0" marL="115888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83" name="Google Shape;1583;p28"/>
          <p:cNvCxnSpPr/>
          <p:nvPr/>
        </p:nvCxnSpPr>
        <p:spPr>
          <a:xfrm>
            <a:off x="3023393" y="3531614"/>
            <a:ext cx="0" cy="217646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4" name="Google Shape;1584;p28"/>
          <p:cNvCxnSpPr/>
          <p:nvPr/>
        </p:nvCxnSpPr>
        <p:spPr>
          <a:xfrm>
            <a:off x="5953918" y="3290314"/>
            <a:ext cx="12700" cy="2408237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85" name="Google Shape;1585;p28"/>
          <p:cNvCxnSpPr/>
          <p:nvPr/>
        </p:nvCxnSpPr>
        <p:spPr>
          <a:xfrm>
            <a:off x="3023393" y="5690614"/>
            <a:ext cx="293687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6" name="Google Shape;1586;p28"/>
          <p:cNvCxnSpPr/>
          <p:nvPr/>
        </p:nvCxnSpPr>
        <p:spPr>
          <a:xfrm>
            <a:off x="5830093" y="3303014"/>
            <a:ext cx="0" cy="22463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7" name="Google Shape;1587;p28"/>
          <p:cNvCxnSpPr/>
          <p:nvPr/>
        </p:nvCxnSpPr>
        <p:spPr>
          <a:xfrm>
            <a:off x="3131343" y="5531864"/>
            <a:ext cx="274002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88" name="Google Shape;1588;p28"/>
          <p:cNvCxnSpPr/>
          <p:nvPr/>
        </p:nvCxnSpPr>
        <p:spPr>
          <a:xfrm>
            <a:off x="3124993" y="3518914"/>
            <a:ext cx="12700" cy="20177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89" name="Google Shape;1589;p28"/>
          <p:cNvCxnSpPr/>
          <p:nvPr/>
        </p:nvCxnSpPr>
        <p:spPr>
          <a:xfrm>
            <a:off x="9033668" y="3569714"/>
            <a:ext cx="0" cy="217646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0" name="Google Shape;1590;p28"/>
          <p:cNvCxnSpPr/>
          <p:nvPr/>
        </p:nvCxnSpPr>
        <p:spPr>
          <a:xfrm>
            <a:off x="8916193" y="3537964"/>
            <a:ext cx="12700" cy="20177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91" name="Google Shape;1591;p28"/>
          <p:cNvCxnSpPr/>
          <p:nvPr/>
        </p:nvCxnSpPr>
        <p:spPr>
          <a:xfrm>
            <a:off x="6096793" y="3309364"/>
            <a:ext cx="12700" cy="2408237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92" name="Google Shape;1592;p28"/>
          <p:cNvCxnSpPr/>
          <p:nvPr/>
        </p:nvCxnSpPr>
        <p:spPr>
          <a:xfrm>
            <a:off x="6230143" y="3322064"/>
            <a:ext cx="0" cy="22463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3" name="Google Shape;1593;p28"/>
          <p:cNvCxnSpPr/>
          <p:nvPr/>
        </p:nvCxnSpPr>
        <p:spPr>
          <a:xfrm>
            <a:off x="6119018" y="5709664"/>
            <a:ext cx="293687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94" name="Google Shape;1594;p28"/>
          <p:cNvCxnSpPr/>
          <p:nvPr/>
        </p:nvCxnSpPr>
        <p:spPr>
          <a:xfrm>
            <a:off x="6204743" y="5541389"/>
            <a:ext cx="274002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95" name="Google Shape;1595;p28"/>
          <p:cNvGrpSpPr/>
          <p:nvPr/>
        </p:nvGrpSpPr>
        <p:grpSpPr>
          <a:xfrm>
            <a:off x="2740818" y="5790626"/>
            <a:ext cx="1644650" cy="652463"/>
            <a:chOff x="1318" y="3697"/>
            <a:chExt cx="1036" cy="411"/>
          </a:xfrm>
        </p:grpSpPr>
        <p:sp>
          <p:nvSpPr>
            <p:cNvPr id="1596" name="Google Shape;1596;p28"/>
            <p:cNvSpPr/>
            <p:nvPr/>
          </p:nvSpPr>
          <p:spPr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597" name="Google Shape;1597;p28"/>
            <p:cNvCxnSpPr/>
            <p:nvPr/>
          </p:nvCxnSpPr>
          <p:spPr>
            <a:xfrm>
              <a:off x="2179" y="3770"/>
              <a:ext cx="175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98" name="Google Shape;1598;p28"/>
            <p:cNvSpPr txBox="1"/>
            <p:nvPr/>
          </p:nvSpPr>
          <p:spPr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port: 9157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port: 6428</a:t>
              </a:r>
              <a:endParaRPr/>
            </a:p>
          </p:txBody>
        </p:sp>
      </p:grpSp>
      <p:grpSp>
        <p:nvGrpSpPr>
          <p:cNvPr id="1599" name="Google Shape;1599;p28"/>
          <p:cNvGrpSpPr/>
          <p:nvPr/>
        </p:nvGrpSpPr>
        <p:grpSpPr>
          <a:xfrm>
            <a:off x="4039393" y="4914326"/>
            <a:ext cx="1692275" cy="652463"/>
            <a:chOff x="2741" y="3750"/>
            <a:chExt cx="1066" cy="411"/>
          </a:xfrm>
        </p:grpSpPr>
        <p:sp>
          <p:nvSpPr>
            <p:cNvPr id="1600" name="Google Shape;1600;p28"/>
            <p:cNvSpPr/>
            <p:nvPr/>
          </p:nvSpPr>
          <p:spPr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601" name="Google Shape;1601;p28"/>
            <p:cNvCxnSpPr/>
            <p:nvPr/>
          </p:nvCxnSpPr>
          <p:spPr>
            <a:xfrm>
              <a:off x="2741" y="3837"/>
              <a:ext cx="175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602" name="Google Shape;1602;p28"/>
            <p:cNvSpPr txBox="1"/>
            <p:nvPr/>
          </p:nvSpPr>
          <p:spPr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port: 6428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port: 9157</a:t>
              </a:r>
              <a:endParaRPr/>
            </a:p>
          </p:txBody>
        </p:sp>
      </p:grpSp>
      <p:grpSp>
        <p:nvGrpSpPr>
          <p:cNvPr id="1603" name="Google Shape;1603;p28"/>
          <p:cNvGrpSpPr/>
          <p:nvPr/>
        </p:nvGrpSpPr>
        <p:grpSpPr>
          <a:xfrm>
            <a:off x="7063581" y="4914326"/>
            <a:ext cx="1341437" cy="652463"/>
            <a:chOff x="1509" y="3697"/>
            <a:chExt cx="845" cy="411"/>
          </a:xfrm>
        </p:grpSpPr>
        <p:sp>
          <p:nvSpPr>
            <p:cNvPr id="1604" name="Google Shape;1604;p28"/>
            <p:cNvSpPr/>
            <p:nvPr/>
          </p:nvSpPr>
          <p:spPr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605" name="Google Shape;1605;p28"/>
            <p:cNvCxnSpPr/>
            <p:nvPr/>
          </p:nvCxnSpPr>
          <p:spPr>
            <a:xfrm>
              <a:off x="2179" y="3770"/>
              <a:ext cx="175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06" name="Google Shape;1606;p28"/>
            <p:cNvSpPr txBox="1"/>
            <p:nvPr/>
          </p:nvSpPr>
          <p:spPr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port: ?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port: ?</a:t>
              </a:r>
              <a:endParaRPr/>
            </a:p>
          </p:txBody>
        </p:sp>
      </p:grpSp>
      <p:grpSp>
        <p:nvGrpSpPr>
          <p:cNvPr id="1607" name="Google Shape;1607;p28"/>
          <p:cNvGrpSpPr/>
          <p:nvPr/>
        </p:nvGrpSpPr>
        <p:grpSpPr>
          <a:xfrm>
            <a:off x="6304756" y="5768401"/>
            <a:ext cx="1389062" cy="652463"/>
            <a:chOff x="2741" y="3750"/>
            <a:chExt cx="875" cy="411"/>
          </a:xfrm>
        </p:grpSpPr>
        <p:sp>
          <p:nvSpPr>
            <p:cNvPr id="1608" name="Google Shape;1608;p28"/>
            <p:cNvSpPr/>
            <p:nvPr/>
          </p:nvSpPr>
          <p:spPr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609" name="Google Shape;1609;p28"/>
            <p:cNvCxnSpPr/>
            <p:nvPr/>
          </p:nvCxnSpPr>
          <p:spPr>
            <a:xfrm>
              <a:off x="2741" y="3837"/>
              <a:ext cx="175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610" name="Google Shape;1610;p28"/>
            <p:cNvSpPr txBox="1"/>
            <p:nvPr/>
          </p:nvSpPr>
          <p:spPr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port: ?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port: ?</a:t>
              </a:r>
              <a:endParaRPr/>
            </a:p>
          </p:txBody>
        </p:sp>
      </p:grpSp>
      <p:grpSp>
        <p:nvGrpSpPr>
          <p:cNvPr id="1611" name="Google Shape;1611;p28"/>
          <p:cNvGrpSpPr/>
          <p:nvPr/>
        </p:nvGrpSpPr>
        <p:grpSpPr>
          <a:xfrm>
            <a:off x="1610518" y="4406326"/>
            <a:ext cx="711200" cy="669925"/>
            <a:chOff x="-44" y="1473"/>
            <a:chExt cx="981" cy="1105"/>
          </a:xfrm>
        </p:grpSpPr>
        <p:pic>
          <p:nvPicPr>
            <p:cNvPr descr="desktop_computer_stylized_medium" id="1612" name="Google Shape;1612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3" name="Google Shape;1613;p2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14" name="Google Shape;1614;p28"/>
          <p:cNvGrpSpPr/>
          <p:nvPr/>
        </p:nvGrpSpPr>
        <p:grpSpPr>
          <a:xfrm flipH="1">
            <a:off x="9879806" y="4530151"/>
            <a:ext cx="711200" cy="669925"/>
            <a:chOff x="-44" y="1473"/>
            <a:chExt cx="981" cy="1105"/>
          </a:xfrm>
        </p:grpSpPr>
        <p:pic>
          <p:nvPicPr>
            <p:cNvPr descr="desktop_computer_stylized_medium" id="1615" name="Google Shape;1615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6" name="Google Shape;1616;p2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17" name="Google Shape;1617;p28"/>
          <p:cNvGrpSpPr/>
          <p:nvPr/>
        </p:nvGrpSpPr>
        <p:grpSpPr>
          <a:xfrm>
            <a:off x="4702968" y="3928489"/>
            <a:ext cx="358775" cy="704850"/>
            <a:chOff x="4140" y="429"/>
            <a:chExt cx="1425" cy="2396"/>
          </a:xfrm>
        </p:grpSpPr>
        <p:sp>
          <p:nvSpPr>
            <p:cNvPr id="1618" name="Google Shape;1618;p2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19" name="Google Shape;1619;p28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0" name="Google Shape;1620;p2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1" name="Google Shape;1621;p2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2" name="Google Shape;1622;p28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623" name="Google Shape;1623;p28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1624" name="Google Shape;1624;p28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25" name="Google Shape;1625;p28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626" name="Google Shape;1626;p28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627" name="Google Shape;1627;p28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1628" name="Google Shape;1628;p28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29" name="Google Shape;1629;p28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630" name="Google Shape;1630;p28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31" name="Google Shape;1631;p28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632" name="Google Shape;1632;p28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1633" name="Google Shape;1633;p28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34" name="Google Shape;1634;p28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635" name="Google Shape;1635;p2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636" name="Google Shape;1636;p28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1637" name="Google Shape;1637;p28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38" name="Google Shape;1638;p28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639" name="Google Shape;1639;p28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0" name="Google Shape;1640;p2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1" name="Google Shape;1641;p2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2" name="Google Shape;1642;p28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3" name="Google Shape;1643;p2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4" name="Google Shape;1644;p28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5" name="Google Shape;1645;p28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6" name="Google Shape;1646;p28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7" name="Google Shape;1647;p28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8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9" name="Google Shape;1649;p28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650" name="Google Shape;1650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29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Connection-oriented demultiplexing</a:t>
            </a:r>
            <a:endParaRPr/>
          </a:p>
        </p:txBody>
      </p:sp>
      <p:sp>
        <p:nvSpPr>
          <p:cNvPr id="1657" name="Google Shape;1657;p29"/>
          <p:cNvSpPr txBox="1"/>
          <p:nvPr/>
        </p:nvSpPr>
        <p:spPr>
          <a:xfrm>
            <a:off x="798689" y="1495768"/>
            <a:ext cx="4770837" cy="2942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6225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socket identified by </a:t>
            </a: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4-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tuple: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IP address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port number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 IP address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 port number</a:t>
            </a:r>
            <a:endParaRPr/>
          </a:p>
        </p:txBody>
      </p:sp>
      <p:sp>
        <p:nvSpPr>
          <p:cNvPr id="1658" name="Google Shape;1658;p29"/>
          <p:cNvSpPr txBox="1"/>
          <p:nvPr/>
        </p:nvSpPr>
        <p:spPr>
          <a:xfrm>
            <a:off x="6400215" y="1510775"/>
            <a:ext cx="5036700" cy="49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925" lvl="0" marL="4683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 may support many simultaneous TCP sockets: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socket identified by its own 4-tuple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socket associated with a different connecting client</a:t>
            </a:r>
            <a:endParaRPr/>
          </a:p>
        </p:txBody>
      </p:sp>
      <p:sp>
        <p:nvSpPr>
          <p:cNvPr id="1659" name="Google Shape;1659;p29"/>
          <p:cNvSpPr txBox="1"/>
          <p:nvPr/>
        </p:nvSpPr>
        <p:spPr>
          <a:xfrm>
            <a:off x="784324" y="4284442"/>
            <a:ext cx="4770837" cy="2228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9875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demux: receiver uses </a:t>
            </a:r>
            <a:r>
              <a:rPr b="0" i="1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all four values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(4-tuple)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direct segment to appropriate socket</a:t>
            </a:r>
            <a:endParaRPr/>
          </a:p>
        </p:txBody>
      </p:sp>
      <p:sp>
        <p:nvSpPr>
          <p:cNvPr id="1660" name="Google Shape;1660;p29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Transport services and protocols</a:t>
            </a:r>
            <a:endParaRPr sz="4400"/>
          </a:p>
        </p:txBody>
      </p:sp>
      <p:sp>
        <p:nvSpPr>
          <p:cNvPr id="166" name="Google Shape;166;p3"/>
          <p:cNvSpPr txBox="1"/>
          <p:nvPr/>
        </p:nvSpPr>
        <p:spPr>
          <a:xfrm>
            <a:off x="681218" y="1443831"/>
            <a:ext cx="5815703" cy="1621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</a:t>
            </a:r>
            <a:r>
              <a:rPr b="0" i="1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logical communication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between application processes running on different hosts</a:t>
            </a:r>
            <a:endParaRPr/>
          </a:p>
        </p:txBody>
      </p:sp>
      <p:sp>
        <p:nvSpPr>
          <p:cNvPr id="167" name="Google Shape;167;p3"/>
          <p:cNvSpPr/>
          <p:nvPr/>
        </p:nvSpPr>
        <p:spPr>
          <a:xfrm>
            <a:off x="8985188" y="3065778"/>
            <a:ext cx="1124807" cy="1337915"/>
          </a:xfrm>
          <a:custGeom>
            <a:rect b="b" l="l" r="r" t="t"/>
            <a:pathLst>
              <a:path extrusionOk="0" h="1800235" w="1549812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7274076" y="1826035"/>
            <a:ext cx="1736725" cy="1317704"/>
          </a:xfrm>
          <a:custGeom>
            <a:rect b="b" l="l" r="r" t="t"/>
            <a:pathLst>
              <a:path extrusionOk="0" h="675" w="1036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3"/>
          <p:cNvGrpSpPr/>
          <p:nvPr/>
        </p:nvGrpSpPr>
        <p:grpSpPr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70" name="Google Shape;170;p3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fmla="val 50000" name="adj"/>
              </a:avLst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3"/>
          <p:cNvSpPr/>
          <p:nvPr/>
        </p:nvSpPr>
        <p:spPr>
          <a:xfrm>
            <a:off x="7712401" y="4683134"/>
            <a:ext cx="3079750" cy="1665288"/>
          </a:xfrm>
          <a:custGeom>
            <a:rect b="b" l="l" r="r" t="t"/>
            <a:pathLst>
              <a:path extrusionOk="0" h="1049" w="1940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network</a:t>
            </a:r>
            <a:endParaRPr/>
          </a:p>
        </p:txBody>
      </p:sp>
      <p:sp>
        <p:nvSpPr>
          <p:cNvPr id="174" name="Google Shape;174;p3"/>
          <p:cNvSpPr txBox="1"/>
          <p:nvPr/>
        </p:nvSpPr>
        <p:spPr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 network</a:t>
            </a:r>
            <a:endParaRPr/>
          </a:p>
        </p:txBody>
      </p:sp>
      <p:sp>
        <p:nvSpPr>
          <p:cNvPr id="175" name="Google Shape;175;p3"/>
          <p:cNvSpPr txBox="1"/>
          <p:nvPr/>
        </p:nvSpPr>
        <p:spPr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network</a:t>
            </a: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10222146" y="3179540"/>
            <a:ext cx="1273167" cy="1935748"/>
          </a:xfrm>
          <a:custGeom>
            <a:rect b="b" l="l" r="r" t="t"/>
            <a:pathLst>
              <a:path extrusionOk="0" h="1952840" w="1447873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8999">
                <a:srgbClr val="F6D9E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3"/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178" name="Google Shape;178;p3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0" name="Google Shape;180;p3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3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3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3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3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3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6" name="Google Shape;186;p3"/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187" name="Google Shape;187;p3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9" name="Google Shape;189;p3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3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3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3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3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3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5" name="Google Shape;195;p3"/>
          <p:cNvSpPr/>
          <p:nvPr/>
        </p:nvSpPr>
        <p:spPr>
          <a:xfrm>
            <a:off x="9540813" y="1782042"/>
            <a:ext cx="1497864" cy="1386455"/>
          </a:xfrm>
          <a:custGeom>
            <a:rect b="b" l="l" r="r" t="t"/>
            <a:pathLst>
              <a:path extrusionOk="0" h="1796376" w="1634267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7000">
                <a:srgbClr val="F6D9E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"/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national or global ISP</a:t>
            </a: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"/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or regional ISP</a:t>
            </a:r>
            <a:endParaRPr/>
          </a:p>
        </p:txBody>
      </p:sp>
      <p:sp>
        <p:nvSpPr>
          <p:cNvPr id="199" name="Google Shape;199;p3"/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datacenter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</p:txBody>
      </p:sp>
      <p:sp>
        <p:nvSpPr>
          <p:cNvPr id="200" name="Google Shape;200;p3"/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3"/>
          <p:cNvCxnSpPr/>
          <p:nvPr/>
        </p:nvCxnSpPr>
        <p:spPr>
          <a:xfrm rot="10800000">
            <a:off x="10559920" y="3580125"/>
            <a:ext cx="412964" cy="63712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3"/>
          <p:cNvCxnSpPr/>
          <p:nvPr/>
        </p:nvCxnSpPr>
        <p:spPr>
          <a:xfrm rot="10800000">
            <a:off x="10660835" y="3640684"/>
            <a:ext cx="345866" cy="738975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3"/>
          <p:cNvCxnSpPr/>
          <p:nvPr/>
        </p:nvCxnSpPr>
        <p:spPr>
          <a:xfrm flipH="1" rot="10800000">
            <a:off x="10636897" y="3633421"/>
            <a:ext cx="335987" cy="39534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3"/>
          <p:cNvCxnSpPr/>
          <p:nvPr/>
        </p:nvCxnSpPr>
        <p:spPr>
          <a:xfrm rot="10800000">
            <a:off x="10570774" y="3594896"/>
            <a:ext cx="1" cy="485748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3"/>
          <p:cNvCxnSpPr/>
          <p:nvPr/>
        </p:nvCxnSpPr>
        <p:spPr>
          <a:xfrm rot="10800000">
            <a:off x="10550620" y="4071642"/>
            <a:ext cx="508543" cy="348647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3"/>
          <p:cNvCxnSpPr/>
          <p:nvPr/>
        </p:nvCxnSpPr>
        <p:spPr>
          <a:xfrm rot="10800000">
            <a:off x="9895195" y="4087742"/>
            <a:ext cx="655425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3"/>
          <p:cNvCxnSpPr/>
          <p:nvPr/>
        </p:nvCxnSpPr>
        <p:spPr>
          <a:xfrm rot="10800000">
            <a:off x="9219616" y="4087742"/>
            <a:ext cx="655425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3"/>
          <p:cNvCxnSpPr/>
          <p:nvPr/>
        </p:nvCxnSpPr>
        <p:spPr>
          <a:xfrm flipH="1">
            <a:off x="9276868" y="3507672"/>
            <a:ext cx="382424" cy="5170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3"/>
          <p:cNvCxnSpPr/>
          <p:nvPr/>
        </p:nvCxnSpPr>
        <p:spPr>
          <a:xfrm>
            <a:off x="9733069" y="3507672"/>
            <a:ext cx="0" cy="54029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3"/>
          <p:cNvCxnSpPr/>
          <p:nvPr/>
        </p:nvCxnSpPr>
        <p:spPr>
          <a:xfrm>
            <a:off x="10137668" y="2754692"/>
            <a:ext cx="488174" cy="839333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3"/>
          <p:cNvCxnSpPr/>
          <p:nvPr/>
        </p:nvCxnSpPr>
        <p:spPr>
          <a:xfrm flipH="1">
            <a:off x="9798719" y="2695013"/>
            <a:ext cx="380432" cy="69480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2" name="Google Shape;212;p3"/>
          <p:cNvGrpSpPr/>
          <p:nvPr/>
        </p:nvGrpSpPr>
        <p:grpSpPr>
          <a:xfrm>
            <a:off x="7562238" y="2127325"/>
            <a:ext cx="3578867" cy="3640284"/>
            <a:chOff x="7562238" y="2127325"/>
            <a:chExt cx="3578867" cy="3640284"/>
          </a:xfrm>
        </p:grpSpPr>
        <p:grpSp>
          <p:nvGrpSpPr>
            <p:cNvPr id="213" name="Google Shape;213;p3"/>
            <p:cNvGrpSpPr/>
            <p:nvPr/>
          </p:nvGrpSpPr>
          <p:grpSpPr>
            <a:xfrm>
              <a:off x="7857253" y="2127325"/>
              <a:ext cx="3283852" cy="3640284"/>
              <a:chOff x="7881336" y="2104198"/>
              <a:chExt cx="3283852" cy="3640284"/>
            </a:xfrm>
          </p:grpSpPr>
          <p:cxnSp>
            <p:nvCxnSpPr>
              <p:cNvPr id="214" name="Google Shape;214;p3"/>
              <p:cNvCxnSpPr/>
              <p:nvPr/>
            </p:nvCxnSpPr>
            <p:spPr>
              <a:xfrm flipH="1" rot="5400000">
                <a:off x="9813692" y="5228612"/>
                <a:ext cx="388062" cy="75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3"/>
              <p:cNvCxnSpPr/>
              <p:nvPr/>
            </p:nvCxnSpPr>
            <p:spPr>
              <a:xfrm rot="10800000">
                <a:off x="10234009" y="5382159"/>
                <a:ext cx="0" cy="1143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3"/>
              <p:cNvCxnSpPr/>
              <p:nvPr/>
            </p:nvCxnSpPr>
            <p:spPr>
              <a:xfrm>
                <a:off x="9457042" y="4815390"/>
                <a:ext cx="524483" cy="2615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3"/>
              <p:cNvCxnSpPr/>
              <p:nvPr/>
            </p:nvCxnSpPr>
            <p:spPr>
              <a:xfrm flipH="1" rot="10800000">
                <a:off x="8874149" y="4815390"/>
                <a:ext cx="569255" cy="2462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3"/>
              <p:cNvCxnSpPr/>
              <p:nvPr/>
            </p:nvCxnSpPr>
            <p:spPr>
              <a:xfrm>
                <a:off x="8845827" y="5085749"/>
                <a:ext cx="103050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3"/>
              <p:cNvCxnSpPr/>
              <p:nvPr/>
            </p:nvCxnSpPr>
            <p:spPr>
              <a:xfrm>
                <a:off x="8234290" y="5094207"/>
                <a:ext cx="22680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3"/>
              <p:cNvCxnSpPr/>
              <p:nvPr/>
            </p:nvCxnSpPr>
            <p:spPr>
              <a:xfrm flipH="1" rot="10800000">
                <a:off x="7972450" y="5267343"/>
                <a:ext cx="41275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3"/>
              <p:cNvCxnSpPr/>
              <p:nvPr/>
            </p:nvCxnSpPr>
            <p:spPr>
              <a:xfrm flipH="1">
                <a:off x="8397900" y="5259125"/>
                <a:ext cx="68080" cy="2939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3"/>
              <p:cNvCxnSpPr/>
              <p:nvPr/>
            </p:nvCxnSpPr>
            <p:spPr>
              <a:xfrm rot="10800000">
                <a:off x="8512814" y="5284804"/>
                <a:ext cx="280374" cy="2698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3"/>
              <p:cNvCxnSpPr/>
              <p:nvPr/>
            </p:nvCxnSpPr>
            <p:spPr>
              <a:xfrm>
                <a:off x="8512814" y="5234921"/>
                <a:ext cx="914184" cy="46862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3"/>
              <p:cNvCxnSpPr/>
              <p:nvPr/>
            </p:nvCxnSpPr>
            <p:spPr>
              <a:xfrm>
                <a:off x="8271861" y="3806843"/>
                <a:ext cx="0" cy="1317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3"/>
              <p:cNvCxnSpPr/>
              <p:nvPr/>
            </p:nvCxnSpPr>
            <p:spPr>
              <a:xfrm flipH="1" rot="10800000">
                <a:off x="7881336" y="4017980"/>
                <a:ext cx="168275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3"/>
              <p:cNvCxnSpPr/>
              <p:nvPr/>
            </p:nvCxnSpPr>
            <p:spPr>
              <a:xfrm flipH="1" rot="5400000">
                <a:off x="9909628" y="5560344"/>
                <a:ext cx="366793" cy="14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3"/>
              <p:cNvCxnSpPr/>
              <p:nvPr/>
            </p:nvCxnSpPr>
            <p:spPr>
              <a:xfrm flipH="1" rot="10800000">
                <a:off x="8483508" y="5013435"/>
                <a:ext cx="404236" cy="20777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3"/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3"/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3"/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3"/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2" name="Google Shape;232;p3"/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3" name="Google Shape;233;p3"/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" name="Google Shape;234;p3"/>
              <p:cNvCxnSpPr/>
              <p:nvPr/>
            </p:nvCxnSpPr>
            <p:spPr>
              <a:xfrm rot="10800000">
                <a:off x="10706077" y="2695840"/>
                <a:ext cx="353541" cy="678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3"/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3"/>
              <p:cNvCxnSpPr/>
              <p:nvPr/>
            </p:nvCxnSpPr>
            <p:spPr>
              <a:xfrm flipH="1" rot="10800000">
                <a:off x="9402788" y="4090252"/>
                <a:ext cx="429324" cy="70560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3"/>
              <p:cNvCxnSpPr/>
              <p:nvPr/>
            </p:nvCxnSpPr>
            <p:spPr>
              <a:xfrm flipH="1" rot="10800000">
                <a:off x="8268637" y="4024329"/>
                <a:ext cx="969051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descr="antenna_radiation_stylized" id="238" name="Google Shape;238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239" name="Google Shape;239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ell_tower_radiation copy" id="240" name="Google Shape;240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3"/>
            <p:cNvSpPr/>
            <p:nvPr/>
          </p:nvSpPr>
          <p:spPr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2" name="Google Shape;242;p3"/>
          <p:cNvCxnSpPr/>
          <p:nvPr/>
        </p:nvCxnSpPr>
        <p:spPr>
          <a:xfrm>
            <a:off x="8207860" y="2700359"/>
            <a:ext cx="227964" cy="174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3" name="Google Shape;243;p3"/>
          <p:cNvGrpSpPr/>
          <p:nvPr/>
        </p:nvGrpSpPr>
        <p:grpSpPr>
          <a:xfrm>
            <a:off x="8050698" y="2309376"/>
            <a:ext cx="298450" cy="464008"/>
            <a:chOff x="3130" y="3288"/>
            <a:chExt cx="410" cy="742"/>
          </a:xfrm>
        </p:grpSpPr>
        <p:cxnSp>
          <p:nvCxnSpPr>
            <p:cNvPr id="244" name="Google Shape;244;p3"/>
            <p:cNvCxnSpPr/>
            <p:nvPr/>
          </p:nvCxnSpPr>
          <p:spPr>
            <a:xfrm flipH="1">
              <a:off x="3130" y="3288"/>
              <a:ext cx="205" cy="6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3"/>
            <p:cNvCxnSpPr/>
            <p:nvPr/>
          </p:nvCxnSpPr>
          <p:spPr>
            <a:xfrm>
              <a:off x="3335" y="3288"/>
              <a:ext cx="205" cy="6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3"/>
            <p:cNvCxnSpPr/>
            <p:nvPr/>
          </p:nvCxnSpPr>
          <p:spPr>
            <a:xfrm>
              <a:off x="3130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3"/>
            <p:cNvCxnSpPr/>
            <p:nvPr/>
          </p:nvCxnSpPr>
          <p:spPr>
            <a:xfrm flipH="1">
              <a:off x="3335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3"/>
            <p:cNvCxnSpPr/>
            <p:nvPr/>
          </p:nvCxnSpPr>
          <p:spPr>
            <a:xfrm>
              <a:off x="3335" y="3303"/>
              <a:ext cx="0" cy="7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3"/>
            <p:cNvCxnSpPr/>
            <p:nvPr/>
          </p:nvCxnSpPr>
          <p:spPr>
            <a:xfrm flipH="1" rot="10800000">
              <a:off x="3130" y="3888"/>
              <a:ext cx="205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3"/>
            <p:cNvCxnSpPr/>
            <p:nvPr/>
          </p:nvCxnSpPr>
          <p:spPr>
            <a:xfrm rot="10800000">
              <a:off x="3335" y="3888"/>
              <a:ext cx="205" cy="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3"/>
            <p:cNvCxnSpPr/>
            <p:nvPr/>
          </p:nvCxnSpPr>
          <p:spPr>
            <a:xfrm>
              <a:off x="3217" y="3668"/>
              <a:ext cx="118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3"/>
            <p:cNvCxnSpPr/>
            <p:nvPr/>
          </p:nvCxnSpPr>
          <p:spPr>
            <a:xfrm flipH="1" rot="10800000">
              <a:off x="3335" y="3668"/>
              <a:ext cx="124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3"/>
            <p:cNvCxnSpPr/>
            <p:nvPr/>
          </p:nvCxnSpPr>
          <p:spPr>
            <a:xfrm>
              <a:off x="3178" y="3766"/>
              <a:ext cx="152" cy="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3"/>
            <p:cNvCxnSpPr/>
            <p:nvPr/>
          </p:nvCxnSpPr>
          <p:spPr>
            <a:xfrm flipH="1" rot="10800000">
              <a:off x="3335" y="3781"/>
              <a:ext cx="153" cy="6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3"/>
            <p:cNvCxnSpPr/>
            <p:nvPr/>
          </p:nvCxnSpPr>
          <p:spPr>
            <a:xfrm flipH="1" rot="10800000">
              <a:off x="3335" y="3567"/>
              <a:ext cx="78" cy="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3"/>
            <p:cNvCxnSpPr/>
            <p:nvPr/>
          </p:nvCxnSpPr>
          <p:spPr>
            <a:xfrm flipH="1" rot="10800000">
              <a:off x="3335" y="3428"/>
              <a:ext cx="49" cy="2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3"/>
            <p:cNvCxnSpPr/>
            <p:nvPr/>
          </p:nvCxnSpPr>
          <p:spPr>
            <a:xfrm>
              <a:off x="3247" y="3558"/>
              <a:ext cx="9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3"/>
            <p:cNvCxnSpPr/>
            <p:nvPr/>
          </p:nvCxnSpPr>
          <p:spPr>
            <a:xfrm>
              <a:off x="3289" y="3422"/>
              <a:ext cx="5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access_point_stylized_small" id="259" name="Google Shape;25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ess_point_stylized_small" id="260" name="Google Shape;26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Google Shape;261;p3"/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262" name="Google Shape;262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64" name="Google Shape;264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5" name="Google Shape;265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9" name="Google Shape;269;p3"/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270" name="Google Shape;270;p3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" name="Google Shape;272;p3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273" name="Google Shape;273;p3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278" name="Google Shape;278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80" name="Google Shape;280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1" name="Google Shape;281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5" name="Google Shape;285;p3"/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286" name="Google Shape;286;p3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8" name="Google Shape;288;p3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289" name="Google Shape;289;p3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294" name="Google Shape;294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96" name="Google Shape;296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7" name="Google Shape;297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1" name="Google Shape;301;p3"/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302" name="Google Shape;302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04" name="Google Shape;304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5" name="Google Shape;305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9" name="Google Shape;309;p3"/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310" name="Google Shape;310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12" name="Google Shape;312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3" name="Google Shape;313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7" name="Google Shape;317;p3"/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318" name="Google Shape;318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20" name="Google Shape;320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1" name="Google Shape;321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5" name="Google Shape;325;p3"/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326" name="Google Shape;326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28" name="Google Shape;328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9" name="Google Shape;329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3" name="Google Shape;333;p3"/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334" name="Google Shape;334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36" name="Google Shape;336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7" name="Google Shape;337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1" name="Google Shape;341;p3"/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342" name="Google Shape;342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44" name="Google Shape;344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45" name="Google Shape;345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9" name="Google Shape;349;p3"/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350" name="Google Shape;350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52" name="Google Shape;352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53" name="Google Shape;353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7" name="Google Shape;357;p3"/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358" name="Google Shape;358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60" name="Google Shape;360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1" name="Google Shape;361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5" name="Google Shape;365;p3"/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366" name="Google Shape;366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68" name="Google Shape;368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9" name="Google Shape;369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3" name="Google Shape;373;p3"/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374" name="Google Shape;374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76" name="Google Shape;376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77" name="Google Shape;377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382" name="Google Shape;382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84" name="Google Shape;384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85" name="Google Shape;385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9" name="Google Shape;389;p3"/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390" name="Google Shape;390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92" name="Google Shape;392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93" name="Google Shape;393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7" name="Google Shape;397;p3"/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398" name="Google Shape;398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400" name="Google Shape;400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01" name="Google Shape;401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2C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5" name="Google Shape;405;p3"/>
          <p:cNvGrpSpPr/>
          <p:nvPr/>
        </p:nvGrpSpPr>
        <p:grpSpPr>
          <a:xfrm>
            <a:off x="7439074" y="2356613"/>
            <a:ext cx="534987" cy="414882"/>
            <a:chOff x="7432700" y="2327293"/>
            <a:chExt cx="534987" cy="414882"/>
          </a:xfrm>
        </p:grpSpPr>
        <p:pic>
          <p:nvPicPr>
            <p:cNvPr descr="antenna_stylized" id="406" name="Google Shape;406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07" name="Google Shape;407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8" name="Google Shape;408;p3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409" name="Google Shape;409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0" name="Google Shape;410;p3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6" name="Google Shape;416;p3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417" name="Google Shape;417;p3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3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3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3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3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3" name="Google Shape;423;p3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9" name="Google Shape;429;p3"/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descr="light2.png" id="430" name="Google Shape;430;p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431" name="Google Shape;431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2" name="Google Shape;432;p3"/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descr="car_icon_small" id="433" name="Google Shape;433;p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434" name="Google Shape;434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" name="Google Shape;435;p3"/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436" name="Google Shape;436;p3"/>
            <p:cNvGrpSpPr/>
            <p:nvPr/>
          </p:nvGrpSpPr>
          <p:grpSpPr>
            <a:xfrm>
              <a:off x="7487144" y="3389820"/>
              <a:ext cx="350807" cy="310034"/>
              <a:chOff x="7487144" y="3389820"/>
              <a:chExt cx="350807" cy="310034"/>
            </a:xfrm>
          </p:grpSpPr>
          <p:pic>
            <p:nvPicPr>
              <p:cNvPr descr="antenna_stylized" id="437" name="Google Shape;437;p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438" name="Google Shape;438;p3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 flipH="1" rot="109064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9" name="Google Shape;439;p3"/>
              <p:cNvSpPr/>
              <p:nvPr/>
            </p:nvSpPr>
            <p:spPr>
              <a:xfrm>
                <a:off x="7599014" y="3459979"/>
                <a:ext cx="230764" cy="155883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440" name="Google Shape;440;p3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1" name="Google Shape;441;p3"/>
              <p:cNvSpPr/>
              <p:nvPr/>
            </p:nvSpPr>
            <p:spPr>
              <a:xfrm>
                <a:off x="7641029" y="3455381"/>
                <a:ext cx="195517" cy="29007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3"/>
              <p:cNvSpPr/>
              <p:nvPr/>
            </p:nvSpPr>
            <p:spPr>
              <a:xfrm>
                <a:off x="7596971" y="3455145"/>
                <a:ext cx="54275" cy="120745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3"/>
              <p:cNvSpPr/>
              <p:nvPr/>
            </p:nvSpPr>
            <p:spPr>
              <a:xfrm>
                <a:off x="7776652" y="3476723"/>
                <a:ext cx="58489" cy="13937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3"/>
              <p:cNvSpPr/>
              <p:nvPr/>
            </p:nvSpPr>
            <p:spPr>
              <a:xfrm>
                <a:off x="7596332" y="3569758"/>
                <a:ext cx="214545" cy="47048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3"/>
              <p:cNvSpPr/>
              <p:nvPr/>
            </p:nvSpPr>
            <p:spPr>
              <a:xfrm>
                <a:off x="7783165" y="3477902"/>
                <a:ext cx="54786" cy="139965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3"/>
              <p:cNvSpPr/>
              <p:nvPr/>
            </p:nvSpPr>
            <p:spPr>
              <a:xfrm>
                <a:off x="7596588" y="3576007"/>
                <a:ext cx="190792" cy="46458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7" name="Google Shape;447;p3"/>
              <p:cNvGrpSpPr/>
              <p:nvPr/>
            </p:nvGrpSpPr>
            <p:grpSpPr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448" name="Google Shape;448;p3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3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3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3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3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3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54" name="Google Shape;454;p3"/>
              <p:cNvSpPr/>
              <p:nvPr/>
            </p:nvSpPr>
            <p:spPr>
              <a:xfrm>
                <a:off x="7704243" y="3629776"/>
                <a:ext cx="78411" cy="60608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3"/>
              <p:cNvSpPr/>
              <p:nvPr/>
            </p:nvSpPr>
            <p:spPr>
              <a:xfrm>
                <a:off x="7504129" y="3634611"/>
                <a:ext cx="200625" cy="5530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3"/>
              <p:cNvSpPr/>
              <p:nvPr/>
            </p:nvSpPr>
            <p:spPr>
              <a:xfrm>
                <a:off x="7504257" y="3624470"/>
                <a:ext cx="2171" cy="1120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3"/>
              <p:cNvSpPr/>
              <p:nvPr/>
            </p:nvSpPr>
            <p:spPr>
              <a:xfrm>
                <a:off x="7504384" y="3578837"/>
                <a:ext cx="93225" cy="46340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3"/>
              <p:cNvSpPr/>
              <p:nvPr/>
            </p:nvSpPr>
            <p:spPr>
              <a:xfrm>
                <a:off x="7510642" y="3626829"/>
                <a:ext cx="190281" cy="53180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3"/>
              <p:cNvSpPr/>
              <p:nvPr/>
            </p:nvSpPr>
            <p:spPr>
              <a:xfrm flipH="1" rot="10800000">
                <a:off x="7700668" y="3623055"/>
                <a:ext cx="77645" cy="55066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0" name="Google Shape;460;p3"/>
            <p:cNvGrpSpPr/>
            <p:nvPr/>
          </p:nvGrpSpPr>
          <p:grpSpPr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descr="desktop_computer_stylized_medium" id="461" name="Google Shape;461;p3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2" name="Google Shape;462;p3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3" name="Google Shape;463;p3"/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descr="fridge2.png" id="464" name="Google Shape;464;p3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stylized" id="465" name="Google Shape;465;p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66" name="Google Shape;466;p3"/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467" name="Google Shape;467;p3"/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468" name="Google Shape;468;p3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69" name="Google Shape;469;p3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470" name="Google Shape;470;p3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471" name="Google Shape;471;p3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472" name="Google Shape;472;p3"/>
                <p:cNvPicPr preferRelativeResize="0"/>
                <p:nvPr/>
              </p:nvPicPr>
              <p:blipFill rotWithShape="1">
                <a:blip r:embed="rId18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473" name="Google Shape;473;p3"/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474" name="Google Shape;474;p3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75" name="Google Shape;475;p3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476" name="Google Shape;476;p3"/>
                <p:cNvPicPr preferRelativeResize="0"/>
                <p:nvPr/>
              </p:nvPicPr>
              <p:blipFill rotWithShape="1">
                <a:blip r:embed="rId19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477" name="Google Shape;477;p3"/>
                <p:cNvPicPr preferRelativeResize="0"/>
                <p:nvPr/>
              </p:nvPicPr>
              <p:blipFill rotWithShape="1">
                <a:blip r:embed="rId19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478" name="Google Shape;478;p3"/>
                <p:cNvPicPr preferRelativeResize="0"/>
                <p:nvPr/>
              </p:nvPicPr>
              <p:blipFill rotWithShape="1">
                <a:blip r:embed="rId20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479" name="Google Shape;479;p3"/>
          <p:cNvGrpSpPr/>
          <p:nvPr/>
        </p:nvGrpSpPr>
        <p:grpSpPr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descr="desktop_computer_stylized_medium" id="480" name="Google Shape;480;p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1" name="Google Shape;481;p3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Google Shape;482;p3"/>
          <p:cNvGrpSpPr/>
          <p:nvPr/>
        </p:nvGrpSpPr>
        <p:grpSpPr>
          <a:xfrm>
            <a:off x="9201681" y="5852809"/>
            <a:ext cx="310186" cy="312008"/>
            <a:chOff x="877" y="1008"/>
            <a:chExt cx="2747" cy="2626"/>
          </a:xfrm>
        </p:grpSpPr>
        <p:pic>
          <p:nvPicPr>
            <p:cNvPr descr="antenna_stylized" id="483" name="Google Shape;483;p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84" name="Google Shape;484;p3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5" name="Google Shape;485;p3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486" name="Google Shape;486;p3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" name="Google Shape;487;p3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3" name="Google Shape;493;p3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94" name="Google Shape;494;p3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3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3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3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3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3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0" name="Google Shape;500;p3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3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" name="Google Shape;506;p3"/>
          <p:cNvGrpSpPr/>
          <p:nvPr/>
        </p:nvGrpSpPr>
        <p:grpSpPr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descr="desktop_computer_stylized_medium" id="507" name="Google Shape;507;p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3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9" name="Google Shape;509;p3"/>
          <p:cNvGrpSpPr/>
          <p:nvPr/>
        </p:nvGrpSpPr>
        <p:grpSpPr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descr="desktop_computer_stylized_medium" id="510" name="Google Shape;510;p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1" name="Google Shape;511;p3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2" name="Google Shape;512;p3"/>
          <p:cNvGrpSpPr/>
          <p:nvPr/>
        </p:nvGrpSpPr>
        <p:grpSpPr>
          <a:xfrm>
            <a:off x="9534746" y="5795138"/>
            <a:ext cx="319264" cy="256836"/>
            <a:chOff x="877" y="1008"/>
            <a:chExt cx="2747" cy="2626"/>
          </a:xfrm>
        </p:grpSpPr>
        <p:pic>
          <p:nvPicPr>
            <p:cNvPr descr="antenna_stylized" id="513" name="Google Shape;513;p3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514" name="Google Shape;514;p3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5" name="Google Shape;515;p3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516" name="Google Shape;516;p3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7" name="Google Shape;517;p3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3" name="Google Shape;523;p3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24" name="Google Shape;524;p3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3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3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3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3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3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0" name="Google Shape;530;p3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6" name="Google Shape;536;p3"/>
          <p:cNvSpPr/>
          <p:nvPr/>
        </p:nvSpPr>
        <p:spPr>
          <a:xfrm>
            <a:off x="10153593" y="5636971"/>
            <a:ext cx="34049" cy="332924"/>
          </a:xfrm>
          <a:custGeom>
            <a:rect b="b" l="l" r="r" t="t"/>
            <a:pathLst>
              <a:path extrusionOk="0" h="2742" w="354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"/>
          <p:cNvSpPr/>
          <p:nvPr/>
        </p:nvSpPr>
        <p:spPr>
          <a:xfrm>
            <a:off x="10159970" y="5656923"/>
            <a:ext cx="20333" cy="308020"/>
          </a:xfrm>
          <a:custGeom>
            <a:rect b="b" l="l" r="r" t="t"/>
            <a:pathLst>
              <a:path extrusionOk="0" h="2537" w="211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F8F8F8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"/>
          <p:cNvSpPr/>
          <p:nvPr/>
        </p:nvSpPr>
        <p:spPr>
          <a:xfrm>
            <a:off x="10155518" y="5812753"/>
            <a:ext cx="31643" cy="27525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"/>
          <p:cNvSpPr/>
          <p:nvPr/>
        </p:nvSpPr>
        <p:spPr>
          <a:xfrm>
            <a:off x="10026299" y="5674399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0" name="Google Shape;540;p3"/>
          <p:cNvGrpSpPr/>
          <p:nvPr/>
        </p:nvGrpSpPr>
        <p:grpSpPr>
          <a:xfrm>
            <a:off x="10091053" y="5670891"/>
            <a:ext cx="69517" cy="21877"/>
            <a:chOff x="613" y="2566"/>
            <a:chExt cx="721" cy="144"/>
          </a:xfrm>
        </p:grpSpPr>
        <p:sp>
          <p:nvSpPr>
            <p:cNvPr id="541" name="Google Shape;541;p3"/>
            <p:cNvSpPr/>
            <p:nvPr/>
          </p:nvSpPr>
          <p:spPr>
            <a:xfrm>
              <a:off x="613" y="2566"/>
              <a:ext cx="721" cy="14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625" y="2581"/>
              <a:ext cx="696" cy="11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p3"/>
          <p:cNvSpPr/>
          <p:nvPr/>
        </p:nvSpPr>
        <p:spPr>
          <a:xfrm>
            <a:off x="10027502" y="5722750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4" name="Google Shape;544;p3"/>
          <p:cNvGrpSpPr/>
          <p:nvPr/>
        </p:nvGrpSpPr>
        <p:grpSpPr>
          <a:xfrm>
            <a:off x="10091005" y="5718110"/>
            <a:ext cx="69517" cy="19515"/>
            <a:chOff x="615" y="2564"/>
            <a:chExt cx="721" cy="139"/>
          </a:xfrm>
        </p:grpSpPr>
        <p:sp>
          <p:nvSpPr>
            <p:cNvPr id="545" name="Google Shape;545;p3"/>
            <p:cNvSpPr/>
            <p:nvPr/>
          </p:nvSpPr>
          <p:spPr>
            <a:xfrm>
              <a:off x="615" y="2564"/>
              <a:ext cx="721" cy="139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628" y="2581"/>
              <a:ext cx="696" cy="107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7" name="Google Shape;547;p3"/>
          <p:cNvSpPr/>
          <p:nvPr/>
        </p:nvSpPr>
        <p:spPr>
          <a:xfrm>
            <a:off x="10027502" y="5771101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"/>
          <p:cNvSpPr/>
          <p:nvPr/>
        </p:nvSpPr>
        <p:spPr>
          <a:xfrm>
            <a:off x="10028705" y="5814938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9" name="Google Shape;549;p3"/>
          <p:cNvGrpSpPr/>
          <p:nvPr/>
        </p:nvGrpSpPr>
        <p:grpSpPr>
          <a:xfrm>
            <a:off x="10089851" y="5813708"/>
            <a:ext cx="69541" cy="19618"/>
            <a:chOff x="618" y="2586"/>
            <a:chExt cx="720" cy="124"/>
          </a:xfrm>
        </p:grpSpPr>
        <p:sp>
          <p:nvSpPr>
            <p:cNvPr id="550" name="Google Shape;550;p3"/>
            <p:cNvSpPr/>
            <p:nvPr/>
          </p:nvSpPr>
          <p:spPr>
            <a:xfrm>
              <a:off x="618" y="2586"/>
              <a:ext cx="720" cy="12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630" y="2586"/>
              <a:ext cx="695" cy="10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2" name="Google Shape;552;p3"/>
          <p:cNvSpPr/>
          <p:nvPr/>
        </p:nvSpPr>
        <p:spPr>
          <a:xfrm>
            <a:off x="10156000" y="5771101"/>
            <a:ext cx="31643" cy="27380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3" name="Google Shape;553;p3"/>
          <p:cNvGrpSpPr/>
          <p:nvPr/>
        </p:nvGrpSpPr>
        <p:grpSpPr>
          <a:xfrm>
            <a:off x="10089849" y="5767606"/>
            <a:ext cx="70700" cy="19515"/>
            <a:chOff x="613" y="2571"/>
            <a:chExt cx="732" cy="134"/>
          </a:xfrm>
        </p:grpSpPr>
        <p:sp>
          <p:nvSpPr>
            <p:cNvPr id="554" name="Google Shape;554;p3"/>
            <p:cNvSpPr/>
            <p:nvPr/>
          </p:nvSpPr>
          <p:spPr>
            <a:xfrm>
              <a:off x="613" y="2571"/>
              <a:ext cx="732" cy="13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625" y="2587"/>
              <a:ext cx="720" cy="10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6" name="Google Shape;556;p3"/>
          <p:cNvSpPr/>
          <p:nvPr/>
        </p:nvSpPr>
        <p:spPr>
          <a:xfrm>
            <a:off x="10150946" y="5636388"/>
            <a:ext cx="8422" cy="332778"/>
          </a:xfrm>
          <a:prstGeom prst="rect">
            <a:avLst/>
          </a:prstGeom>
          <a:gradFill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"/>
          <p:cNvSpPr/>
          <p:nvPr/>
        </p:nvSpPr>
        <p:spPr>
          <a:xfrm>
            <a:off x="10158887" y="5720566"/>
            <a:ext cx="28515" cy="31020"/>
          </a:xfrm>
          <a:custGeom>
            <a:rect b="b" l="l" r="r" t="t"/>
            <a:pathLst>
              <a:path extrusionOk="0" h="256" w="29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"/>
          <p:cNvSpPr/>
          <p:nvPr/>
        </p:nvSpPr>
        <p:spPr>
          <a:xfrm>
            <a:off x="10159248" y="5672943"/>
            <a:ext cx="29357" cy="34953"/>
          </a:xfrm>
          <a:custGeom>
            <a:rect b="b" l="l" r="r" t="t"/>
            <a:pathLst>
              <a:path extrusionOk="0" h="288" w="304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"/>
          <p:cNvSpPr/>
          <p:nvPr/>
        </p:nvSpPr>
        <p:spPr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"/>
          <p:cNvSpPr/>
          <p:nvPr/>
        </p:nvSpPr>
        <p:spPr>
          <a:xfrm>
            <a:off x="10157684" y="5954603"/>
            <a:ext cx="29477" cy="29127"/>
          </a:xfrm>
          <a:custGeom>
            <a:rect b="b" l="l" r="r" t="t"/>
            <a:pathLst>
              <a:path extrusionOk="0" h="240" w="306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"/>
          <p:cNvSpPr/>
          <p:nvPr/>
        </p:nvSpPr>
        <p:spPr>
          <a:xfrm>
            <a:off x="10017877" y="5963487"/>
            <a:ext cx="143898" cy="21845"/>
          </a:xfrm>
          <a:prstGeom prst="roundRect">
            <a:avLst>
              <a:gd fmla="val 50000" name="adj"/>
            </a:avLst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"/>
          <p:cNvSpPr/>
          <p:nvPr/>
        </p:nvSpPr>
        <p:spPr>
          <a:xfrm>
            <a:off x="10026299" y="5969166"/>
            <a:ext cx="128257" cy="11505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"/>
          <p:cNvSpPr/>
          <p:nvPr/>
        </p:nvSpPr>
        <p:spPr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"/>
          <p:cNvSpPr/>
          <p:nvPr/>
        </p:nvSpPr>
        <p:spPr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"/>
          <p:cNvSpPr/>
          <p:nvPr/>
        </p:nvSpPr>
        <p:spPr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"/>
          <p:cNvSpPr/>
          <p:nvPr/>
        </p:nvSpPr>
        <p:spPr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7" name="Google Shape;567;p3"/>
          <p:cNvGrpSpPr/>
          <p:nvPr/>
        </p:nvGrpSpPr>
        <p:grpSpPr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descr="desktop_computer_stylized_medium" id="568" name="Google Shape;568;p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9" name="Google Shape;569;p3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0" name="Google Shape;570;p3"/>
          <p:cNvSpPr/>
          <p:nvPr/>
        </p:nvSpPr>
        <p:spPr>
          <a:xfrm>
            <a:off x="6406266" y="1372497"/>
            <a:ext cx="5359400" cy="4954628"/>
          </a:xfrm>
          <a:prstGeom prst="rect">
            <a:avLst/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1" name="Google Shape;571;p3"/>
          <p:cNvGrpSpPr/>
          <p:nvPr/>
        </p:nvGrpSpPr>
        <p:grpSpPr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descr="iphone_stylized_small" id="572" name="Google Shape;572;p3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573" name="Google Shape;573;p3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4" name="Google Shape;574;p3"/>
          <p:cNvGrpSpPr/>
          <p:nvPr/>
        </p:nvGrpSpPr>
        <p:grpSpPr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575" name="Google Shape;575;p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0" name="Google Shape;580;p3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581" name="Google Shape;581;p3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3" name="Google Shape;583;p3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4" name="Google Shape;584;p3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585" name="Google Shape;585;p3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7" name="Google Shape;587;p3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9" name="Google Shape;589;p3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590" name="Google Shape;590;p3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2" name="Google Shape;592;p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3" name="Google Shape;593;p3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594" name="Google Shape;594;p3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6" name="Google Shape;596;p3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p3"/>
          <p:cNvGrpSpPr/>
          <p:nvPr/>
        </p:nvGrpSpPr>
        <p:grpSpPr>
          <a:xfrm>
            <a:off x="7680324" y="1137866"/>
            <a:ext cx="3489213" cy="4926975"/>
            <a:chOff x="7680324" y="1137866"/>
            <a:chExt cx="3489213" cy="4926975"/>
          </a:xfrm>
        </p:grpSpPr>
        <p:sp>
          <p:nvSpPr>
            <p:cNvPr id="608" name="Google Shape;608;p3"/>
            <p:cNvSpPr/>
            <p:nvPr/>
          </p:nvSpPr>
          <p:spPr>
            <a:xfrm>
              <a:off x="8005845" y="1190714"/>
              <a:ext cx="304800" cy="942975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0104523" y="4775289"/>
              <a:ext cx="304800" cy="942975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0" name="Google Shape;610;p3"/>
            <p:cNvGrpSpPr/>
            <p:nvPr/>
          </p:nvGrpSpPr>
          <p:grpSpPr>
            <a:xfrm>
              <a:off x="7680324" y="1137866"/>
              <a:ext cx="3489213" cy="4926975"/>
              <a:chOff x="7680324" y="1137866"/>
              <a:chExt cx="3489213" cy="4926975"/>
            </a:xfrm>
          </p:grpSpPr>
          <p:sp>
            <p:nvSpPr>
              <p:cNvPr id="611" name="Google Shape;611;p3"/>
              <p:cNvSpPr/>
              <p:nvPr/>
            </p:nvSpPr>
            <p:spPr>
              <a:xfrm>
                <a:off x="7680324" y="1814171"/>
                <a:ext cx="612303" cy="510069"/>
              </a:xfrm>
              <a:prstGeom prst="ellipse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3"/>
              <p:cNvSpPr/>
              <p:nvPr/>
            </p:nvSpPr>
            <p:spPr>
              <a:xfrm>
                <a:off x="9823450" y="5554772"/>
                <a:ext cx="612303" cy="510069"/>
              </a:xfrm>
              <a:prstGeom prst="ellipse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3" name="Google Shape;613;p3"/>
              <p:cNvGrpSpPr/>
              <p:nvPr/>
            </p:nvGrpSpPr>
            <p:grpSpPr>
              <a:xfrm>
                <a:off x="10288915" y="4742972"/>
                <a:ext cx="880622" cy="861812"/>
                <a:chOff x="10288915" y="4742972"/>
                <a:chExt cx="880622" cy="861812"/>
              </a:xfrm>
            </p:grpSpPr>
            <p:grpSp>
              <p:nvGrpSpPr>
                <p:cNvPr id="614" name="Google Shape;614;p3"/>
                <p:cNvGrpSpPr/>
                <p:nvPr/>
              </p:nvGrpSpPr>
              <p:grpSpPr>
                <a:xfrm>
                  <a:off x="10288915" y="5273951"/>
                  <a:ext cx="177192" cy="330833"/>
                  <a:chOff x="4140" y="429"/>
                  <a:chExt cx="1425" cy="2396"/>
                </a:xfrm>
              </p:grpSpPr>
              <p:sp>
                <p:nvSpPr>
                  <p:cNvPr id="615" name="Google Shape;615;p3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rect b="b" l="l" r="r" t="t"/>
                    <a:pathLst>
                      <a:path extrusionOk="0" h="2742" w="354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be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6" name="Google Shape;616;p3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7" name="Google Shape;617;p3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rect b="b" l="l" r="r" t="t"/>
                    <a:pathLst>
                      <a:path extrusionOk="0" h="2537" w="211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be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3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rect b="b" l="l" r="r" t="t"/>
                    <a:pathLst>
                      <a:path extrusionOk="0" h="226" w="328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be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9" name="Google Shape;619;p3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20" name="Google Shape;620;p3"/>
                  <p:cNvGrpSpPr/>
                  <p:nvPr/>
                </p:nvGrpSpPr>
                <p:grpSpPr>
                  <a:xfrm>
                    <a:off x="4748" y="666"/>
                    <a:ext cx="578" cy="150"/>
                    <a:chOff x="613" y="2566"/>
                    <a:chExt cx="721" cy="144"/>
                  </a:xfrm>
                </p:grpSpPr>
                <p:sp>
                  <p:nvSpPr>
                    <p:cNvPr id="621" name="Google Shape;621;p3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22" name="Google Shape;622;p3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fmla="val 50000" name="adj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623" name="Google Shape;623;p3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24" name="Google Shape;624;p3"/>
                  <p:cNvGrpSpPr/>
                  <p:nvPr/>
                </p:nvGrpSpPr>
                <p:grpSpPr>
                  <a:xfrm>
                    <a:off x="4748" y="990"/>
                    <a:ext cx="578" cy="134"/>
                    <a:chOff x="615" y="2564"/>
                    <a:chExt cx="721" cy="139"/>
                  </a:xfrm>
                </p:grpSpPr>
                <p:sp>
                  <p:nvSpPr>
                    <p:cNvPr id="625" name="Google Shape;625;p3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26" name="Google Shape;626;p3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fmla="val 50000" name="adj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627" name="Google Shape;627;p3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8" name="Google Shape;628;p3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29" name="Google Shape;629;p3"/>
                  <p:cNvGrpSpPr/>
                  <p:nvPr/>
                </p:nvGrpSpPr>
                <p:grpSpPr>
                  <a:xfrm>
                    <a:off x="4738" y="1647"/>
                    <a:ext cx="578" cy="135"/>
                    <a:chOff x="618" y="2586"/>
                    <a:chExt cx="720" cy="124"/>
                  </a:xfrm>
                </p:grpSpPr>
                <p:sp>
                  <p:nvSpPr>
                    <p:cNvPr id="630" name="Google Shape;630;p3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31" name="Google Shape;631;p3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fmla="val 50000" name="adj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632" name="Google Shape;632;p3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rect b="b" l="l" r="r" t="t"/>
                    <a:pathLst>
                      <a:path extrusionOk="0" h="226" w="328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be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33" name="Google Shape;633;p3"/>
                  <p:cNvGrpSpPr/>
                  <p:nvPr/>
                </p:nvGrpSpPr>
                <p:grpSpPr>
                  <a:xfrm>
                    <a:off x="4738" y="1330"/>
                    <a:ext cx="588" cy="134"/>
                    <a:chOff x="613" y="2571"/>
                    <a:chExt cx="732" cy="134"/>
                  </a:xfrm>
                </p:grpSpPr>
                <p:sp>
                  <p:nvSpPr>
                    <p:cNvPr id="634" name="Google Shape;634;p3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35" name="Google Shape;635;p3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fmla="val 50000" name="adj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636" name="Google Shape;636;p3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7" name="Google Shape;637;p3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rect b="b" l="l" r="r" t="t"/>
                    <a:pathLst>
                      <a:path extrusionOk="0" h="256" w="29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be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8" name="Google Shape;638;p3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rect b="b" l="l" r="r" t="t"/>
                    <a:pathLst>
                      <a:path extrusionOk="0" h="288" w="304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be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9" name="Google Shape;639;p3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0" name="Google Shape;640;p3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rect b="b" l="l" r="r" t="t"/>
                    <a:pathLst>
                      <a:path extrusionOk="0" h="240" w="306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be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1" name="Google Shape;641;p3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DDDDDD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2" name="Google Shape;642;p3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3" name="Google Shape;643;p3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4" name="Google Shape;644;p3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Noto Sans Symbol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5" name="Google Shape;645;p3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6" name="Google Shape;646;p3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47" name="Google Shape;647;p3"/>
                <p:cNvSpPr/>
                <p:nvPr/>
              </p:nvSpPr>
              <p:spPr>
                <a:xfrm>
                  <a:off x="10452186" y="4753064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8" name="Google Shape;648;p3"/>
                <p:cNvSpPr/>
                <p:nvPr/>
              </p:nvSpPr>
              <p:spPr>
                <a:xfrm>
                  <a:off x="10418848" y="4776877"/>
                  <a:ext cx="690563" cy="800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9" name="Google Shape;649;p3"/>
                <p:cNvSpPr/>
                <p:nvPr/>
              </p:nvSpPr>
              <p:spPr>
                <a:xfrm>
                  <a:off x="10425991" y="4930726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Google Shape;650;p3"/>
                <p:cNvSpPr txBox="1"/>
                <p:nvPr/>
              </p:nvSpPr>
              <p:spPr>
                <a:xfrm>
                  <a:off x="10355149" y="4742972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application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transport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network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data link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physical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51" name="Google Shape;651;p3"/>
                <p:cNvCxnSpPr/>
                <p:nvPr/>
              </p:nvCxnSpPr>
              <p:spPr>
                <a:xfrm>
                  <a:off x="10418848" y="5119777"/>
                  <a:ext cx="690563" cy="476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2" name="Google Shape;652;p3"/>
                <p:cNvCxnSpPr/>
                <p:nvPr/>
              </p:nvCxnSpPr>
              <p:spPr>
                <a:xfrm>
                  <a:off x="10428373" y="5257889"/>
                  <a:ext cx="690563" cy="476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3" name="Google Shape;653;p3"/>
                <p:cNvCxnSpPr/>
                <p:nvPr/>
              </p:nvCxnSpPr>
              <p:spPr>
                <a:xfrm>
                  <a:off x="10428373" y="5396002"/>
                  <a:ext cx="690563" cy="476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54" name="Google Shape;654;p3"/>
              <p:cNvGrpSpPr/>
              <p:nvPr/>
            </p:nvGrpSpPr>
            <p:grpSpPr>
              <a:xfrm>
                <a:off x="8252702" y="1137866"/>
                <a:ext cx="814388" cy="854075"/>
                <a:chOff x="9791027" y="656358"/>
                <a:chExt cx="814388" cy="854075"/>
              </a:xfrm>
            </p:grpSpPr>
            <p:sp>
              <p:nvSpPr>
                <p:cNvPr id="655" name="Google Shape;655;p3"/>
                <p:cNvSpPr/>
                <p:nvPr/>
              </p:nvSpPr>
              <p:spPr>
                <a:xfrm>
                  <a:off x="9888064" y="666450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6" name="Google Shape;656;p3"/>
                <p:cNvSpPr/>
                <p:nvPr/>
              </p:nvSpPr>
              <p:spPr>
                <a:xfrm>
                  <a:off x="9854726" y="690263"/>
                  <a:ext cx="690563" cy="800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Google Shape;657;p3"/>
                <p:cNvSpPr/>
                <p:nvPr/>
              </p:nvSpPr>
              <p:spPr>
                <a:xfrm>
                  <a:off x="9861869" y="844112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8" name="Google Shape;658;p3"/>
                <p:cNvSpPr txBox="1"/>
                <p:nvPr/>
              </p:nvSpPr>
              <p:spPr>
                <a:xfrm>
                  <a:off x="9791027" y="656358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application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transport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network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data link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physical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59" name="Google Shape;659;p3"/>
                <p:cNvCxnSpPr/>
                <p:nvPr/>
              </p:nvCxnSpPr>
              <p:spPr>
                <a:xfrm>
                  <a:off x="9854726" y="1033163"/>
                  <a:ext cx="690563" cy="476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0" name="Google Shape;660;p3"/>
                <p:cNvCxnSpPr/>
                <p:nvPr/>
              </p:nvCxnSpPr>
              <p:spPr>
                <a:xfrm>
                  <a:off x="9864251" y="1171275"/>
                  <a:ext cx="690563" cy="476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1" name="Google Shape;661;p3"/>
                <p:cNvCxnSpPr/>
                <p:nvPr/>
              </p:nvCxnSpPr>
              <p:spPr>
                <a:xfrm>
                  <a:off x="9864251" y="1309388"/>
                  <a:ext cx="690563" cy="476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62" name="Google Shape;662;p3"/>
              <p:cNvSpPr/>
              <p:nvPr/>
            </p:nvSpPr>
            <p:spPr>
              <a:xfrm rot="-1710802">
                <a:off x="9544123" y="1270072"/>
                <a:ext cx="626354" cy="3838406"/>
              </a:xfrm>
              <a:prstGeom prst="upDownArrow">
                <a:avLst>
                  <a:gd fmla="val 50000" name="adj1"/>
                  <a:gd fmla="val 50000" name="adj2"/>
                </a:avLst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orbe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3"/>
              <p:cNvSpPr txBox="1"/>
              <p:nvPr/>
            </p:nvSpPr>
            <p:spPr>
              <a:xfrm rot="3706861">
                <a:off x="8640694" y="3103268"/>
                <a:ext cx="255044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logical end-end transport</a:t>
                </a:r>
                <a:endParaRPr/>
              </a:p>
            </p:txBody>
          </p:sp>
        </p:grpSp>
      </p:grpSp>
      <p:sp>
        <p:nvSpPr>
          <p:cNvPr id="664" name="Google Shape;664;p3"/>
          <p:cNvSpPr txBox="1"/>
          <p:nvPr/>
        </p:nvSpPr>
        <p:spPr>
          <a:xfrm>
            <a:off x="684691" y="2787535"/>
            <a:ext cx="5815703" cy="2327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transport protocols actions in end systems: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sender: breaks application messages into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segments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passes to  network layer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receiver: reassembles segments into messages, passes to application layer</a:t>
            </a:r>
            <a:endParaRPr/>
          </a:p>
        </p:txBody>
      </p:sp>
      <p:sp>
        <p:nvSpPr>
          <p:cNvPr id="665" name="Google Shape;665;p3"/>
          <p:cNvSpPr txBox="1"/>
          <p:nvPr/>
        </p:nvSpPr>
        <p:spPr>
          <a:xfrm>
            <a:off x="681217" y="5165099"/>
            <a:ext cx="5815703" cy="1448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transport protocols available to Internet applications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TCP, UDP</a:t>
            </a:r>
            <a:endParaRPr/>
          </a:p>
        </p:txBody>
      </p:sp>
      <p:sp>
        <p:nvSpPr>
          <p:cNvPr id="666" name="Google Shape;666;p3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30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Connection-oriented demultiplexing: example</a:t>
            </a:r>
            <a:endParaRPr/>
          </a:p>
        </p:txBody>
      </p:sp>
      <p:sp>
        <p:nvSpPr>
          <p:cNvPr id="1667" name="Google Shape;1667;p30"/>
          <p:cNvSpPr/>
          <p:nvPr/>
        </p:nvSpPr>
        <p:spPr>
          <a:xfrm>
            <a:off x="4454236" y="1478017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8" name="Google Shape;1668;p30"/>
          <p:cNvSpPr/>
          <p:nvPr/>
        </p:nvSpPr>
        <p:spPr>
          <a:xfrm>
            <a:off x="2052349" y="1657405"/>
            <a:ext cx="460375" cy="2193925"/>
          </a:xfrm>
          <a:custGeom>
            <a:rect b="b" l="l" r="r" t="t"/>
            <a:pathLst>
              <a:path extrusionOk="0" h="1382" w="290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9" name="Google Shape;1669;p30"/>
          <p:cNvSpPr/>
          <p:nvPr/>
        </p:nvSpPr>
        <p:spPr>
          <a:xfrm>
            <a:off x="2568286" y="162406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0" name="Google Shape;1670;p30"/>
          <p:cNvSpPr/>
          <p:nvPr/>
        </p:nvSpPr>
        <p:spPr>
          <a:xfrm>
            <a:off x="2530186" y="1678042"/>
            <a:ext cx="1273175" cy="1979613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71" name="Google Shape;1671;p30"/>
          <p:cNvCxnSpPr/>
          <p:nvPr/>
        </p:nvCxnSpPr>
        <p:spPr>
          <a:xfrm>
            <a:off x="2539711" y="2438455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2" name="Google Shape;1672;p30"/>
          <p:cNvSpPr txBox="1"/>
          <p:nvPr/>
        </p:nvSpPr>
        <p:spPr>
          <a:xfrm>
            <a:off x="2496849" y="2420992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673" name="Google Shape;1673;p30"/>
          <p:cNvCxnSpPr/>
          <p:nvPr/>
        </p:nvCxnSpPr>
        <p:spPr>
          <a:xfrm>
            <a:off x="2547649" y="2759130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4" name="Google Shape;1674;p30"/>
          <p:cNvCxnSpPr/>
          <p:nvPr/>
        </p:nvCxnSpPr>
        <p:spPr>
          <a:xfrm>
            <a:off x="2533361" y="3068692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5" name="Google Shape;1675;p30"/>
          <p:cNvCxnSpPr/>
          <p:nvPr/>
        </p:nvCxnSpPr>
        <p:spPr>
          <a:xfrm>
            <a:off x="2533361" y="3354442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6" name="Google Shape;1676;p30"/>
          <p:cNvSpPr txBox="1"/>
          <p:nvPr/>
        </p:nvSpPr>
        <p:spPr>
          <a:xfrm>
            <a:off x="2531774" y="1668517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677" name="Google Shape;1677;p30"/>
          <p:cNvSpPr txBox="1"/>
          <p:nvPr/>
        </p:nvSpPr>
        <p:spPr>
          <a:xfrm>
            <a:off x="2487324" y="3325867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678" name="Google Shape;1678;p30"/>
          <p:cNvSpPr txBox="1"/>
          <p:nvPr/>
        </p:nvSpPr>
        <p:spPr>
          <a:xfrm>
            <a:off x="2506374" y="3040117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679" name="Google Shape;1679;p30"/>
          <p:cNvSpPr txBox="1"/>
          <p:nvPr/>
        </p:nvSpPr>
        <p:spPr>
          <a:xfrm>
            <a:off x="2496849" y="2744842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680" name="Google Shape;1680;p30"/>
          <p:cNvSpPr/>
          <p:nvPr/>
        </p:nvSpPr>
        <p:spPr>
          <a:xfrm>
            <a:off x="2866736" y="1954267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1" name="Google Shape;1681;p30"/>
          <p:cNvGrpSpPr/>
          <p:nvPr/>
        </p:nvGrpSpPr>
        <p:grpSpPr>
          <a:xfrm>
            <a:off x="2834986" y="2278117"/>
            <a:ext cx="620713" cy="228600"/>
            <a:chOff x="1287" y="2524"/>
            <a:chExt cx="260" cy="100"/>
          </a:xfrm>
        </p:grpSpPr>
        <p:sp>
          <p:nvSpPr>
            <p:cNvPr id="1682" name="Google Shape;1682;p30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686" name="Google Shape;1686;p30"/>
          <p:cNvSpPr/>
          <p:nvPr/>
        </p:nvSpPr>
        <p:spPr>
          <a:xfrm>
            <a:off x="5067011" y="1390705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7" name="Google Shape;1687;p30"/>
          <p:cNvSpPr/>
          <p:nvPr/>
        </p:nvSpPr>
        <p:spPr>
          <a:xfrm>
            <a:off x="5013036" y="1468492"/>
            <a:ext cx="2225675" cy="1979613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8" name="Google Shape;1688;p30"/>
          <p:cNvSpPr txBox="1"/>
          <p:nvPr/>
        </p:nvSpPr>
        <p:spPr>
          <a:xfrm>
            <a:off x="5438486" y="219715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sp>
        <p:nvSpPr>
          <p:cNvPr id="1689" name="Google Shape;1689;p30"/>
          <p:cNvSpPr txBox="1"/>
          <p:nvPr/>
        </p:nvSpPr>
        <p:spPr>
          <a:xfrm>
            <a:off x="5492461" y="1420867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690" name="Google Shape;1690;p30"/>
          <p:cNvSpPr txBox="1"/>
          <p:nvPr/>
        </p:nvSpPr>
        <p:spPr>
          <a:xfrm>
            <a:off x="5432136" y="310203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691" name="Google Shape;1691;p30"/>
          <p:cNvSpPr txBox="1"/>
          <p:nvPr/>
        </p:nvSpPr>
        <p:spPr>
          <a:xfrm>
            <a:off x="5432136" y="281628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692" name="Google Shape;1692;p30"/>
          <p:cNvSpPr/>
          <p:nvPr/>
        </p:nvSpPr>
        <p:spPr>
          <a:xfrm>
            <a:off x="5132099" y="1727255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P4</a:t>
            </a:r>
            <a:endParaRPr/>
          </a:p>
        </p:txBody>
      </p:sp>
      <p:sp>
        <p:nvSpPr>
          <p:cNvPr id="1693" name="Google Shape;1693;p30"/>
          <p:cNvSpPr/>
          <p:nvPr/>
        </p:nvSpPr>
        <p:spPr>
          <a:xfrm>
            <a:off x="8202324" y="161613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4" name="Google Shape;1694;p30"/>
          <p:cNvSpPr/>
          <p:nvPr/>
        </p:nvSpPr>
        <p:spPr>
          <a:xfrm>
            <a:off x="8005474" y="1657405"/>
            <a:ext cx="1631950" cy="197961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5" name="Google Shape;1695;p30"/>
          <p:cNvSpPr txBox="1"/>
          <p:nvPr/>
        </p:nvSpPr>
        <p:spPr>
          <a:xfrm>
            <a:off x="8130886" y="241305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sp>
        <p:nvSpPr>
          <p:cNvPr id="1696" name="Google Shape;1696;p30"/>
          <p:cNvSpPr txBox="1"/>
          <p:nvPr/>
        </p:nvSpPr>
        <p:spPr>
          <a:xfrm>
            <a:off x="8165811" y="166058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697" name="Google Shape;1697;p30"/>
          <p:cNvSpPr txBox="1"/>
          <p:nvPr/>
        </p:nvSpPr>
        <p:spPr>
          <a:xfrm>
            <a:off x="8173749" y="331793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698" name="Google Shape;1698;p30"/>
          <p:cNvSpPr txBox="1"/>
          <p:nvPr/>
        </p:nvSpPr>
        <p:spPr>
          <a:xfrm>
            <a:off x="8140411" y="303218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699" name="Google Shape;1699;p30"/>
          <p:cNvSpPr txBox="1"/>
          <p:nvPr/>
        </p:nvSpPr>
        <p:spPr>
          <a:xfrm>
            <a:off x="8130886" y="273690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700" name="Google Shape;1700;p30"/>
          <p:cNvSpPr/>
          <p:nvPr/>
        </p:nvSpPr>
        <p:spPr>
          <a:xfrm>
            <a:off x="8086436" y="1954267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/>
          </a:p>
        </p:txBody>
      </p:sp>
      <p:sp>
        <p:nvSpPr>
          <p:cNvPr id="1701" name="Google Shape;1701;p30"/>
          <p:cNvSpPr/>
          <p:nvPr/>
        </p:nvSpPr>
        <p:spPr>
          <a:xfrm>
            <a:off x="9661236" y="1636767"/>
            <a:ext cx="504825" cy="2133600"/>
          </a:xfrm>
          <a:custGeom>
            <a:rect b="b" l="l" r="r" t="t"/>
            <a:pathLst>
              <a:path extrusionOk="0" h="1344" w="318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2" name="Google Shape;1702;p30"/>
          <p:cNvSpPr txBox="1"/>
          <p:nvPr/>
        </p:nvSpPr>
        <p:spPr>
          <a:xfrm flipH="1">
            <a:off x="1723736" y="4418067"/>
            <a:ext cx="1147763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host: IP address A</a:t>
            </a:r>
            <a:endParaRPr/>
          </a:p>
        </p:txBody>
      </p:sp>
      <p:sp>
        <p:nvSpPr>
          <p:cNvPr id="1703" name="Google Shape;1703;p30"/>
          <p:cNvSpPr txBox="1"/>
          <p:nvPr/>
        </p:nvSpPr>
        <p:spPr>
          <a:xfrm flipH="1">
            <a:off x="9480261" y="4314880"/>
            <a:ext cx="1147763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host: IP address C</a:t>
            </a:r>
            <a:endParaRPr/>
          </a:p>
        </p:txBody>
      </p:sp>
      <p:cxnSp>
        <p:nvCxnSpPr>
          <p:cNvPr id="1704" name="Google Shape;1704;p30"/>
          <p:cNvCxnSpPr/>
          <p:nvPr/>
        </p:nvCxnSpPr>
        <p:spPr>
          <a:xfrm>
            <a:off x="4989224" y="3144892"/>
            <a:ext cx="2233612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5" name="Google Shape;1705;p30"/>
          <p:cNvCxnSpPr/>
          <p:nvPr/>
        </p:nvCxnSpPr>
        <p:spPr>
          <a:xfrm>
            <a:off x="5005099" y="2843267"/>
            <a:ext cx="2233612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6" name="Google Shape;1706;p30"/>
          <p:cNvSpPr txBox="1"/>
          <p:nvPr/>
        </p:nvSpPr>
        <p:spPr>
          <a:xfrm>
            <a:off x="5392449" y="250830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cxnSp>
        <p:nvCxnSpPr>
          <p:cNvPr id="1707" name="Google Shape;1707;p30"/>
          <p:cNvCxnSpPr/>
          <p:nvPr/>
        </p:nvCxnSpPr>
        <p:spPr>
          <a:xfrm>
            <a:off x="5008274" y="2521005"/>
            <a:ext cx="2233612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8" name="Google Shape;1708;p30"/>
          <p:cNvCxnSpPr/>
          <p:nvPr/>
        </p:nvCxnSpPr>
        <p:spPr>
          <a:xfrm>
            <a:off x="5011449" y="2198742"/>
            <a:ext cx="2233612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09" name="Google Shape;1709;p30"/>
          <p:cNvGrpSpPr/>
          <p:nvPr/>
        </p:nvGrpSpPr>
        <p:grpSpPr>
          <a:xfrm>
            <a:off x="5187661" y="2060630"/>
            <a:ext cx="473075" cy="228600"/>
            <a:chOff x="1287" y="2524"/>
            <a:chExt cx="260" cy="100"/>
          </a:xfrm>
        </p:grpSpPr>
        <p:sp>
          <p:nvSpPr>
            <p:cNvPr id="1710" name="Google Shape;1710;p30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714" name="Google Shape;1714;p30"/>
          <p:cNvSpPr/>
          <p:nvPr/>
        </p:nvSpPr>
        <p:spPr>
          <a:xfrm>
            <a:off x="6498936" y="1732017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P6</a:t>
            </a:r>
            <a:endParaRPr/>
          </a:p>
        </p:txBody>
      </p:sp>
      <p:sp>
        <p:nvSpPr>
          <p:cNvPr id="1715" name="Google Shape;1715;p30"/>
          <p:cNvSpPr/>
          <p:nvPr/>
        </p:nvSpPr>
        <p:spPr>
          <a:xfrm>
            <a:off x="5827424" y="1730430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P5</a:t>
            </a:r>
            <a:endParaRPr/>
          </a:p>
        </p:txBody>
      </p:sp>
      <p:grpSp>
        <p:nvGrpSpPr>
          <p:cNvPr id="1716" name="Google Shape;1716;p30"/>
          <p:cNvGrpSpPr/>
          <p:nvPr/>
        </p:nvGrpSpPr>
        <p:grpSpPr>
          <a:xfrm>
            <a:off x="5892511" y="2065392"/>
            <a:ext cx="473075" cy="228600"/>
            <a:chOff x="1287" y="2524"/>
            <a:chExt cx="260" cy="100"/>
          </a:xfrm>
        </p:grpSpPr>
        <p:sp>
          <p:nvSpPr>
            <p:cNvPr id="1717" name="Google Shape;1717;p30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18" name="Google Shape;1718;p30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19" name="Google Shape;1719;p30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0" name="Google Shape;1720;p30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21" name="Google Shape;1721;p30"/>
          <p:cNvGrpSpPr/>
          <p:nvPr/>
        </p:nvGrpSpPr>
        <p:grpSpPr>
          <a:xfrm>
            <a:off x="6564024" y="2070155"/>
            <a:ext cx="473075" cy="228600"/>
            <a:chOff x="1287" y="2524"/>
            <a:chExt cx="260" cy="100"/>
          </a:xfrm>
        </p:grpSpPr>
        <p:sp>
          <p:nvSpPr>
            <p:cNvPr id="1722" name="Google Shape;1722;p30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3" name="Google Shape;1723;p30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4" name="Google Shape;1724;p30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5" name="Google Shape;1725;p30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26" name="Google Shape;1726;p30"/>
          <p:cNvCxnSpPr/>
          <p:nvPr/>
        </p:nvCxnSpPr>
        <p:spPr>
          <a:xfrm>
            <a:off x="7997536" y="3360792"/>
            <a:ext cx="16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7" name="Google Shape;1727;p30"/>
          <p:cNvCxnSpPr/>
          <p:nvPr/>
        </p:nvCxnSpPr>
        <p:spPr>
          <a:xfrm>
            <a:off x="7988011" y="3065517"/>
            <a:ext cx="16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8" name="Google Shape;1728;p30"/>
          <p:cNvCxnSpPr/>
          <p:nvPr/>
        </p:nvCxnSpPr>
        <p:spPr>
          <a:xfrm>
            <a:off x="7988011" y="2770242"/>
            <a:ext cx="16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9" name="Google Shape;1729;p30"/>
          <p:cNvCxnSpPr/>
          <p:nvPr/>
        </p:nvCxnSpPr>
        <p:spPr>
          <a:xfrm>
            <a:off x="7988011" y="2465442"/>
            <a:ext cx="16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30" name="Google Shape;1730;p30"/>
          <p:cNvGrpSpPr/>
          <p:nvPr/>
        </p:nvGrpSpPr>
        <p:grpSpPr>
          <a:xfrm>
            <a:off x="8140411" y="2292405"/>
            <a:ext cx="473075" cy="228600"/>
            <a:chOff x="1287" y="2524"/>
            <a:chExt cx="260" cy="100"/>
          </a:xfrm>
        </p:grpSpPr>
        <p:sp>
          <p:nvSpPr>
            <p:cNvPr id="1731" name="Google Shape;1731;p30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2" name="Google Shape;1732;p30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3" name="Google Shape;1733;p30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4" name="Google Shape;1734;p30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35" name="Google Shape;1735;p30"/>
          <p:cNvGrpSpPr/>
          <p:nvPr/>
        </p:nvGrpSpPr>
        <p:grpSpPr>
          <a:xfrm>
            <a:off x="8935749" y="2282880"/>
            <a:ext cx="473075" cy="228600"/>
            <a:chOff x="1287" y="2524"/>
            <a:chExt cx="260" cy="100"/>
          </a:xfrm>
        </p:grpSpPr>
        <p:sp>
          <p:nvSpPr>
            <p:cNvPr id="1736" name="Google Shape;1736;p30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7" name="Google Shape;1737;p30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8" name="Google Shape;1738;p30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9" name="Google Shape;1739;p30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740" name="Google Shape;1740;p30"/>
          <p:cNvSpPr/>
          <p:nvPr/>
        </p:nvSpPr>
        <p:spPr>
          <a:xfrm>
            <a:off x="8877011" y="1949505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/>
          </a:p>
        </p:txBody>
      </p:sp>
      <p:grpSp>
        <p:nvGrpSpPr>
          <p:cNvPr id="1741" name="Google Shape;1741;p30"/>
          <p:cNvGrpSpPr/>
          <p:nvPr/>
        </p:nvGrpSpPr>
        <p:grpSpPr>
          <a:xfrm>
            <a:off x="3128674" y="2152705"/>
            <a:ext cx="2695575" cy="3382962"/>
            <a:chOff x="3128674" y="2152705"/>
            <a:chExt cx="2695575" cy="3382962"/>
          </a:xfrm>
        </p:grpSpPr>
        <p:grpSp>
          <p:nvGrpSpPr>
            <p:cNvPr id="1742" name="Google Shape;1742;p30"/>
            <p:cNvGrpSpPr/>
            <p:nvPr/>
          </p:nvGrpSpPr>
          <p:grpSpPr>
            <a:xfrm>
              <a:off x="3301711" y="4192642"/>
              <a:ext cx="2173288" cy="1343025"/>
              <a:chOff x="3301711" y="4192642"/>
              <a:chExt cx="2173288" cy="1343025"/>
            </a:xfrm>
          </p:grpSpPr>
          <p:grpSp>
            <p:nvGrpSpPr>
              <p:cNvPr id="1743" name="Google Shape;1743;p30"/>
              <p:cNvGrpSpPr/>
              <p:nvPr/>
            </p:nvGrpSpPr>
            <p:grpSpPr>
              <a:xfrm>
                <a:off x="3450936" y="4883205"/>
                <a:ext cx="2024063" cy="652462"/>
                <a:chOff x="1079" y="3697"/>
                <a:chExt cx="1275" cy="411"/>
              </a:xfrm>
            </p:grpSpPr>
            <p:sp>
              <p:nvSpPr>
                <p:cNvPr id="1744" name="Google Shape;1744;p30"/>
                <p:cNvSpPr/>
                <p:nvPr/>
              </p:nvSpPr>
              <p:spPr>
                <a:xfrm>
                  <a:off x="1553" y="3697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orbe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1745" name="Google Shape;1745;p30"/>
                <p:cNvCxnSpPr/>
                <p:nvPr/>
              </p:nvCxnSpPr>
              <p:spPr>
                <a:xfrm>
                  <a:off x="2179" y="3770"/>
                  <a:ext cx="175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CC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746" name="Google Shape;1746;p30"/>
                <p:cNvSpPr txBox="1"/>
                <p:nvPr/>
              </p:nvSpPr>
              <p:spPr>
                <a:xfrm>
                  <a:off x="1079" y="3822"/>
                  <a:ext cx="1233" cy="2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r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source IP,port: A,9157</a:t>
                  </a:r>
                  <a:endParaRPr/>
                </a:p>
                <a:p>
                  <a:pPr indent="0" lvl="0" marL="0" marR="0" rtl="0" algn="r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dest IP, port: B,80</a:t>
                  </a:r>
                  <a:endParaRPr/>
                </a:p>
              </p:txBody>
            </p:sp>
          </p:grpSp>
          <p:grpSp>
            <p:nvGrpSpPr>
              <p:cNvPr id="1747" name="Google Shape;1747;p30"/>
              <p:cNvGrpSpPr/>
              <p:nvPr/>
            </p:nvGrpSpPr>
            <p:grpSpPr>
              <a:xfrm>
                <a:off x="3301711" y="4192642"/>
                <a:ext cx="1887538" cy="652463"/>
                <a:chOff x="2741" y="3750"/>
                <a:chExt cx="1189" cy="411"/>
              </a:xfrm>
            </p:grpSpPr>
            <p:sp>
              <p:nvSpPr>
                <p:cNvPr id="1748" name="Google Shape;1748;p30"/>
                <p:cNvSpPr/>
                <p:nvPr/>
              </p:nvSpPr>
              <p:spPr>
                <a:xfrm>
                  <a:off x="2859" y="3750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orbe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1749" name="Google Shape;1749;p30"/>
                <p:cNvCxnSpPr/>
                <p:nvPr/>
              </p:nvCxnSpPr>
              <p:spPr>
                <a:xfrm>
                  <a:off x="2741" y="3837"/>
                  <a:ext cx="175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CC0000"/>
                  </a:solidFill>
                  <a:prstDash val="solid"/>
                  <a:round/>
                  <a:headEnd len="med" w="med" type="triangle"/>
                  <a:tailEnd len="med" w="med" type="none"/>
                </a:ln>
              </p:spPr>
            </p:cxnSp>
            <p:sp>
              <p:nvSpPr>
                <p:cNvPr id="1750" name="Google Shape;1750;p30"/>
                <p:cNvSpPr txBox="1"/>
                <p:nvPr/>
              </p:nvSpPr>
              <p:spPr>
                <a:xfrm>
                  <a:off x="2813" y="3875"/>
                  <a:ext cx="1117" cy="2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source IP,port: B,80</a:t>
                  </a:r>
                  <a:endParaRPr/>
                </a:p>
                <a:p>
                  <a:pPr indent="0" lvl="0" marL="0" marR="0" rtl="0" algn="l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dest IP,port: A,9157</a:t>
                  </a:r>
                  <a:endParaRPr/>
                </a:p>
              </p:txBody>
            </p:sp>
          </p:grpSp>
        </p:grpSp>
        <p:sp>
          <p:nvSpPr>
            <p:cNvPr id="1751" name="Google Shape;1751;p30"/>
            <p:cNvSpPr/>
            <p:nvPr/>
          </p:nvSpPr>
          <p:spPr>
            <a:xfrm>
              <a:off x="3128674" y="2152705"/>
              <a:ext cx="2695575" cy="2695575"/>
            </a:xfrm>
            <a:custGeom>
              <a:rect b="b" l="l" r="r" t="t"/>
              <a:pathLst>
                <a:path extrusionOk="0" h="1698" w="1698">
                  <a:moveTo>
                    <a:pt x="0" y="131"/>
                  </a:moveTo>
                  <a:lnTo>
                    <a:pt x="0" y="1698"/>
                  </a:lnTo>
                  <a:lnTo>
                    <a:pt x="1698" y="1690"/>
                  </a:lnTo>
                  <a:lnTo>
                    <a:pt x="1691" y="148"/>
                  </a:lnTo>
                  <a:lnTo>
                    <a:pt x="1443" y="0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752" name="Google Shape;1752;p30"/>
          <p:cNvSpPr/>
          <p:nvPr/>
        </p:nvSpPr>
        <p:spPr>
          <a:xfrm>
            <a:off x="6114761" y="2184455"/>
            <a:ext cx="3089275" cy="3252787"/>
          </a:xfrm>
          <a:custGeom>
            <a:rect b="b" l="l" r="r" t="t"/>
            <a:pathLst>
              <a:path extrusionOk="0" h="1801" w="1946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53" name="Google Shape;1753;p30"/>
          <p:cNvGrpSpPr/>
          <p:nvPr/>
        </p:nvGrpSpPr>
        <p:grpSpPr>
          <a:xfrm>
            <a:off x="6773574" y="2173342"/>
            <a:ext cx="2170112" cy="2876550"/>
            <a:chOff x="6773574" y="2173342"/>
            <a:chExt cx="2170112" cy="2876550"/>
          </a:xfrm>
        </p:grpSpPr>
        <p:sp>
          <p:nvSpPr>
            <p:cNvPr id="1754" name="Google Shape;1754;p30"/>
            <p:cNvSpPr/>
            <p:nvPr/>
          </p:nvSpPr>
          <p:spPr>
            <a:xfrm>
              <a:off x="6773574" y="2173342"/>
              <a:ext cx="1609725" cy="2465388"/>
            </a:xfrm>
            <a:custGeom>
              <a:rect b="b" l="l" r="r" t="t"/>
              <a:pathLst>
                <a:path extrusionOk="0" h="1480" w="1014">
                  <a:moveTo>
                    <a:pt x="0" y="0"/>
                  </a:moveTo>
                  <a:lnTo>
                    <a:pt x="0" y="1480"/>
                  </a:lnTo>
                  <a:lnTo>
                    <a:pt x="1014" y="1480"/>
                  </a:lnTo>
                  <a:lnTo>
                    <a:pt x="1014" y="146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755" name="Google Shape;1755;p30"/>
            <p:cNvGrpSpPr/>
            <p:nvPr/>
          </p:nvGrpSpPr>
          <p:grpSpPr>
            <a:xfrm>
              <a:off x="6871999" y="4397430"/>
              <a:ext cx="2071687" cy="652462"/>
              <a:chOff x="2741" y="3750"/>
              <a:chExt cx="1305" cy="411"/>
            </a:xfrm>
          </p:grpSpPr>
          <p:sp>
            <p:nvSpPr>
              <p:cNvPr id="1756" name="Google Shape;1756;p30"/>
              <p:cNvSpPr/>
              <p:nvPr/>
            </p:nvSpPr>
            <p:spPr>
              <a:xfrm>
                <a:off x="2859" y="3750"/>
                <a:ext cx="678" cy="138"/>
              </a:xfrm>
              <a:prstGeom prst="rect">
                <a:avLst/>
              </a:prstGeom>
              <a:solidFill>
                <a:srgbClr val="3C6CD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757" name="Google Shape;1757;p30"/>
              <p:cNvCxnSpPr/>
              <p:nvPr/>
            </p:nvCxnSpPr>
            <p:spPr>
              <a:xfrm>
                <a:off x="2741" y="3837"/>
                <a:ext cx="175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1758" name="Google Shape;1758;p30"/>
              <p:cNvSpPr txBox="1"/>
              <p:nvPr/>
            </p:nvSpPr>
            <p:spPr>
              <a:xfrm>
                <a:off x="2813" y="3875"/>
                <a:ext cx="1233" cy="2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source IP,port: C,5775</a:t>
                </a:r>
                <a:endParaRPr/>
              </a:p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dest IP,port: B,80</a:t>
                </a:r>
                <a:endParaRPr/>
              </a:p>
            </p:txBody>
          </p:sp>
        </p:grpSp>
      </p:grpSp>
      <p:grpSp>
        <p:nvGrpSpPr>
          <p:cNvPr id="1759" name="Google Shape;1759;p30"/>
          <p:cNvGrpSpPr/>
          <p:nvPr/>
        </p:nvGrpSpPr>
        <p:grpSpPr>
          <a:xfrm>
            <a:off x="6941849" y="5186417"/>
            <a:ext cx="2063750" cy="661988"/>
            <a:chOff x="2741" y="3750"/>
            <a:chExt cx="1300" cy="417"/>
          </a:xfrm>
        </p:grpSpPr>
        <p:sp>
          <p:nvSpPr>
            <p:cNvPr id="1760" name="Google Shape;1760;p30"/>
            <p:cNvSpPr/>
            <p:nvPr/>
          </p:nvSpPr>
          <p:spPr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761" name="Google Shape;1761;p30"/>
            <p:cNvCxnSpPr/>
            <p:nvPr/>
          </p:nvCxnSpPr>
          <p:spPr>
            <a:xfrm>
              <a:off x="2741" y="3837"/>
              <a:ext cx="175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762" name="Google Shape;1762;p30"/>
            <p:cNvSpPr txBox="1"/>
            <p:nvPr/>
          </p:nvSpPr>
          <p:spPr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IP,port: C,9157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IP,port: B,80</a:t>
              </a:r>
              <a:endParaRPr/>
            </a:p>
          </p:txBody>
        </p:sp>
      </p:grpSp>
      <p:sp>
        <p:nvSpPr>
          <p:cNvPr id="1763" name="Google Shape;1763;p30"/>
          <p:cNvSpPr txBox="1"/>
          <p:nvPr/>
        </p:nvSpPr>
        <p:spPr>
          <a:xfrm flipH="1">
            <a:off x="6681499" y="3414767"/>
            <a:ext cx="1147762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server: IP address B</a:t>
            </a:r>
            <a:endParaRPr/>
          </a:p>
        </p:txBody>
      </p:sp>
      <p:grpSp>
        <p:nvGrpSpPr>
          <p:cNvPr id="1764" name="Google Shape;1764;p30"/>
          <p:cNvGrpSpPr/>
          <p:nvPr/>
        </p:nvGrpSpPr>
        <p:grpSpPr>
          <a:xfrm>
            <a:off x="4455824" y="2905180"/>
            <a:ext cx="358775" cy="704850"/>
            <a:chOff x="4140" y="429"/>
            <a:chExt cx="1425" cy="2396"/>
          </a:xfrm>
        </p:grpSpPr>
        <p:sp>
          <p:nvSpPr>
            <p:cNvPr id="1765" name="Google Shape;1765;p3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770" name="Google Shape;1770;p30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1771" name="Google Shape;1771;p30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2" name="Google Shape;1772;p30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73" name="Google Shape;1773;p30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774" name="Google Shape;1774;p30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1775" name="Google Shape;1775;p30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6" name="Google Shape;1776;p30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77" name="Google Shape;1777;p30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78" name="Google Shape;1778;p30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779" name="Google Shape;1779;p30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1780" name="Google Shape;1780;p30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1" name="Google Shape;1781;p30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82" name="Google Shape;1782;p3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783" name="Google Shape;1783;p30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1784" name="Google Shape;1784;p30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5" name="Google Shape;1785;p30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86" name="Google Shape;1786;p30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7" name="Google Shape;1787;p3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8" name="Google Shape;1788;p3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9" name="Google Shape;1789;p30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0" name="Google Shape;1790;p3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1" name="Google Shape;1791;p30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2" name="Google Shape;1792;p30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3" name="Google Shape;1793;p30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4" name="Google Shape;1794;p30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30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6" name="Google Shape;1796;p30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97" name="Google Shape;1797;p30"/>
          <p:cNvGrpSpPr/>
          <p:nvPr/>
        </p:nvGrpSpPr>
        <p:grpSpPr>
          <a:xfrm>
            <a:off x="1590386" y="3325867"/>
            <a:ext cx="711200" cy="669925"/>
            <a:chOff x="-44" y="1473"/>
            <a:chExt cx="981" cy="1105"/>
          </a:xfrm>
        </p:grpSpPr>
        <p:pic>
          <p:nvPicPr>
            <p:cNvPr descr="desktop_computer_stylized_medium" id="1798" name="Google Shape;1798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9" name="Google Shape;1799;p3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00" name="Google Shape;1800;p30"/>
          <p:cNvGrpSpPr/>
          <p:nvPr/>
        </p:nvGrpSpPr>
        <p:grpSpPr>
          <a:xfrm flipH="1">
            <a:off x="9893011" y="3241730"/>
            <a:ext cx="711200" cy="669925"/>
            <a:chOff x="-44" y="1473"/>
            <a:chExt cx="981" cy="1105"/>
          </a:xfrm>
        </p:grpSpPr>
        <p:pic>
          <p:nvPicPr>
            <p:cNvPr descr="desktop_computer_stylized_medium" id="1801" name="Google Shape;1801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2" name="Google Shape;1802;p3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803" name="Google Shape;1803;p30"/>
          <p:cNvSpPr txBox="1"/>
          <p:nvPr/>
        </p:nvSpPr>
        <p:spPr>
          <a:xfrm>
            <a:off x="822086" y="5737235"/>
            <a:ext cx="664284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Three segments, all destined to IP address: B,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dest port: 80 are demultiplexed to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sockets</a:t>
            </a:r>
            <a:endParaRPr/>
          </a:p>
        </p:txBody>
      </p:sp>
      <p:sp>
        <p:nvSpPr>
          <p:cNvPr id="1804" name="Google Shape;1804;p30"/>
          <p:cNvSpPr/>
          <p:nvPr/>
        </p:nvSpPr>
        <p:spPr>
          <a:xfrm>
            <a:off x="4454237" y="5186417"/>
            <a:ext cx="1017672" cy="412705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5" name="Google Shape;1805;p30"/>
          <p:cNvSpPr/>
          <p:nvPr/>
        </p:nvSpPr>
        <p:spPr>
          <a:xfrm>
            <a:off x="7577600" y="4694310"/>
            <a:ext cx="1017672" cy="412705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6" name="Google Shape;1806;p30"/>
          <p:cNvSpPr/>
          <p:nvPr/>
        </p:nvSpPr>
        <p:spPr>
          <a:xfrm>
            <a:off x="7631575" y="5530882"/>
            <a:ext cx="1017672" cy="412705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pache web server logo" id="1807" name="Google Shape;180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2538" y="1073700"/>
            <a:ext cx="1474756" cy="644858"/>
          </a:xfrm>
          <a:prstGeom prst="rect">
            <a:avLst/>
          </a:prstGeom>
          <a:noFill/>
          <a:ln>
            <a:noFill/>
          </a:ln>
        </p:spPr>
      </p:pic>
      <p:sp>
        <p:nvSpPr>
          <p:cNvPr id="1808" name="Google Shape;1808;p30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31"/>
          <p:cNvSpPr txBox="1"/>
          <p:nvPr>
            <p:ph type="title"/>
          </p:nvPr>
        </p:nvSpPr>
        <p:spPr>
          <a:xfrm>
            <a:off x="798690" y="289325"/>
            <a:ext cx="11100625" cy="120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</a:pPr>
            <a:r>
              <a:rPr lang="en-US" sz="5400"/>
              <a:t>Summary</a:t>
            </a:r>
            <a:endParaRPr sz="6000"/>
          </a:p>
        </p:txBody>
      </p:sp>
      <p:sp>
        <p:nvSpPr>
          <p:cNvPr id="1815" name="Google Shape;1815;p31"/>
          <p:cNvSpPr txBox="1"/>
          <p:nvPr/>
        </p:nvSpPr>
        <p:spPr>
          <a:xfrm>
            <a:off x="798690" y="1610067"/>
            <a:ext cx="11100625" cy="5247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463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Multiplexing, demultiplexing: based on segment, datagram header field values</a:t>
            </a:r>
            <a:endParaRPr/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UDP: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demultiplexing using destination port number (only)</a:t>
            </a:r>
            <a:endParaRPr/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600"/>
              <a:buFont typeface="Noto Sans Symbols"/>
              <a:buChar char="▪"/>
            </a:pPr>
            <a:r>
              <a:rPr b="1" i="0" lang="en-US" sz="3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TCP: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demultiplexing using 4-tuple: source and destination IP addresses, and port numbers</a:t>
            </a:r>
            <a:endParaRPr/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Multiplexing/demultiplexing happen at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layers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6" name="Google Shape;1816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2" id="1821" name="Google Shape;18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143000"/>
            <a:ext cx="8534400" cy="3481388"/>
          </a:xfrm>
          <a:prstGeom prst="rect">
            <a:avLst/>
          </a:prstGeom>
          <a:noFill/>
          <a:ln>
            <a:noFill/>
          </a:ln>
        </p:spPr>
      </p:pic>
      <p:sp>
        <p:nvSpPr>
          <p:cNvPr id="1822" name="Google Shape;1822;p32"/>
          <p:cNvSpPr txBox="1"/>
          <p:nvPr>
            <p:ph idx="4294967295" type="title"/>
          </p:nvPr>
        </p:nvSpPr>
        <p:spPr>
          <a:xfrm>
            <a:off x="1484311" y="139703"/>
            <a:ext cx="10018713" cy="514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More on Port Numbers</a:t>
            </a:r>
            <a:endParaRPr/>
          </a:p>
        </p:txBody>
      </p:sp>
      <p:sp>
        <p:nvSpPr>
          <p:cNvPr id="1823" name="Google Shape;1823;p32"/>
          <p:cNvSpPr txBox="1"/>
          <p:nvPr>
            <p:ph idx="4294967295" type="body"/>
          </p:nvPr>
        </p:nvSpPr>
        <p:spPr>
          <a:xfrm>
            <a:off x="1981200" y="4643439"/>
            <a:ext cx="8229600" cy="148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Server is listening on Port 80 for HTTP connections.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client sets the destination port to 80 and uses a dynamic port as its source.</a:t>
            </a:r>
            <a:endParaRPr/>
          </a:p>
        </p:txBody>
      </p:sp>
      <p:sp>
        <p:nvSpPr>
          <p:cNvPr id="1824" name="Google Shape;1824;p32"/>
          <p:cNvSpPr txBox="1"/>
          <p:nvPr/>
        </p:nvSpPr>
        <p:spPr>
          <a:xfrm>
            <a:off x="2057400" y="36576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/>
          </a:p>
        </p:txBody>
      </p:sp>
      <p:cxnSp>
        <p:nvCxnSpPr>
          <p:cNvPr id="1825" name="Google Shape;1825;p32"/>
          <p:cNvCxnSpPr/>
          <p:nvPr/>
        </p:nvCxnSpPr>
        <p:spPr>
          <a:xfrm>
            <a:off x="3352800" y="3048000"/>
            <a:ext cx="4114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cpudp03" id="1826" name="Google Shape;182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914400"/>
            <a:ext cx="4622800" cy="16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7" name="Google Shape;1827;p32"/>
          <p:cNvSpPr/>
          <p:nvPr/>
        </p:nvSpPr>
        <p:spPr>
          <a:xfrm>
            <a:off x="2819400" y="1371600"/>
            <a:ext cx="2057400" cy="152400"/>
          </a:xfrm>
          <a:prstGeom prst="rect">
            <a:avLst/>
          </a:prstGeom>
          <a:noFill/>
          <a:ln cap="flat" cmpd="sng" w="3175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" name="Google Shape;1828;p32"/>
          <p:cNvSpPr/>
          <p:nvPr/>
        </p:nvSpPr>
        <p:spPr>
          <a:xfrm>
            <a:off x="4953000" y="1371600"/>
            <a:ext cx="2286000" cy="1524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9" name="Google Shape;1829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3" id="1834" name="Google Shape;183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143000"/>
            <a:ext cx="8534400" cy="3481388"/>
          </a:xfrm>
          <a:prstGeom prst="rect">
            <a:avLst/>
          </a:prstGeom>
          <a:noFill/>
          <a:ln>
            <a:noFill/>
          </a:ln>
        </p:spPr>
      </p:pic>
      <p:sp>
        <p:nvSpPr>
          <p:cNvPr id="1835" name="Google Shape;1835;p33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Server replies with the web page.</a:t>
            </a:r>
            <a:endParaRPr/>
          </a:p>
          <a:p>
            <a:pPr indent="-288925" lvl="1" marL="855663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Sets the source port to 80 and uses the client’s source port as the destination.</a:t>
            </a:r>
            <a:endParaRPr/>
          </a:p>
        </p:txBody>
      </p:sp>
      <p:cxnSp>
        <p:nvCxnSpPr>
          <p:cNvPr id="1836" name="Google Shape;1836;p33"/>
          <p:cNvCxnSpPr/>
          <p:nvPr/>
        </p:nvCxnSpPr>
        <p:spPr>
          <a:xfrm rot="10800000">
            <a:off x="3505200" y="3124200"/>
            <a:ext cx="40386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cpudp03" id="1837" name="Google Shape;183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762000"/>
            <a:ext cx="4622800" cy="16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8" name="Google Shape;1838;p33"/>
          <p:cNvSpPr/>
          <p:nvPr/>
        </p:nvSpPr>
        <p:spPr>
          <a:xfrm>
            <a:off x="5943600" y="1219200"/>
            <a:ext cx="2057400" cy="152400"/>
          </a:xfrm>
          <a:prstGeom prst="rect">
            <a:avLst/>
          </a:prstGeom>
          <a:noFill/>
          <a:ln cap="flat" cmpd="sng" w="3175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9" name="Google Shape;1839;p33"/>
          <p:cNvSpPr/>
          <p:nvPr/>
        </p:nvSpPr>
        <p:spPr>
          <a:xfrm>
            <a:off x="8077200" y="1219200"/>
            <a:ext cx="2286000" cy="1524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Google Shape;1840;p33"/>
          <p:cNvSpPr txBox="1"/>
          <p:nvPr/>
        </p:nvSpPr>
        <p:spPr>
          <a:xfrm>
            <a:off x="6705600" y="36576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49650</a:t>
            </a:r>
            <a:endParaRPr/>
          </a:p>
        </p:txBody>
      </p:sp>
      <p:sp>
        <p:nvSpPr>
          <p:cNvPr id="1841" name="Google Shape;1841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2" name="Google Shape;1842;p33"/>
          <p:cNvSpPr txBox="1"/>
          <p:nvPr>
            <p:ph idx="4294967295" type="title"/>
          </p:nvPr>
        </p:nvSpPr>
        <p:spPr>
          <a:xfrm>
            <a:off x="1484311" y="139703"/>
            <a:ext cx="10018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Port Numbers in Action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2" id="1847" name="Google Shape;184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143000"/>
            <a:ext cx="8534400" cy="3481388"/>
          </a:xfrm>
          <a:prstGeom prst="rect">
            <a:avLst/>
          </a:prstGeom>
          <a:noFill/>
          <a:ln>
            <a:noFill/>
          </a:ln>
        </p:spPr>
      </p:pic>
      <p:sp>
        <p:nvSpPr>
          <p:cNvPr id="1848" name="Google Shape;1848;p34"/>
          <p:cNvSpPr txBox="1"/>
          <p:nvPr>
            <p:ph idx="4294967295" type="body"/>
          </p:nvPr>
        </p:nvSpPr>
        <p:spPr>
          <a:xfrm>
            <a:off x="1905000" y="4675935"/>
            <a:ext cx="88392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Notice how the source and destination ports are used. </a:t>
            </a:r>
            <a:endParaRPr/>
          </a:p>
        </p:txBody>
      </p:sp>
      <p:sp>
        <p:nvSpPr>
          <p:cNvPr id="1849" name="Google Shape;1849;p34"/>
          <p:cNvSpPr txBox="1"/>
          <p:nvPr/>
        </p:nvSpPr>
        <p:spPr>
          <a:xfrm>
            <a:off x="7467600" y="36576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49650</a:t>
            </a:r>
            <a:endParaRPr/>
          </a:p>
        </p:txBody>
      </p:sp>
      <p:cxnSp>
        <p:nvCxnSpPr>
          <p:cNvPr id="1850" name="Google Shape;1850;p34"/>
          <p:cNvCxnSpPr/>
          <p:nvPr/>
        </p:nvCxnSpPr>
        <p:spPr>
          <a:xfrm rot="10800000">
            <a:off x="3352800" y="3124200"/>
            <a:ext cx="40386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descr="tcpudp03" id="1851" name="Google Shape;185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914400"/>
            <a:ext cx="4622800" cy="16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p34"/>
          <p:cNvSpPr/>
          <p:nvPr/>
        </p:nvSpPr>
        <p:spPr>
          <a:xfrm>
            <a:off x="2819400" y="1371600"/>
            <a:ext cx="2057400" cy="152400"/>
          </a:xfrm>
          <a:prstGeom prst="rect">
            <a:avLst/>
          </a:prstGeom>
          <a:noFill/>
          <a:ln cap="flat" cmpd="sng" w="3175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34"/>
          <p:cNvSpPr/>
          <p:nvPr/>
        </p:nvSpPr>
        <p:spPr>
          <a:xfrm>
            <a:off x="4953000" y="1371600"/>
            <a:ext cx="2286000" cy="1524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p34"/>
          <p:cNvSpPr txBox="1"/>
          <p:nvPr/>
        </p:nvSpPr>
        <p:spPr>
          <a:xfrm>
            <a:off x="2209800" y="36576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/>
          </a:p>
        </p:txBody>
      </p:sp>
      <p:sp>
        <p:nvSpPr>
          <p:cNvPr id="1855" name="Google Shape;1855;p34"/>
          <p:cNvSpPr/>
          <p:nvPr/>
        </p:nvSpPr>
        <p:spPr>
          <a:xfrm>
            <a:off x="4495800" y="3810000"/>
            <a:ext cx="2819400" cy="381000"/>
          </a:xfrm>
          <a:custGeom>
            <a:rect b="b" l="l" r="r" t="t"/>
            <a:pathLst>
              <a:path extrusionOk="0" h="288" w="1776">
                <a:moveTo>
                  <a:pt x="0" y="0"/>
                </a:moveTo>
                <a:lnTo>
                  <a:pt x="768" y="0"/>
                </a:lnTo>
                <a:lnTo>
                  <a:pt x="768" y="288"/>
                </a:lnTo>
                <a:lnTo>
                  <a:pt x="1776" y="288"/>
                </a:lnTo>
              </a:path>
            </a:pathLst>
          </a:cu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Google Shape;1856;p34"/>
          <p:cNvSpPr/>
          <p:nvPr/>
        </p:nvSpPr>
        <p:spPr>
          <a:xfrm>
            <a:off x="4495800" y="3886200"/>
            <a:ext cx="2743200" cy="304800"/>
          </a:xfrm>
          <a:custGeom>
            <a:rect b="b" l="l" r="r" t="t"/>
            <a:pathLst>
              <a:path extrusionOk="0" h="192" w="1728">
                <a:moveTo>
                  <a:pt x="0" y="192"/>
                </a:moveTo>
                <a:lnTo>
                  <a:pt x="672" y="192"/>
                </a:lnTo>
                <a:lnTo>
                  <a:pt x="672" y="0"/>
                </a:lnTo>
                <a:lnTo>
                  <a:pt x="1728" y="0"/>
                </a:lnTo>
              </a:path>
            </a:pathLst>
          </a:cu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7" name="Google Shape;1857;p34"/>
          <p:cNvSpPr/>
          <p:nvPr/>
        </p:nvSpPr>
        <p:spPr>
          <a:xfrm>
            <a:off x="1905000" y="5152364"/>
            <a:ext cx="9003665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88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Clients can use any random port number, servers can’t.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Because clients won’t be able to identify server process otherwise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36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Servers, however, cannot use any random port number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 of well-known port numbers! 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8" name="Google Shape;1858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9" name="Google Shape;1859;p34"/>
          <p:cNvSpPr txBox="1"/>
          <p:nvPr>
            <p:ph idx="4294967295" type="title"/>
          </p:nvPr>
        </p:nvSpPr>
        <p:spPr>
          <a:xfrm>
            <a:off x="1484311" y="139703"/>
            <a:ext cx="10018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Port Numbers in Action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4" id="1864" name="Google Shape;18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990600"/>
            <a:ext cx="87630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5" name="Google Shape;1865;p35"/>
          <p:cNvSpPr txBox="1"/>
          <p:nvPr>
            <p:ph idx="4294967295" type="body"/>
          </p:nvPr>
        </p:nvSpPr>
        <p:spPr>
          <a:xfrm>
            <a:off x="1676400" y="4648200"/>
            <a:ext cx="8839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What if there are two sessions to the same server?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client uses </a:t>
            </a:r>
            <a:r>
              <a:rPr lang="en-US">
                <a:solidFill>
                  <a:srgbClr val="990099"/>
                </a:solidFill>
              </a:rPr>
              <a:t>another dynamic port</a:t>
            </a:r>
            <a:r>
              <a:rPr lang="en-US"/>
              <a:t> as its source and the destination is </a:t>
            </a:r>
            <a:r>
              <a:rPr lang="en-US">
                <a:solidFill>
                  <a:srgbClr val="990099"/>
                </a:solidFill>
              </a:rPr>
              <a:t>still port 80</a:t>
            </a:r>
            <a:r>
              <a:rPr lang="en-US"/>
              <a:t>.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solidFill>
                  <a:srgbClr val="990099"/>
                </a:solidFill>
              </a:rPr>
              <a:t>Different source ports</a:t>
            </a:r>
            <a:r>
              <a:rPr lang="en-US"/>
              <a:t> keep the sessions unique on the server. </a:t>
            </a:r>
            <a:endParaRPr/>
          </a:p>
        </p:txBody>
      </p:sp>
      <p:sp>
        <p:nvSpPr>
          <p:cNvPr id="1866" name="Google Shape;1866;p35"/>
          <p:cNvSpPr txBox="1"/>
          <p:nvPr/>
        </p:nvSpPr>
        <p:spPr>
          <a:xfrm>
            <a:off x="4191000" y="12954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/>
          </a:p>
        </p:txBody>
      </p:sp>
      <p:sp>
        <p:nvSpPr>
          <p:cNvPr id="1867" name="Google Shape;1867;p35"/>
          <p:cNvSpPr txBox="1"/>
          <p:nvPr/>
        </p:nvSpPr>
        <p:spPr>
          <a:xfrm>
            <a:off x="4191000" y="34290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49655</a:t>
            </a:r>
            <a:b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/>
          </a:p>
        </p:txBody>
      </p:sp>
      <p:sp>
        <p:nvSpPr>
          <p:cNvPr id="1868" name="Google Shape;1868;p35"/>
          <p:cNvSpPr txBox="1"/>
          <p:nvPr/>
        </p:nvSpPr>
        <p:spPr>
          <a:xfrm>
            <a:off x="7772400" y="12954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49650</a:t>
            </a:r>
            <a:endParaRPr/>
          </a:p>
        </p:txBody>
      </p:sp>
      <p:sp>
        <p:nvSpPr>
          <p:cNvPr id="1869" name="Google Shape;1869;p35"/>
          <p:cNvSpPr txBox="1"/>
          <p:nvPr/>
        </p:nvSpPr>
        <p:spPr>
          <a:xfrm>
            <a:off x="7696200" y="34290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49655</a:t>
            </a:r>
            <a:endParaRPr/>
          </a:p>
        </p:txBody>
      </p:sp>
      <p:cxnSp>
        <p:nvCxnSpPr>
          <p:cNvPr id="1870" name="Google Shape;1870;p35"/>
          <p:cNvCxnSpPr/>
          <p:nvPr/>
        </p:nvCxnSpPr>
        <p:spPr>
          <a:xfrm>
            <a:off x="6477000" y="1676400"/>
            <a:ext cx="1066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71" name="Google Shape;1871;p35"/>
          <p:cNvCxnSpPr/>
          <p:nvPr/>
        </p:nvCxnSpPr>
        <p:spPr>
          <a:xfrm>
            <a:off x="6477000" y="3810000"/>
            <a:ext cx="1066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72" name="Google Shape;1872;p35"/>
          <p:cNvSpPr txBox="1"/>
          <p:nvPr/>
        </p:nvSpPr>
        <p:spPr>
          <a:xfrm>
            <a:off x="4724400" y="2438401"/>
            <a:ext cx="1752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172.16.230.5</a:t>
            </a:r>
            <a:endParaRPr/>
          </a:p>
        </p:txBody>
      </p:sp>
      <p:sp>
        <p:nvSpPr>
          <p:cNvPr id="1873" name="Google Shape;1873;p35"/>
          <p:cNvSpPr txBox="1"/>
          <p:nvPr/>
        </p:nvSpPr>
        <p:spPr>
          <a:xfrm>
            <a:off x="7315200" y="2438401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207.22.146.33</a:t>
            </a:r>
            <a:endParaRPr/>
          </a:p>
        </p:txBody>
      </p:sp>
      <p:sp>
        <p:nvSpPr>
          <p:cNvPr id="1874" name="Google Shape;1874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5" name="Google Shape;1875;p35"/>
          <p:cNvSpPr txBox="1"/>
          <p:nvPr>
            <p:ph idx="4294967295" type="title"/>
          </p:nvPr>
        </p:nvSpPr>
        <p:spPr>
          <a:xfrm>
            <a:off x="1484311" y="139703"/>
            <a:ext cx="10018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Port Numbers in Action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4" id="1880" name="Google Shape;188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990600"/>
            <a:ext cx="87630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1" name="Google Shape;1881;p36"/>
          <p:cNvSpPr txBox="1"/>
          <p:nvPr>
            <p:ph idx="4294967295" type="body"/>
          </p:nvPr>
        </p:nvSpPr>
        <p:spPr>
          <a:xfrm>
            <a:off x="1981199" y="4508501"/>
            <a:ext cx="9193481" cy="1358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How does the Transport Layer keep them separate?</a:t>
            </a:r>
            <a:endParaRPr/>
          </a:p>
          <a:p>
            <a:pPr indent="-288925" lvl="1" marL="855663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socket  </a:t>
            </a:r>
            <a:r>
              <a:rPr lang="en-US">
                <a:solidFill>
                  <a:srgbClr val="990099"/>
                </a:solidFill>
              </a:rPr>
              <a:t>(IP Address:Port)</a:t>
            </a:r>
            <a:endParaRPr/>
          </a:p>
        </p:txBody>
      </p:sp>
      <p:sp>
        <p:nvSpPr>
          <p:cNvPr id="1882" name="Google Shape;1882;p36"/>
          <p:cNvSpPr txBox="1"/>
          <p:nvPr/>
        </p:nvSpPr>
        <p:spPr>
          <a:xfrm>
            <a:off x="4191000" y="12954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/>
          </a:p>
        </p:txBody>
      </p:sp>
      <p:sp>
        <p:nvSpPr>
          <p:cNvPr id="1883" name="Google Shape;1883;p36"/>
          <p:cNvSpPr txBox="1"/>
          <p:nvPr/>
        </p:nvSpPr>
        <p:spPr>
          <a:xfrm>
            <a:off x="4191000" y="34290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49655</a:t>
            </a:r>
            <a:b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/>
          </a:p>
        </p:txBody>
      </p:sp>
      <p:sp>
        <p:nvSpPr>
          <p:cNvPr id="1884" name="Google Shape;1884;p36"/>
          <p:cNvSpPr txBox="1"/>
          <p:nvPr/>
        </p:nvSpPr>
        <p:spPr>
          <a:xfrm>
            <a:off x="7772400" y="12954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49650</a:t>
            </a:r>
            <a:endParaRPr/>
          </a:p>
        </p:txBody>
      </p:sp>
      <p:sp>
        <p:nvSpPr>
          <p:cNvPr id="1885" name="Google Shape;1885;p36"/>
          <p:cNvSpPr txBox="1"/>
          <p:nvPr/>
        </p:nvSpPr>
        <p:spPr>
          <a:xfrm>
            <a:off x="7696200" y="34290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49655</a:t>
            </a:r>
            <a:endParaRPr/>
          </a:p>
        </p:txBody>
      </p:sp>
      <p:cxnSp>
        <p:nvCxnSpPr>
          <p:cNvPr id="1886" name="Google Shape;1886;p36"/>
          <p:cNvCxnSpPr/>
          <p:nvPr/>
        </p:nvCxnSpPr>
        <p:spPr>
          <a:xfrm>
            <a:off x="6477000" y="1676400"/>
            <a:ext cx="1066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87" name="Google Shape;1887;p36"/>
          <p:cNvCxnSpPr/>
          <p:nvPr/>
        </p:nvCxnSpPr>
        <p:spPr>
          <a:xfrm>
            <a:off x="6477000" y="3810000"/>
            <a:ext cx="1066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88" name="Google Shape;1888;p36"/>
          <p:cNvSpPr txBox="1"/>
          <p:nvPr/>
        </p:nvSpPr>
        <p:spPr>
          <a:xfrm>
            <a:off x="4724400" y="2438401"/>
            <a:ext cx="1752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172.16.230.5</a:t>
            </a:r>
            <a:endParaRPr/>
          </a:p>
        </p:txBody>
      </p:sp>
      <p:sp>
        <p:nvSpPr>
          <p:cNvPr id="1889" name="Google Shape;1889;p36"/>
          <p:cNvSpPr txBox="1"/>
          <p:nvPr/>
        </p:nvSpPr>
        <p:spPr>
          <a:xfrm>
            <a:off x="7315200" y="2438401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207.22.146.33</a:t>
            </a:r>
            <a:endParaRPr/>
          </a:p>
        </p:txBody>
      </p:sp>
      <p:sp>
        <p:nvSpPr>
          <p:cNvPr id="1890" name="Google Shape;1890;p36"/>
          <p:cNvSpPr txBox="1"/>
          <p:nvPr/>
        </p:nvSpPr>
        <p:spPr>
          <a:xfrm>
            <a:off x="1828800" y="5883276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172.16.230.5:49650</a:t>
            </a:r>
            <a:b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172.16.230.5:49655</a:t>
            </a:r>
            <a:endParaRPr/>
          </a:p>
        </p:txBody>
      </p:sp>
      <p:sp>
        <p:nvSpPr>
          <p:cNvPr id="1891" name="Google Shape;1891;p36"/>
          <p:cNvSpPr txBox="1"/>
          <p:nvPr/>
        </p:nvSpPr>
        <p:spPr>
          <a:xfrm>
            <a:off x="7010400" y="5883276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207.22.146.33:49650</a:t>
            </a:r>
            <a:b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207.22.146.33:49655</a:t>
            </a:r>
            <a:endParaRPr/>
          </a:p>
        </p:txBody>
      </p:sp>
      <p:cxnSp>
        <p:nvCxnSpPr>
          <p:cNvPr id="1892" name="Google Shape;1892;p36"/>
          <p:cNvCxnSpPr/>
          <p:nvPr/>
        </p:nvCxnSpPr>
        <p:spPr>
          <a:xfrm>
            <a:off x="5029200" y="6096000"/>
            <a:ext cx="1752600" cy="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93" name="Google Shape;1893;p36"/>
          <p:cNvCxnSpPr/>
          <p:nvPr/>
        </p:nvCxnSpPr>
        <p:spPr>
          <a:xfrm>
            <a:off x="5029200" y="6553200"/>
            <a:ext cx="1752600" cy="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94" name="Google Shape;1894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5" name="Google Shape;1895;p36"/>
          <p:cNvSpPr txBox="1"/>
          <p:nvPr>
            <p:ph idx="4294967295" type="title"/>
          </p:nvPr>
        </p:nvSpPr>
        <p:spPr>
          <a:xfrm>
            <a:off x="1484311" y="139703"/>
            <a:ext cx="10018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Port Numbers in Action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37"/>
          <p:cNvSpPr txBox="1"/>
          <p:nvPr>
            <p:ph idx="4294967295"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Addressing Types and Tools</a:t>
            </a:r>
            <a:endParaRPr/>
          </a:p>
        </p:txBody>
      </p:sp>
      <p:pic>
        <p:nvPicPr>
          <p:cNvPr descr="pic_port 05" id="1901" name="Google Shape;19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6742" y="304800"/>
            <a:ext cx="7550058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2" name="Google Shape;1902;p37"/>
          <p:cNvSpPr txBox="1"/>
          <p:nvPr>
            <p:ph idx="4294967295" type="body"/>
          </p:nvPr>
        </p:nvSpPr>
        <p:spPr>
          <a:xfrm>
            <a:off x="1981200" y="5903269"/>
            <a:ext cx="8229600" cy="722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Actually, when you open up a single web page, there are usually several TCP sessions created, not just one.</a:t>
            </a:r>
            <a:endParaRPr/>
          </a:p>
        </p:txBody>
      </p:sp>
      <p:grpSp>
        <p:nvGrpSpPr>
          <p:cNvPr id="1903" name="Google Shape;1903;p37"/>
          <p:cNvGrpSpPr/>
          <p:nvPr/>
        </p:nvGrpSpPr>
        <p:grpSpPr>
          <a:xfrm>
            <a:off x="1752600" y="1524000"/>
            <a:ext cx="1295400" cy="1066800"/>
            <a:chOff x="144" y="960"/>
            <a:chExt cx="816" cy="672"/>
          </a:xfrm>
        </p:grpSpPr>
        <p:sp>
          <p:nvSpPr>
            <p:cNvPr id="1904" name="Google Shape;1904;p37"/>
            <p:cNvSpPr txBox="1"/>
            <p:nvPr/>
          </p:nvSpPr>
          <p:spPr>
            <a:xfrm>
              <a:off x="144" y="960"/>
              <a:ext cx="672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TCP/UDP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05" name="Google Shape;1905;p37"/>
            <p:cNvCxnSpPr/>
            <p:nvPr/>
          </p:nvCxnSpPr>
          <p:spPr>
            <a:xfrm>
              <a:off x="816" y="1200"/>
              <a:ext cx="144" cy="432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06" name="Google Shape;1906;p37"/>
          <p:cNvGrpSpPr/>
          <p:nvPr/>
        </p:nvGrpSpPr>
        <p:grpSpPr>
          <a:xfrm>
            <a:off x="2895600" y="609600"/>
            <a:ext cx="1447800" cy="2057400"/>
            <a:chOff x="864" y="384"/>
            <a:chExt cx="912" cy="1296"/>
          </a:xfrm>
        </p:grpSpPr>
        <p:sp>
          <p:nvSpPr>
            <p:cNvPr id="1907" name="Google Shape;1907;p37"/>
            <p:cNvSpPr txBox="1"/>
            <p:nvPr/>
          </p:nvSpPr>
          <p:spPr>
            <a:xfrm>
              <a:off x="864" y="384"/>
              <a:ext cx="720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Source IP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08" name="Google Shape;1908;p37"/>
            <p:cNvCxnSpPr/>
            <p:nvPr/>
          </p:nvCxnSpPr>
          <p:spPr>
            <a:xfrm>
              <a:off x="1440" y="624"/>
              <a:ext cx="336" cy="1056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909" name="Google Shape;1909;p37"/>
          <p:cNvSpPr/>
          <p:nvPr/>
        </p:nvSpPr>
        <p:spPr>
          <a:xfrm>
            <a:off x="2667000" y="2398069"/>
            <a:ext cx="6781800" cy="4616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0" name="Google Shape;1910;p37"/>
          <p:cNvGrpSpPr/>
          <p:nvPr/>
        </p:nvGrpSpPr>
        <p:grpSpPr>
          <a:xfrm>
            <a:off x="4495800" y="609600"/>
            <a:ext cx="1295400" cy="2057400"/>
            <a:chOff x="1872" y="384"/>
            <a:chExt cx="816" cy="1296"/>
          </a:xfrm>
        </p:grpSpPr>
        <p:sp>
          <p:nvSpPr>
            <p:cNvPr id="1911" name="Google Shape;1911;p37"/>
            <p:cNvSpPr txBox="1"/>
            <p:nvPr/>
          </p:nvSpPr>
          <p:spPr>
            <a:xfrm>
              <a:off x="1872" y="384"/>
              <a:ext cx="816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Source Port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12" name="Google Shape;1912;p37"/>
            <p:cNvCxnSpPr/>
            <p:nvPr/>
          </p:nvCxnSpPr>
          <p:spPr>
            <a:xfrm>
              <a:off x="2160" y="624"/>
              <a:ext cx="192" cy="1056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13" name="Google Shape;1913;p37"/>
          <p:cNvGrpSpPr/>
          <p:nvPr/>
        </p:nvGrpSpPr>
        <p:grpSpPr>
          <a:xfrm>
            <a:off x="6400800" y="838200"/>
            <a:ext cx="1524000" cy="1828800"/>
            <a:chOff x="3072" y="528"/>
            <a:chExt cx="960" cy="1152"/>
          </a:xfrm>
        </p:grpSpPr>
        <p:sp>
          <p:nvSpPr>
            <p:cNvPr id="1914" name="Google Shape;1914;p37"/>
            <p:cNvSpPr txBox="1"/>
            <p:nvPr/>
          </p:nvSpPr>
          <p:spPr>
            <a:xfrm>
              <a:off x="3072" y="528"/>
              <a:ext cx="960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Destination IP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15" name="Google Shape;1915;p37"/>
            <p:cNvCxnSpPr/>
            <p:nvPr/>
          </p:nvCxnSpPr>
          <p:spPr>
            <a:xfrm flipH="1">
              <a:off x="3072" y="768"/>
              <a:ext cx="336" cy="912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16" name="Google Shape;1916;p37"/>
          <p:cNvGrpSpPr/>
          <p:nvPr/>
        </p:nvGrpSpPr>
        <p:grpSpPr>
          <a:xfrm>
            <a:off x="7391400" y="1371600"/>
            <a:ext cx="2209800" cy="1295400"/>
            <a:chOff x="3696" y="864"/>
            <a:chExt cx="1392" cy="816"/>
          </a:xfrm>
        </p:grpSpPr>
        <p:sp>
          <p:nvSpPr>
            <p:cNvPr id="1917" name="Google Shape;1917;p37"/>
            <p:cNvSpPr txBox="1"/>
            <p:nvPr/>
          </p:nvSpPr>
          <p:spPr>
            <a:xfrm>
              <a:off x="3984" y="864"/>
              <a:ext cx="1104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Destination Port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18" name="Google Shape;1918;p37"/>
            <p:cNvCxnSpPr/>
            <p:nvPr/>
          </p:nvCxnSpPr>
          <p:spPr>
            <a:xfrm flipH="1">
              <a:off x="3696" y="1104"/>
              <a:ext cx="288" cy="576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19" name="Google Shape;1919;p37"/>
          <p:cNvGrpSpPr/>
          <p:nvPr/>
        </p:nvGrpSpPr>
        <p:grpSpPr>
          <a:xfrm>
            <a:off x="7772400" y="2819402"/>
            <a:ext cx="1371600" cy="1636713"/>
            <a:chOff x="3936" y="1776"/>
            <a:chExt cx="864" cy="1031"/>
          </a:xfrm>
        </p:grpSpPr>
        <p:sp>
          <p:nvSpPr>
            <p:cNvPr id="1920" name="Google Shape;1920;p37"/>
            <p:cNvSpPr txBox="1"/>
            <p:nvPr/>
          </p:nvSpPr>
          <p:spPr>
            <a:xfrm>
              <a:off x="3936" y="2400"/>
              <a:ext cx="864" cy="407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Connection State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21" name="Google Shape;1921;p37"/>
            <p:cNvCxnSpPr/>
            <p:nvPr/>
          </p:nvCxnSpPr>
          <p:spPr>
            <a:xfrm flipH="1" rot="10800000">
              <a:off x="4320" y="1776"/>
              <a:ext cx="336" cy="624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22" name="Google Shape;1922;p37"/>
          <p:cNvGrpSpPr/>
          <p:nvPr/>
        </p:nvGrpSpPr>
        <p:grpSpPr>
          <a:xfrm>
            <a:off x="2743200" y="2743202"/>
            <a:ext cx="1752600" cy="1484313"/>
            <a:chOff x="768" y="1728"/>
            <a:chExt cx="1104" cy="935"/>
          </a:xfrm>
        </p:grpSpPr>
        <p:sp>
          <p:nvSpPr>
            <p:cNvPr id="1923" name="Google Shape;1923;p37"/>
            <p:cNvSpPr txBox="1"/>
            <p:nvPr/>
          </p:nvSpPr>
          <p:spPr>
            <a:xfrm>
              <a:off x="768" y="2256"/>
              <a:ext cx="720" cy="407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Source Socket</a:t>
              </a:r>
              <a:endParaRPr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24" name="Google Shape;1924;p37"/>
            <p:cNvCxnSpPr/>
            <p:nvPr/>
          </p:nvCxnSpPr>
          <p:spPr>
            <a:xfrm flipH="1" rot="10800000">
              <a:off x="1440" y="1728"/>
              <a:ext cx="432" cy="528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25" name="Google Shape;1925;p37"/>
          <p:cNvGrpSpPr/>
          <p:nvPr/>
        </p:nvGrpSpPr>
        <p:grpSpPr>
          <a:xfrm>
            <a:off x="5334000" y="2743200"/>
            <a:ext cx="1447800" cy="1984375"/>
            <a:chOff x="2400" y="1728"/>
            <a:chExt cx="912" cy="1250"/>
          </a:xfrm>
        </p:grpSpPr>
        <p:sp>
          <p:nvSpPr>
            <p:cNvPr id="1926" name="Google Shape;1926;p37"/>
            <p:cNvSpPr txBox="1"/>
            <p:nvPr/>
          </p:nvSpPr>
          <p:spPr>
            <a:xfrm>
              <a:off x="2400" y="2571"/>
              <a:ext cx="864" cy="407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Destination Socket</a:t>
              </a:r>
              <a:endParaRPr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27" name="Google Shape;1927;p37"/>
            <p:cNvCxnSpPr/>
            <p:nvPr/>
          </p:nvCxnSpPr>
          <p:spPr>
            <a:xfrm flipH="1" rot="10800000">
              <a:off x="3043" y="1728"/>
              <a:ext cx="269" cy="843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928" name="Google Shape;1928;p37"/>
          <p:cNvSpPr txBox="1"/>
          <p:nvPr/>
        </p:nvSpPr>
        <p:spPr>
          <a:xfrm>
            <a:off x="3124200" y="5029200"/>
            <a:ext cx="2743200" cy="369332"/>
          </a:xfrm>
          <a:prstGeom prst="rect">
            <a:avLst/>
          </a:prstGeom>
          <a:solidFill>
            <a:srgbClr val="006699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netstat –a –n command</a:t>
            </a:r>
            <a:endParaRPr sz="1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37"/>
          <p:cNvSpPr txBox="1"/>
          <p:nvPr/>
        </p:nvSpPr>
        <p:spPr>
          <a:xfrm>
            <a:off x="9689717" y="1905000"/>
            <a:ext cx="2803907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rPr lang="en-US" sz="28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Netstat - Network Utility Tool</a:t>
            </a:r>
            <a:endParaRPr/>
          </a:p>
        </p:txBody>
      </p:sp>
      <p:sp>
        <p:nvSpPr>
          <p:cNvPr id="1930" name="Google Shape;1930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6" name="Google Shape;19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7" name="Google Shape;1937;p3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8" name="Google Shape;1938;p38"/>
          <p:cNvSpPr txBox="1"/>
          <p:nvPr>
            <p:ph idx="1" type="body"/>
          </p:nvPr>
        </p:nvSpPr>
        <p:spPr>
          <a:xfrm>
            <a:off x="1591925" y="1290222"/>
            <a:ext cx="10018713" cy="156966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1315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UDP is a </a:t>
            </a:r>
            <a:r>
              <a:rPr b="1" i="1" lang="en-US" sz="3200" u="sng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connectionless</a:t>
            </a:r>
            <a:r>
              <a:rPr b="1" i="1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  <a:r>
              <a:rPr b="1" i="1" lang="en-US" sz="32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unreliable</a:t>
            </a:r>
            <a:r>
              <a:rPr b="1" i="1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protocol that has </a:t>
            </a:r>
            <a:r>
              <a:rPr b="1" i="1" lang="en-US" sz="32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no flow and error control</a:t>
            </a:r>
            <a:r>
              <a:rPr b="1" i="1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 It uses port numbers to track and multiplex data received from the application layer.</a:t>
            </a:r>
            <a:endParaRPr/>
          </a:p>
        </p:txBody>
      </p:sp>
      <p:sp>
        <p:nvSpPr>
          <p:cNvPr id="1939" name="Google Shape;1939;p38"/>
          <p:cNvSpPr txBox="1"/>
          <p:nvPr/>
        </p:nvSpPr>
        <p:spPr>
          <a:xfrm>
            <a:off x="1820864" y="182564"/>
            <a:ext cx="85296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UDP: User Datagram Protocol </a:t>
            </a:r>
            <a:r>
              <a:rPr lang="en-US" sz="32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[RFC 768]</a:t>
            </a:r>
            <a:endParaRPr sz="40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40" name="Google Shape;1940;p38"/>
          <p:cNvSpPr/>
          <p:nvPr/>
        </p:nvSpPr>
        <p:spPr>
          <a:xfrm>
            <a:off x="4161458" y="3359767"/>
            <a:ext cx="4048125" cy="3259138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1" name="Google Shape;1941;p38"/>
          <p:cNvSpPr txBox="1"/>
          <p:nvPr/>
        </p:nvSpPr>
        <p:spPr>
          <a:xfrm>
            <a:off x="4749491" y="3143073"/>
            <a:ext cx="3130550" cy="433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why is there a UDP?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2" name="Google Shape;1942;p38"/>
          <p:cNvSpPr txBox="1"/>
          <p:nvPr/>
        </p:nvSpPr>
        <p:spPr>
          <a:xfrm>
            <a:off x="4340208" y="3638600"/>
            <a:ext cx="3810000" cy="304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Noto Sans Symbols"/>
              <a:buChar char="❖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connection establishment (which can add delay)</a:t>
            </a:r>
            <a:endParaRPr/>
          </a:p>
          <a:p>
            <a:pPr indent="-285750" lvl="0" marL="285750" marR="0" rtl="0" algn="l"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Noto Sans Symbols"/>
              <a:buChar char="❖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simple: no connection state at sender, receiver</a:t>
            </a:r>
            <a:endParaRPr/>
          </a:p>
          <a:p>
            <a:pPr indent="-285750" lvl="0" marL="285750" marR="0" rtl="0" algn="l"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Noto Sans Symbols"/>
              <a:buChar char="❖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small header size</a:t>
            </a:r>
            <a:endParaRPr/>
          </a:p>
          <a:p>
            <a:pPr indent="-285750" lvl="0" marL="285750" marR="0" rtl="0" algn="l"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Noto Sans Symbols"/>
              <a:buChar char="❖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congestion control: UDP can blast away as fast as desired</a:t>
            </a:r>
            <a:endParaRPr sz="24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39"/>
          <p:cNvSpPr txBox="1"/>
          <p:nvPr>
            <p:ph type="title"/>
          </p:nvPr>
        </p:nvSpPr>
        <p:spPr>
          <a:xfrm>
            <a:off x="1484310" y="252661"/>
            <a:ext cx="10018713" cy="751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UDP</a:t>
            </a:r>
            <a:endParaRPr/>
          </a:p>
        </p:txBody>
      </p:sp>
      <p:sp>
        <p:nvSpPr>
          <p:cNvPr id="1948" name="Google Shape;1948;p3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9" name="Google Shape;1949;p39"/>
          <p:cNvSpPr/>
          <p:nvPr/>
        </p:nvSpPr>
        <p:spPr>
          <a:xfrm>
            <a:off x="1484310" y="1271589"/>
            <a:ext cx="10189133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UDP use: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streaming multimedia apps (loss tolerant, rate sensitive)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DNS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SNMP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HTTP/3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reliable transfer over UDP: 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 reliability at application layer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application-specific error recovery!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"/>
          <p:cNvSpPr txBox="1"/>
          <p:nvPr>
            <p:ph type="title"/>
          </p:nvPr>
        </p:nvSpPr>
        <p:spPr>
          <a:xfrm>
            <a:off x="1086643" y="241299"/>
            <a:ext cx="10018713" cy="1204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Transport vs. Network layer</a:t>
            </a:r>
            <a:endParaRPr/>
          </a:p>
        </p:txBody>
      </p:sp>
      <p:sp>
        <p:nvSpPr>
          <p:cNvPr id="672" name="Google Shape;672;p4"/>
          <p:cNvSpPr txBox="1"/>
          <p:nvPr>
            <p:ph idx="1" type="body"/>
          </p:nvPr>
        </p:nvSpPr>
        <p:spPr>
          <a:xfrm>
            <a:off x="1086642" y="1470022"/>
            <a:ext cx="5009358" cy="514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1470" lvl="0" marL="2857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20"/>
              <a:buFont typeface="Noto Sans Symbols"/>
              <a:buChar char="▪"/>
            </a:pPr>
            <a:r>
              <a:rPr b="1" i="1" lang="en-US" sz="3600">
                <a:solidFill>
                  <a:srgbClr val="7D28CD"/>
                </a:solidFill>
              </a:rPr>
              <a:t>network layer:</a:t>
            </a:r>
            <a:r>
              <a:rPr b="1" lang="en-US" sz="3600">
                <a:solidFill>
                  <a:srgbClr val="7D28CD"/>
                </a:solidFill>
              </a:rPr>
              <a:t> </a:t>
            </a:r>
            <a:r>
              <a:rPr lang="en-US" sz="3600"/>
              <a:t>logical communication between hosts</a:t>
            </a:r>
            <a:endParaRPr/>
          </a:p>
          <a:p>
            <a:pPr indent="-331470" lvl="0" marL="28575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SzPts val="5220"/>
              <a:buFont typeface="Noto Sans Symbols"/>
              <a:buChar char="▪"/>
            </a:pPr>
            <a:r>
              <a:rPr b="1" i="1" lang="en-US" sz="3600">
                <a:solidFill>
                  <a:srgbClr val="7D28CD"/>
                </a:solidFill>
              </a:rPr>
              <a:t>transport layer:</a:t>
            </a:r>
            <a:r>
              <a:rPr b="1" lang="en-US" sz="3600">
                <a:solidFill>
                  <a:srgbClr val="7D28CD"/>
                </a:solidFill>
              </a:rPr>
              <a:t> </a:t>
            </a:r>
            <a:r>
              <a:rPr lang="en-US" sz="3600"/>
              <a:t>logical communication between processes</a:t>
            </a:r>
            <a:r>
              <a:rPr lang="en-US" sz="2000"/>
              <a:t> </a:t>
            </a:r>
            <a:endParaRPr/>
          </a:p>
          <a:p>
            <a:pPr indent="-294640" lvl="1" marL="742950" rtl="0" algn="l">
              <a:lnSpc>
                <a:spcPct val="70000"/>
              </a:lnSpc>
              <a:spcBef>
                <a:spcPts val="1240"/>
              </a:spcBef>
              <a:spcAft>
                <a:spcPts val="0"/>
              </a:spcAft>
              <a:buSzPts val="4640"/>
              <a:buFont typeface="Noto Sans Symbols"/>
              <a:buChar char="▪"/>
            </a:pPr>
            <a:r>
              <a:rPr lang="en-US" sz="3200"/>
              <a:t>relies on, enhances, network layer services</a:t>
            </a:r>
            <a:endParaRPr/>
          </a:p>
        </p:txBody>
      </p:sp>
      <p:sp>
        <p:nvSpPr>
          <p:cNvPr id="673" name="Google Shape;673;p4"/>
          <p:cNvSpPr txBox="1"/>
          <p:nvPr>
            <p:ph idx="2" type="body"/>
          </p:nvPr>
        </p:nvSpPr>
        <p:spPr>
          <a:xfrm>
            <a:off x="6324602" y="2149729"/>
            <a:ext cx="5232397" cy="446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i="1" lang="en-US" sz="2400"/>
              <a:t>12 kids in Ann’s house sending letters to 12 kids in Bill’s house:</a:t>
            </a:r>
            <a:endParaRPr sz="2400"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hosts = houses</a:t>
            </a:r>
            <a:endParaRPr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processes = kids</a:t>
            </a:r>
            <a:endParaRPr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app messages = letters in envelopes</a:t>
            </a:r>
            <a:endParaRPr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transport protocol = Ann and Bill who demux to in-house siblings</a:t>
            </a:r>
            <a:endParaRPr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network-layer protocol = postal service</a:t>
            </a:r>
            <a:endParaRPr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674" name="Google Shape;674;p4"/>
          <p:cNvSpPr/>
          <p:nvPr/>
        </p:nvSpPr>
        <p:spPr>
          <a:xfrm>
            <a:off x="6290458" y="1932497"/>
            <a:ext cx="5266541" cy="4684203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5" name="Google Shape;675;p4"/>
          <p:cNvSpPr txBox="1"/>
          <p:nvPr/>
        </p:nvSpPr>
        <p:spPr>
          <a:xfrm>
            <a:off x="6324602" y="1446211"/>
            <a:ext cx="3655937" cy="486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</a:pPr>
            <a:r>
              <a:rPr b="1" i="1" lang="en-US" sz="3200" u="none" cap="none" strike="noStrike">
                <a:solidFill>
                  <a:srgbClr val="7D28CD"/>
                </a:solidFill>
                <a:latin typeface="Gill Sans"/>
                <a:ea typeface="Gill Sans"/>
                <a:cs typeface="Gill Sans"/>
                <a:sym typeface="Gill Sans"/>
              </a:rPr>
              <a:t>household analogy:</a:t>
            </a:r>
            <a:endParaRPr/>
          </a:p>
        </p:txBody>
      </p:sp>
      <p:sp>
        <p:nvSpPr>
          <p:cNvPr id="676" name="Google Shape;676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40"/>
          <p:cNvSpPr txBox="1"/>
          <p:nvPr>
            <p:ph type="title"/>
          </p:nvPr>
        </p:nvSpPr>
        <p:spPr>
          <a:xfrm>
            <a:off x="1668709" y="289490"/>
            <a:ext cx="10018713" cy="1187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User Datagram Protocol (UDP)</a:t>
            </a:r>
            <a:endParaRPr/>
          </a:p>
        </p:txBody>
      </p:sp>
      <p:pic>
        <p:nvPicPr>
          <p:cNvPr id="1956" name="Google Shape;19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7" name="Google Shape;1957;p4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8" name="Google Shape;1958;p4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8709" y="1980698"/>
            <a:ext cx="6696000" cy="281790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959" name="Google Shape;1959;p40"/>
          <p:cNvSpPr/>
          <p:nvPr/>
        </p:nvSpPr>
        <p:spPr>
          <a:xfrm>
            <a:off x="2801188" y="5421496"/>
            <a:ext cx="738495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Connectionless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reassembly to order.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Error checking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Flow control</a:t>
            </a:r>
            <a:endParaRPr/>
          </a:p>
        </p:txBody>
      </p:sp>
      <p:sp>
        <p:nvSpPr>
          <p:cNvPr id="1960" name="Google Shape;1960;p40"/>
          <p:cNvSpPr/>
          <p:nvPr/>
        </p:nvSpPr>
        <p:spPr>
          <a:xfrm>
            <a:off x="1668709" y="4905530"/>
            <a:ext cx="4946470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Figure 14:  </a:t>
            </a:r>
            <a:r>
              <a:rPr b="1" i="1"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User Datagram Header format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41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UDP checksum</a:t>
            </a:r>
            <a:endParaRPr/>
          </a:p>
        </p:txBody>
      </p:sp>
      <p:sp>
        <p:nvSpPr>
          <p:cNvPr id="1967" name="Google Shape;1967;p41"/>
          <p:cNvSpPr txBox="1"/>
          <p:nvPr/>
        </p:nvSpPr>
        <p:spPr>
          <a:xfrm>
            <a:off x="1270863" y="2652793"/>
            <a:ext cx="10241312" cy="573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Transmitted:            5               6                11</a:t>
            </a:r>
            <a:endParaRPr/>
          </a:p>
        </p:txBody>
      </p:sp>
      <p:sp>
        <p:nvSpPr>
          <p:cNvPr id="1968" name="Google Shape;1968;p41"/>
          <p:cNvSpPr/>
          <p:nvPr/>
        </p:nvSpPr>
        <p:spPr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detect errors (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i.e.,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flipped bits) in transmitted segment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9" name="Google Shape;1969;p41"/>
          <p:cNvSpPr txBox="1"/>
          <p:nvPr/>
        </p:nvSpPr>
        <p:spPr>
          <a:xfrm>
            <a:off x="1717730" y="4429929"/>
            <a:ext cx="10241312" cy="573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Received:            4               6                11</a:t>
            </a:r>
            <a:endParaRPr/>
          </a:p>
        </p:txBody>
      </p:sp>
      <p:grpSp>
        <p:nvGrpSpPr>
          <p:cNvPr id="1970" name="Google Shape;1970;p41"/>
          <p:cNvGrpSpPr/>
          <p:nvPr/>
        </p:nvGrpSpPr>
        <p:grpSpPr>
          <a:xfrm>
            <a:off x="3781587" y="2118101"/>
            <a:ext cx="3789990" cy="374499"/>
            <a:chOff x="3781587" y="2118101"/>
            <a:chExt cx="3789990" cy="374499"/>
          </a:xfrm>
        </p:grpSpPr>
        <p:sp>
          <p:nvSpPr>
            <p:cNvPr id="1971" name="Google Shape;1971;p41"/>
            <p:cNvSpPr txBox="1"/>
            <p:nvPr/>
          </p:nvSpPr>
          <p:spPr>
            <a:xfrm>
              <a:off x="3781587" y="2123268"/>
              <a:ext cx="12104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b="0" baseline="30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number</a:t>
              </a:r>
              <a:endParaRPr/>
            </a:p>
          </p:txBody>
        </p:sp>
        <p:sp>
          <p:nvSpPr>
            <p:cNvPr id="1972" name="Google Shape;1972;p41"/>
            <p:cNvSpPr txBox="1"/>
            <p:nvPr/>
          </p:nvSpPr>
          <p:spPr>
            <a:xfrm>
              <a:off x="5173851" y="2120685"/>
              <a:ext cx="12602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b="0" baseline="30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nd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number</a:t>
              </a:r>
              <a:endParaRPr/>
            </a:p>
          </p:txBody>
        </p:sp>
        <p:sp>
          <p:nvSpPr>
            <p:cNvPr id="1973" name="Google Shape;1973;p41"/>
            <p:cNvSpPr txBox="1"/>
            <p:nvPr/>
          </p:nvSpPr>
          <p:spPr>
            <a:xfrm>
              <a:off x="6938070" y="2118101"/>
              <a:ext cx="6335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sum</a:t>
              </a:r>
              <a:endParaRPr/>
            </a:p>
          </p:txBody>
        </p:sp>
      </p:grpSp>
      <p:sp>
        <p:nvSpPr>
          <p:cNvPr id="1974" name="Google Shape;1974;p41"/>
          <p:cNvSpPr/>
          <p:nvPr/>
        </p:nvSpPr>
        <p:spPr>
          <a:xfrm>
            <a:off x="5269424" y="3316637"/>
            <a:ext cx="1131376" cy="97840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4FAFE"/>
              </a:gs>
              <a:gs pos="55000">
                <a:srgbClr val="E47E9F"/>
              </a:gs>
              <a:gs pos="83000">
                <a:srgbClr val="CD0004"/>
              </a:gs>
              <a:gs pos="100000">
                <a:srgbClr val="C00000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5" name="Google Shape;1975;p41"/>
          <p:cNvGrpSpPr/>
          <p:nvPr/>
        </p:nvGrpSpPr>
        <p:grpSpPr>
          <a:xfrm>
            <a:off x="4005390" y="4866468"/>
            <a:ext cx="2218236" cy="1079841"/>
            <a:chOff x="4005390" y="4866468"/>
            <a:chExt cx="2218236" cy="1079841"/>
          </a:xfrm>
        </p:grpSpPr>
        <p:sp>
          <p:nvSpPr>
            <p:cNvPr id="1976" name="Google Shape;1976;p41"/>
            <p:cNvSpPr txBox="1"/>
            <p:nvPr/>
          </p:nvSpPr>
          <p:spPr>
            <a:xfrm>
              <a:off x="4005390" y="5238423"/>
              <a:ext cx="2218236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receiver-computed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checksum</a:t>
              </a:r>
              <a:endParaRPr/>
            </a:p>
          </p:txBody>
        </p:sp>
        <p:sp>
          <p:nvSpPr>
            <p:cNvPr id="1977" name="Google Shape;1977;p41"/>
            <p:cNvSpPr/>
            <p:nvPr/>
          </p:nvSpPr>
          <p:spPr>
            <a:xfrm rot="5400000">
              <a:off x="5005953" y="4107051"/>
              <a:ext cx="302449" cy="1821283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8" name="Google Shape;1978;p41"/>
          <p:cNvGrpSpPr/>
          <p:nvPr/>
        </p:nvGrpSpPr>
        <p:grpSpPr>
          <a:xfrm>
            <a:off x="6880470" y="4879385"/>
            <a:ext cx="2604945" cy="1064343"/>
            <a:chOff x="6880470" y="4879385"/>
            <a:chExt cx="2604945" cy="1064343"/>
          </a:xfrm>
        </p:grpSpPr>
        <p:sp>
          <p:nvSpPr>
            <p:cNvPr id="1979" name="Google Shape;1979;p41"/>
            <p:cNvSpPr txBox="1"/>
            <p:nvPr/>
          </p:nvSpPr>
          <p:spPr>
            <a:xfrm>
              <a:off x="6880470" y="5235841"/>
              <a:ext cx="2604945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sender-computed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checksum (as received)</a:t>
              </a:r>
              <a:endParaRPr/>
            </a:p>
          </p:txBody>
        </p:sp>
        <p:sp>
          <p:nvSpPr>
            <p:cNvPr id="1980" name="Google Shape;1980;p41"/>
            <p:cNvSpPr/>
            <p:nvPr/>
          </p:nvSpPr>
          <p:spPr>
            <a:xfrm rot="5400000">
              <a:off x="7219627" y="4631412"/>
              <a:ext cx="266054" cy="761999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1" name="Google Shape;1981;p41"/>
          <p:cNvGrpSpPr/>
          <p:nvPr/>
        </p:nvGrpSpPr>
        <p:grpSpPr>
          <a:xfrm>
            <a:off x="6121831" y="5201334"/>
            <a:ext cx="821411" cy="1346699"/>
            <a:chOff x="6121831" y="5201334"/>
            <a:chExt cx="821411" cy="1346699"/>
          </a:xfrm>
        </p:grpSpPr>
        <p:pic>
          <p:nvPicPr>
            <p:cNvPr descr="Image result for error" id="1982" name="Google Shape;1982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21831" y="5782776"/>
              <a:ext cx="821411" cy="765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3" name="Google Shape;1983;p41"/>
            <p:cNvSpPr txBox="1"/>
            <p:nvPr/>
          </p:nvSpPr>
          <p:spPr>
            <a:xfrm>
              <a:off x="6307811" y="5201334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D0004"/>
                </a:buClr>
                <a:buSzPts val="3600"/>
                <a:buFont typeface="Calibri"/>
                <a:buNone/>
              </a:pPr>
              <a:r>
                <a:rPr b="1" i="0" lang="en-US" sz="3600" u="none" cap="none" strike="noStrike">
                  <a:solidFill>
                    <a:srgbClr val="CD0004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/>
            </a:p>
          </p:txBody>
        </p:sp>
        <p:cxnSp>
          <p:nvCxnSpPr>
            <p:cNvPr id="1984" name="Google Shape;1984;p41"/>
            <p:cNvCxnSpPr/>
            <p:nvPr/>
          </p:nvCxnSpPr>
          <p:spPr>
            <a:xfrm flipH="1">
              <a:off x="6460174" y="5418195"/>
              <a:ext cx="108488" cy="247973"/>
            </a:xfrm>
            <a:prstGeom prst="straightConnector1">
              <a:avLst/>
            </a:prstGeom>
            <a:noFill/>
            <a:ln cap="flat" cmpd="sng" w="31750">
              <a:solidFill>
                <a:srgbClr val="CD000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85" name="Google Shape;1985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42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UDP checksum</a:t>
            </a:r>
            <a:endParaRPr/>
          </a:p>
        </p:txBody>
      </p:sp>
      <p:sp>
        <p:nvSpPr>
          <p:cNvPr id="1992" name="Google Shape;1992;p42"/>
          <p:cNvSpPr txBox="1"/>
          <p:nvPr/>
        </p:nvSpPr>
        <p:spPr>
          <a:xfrm>
            <a:off x="990599" y="2218943"/>
            <a:ext cx="4662055" cy="4478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sender:</a:t>
            </a:r>
            <a:endParaRPr/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treat contents of UDP segment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(including UDP header fields and IP addresses)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sequence of 16-bit integers</a:t>
            </a:r>
            <a:endParaRPr/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checksum: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(one’s complement sum)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segment content</a:t>
            </a:r>
            <a:endParaRPr/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 value put into UDP checksum field</a:t>
            </a:r>
            <a:endParaRPr/>
          </a:p>
          <a:p>
            <a:pPr indent="-222250" lvl="0" marL="352425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" lvl="0" marL="352425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p42"/>
          <p:cNvSpPr txBox="1"/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b="0" i="0" lang="en-US" sz="35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checksum of received segment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if computed checksum equals checksum field value: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equal - error detected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Equal - no error detected.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maybe errors nonetheless?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More later ….</a:t>
            </a:r>
            <a:endParaRPr/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4" name="Google Shape;1994;p42"/>
          <p:cNvSpPr/>
          <p:nvPr/>
        </p:nvSpPr>
        <p:spPr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detect errors (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i.e.,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flipped bits) in transmitted segment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5" name="Google Shape;1995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43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Internet checksum: an example</a:t>
            </a:r>
            <a:endParaRPr/>
          </a:p>
        </p:txBody>
      </p:sp>
      <p:sp>
        <p:nvSpPr>
          <p:cNvPr id="2002" name="Google Shape;2002;p43"/>
          <p:cNvSpPr txBox="1"/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363" lvl="0" marL="23336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add two 16-bit integers</a:t>
            </a:r>
            <a:endParaRPr/>
          </a:p>
        </p:txBody>
      </p:sp>
      <p:cxnSp>
        <p:nvCxnSpPr>
          <p:cNvPr id="2003" name="Google Shape;2003;p43"/>
          <p:cNvCxnSpPr/>
          <p:nvPr/>
        </p:nvCxnSpPr>
        <p:spPr>
          <a:xfrm rot="10800000">
            <a:off x="2466391" y="3069774"/>
            <a:ext cx="647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2004" name="Google Shape;2004;p43"/>
          <p:cNvSpPr txBox="1"/>
          <p:nvPr/>
        </p:nvSpPr>
        <p:spPr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/>
          </a:p>
        </p:txBody>
      </p:sp>
      <p:sp>
        <p:nvSpPr>
          <p:cNvPr id="2005" name="Google Shape;2005;p43"/>
          <p:cNvSpPr txBox="1"/>
          <p:nvPr/>
        </p:nvSpPr>
        <p:spPr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</a:t>
            </a:r>
            <a:endParaRPr/>
          </a:p>
        </p:txBody>
      </p:sp>
      <p:sp>
        <p:nvSpPr>
          <p:cNvPr id="2006" name="Google Shape;2006;p43"/>
          <p:cNvSpPr txBox="1"/>
          <p:nvPr/>
        </p:nvSpPr>
        <p:spPr>
          <a:xfrm>
            <a:off x="798690" y="5071610"/>
            <a:ext cx="10367961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when adding numbers, a carryout from the most significant bit needs to be added to the result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7" name="Google Shape;2007;p43"/>
          <p:cNvSpPr txBox="1"/>
          <p:nvPr/>
        </p:nvSpPr>
        <p:spPr>
          <a:xfrm>
            <a:off x="850466" y="6260898"/>
            <a:ext cx="98572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/>
          </a:p>
        </p:txBody>
      </p:sp>
      <p:sp>
        <p:nvSpPr>
          <p:cNvPr id="2008" name="Google Shape;2008;p43"/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1 1 1 0 0 1 1 0 0 1 1 0 0 1 1 0</a:t>
            </a:r>
            <a:endParaRPr/>
          </a:p>
        </p:txBody>
      </p:sp>
      <p:sp>
        <p:nvSpPr>
          <p:cNvPr id="2009" name="Google Shape;2009;p43"/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1 1 0 1 0 1 0 1 0 1 0 1 0 1 0 1</a:t>
            </a:r>
            <a:endParaRPr/>
          </a:p>
        </p:txBody>
      </p:sp>
      <p:sp>
        <p:nvSpPr>
          <p:cNvPr id="2010" name="Google Shape;2010;p43"/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1 1 0 1 1 1 0 1 1 1 0 1 1 1 0 1 1</a:t>
            </a:r>
            <a:endParaRPr/>
          </a:p>
        </p:txBody>
      </p:sp>
      <p:sp>
        <p:nvSpPr>
          <p:cNvPr id="2011" name="Google Shape;2011;p43"/>
          <p:cNvSpPr/>
          <p:nvPr/>
        </p:nvSpPr>
        <p:spPr>
          <a:xfrm>
            <a:off x="2516833" y="3264149"/>
            <a:ext cx="304800" cy="304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2" name="Google Shape;2012;p43"/>
          <p:cNvSpPr txBox="1"/>
          <p:nvPr/>
        </p:nvSpPr>
        <p:spPr>
          <a:xfrm>
            <a:off x="916633" y="3201536"/>
            <a:ext cx="14577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wraparound</a:t>
            </a:r>
            <a:endParaRPr/>
          </a:p>
        </p:txBody>
      </p:sp>
      <p:cxnSp>
        <p:nvCxnSpPr>
          <p:cNvPr id="2013" name="Google Shape;2013;p43"/>
          <p:cNvCxnSpPr/>
          <p:nvPr/>
        </p:nvCxnSpPr>
        <p:spPr>
          <a:xfrm rot="10800000">
            <a:off x="2440633" y="3788911"/>
            <a:ext cx="647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2014" name="Google Shape;2014;p43"/>
          <p:cNvSpPr/>
          <p:nvPr/>
        </p:nvSpPr>
        <p:spPr>
          <a:xfrm>
            <a:off x="2669233" y="3576532"/>
            <a:ext cx="5795540" cy="95077"/>
          </a:xfrm>
          <a:custGeom>
            <a:rect b="b" l="l" r="r" t="t"/>
            <a:pathLst>
              <a:path extrusionOk="0" h="58" w="378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5" name="Google Shape;2015;p43"/>
          <p:cNvSpPr txBox="1"/>
          <p:nvPr/>
        </p:nvSpPr>
        <p:spPr>
          <a:xfrm>
            <a:off x="2475478" y="3863610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1 0 1 1 1 0 1 1 1 0 1 1 1 1 0 0</a:t>
            </a:r>
            <a:endParaRPr/>
          </a:p>
        </p:txBody>
      </p:sp>
      <p:sp>
        <p:nvSpPr>
          <p:cNvPr id="2016" name="Google Shape;2016;p43"/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0 1 0 0 0 1 0 0 0 1 0 0 0 0 1 1</a:t>
            </a:r>
            <a:endParaRPr/>
          </a:p>
        </p:txBody>
      </p:sp>
      <p:sp>
        <p:nvSpPr>
          <p:cNvPr id="2017" name="Google Shape;2017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4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Internet checksum: weak protection!</a:t>
            </a:r>
            <a:endParaRPr/>
          </a:p>
        </p:txBody>
      </p:sp>
      <p:sp>
        <p:nvSpPr>
          <p:cNvPr id="2024" name="Google Shape;2024;p44"/>
          <p:cNvSpPr txBox="1"/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363" lvl="0" marL="23336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add two 16-bit integers</a:t>
            </a:r>
            <a:endParaRPr/>
          </a:p>
        </p:txBody>
      </p:sp>
      <p:cxnSp>
        <p:nvCxnSpPr>
          <p:cNvPr id="2025" name="Google Shape;2025;p44"/>
          <p:cNvCxnSpPr/>
          <p:nvPr/>
        </p:nvCxnSpPr>
        <p:spPr>
          <a:xfrm rot="10800000">
            <a:off x="2466391" y="3069774"/>
            <a:ext cx="647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2026" name="Google Shape;2026;p44"/>
          <p:cNvSpPr txBox="1"/>
          <p:nvPr/>
        </p:nvSpPr>
        <p:spPr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/>
          </a:p>
        </p:txBody>
      </p:sp>
      <p:sp>
        <p:nvSpPr>
          <p:cNvPr id="2027" name="Google Shape;2027;p44"/>
          <p:cNvSpPr txBox="1"/>
          <p:nvPr/>
        </p:nvSpPr>
        <p:spPr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</a:t>
            </a:r>
            <a:endParaRPr/>
          </a:p>
        </p:txBody>
      </p:sp>
      <p:sp>
        <p:nvSpPr>
          <p:cNvPr id="2028" name="Google Shape;2028;p44"/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1 1 1 0 0 1 1 0 0 1 1 0 0 1 1 0</a:t>
            </a:r>
            <a:endParaRPr/>
          </a:p>
        </p:txBody>
      </p:sp>
      <p:sp>
        <p:nvSpPr>
          <p:cNvPr id="2029" name="Google Shape;2029;p44"/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1 1 0 1 0 1 0 1 0 1 0 1 0 1 0 1</a:t>
            </a:r>
            <a:endParaRPr/>
          </a:p>
        </p:txBody>
      </p:sp>
      <p:sp>
        <p:nvSpPr>
          <p:cNvPr id="2030" name="Google Shape;2030;p44"/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1 1 0 1 1 1 0 1 1 1 0 1 1 1 0 1 1</a:t>
            </a:r>
            <a:endParaRPr/>
          </a:p>
        </p:txBody>
      </p:sp>
      <p:grpSp>
        <p:nvGrpSpPr>
          <p:cNvPr id="2031" name="Google Shape;2031;p44"/>
          <p:cNvGrpSpPr/>
          <p:nvPr/>
        </p:nvGrpSpPr>
        <p:grpSpPr>
          <a:xfrm>
            <a:off x="942391" y="3201536"/>
            <a:ext cx="8001000" cy="1123739"/>
            <a:chOff x="942391" y="3201536"/>
            <a:chExt cx="8001000" cy="1123739"/>
          </a:xfrm>
        </p:grpSpPr>
        <p:sp>
          <p:nvSpPr>
            <p:cNvPr id="2032" name="Google Shape;2032;p44"/>
            <p:cNvSpPr/>
            <p:nvPr/>
          </p:nvSpPr>
          <p:spPr>
            <a:xfrm>
              <a:off x="2542591" y="3264149"/>
              <a:ext cx="304800" cy="3048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3" name="Google Shape;2033;p44"/>
            <p:cNvSpPr txBox="1"/>
            <p:nvPr/>
          </p:nvSpPr>
          <p:spPr>
            <a:xfrm>
              <a:off x="942391" y="3201536"/>
              <a:ext cx="14577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wraparound</a:t>
              </a:r>
              <a:endParaRPr/>
            </a:p>
          </p:txBody>
        </p:sp>
        <p:cxnSp>
          <p:nvCxnSpPr>
            <p:cNvPr id="2034" name="Google Shape;2034;p44"/>
            <p:cNvCxnSpPr/>
            <p:nvPr/>
          </p:nvCxnSpPr>
          <p:spPr>
            <a:xfrm rot="10800000">
              <a:off x="2466391" y="3788911"/>
              <a:ext cx="6477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2035" name="Google Shape;2035;p44"/>
            <p:cNvSpPr/>
            <p:nvPr/>
          </p:nvSpPr>
          <p:spPr>
            <a:xfrm>
              <a:off x="2694991" y="3576532"/>
              <a:ext cx="5795540" cy="95077"/>
            </a:xfrm>
            <a:custGeom>
              <a:rect b="b" l="l" r="r" t="t"/>
              <a:pathLst>
                <a:path extrusionOk="0" h="58" w="3788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44"/>
            <p:cNvSpPr txBox="1"/>
            <p:nvPr/>
          </p:nvSpPr>
          <p:spPr>
            <a:xfrm>
              <a:off x="2501236" y="3863610"/>
              <a:ext cx="626806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  1 0 1 1 1 0 1 1 1 0 1 1 1 1 0 0</a:t>
              </a:r>
              <a:endParaRPr/>
            </a:p>
          </p:txBody>
        </p:sp>
      </p:grpSp>
      <p:sp>
        <p:nvSpPr>
          <p:cNvPr id="2037" name="Google Shape;2037;p44"/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0 1 0 0 0 1 0 0 0 1 0 0 0 0 1 1</a:t>
            </a:r>
            <a:endParaRPr/>
          </a:p>
        </p:txBody>
      </p:sp>
      <p:grpSp>
        <p:nvGrpSpPr>
          <p:cNvPr id="2038" name="Google Shape;2038;p44"/>
          <p:cNvGrpSpPr/>
          <p:nvPr/>
        </p:nvGrpSpPr>
        <p:grpSpPr>
          <a:xfrm>
            <a:off x="7895417" y="1927511"/>
            <a:ext cx="2249559" cy="712515"/>
            <a:chOff x="9436187" y="4862446"/>
            <a:chExt cx="2249559" cy="712515"/>
          </a:xfrm>
        </p:grpSpPr>
        <p:sp>
          <p:nvSpPr>
            <p:cNvPr id="2039" name="Google Shape;2039;p44"/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40" name="Google Shape;2040;p44"/>
            <p:cNvCxnSpPr/>
            <p:nvPr/>
          </p:nvCxnSpPr>
          <p:spPr>
            <a:xfrm flipH="1" rot="10800000">
              <a:off x="10238282" y="5111429"/>
              <a:ext cx="546739" cy="212682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41" name="Google Shape;2041;p44"/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  0 1 </a:t>
              </a:r>
              <a:endParaRPr/>
            </a:p>
          </p:txBody>
        </p:sp>
      </p:grpSp>
      <p:grpSp>
        <p:nvGrpSpPr>
          <p:cNvPr id="2042" name="Google Shape;2042;p44"/>
          <p:cNvGrpSpPr/>
          <p:nvPr/>
        </p:nvGrpSpPr>
        <p:grpSpPr>
          <a:xfrm>
            <a:off x="7910407" y="2289202"/>
            <a:ext cx="2249559" cy="712515"/>
            <a:chOff x="9436187" y="4862446"/>
            <a:chExt cx="2249559" cy="712515"/>
          </a:xfrm>
        </p:grpSpPr>
        <p:sp>
          <p:nvSpPr>
            <p:cNvPr id="2043" name="Google Shape;2043;p44"/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44" name="Google Shape;2044;p44"/>
            <p:cNvCxnSpPr/>
            <p:nvPr/>
          </p:nvCxnSpPr>
          <p:spPr>
            <a:xfrm flipH="1" rot="10800000">
              <a:off x="10238282" y="5111429"/>
              <a:ext cx="546739" cy="212682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45" name="Google Shape;2045;p44"/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  1 0 </a:t>
              </a:r>
              <a:endParaRPr/>
            </a:p>
          </p:txBody>
        </p:sp>
      </p:grpSp>
      <p:grpSp>
        <p:nvGrpSpPr>
          <p:cNvPr id="2046" name="Google Shape;2046;p44"/>
          <p:cNvGrpSpPr/>
          <p:nvPr/>
        </p:nvGrpSpPr>
        <p:grpSpPr>
          <a:xfrm>
            <a:off x="8933167" y="3121843"/>
            <a:ext cx="2729496" cy="1754326"/>
            <a:chOff x="8933167" y="3121843"/>
            <a:chExt cx="2729496" cy="1754326"/>
          </a:xfrm>
        </p:grpSpPr>
        <p:sp>
          <p:nvSpPr>
            <p:cNvPr id="2047" name="Google Shape;2047;p44"/>
            <p:cNvSpPr/>
            <p:nvPr/>
          </p:nvSpPr>
          <p:spPr>
            <a:xfrm>
              <a:off x="8933167" y="3244723"/>
              <a:ext cx="247697" cy="1504855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44"/>
            <p:cNvSpPr txBox="1"/>
            <p:nvPr/>
          </p:nvSpPr>
          <p:spPr>
            <a:xfrm>
              <a:off x="9259241" y="3121843"/>
              <a:ext cx="2403422" cy="1754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Even though numbers have changed (bit flips), </a:t>
              </a:r>
              <a:r>
                <a:rPr b="0" i="1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change in checksum!</a:t>
              </a:r>
              <a:endParaRPr/>
            </a:p>
          </p:txBody>
        </p:sp>
      </p:grpSp>
      <p:sp>
        <p:nvSpPr>
          <p:cNvPr id="2049" name="Google Shape;2049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4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Transport Layer</a:t>
            </a:r>
            <a:endParaRPr/>
          </a:p>
        </p:txBody>
      </p:sp>
      <p:sp>
        <p:nvSpPr>
          <p:cNvPr id="682" name="Google Shape;682;p5"/>
          <p:cNvSpPr txBox="1"/>
          <p:nvPr>
            <p:ph idx="1" type="body"/>
          </p:nvPr>
        </p:nvSpPr>
        <p:spPr>
          <a:xfrm>
            <a:off x="1484310" y="1310785"/>
            <a:ext cx="9927155" cy="5221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3000"/>
              <a:t>The transport layer is responsible for the delivery of a message from one process (sender) to another (receiver).</a:t>
            </a:r>
            <a:endParaRPr/>
          </a:p>
          <a:p>
            <a:pPr indent="-285750" lvl="0" marL="285750" rtl="0" algn="l">
              <a:spcBef>
                <a:spcPts val="1065"/>
              </a:spcBef>
              <a:spcAft>
                <a:spcPts val="0"/>
              </a:spcAft>
              <a:buSzPct val="145000"/>
              <a:buChar char="•"/>
            </a:pPr>
            <a:r>
              <a:rPr lang="en-US" sz="3000"/>
              <a:t>Transport Layer PDU is called  </a:t>
            </a:r>
            <a:r>
              <a:rPr b="1" lang="en-US" sz="3000">
                <a:solidFill>
                  <a:srgbClr val="7D28CD"/>
                </a:solidFill>
              </a:rPr>
              <a:t>Segments</a:t>
            </a:r>
            <a:endParaRPr sz="3000">
              <a:solidFill>
                <a:srgbClr val="7D28CD"/>
              </a:solidFill>
            </a:endParaRPr>
          </a:p>
          <a:p>
            <a:pPr indent="-285750" lvl="0" marL="285750" rtl="0" algn="l">
              <a:spcBef>
                <a:spcPts val="1065"/>
              </a:spcBef>
              <a:spcAft>
                <a:spcPts val="0"/>
              </a:spcAft>
              <a:buSzPct val="145000"/>
              <a:buChar char="•"/>
            </a:pPr>
            <a:r>
              <a:rPr lang="en-US" sz="3000"/>
              <a:t>Functions:</a:t>
            </a:r>
            <a:endParaRPr/>
          </a:p>
          <a:p>
            <a:pPr indent="-285750" lvl="1" marL="742950" rtl="0" algn="l">
              <a:spcBef>
                <a:spcPts val="1003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Segmentation and Reassembly</a:t>
            </a:r>
            <a:endParaRPr/>
          </a:p>
          <a:p>
            <a:pPr indent="-285750" lvl="1" marL="742950" rtl="0" algn="l">
              <a:spcBef>
                <a:spcPts val="1003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Adds Port Address to identify the application</a:t>
            </a:r>
            <a:endParaRPr/>
          </a:p>
          <a:p>
            <a:pPr indent="-285750" lvl="1" marL="742950" rtl="0" algn="l">
              <a:spcBef>
                <a:spcPts val="1003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Multiplexing</a:t>
            </a:r>
            <a:endParaRPr/>
          </a:p>
          <a:p>
            <a:pPr indent="-285750" lvl="1" marL="742950" rtl="0" algn="l">
              <a:spcBef>
                <a:spcPts val="1003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Connection establishment and termination</a:t>
            </a:r>
            <a:endParaRPr/>
          </a:p>
          <a:p>
            <a:pPr indent="-285750" lvl="1" marL="742950" rtl="0" algn="l">
              <a:spcBef>
                <a:spcPts val="1003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Flow and Error Control</a:t>
            </a:r>
            <a:endParaRPr/>
          </a:p>
          <a:p>
            <a:pPr indent="0" lvl="1" marL="457200" rtl="0" algn="l">
              <a:spcBef>
                <a:spcPts val="1003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97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7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b="1"/>
          </a:p>
          <a:p>
            <a:pPr indent="-285796" lvl="0" marL="285750" rtl="0" algn="l">
              <a:spcBef>
                <a:spcPts val="941"/>
              </a:spcBef>
              <a:spcAft>
                <a:spcPts val="0"/>
              </a:spcAft>
              <a:buSzPct val="145000"/>
              <a:buChar char="•"/>
            </a:pPr>
            <a:r>
              <a:rPr i="1" lang="en-US" sz="1900"/>
              <a:t>*</a:t>
            </a:r>
            <a:r>
              <a:rPr i="1" lang="en-US" sz="2200"/>
              <a:t>PDU – Protocol Data Unit</a:t>
            </a:r>
            <a:endParaRPr/>
          </a:p>
        </p:txBody>
      </p:sp>
      <p:pic>
        <p:nvPicPr>
          <p:cNvPr id="683" name="Google Shape;6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1400" y="4928733"/>
            <a:ext cx="4424156" cy="1820519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"/>
          <p:cNvSpPr txBox="1"/>
          <p:nvPr>
            <p:ph idx="4294967295" type="title"/>
          </p:nvPr>
        </p:nvSpPr>
        <p:spPr>
          <a:xfrm>
            <a:off x="1433511" y="3048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Purpose of the Transport Layer</a:t>
            </a:r>
            <a:endParaRPr/>
          </a:p>
        </p:txBody>
      </p:sp>
      <p:sp>
        <p:nvSpPr>
          <p:cNvPr id="691" name="Google Shape;691;p6"/>
          <p:cNvSpPr txBox="1"/>
          <p:nvPr>
            <p:ph idx="4294967295" type="body"/>
          </p:nvPr>
        </p:nvSpPr>
        <p:spPr>
          <a:xfrm>
            <a:off x="1676400" y="914400"/>
            <a:ext cx="88392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6600CC"/>
                </a:solidFill>
              </a:rPr>
              <a:t>Primary responsibilities: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solidFill>
                  <a:srgbClr val="990099"/>
                </a:solidFill>
              </a:rPr>
              <a:t>Segmenting </a:t>
            </a:r>
            <a:r>
              <a:rPr lang="en-US" sz="2800"/>
              <a:t>the data and </a:t>
            </a:r>
            <a:r>
              <a:rPr lang="en-US" sz="2800">
                <a:solidFill>
                  <a:srgbClr val="990099"/>
                </a:solidFill>
              </a:rPr>
              <a:t>managing</a:t>
            </a:r>
            <a:r>
              <a:rPr lang="en-US" sz="2800"/>
              <a:t> each piece.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solidFill>
                  <a:srgbClr val="990099"/>
                </a:solidFill>
              </a:rPr>
              <a:t>Reassembling</a:t>
            </a:r>
            <a:r>
              <a:rPr lang="en-US" sz="2800"/>
              <a:t> the segments into streams of application data.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solidFill>
                  <a:srgbClr val="990099"/>
                </a:solidFill>
              </a:rPr>
              <a:t>Identifying </a:t>
            </a:r>
            <a:r>
              <a:rPr lang="en-US" sz="2800"/>
              <a:t>the different </a:t>
            </a:r>
            <a:r>
              <a:rPr lang="en-US" sz="2800">
                <a:solidFill>
                  <a:srgbClr val="990099"/>
                </a:solidFill>
              </a:rPr>
              <a:t>applications</a:t>
            </a:r>
            <a:r>
              <a:rPr lang="en-US" sz="2800"/>
              <a:t>.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Multiplexing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solidFill>
                  <a:srgbClr val="990099"/>
                </a:solidFill>
              </a:rPr>
              <a:t>Initiating and terminating </a:t>
            </a:r>
            <a:r>
              <a:rPr lang="en-US" sz="2800"/>
              <a:t>a session.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Performing </a:t>
            </a:r>
            <a:r>
              <a:rPr lang="en-US" sz="2800">
                <a:solidFill>
                  <a:srgbClr val="990099"/>
                </a:solidFill>
              </a:rPr>
              <a:t>flow control</a:t>
            </a: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/>
              <a:t>between end users.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Enabling </a:t>
            </a:r>
            <a:r>
              <a:rPr lang="en-US" sz="2800">
                <a:solidFill>
                  <a:srgbClr val="990099"/>
                </a:solidFill>
              </a:rPr>
              <a:t>error recovery</a:t>
            </a:r>
            <a:r>
              <a:rPr lang="en-US" sz="2800"/>
              <a:t>.</a:t>
            </a:r>
            <a:endParaRPr/>
          </a:p>
          <a:p>
            <a:pPr indent="-31115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</p:txBody>
      </p:sp>
      <p:sp>
        <p:nvSpPr>
          <p:cNvPr id="692" name="Google Shape;692;p6"/>
          <p:cNvSpPr/>
          <p:nvPr/>
        </p:nvSpPr>
        <p:spPr>
          <a:xfrm>
            <a:off x="1676400" y="4112418"/>
            <a:ext cx="7874000" cy="24384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93" name="Google Shape;693;p6"/>
          <p:cNvSpPr txBox="1"/>
          <p:nvPr/>
        </p:nvSpPr>
        <p:spPr>
          <a:xfrm>
            <a:off x="3835400" y="4498181"/>
            <a:ext cx="3505200" cy="833437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rgbClr val="CC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Reliability</a:t>
            </a:r>
            <a:endParaRPr/>
          </a:p>
        </p:txBody>
      </p:sp>
      <p:sp>
        <p:nvSpPr>
          <p:cNvPr id="694" name="Google Shape;694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"/>
          <p:cNvSpPr txBox="1"/>
          <p:nvPr>
            <p:ph type="title"/>
          </p:nvPr>
        </p:nvSpPr>
        <p:spPr>
          <a:xfrm>
            <a:off x="1433511" y="304800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</a:pPr>
            <a:r>
              <a:rPr lang="en-US" sz="5400"/>
              <a:t>Reliability</a:t>
            </a:r>
            <a:endParaRPr/>
          </a:p>
        </p:txBody>
      </p:sp>
      <p:sp>
        <p:nvSpPr>
          <p:cNvPr id="700" name="Google Shape;700;p7"/>
          <p:cNvSpPr txBox="1"/>
          <p:nvPr>
            <p:ph idx="1" type="body"/>
          </p:nvPr>
        </p:nvSpPr>
        <p:spPr>
          <a:xfrm>
            <a:off x="1244600" y="952500"/>
            <a:ext cx="10541000" cy="56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8300" lvl="0" marL="285750" rtl="0" algn="l">
              <a:spcBef>
                <a:spcPts val="0"/>
              </a:spcBef>
              <a:spcAft>
                <a:spcPts val="0"/>
              </a:spcAft>
              <a:buSzPts val="5800"/>
              <a:buChar char="•"/>
            </a:pPr>
            <a:r>
              <a:rPr lang="en-US" sz="4000"/>
              <a:t>Three </a:t>
            </a:r>
            <a:r>
              <a:rPr lang="en-US" sz="4000">
                <a:solidFill>
                  <a:srgbClr val="0033CC"/>
                </a:solidFill>
              </a:rPr>
              <a:t>basic operations</a:t>
            </a:r>
            <a:r>
              <a:rPr lang="en-US" sz="4000"/>
              <a:t> of reliability are:</a:t>
            </a:r>
            <a:endParaRPr/>
          </a:p>
          <a:p>
            <a:pPr indent="-331469" lvl="1" marL="742950" rtl="0" algn="l"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Initiating sessions and tracking transmitted data</a:t>
            </a:r>
            <a:endParaRPr/>
          </a:p>
          <a:p>
            <a:pPr indent="-331469" lvl="1" marL="742950" rtl="0" algn="l"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Acknowledging received data</a:t>
            </a:r>
            <a:endParaRPr/>
          </a:p>
          <a:p>
            <a:pPr indent="-331469" lvl="1" marL="742950" rtl="0" algn="l"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Retransmitting any unacknowledged data</a:t>
            </a:r>
            <a:endParaRPr/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To support these reliability operations, more control data is added in the Layer 4 header.</a:t>
            </a:r>
            <a:endParaRPr/>
          </a:p>
        </p:txBody>
      </p:sp>
      <p:sp>
        <p:nvSpPr>
          <p:cNvPr id="701" name="Google Shape;701;p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"/>
          <p:cNvSpPr txBox="1"/>
          <p:nvPr>
            <p:ph type="title"/>
          </p:nvPr>
        </p:nvSpPr>
        <p:spPr>
          <a:xfrm>
            <a:off x="1905000" y="228600"/>
            <a:ext cx="50292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Different Applications</a:t>
            </a:r>
            <a:endParaRPr/>
          </a:p>
        </p:txBody>
      </p:sp>
      <p:graphicFrame>
        <p:nvGraphicFramePr>
          <p:cNvPr id="707" name="Google Shape;707;p8"/>
          <p:cNvGraphicFramePr/>
          <p:nvPr/>
        </p:nvGraphicFramePr>
        <p:xfrm>
          <a:off x="6705600" y="1676401"/>
          <a:ext cx="2514600" cy="1812925"/>
        </p:xfrm>
        <a:graphic>
          <a:graphicData uri="http://schemas.openxmlformats.org/presentationml/2006/ole">
            <mc:AlternateContent>
              <mc:Choice Requires="v">
                <p:oleObj r:id="rId4" imgH="1812925" imgW="2514600" progId="Paint.Picture" spid="_x0000_s1">
                  <p:embed/>
                </p:oleObj>
              </mc:Choice>
              <mc:Fallback>
                <p:oleObj r:id="rId5" imgH="1812925" imgW="2514600" progId="Paint.Picture">
                  <p:embed/>
                  <p:pic>
                    <p:nvPicPr>
                      <p:cNvPr id="707" name="Google Shape;707;p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705600" y="1676401"/>
                        <a:ext cx="251460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" name="Google Shape;708;p8"/>
          <p:cNvGraphicFramePr/>
          <p:nvPr/>
        </p:nvGraphicFramePr>
        <p:xfrm>
          <a:off x="2438401" y="1752600"/>
          <a:ext cx="3152775" cy="2019300"/>
        </p:xfrm>
        <a:graphic>
          <a:graphicData uri="http://schemas.openxmlformats.org/presentationml/2006/ole">
            <mc:AlternateContent>
              <mc:Choice Requires="v">
                <p:oleObj r:id="rId7" imgH="2019300" imgW="3152775" progId="Paint.Picture" spid="_x0000_s2">
                  <p:embed/>
                </p:oleObj>
              </mc:Choice>
              <mc:Fallback>
                <p:oleObj r:id="rId8" imgH="2019300" imgW="3152775" progId="Paint.Picture">
                  <p:embed/>
                  <p:pic>
                    <p:nvPicPr>
                      <p:cNvPr id="708" name="Google Shape;708;p8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438401" y="1752600"/>
                        <a:ext cx="3152775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9" name="Google Shape;709;p8"/>
          <p:cNvSpPr txBox="1"/>
          <p:nvPr>
            <p:ph idx="1" type="body"/>
          </p:nvPr>
        </p:nvSpPr>
        <p:spPr>
          <a:xfrm>
            <a:off x="1752600" y="3962400"/>
            <a:ext cx="44196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Some applications need their data to be complete with no errors or gaps and they can accept a slight delay to ensure this.</a:t>
            </a:r>
            <a:endParaRPr/>
          </a:p>
        </p:txBody>
      </p:sp>
      <p:sp>
        <p:nvSpPr>
          <p:cNvPr id="710" name="Google Shape;710;p8"/>
          <p:cNvSpPr/>
          <p:nvPr/>
        </p:nvSpPr>
        <p:spPr>
          <a:xfrm>
            <a:off x="6248400" y="4264848"/>
            <a:ext cx="41910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168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Some applications can accept occasional errors or gaps in the data but they cannot accept any delay.</a:t>
            </a:r>
            <a:b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11" name="Google Shape;711;p8"/>
          <p:cNvSpPr/>
          <p:nvPr/>
        </p:nvSpPr>
        <p:spPr>
          <a:xfrm>
            <a:off x="5638800" y="609600"/>
            <a:ext cx="50292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33CC"/>
                </a:solidFill>
                <a:latin typeface="Garamond"/>
                <a:ea typeface="Garamond"/>
                <a:cs typeface="Garamond"/>
                <a:sym typeface="Garamond"/>
              </a:rPr>
              <a:t>Different Requirements</a:t>
            </a:r>
            <a:endParaRPr/>
          </a:p>
        </p:txBody>
      </p:sp>
      <p:sp>
        <p:nvSpPr>
          <p:cNvPr id="712" name="Google Shape;712;p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" name="Google Shape;717;p9"/>
          <p:cNvGraphicFramePr/>
          <p:nvPr/>
        </p:nvGraphicFramePr>
        <p:xfrm>
          <a:off x="4648200" y="3886200"/>
          <a:ext cx="3276600" cy="2362200"/>
        </p:xfrm>
        <a:graphic>
          <a:graphicData uri="http://schemas.openxmlformats.org/presentationml/2006/ole">
            <mc:AlternateContent>
              <mc:Choice Requires="v">
                <p:oleObj r:id="rId4" imgH="2362200" imgW="3276600" progId="Paint.Picture" spid="_x0000_s1">
                  <p:embed/>
                </p:oleObj>
              </mc:Choice>
              <mc:Fallback>
                <p:oleObj r:id="rId5" imgH="2362200" imgW="3276600" progId="Paint.Picture">
                  <p:embed/>
                  <p:pic>
                    <p:nvPicPr>
                      <p:cNvPr id="717" name="Google Shape;717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648200" y="3886200"/>
                        <a:ext cx="32766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" name="Google Shape;718;p9"/>
          <p:cNvGraphicFramePr/>
          <p:nvPr/>
        </p:nvGraphicFramePr>
        <p:xfrm>
          <a:off x="4572000" y="1600201"/>
          <a:ext cx="3429000" cy="2195513"/>
        </p:xfrm>
        <a:graphic>
          <a:graphicData uri="http://schemas.openxmlformats.org/presentationml/2006/ole">
            <mc:AlternateContent>
              <mc:Choice Requires="v">
                <p:oleObj r:id="rId7" imgH="2195513" imgW="3429000" progId="Paint.Picture" spid="_x0000_s2">
                  <p:embed/>
                </p:oleObj>
              </mc:Choice>
              <mc:Fallback>
                <p:oleObj r:id="rId8" imgH="2195513" imgW="3429000" progId="Paint.Picture">
                  <p:embed/>
                  <p:pic>
                    <p:nvPicPr>
                      <p:cNvPr id="718" name="Google Shape;718;p9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0" y="1600201"/>
                        <a:ext cx="3429000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" name="Google Shape;719;p9"/>
          <p:cNvSpPr txBox="1"/>
          <p:nvPr>
            <p:ph type="title"/>
          </p:nvPr>
        </p:nvSpPr>
        <p:spPr>
          <a:xfrm>
            <a:off x="1383506" y="222179"/>
            <a:ext cx="10018713" cy="985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Solution : Two transport protocols?</a:t>
            </a:r>
            <a:endParaRPr/>
          </a:p>
        </p:txBody>
      </p:sp>
      <p:grpSp>
        <p:nvGrpSpPr>
          <p:cNvPr id="720" name="Google Shape;720;p9"/>
          <p:cNvGrpSpPr/>
          <p:nvPr/>
        </p:nvGrpSpPr>
        <p:grpSpPr>
          <a:xfrm>
            <a:off x="3542627" y="1208016"/>
            <a:ext cx="4046297" cy="2495695"/>
            <a:chOff x="2627" y="1011"/>
            <a:chExt cx="2549" cy="1572"/>
          </a:xfrm>
        </p:grpSpPr>
        <p:sp>
          <p:nvSpPr>
            <p:cNvPr id="721" name="Google Shape;721;p9"/>
            <p:cNvSpPr/>
            <p:nvPr/>
          </p:nvSpPr>
          <p:spPr>
            <a:xfrm rot="448716">
              <a:off x="2699" y="1162"/>
              <a:ext cx="2404" cy="1270"/>
            </a:xfrm>
            <a:prstGeom prst="irregularSeal2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2" name="Google Shape;722;p9"/>
            <p:cNvSpPr txBox="1"/>
            <p:nvPr/>
          </p:nvSpPr>
          <p:spPr>
            <a:xfrm>
              <a:off x="3288" y="1616"/>
              <a:ext cx="1134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Reliable</a:t>
              </a:r>
              <a:endParaRPr b="1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3" name="Google Shape;723;p9"/>
          <p:cNvGrpSpPr/>
          <p:nvPr/>
        </p:nvGrpSpPr>
        <p:grpSpPr>
          <a:xfrm>
            <a:off x="6209627" y="1208016"/>
            <a:ext cx="4046297" cy="2495695"/>
            <a:chOff x="2627" y="1011"/>
            <a:chExt cx="2549" cy="1572"/>
          </a:xfrm>
        </p:grpSpPr>
        <p:sp>
          <p:nvSpPr>
            <p:cNvPr id="724" name="Google Shape;724;p9"/>
            <p:cNvSpPr/>
            <p:nvPr/>
          </p:nvSpPr>
          <p:spPr>
            <a:xfrm rot="448716">
              <a:off x="2699" y="1162"/>
              <a:ext cx="2404" cy="1270"/>
            </a:xfrm>
            <a:prstGeom prst="irregularSeal2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5" name="Google Shape;725;p9"/>
            <p:cNvSpPr txBox="1"/>
            <p:nvPr/>
          </p:nvSpPr>
          <p:spPr>
            <a:xfrm>
              <a:off x="3288" y="1616"/>
              <a:ext cx="1134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TCP</a:t>
              </a:r>
              <a:endParaRPr b="1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6" name="Google Shape;726;p9"/>
          <p:cNvGrpSpPr/>
          <p:nvPr/>
        </p:nvGrpSpPr>
        <p:grpSpPr>
          <a:xfrm>
            <a:off x="3542627" y="3570216"/>
            <a:ext cx="4046297" cy="2495695"/>
            <a:chOff x="2627" y="2327"/>
            <a:chExt cx="2549" cy="1572"/>
          </a:xfrm>
        </p:grpSpPr>
        <p:sp>
          <p:nvSpPr>
            <p:cNvPr id="727" name="Google Shape;727;p9"/>
            <p:cNvSpPr/>
            <p:nvPr/>
          </p:nvSpPr>
          <p:spPr>
            <a:xfrm rot="448716">
              <a:off x="2699" y="2478"/>
              <a:ext cx="2404" cy="1270"/>
            </a:xfrm>
            <a:prstGeom prst="irregularSeal2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8" name="Google Shape;728;p9"/>
            <p:cNvSpPr txBox="1"/>
            <p:nvPr/>
          </p:nvSpPr>
          <p:spPr>
            <a:xfrm>
              <a:off x="3288" y="2931"/>
              <a:ext cx="1134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Fast</a:t>
              </a:r>
              <a:endParaRPr b="1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9" name="Google Shape;729;p9"/>
          <p:cNvGrpSpPr/>
          <p:nvPr/>
        </p:nvGrpSpPr>
        <p:grpSpPr>
          <a:xfrm>
            <a:off x="5828627" y="3646416"/>
            <a:ext cx="4046297" cy="2495695"/>
            <a:chOff x="2627" y="1011"/>
            <a:chExt cx="2549" cy="1572"/>
          </a:xfrm>
        </p:grpSpPr>
        <p:sp>
          <p:nvSpPr>
            <p:cNvPr id="730" name="Google Shape;730;p9"/>
            <p:cNvSpPr/>
            <p:nvPr/>
          </p:nvSpPr>
          <p:spPr>
            <a:xfrm rot="448716">
              <a:off x="2699" y="1162"/>
              <a:ext cx="2404" cy="1270"/>
            </a:xfrm>
            <a:prstGeom prst="irregularSeal2">
              <a:avLst/>
            </a:prstGeom>
            <a:solidFill>
              <a:srgbClr val="FF99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1" name="Google Shape;731;p9"/>
            <p:cNvSpPr txBox="1"/>
            <p:nvPr/>
          </p:nvSpPr>
          <p:spPr>
            <a:xfrm>
              <a:off x="3288" y="1616"/>
              <a:ext cx="1134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UDP</a:t>
              </a:r>
              <a:endParaRPr b="1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2" name="Google Shape;732;p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Mehnaz Seraj</dc:creator>
</cp:coreProperties>
</file>