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6858000" cx="12192000"/>
  <p:notesSz cx="6858000" cy="9144000"/>
  <p:embeddedFontLst>
    <p:embeddedFont>
      <p:font typeface="Corbel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1" roundtripDataSignature="AMtx7mjGGYjMM/zYzZ7ViilfuYQ40V4o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B7BB33-42E0-4D1F-81EE-6D2CFA11EF15}">
  <a:tblStyle styleId="{58B7BB33-42E0-4D1F-81EE-6D2CFA11EF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C90C697-DAEE-4EC5-8820-0DB80831757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Corbel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Corbel-bold.fntdata"/><Relationship Id="rId23" Type="http://schemas.openxmlformats.org/officeDocument/2006/relationships/slide" Target="slides/slide17.xml"/><Relationship Id="rId67" Type="http://schemas.openxmlformats.org/officeDocument/2006/relationships/font" Target="fonts/Corbel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Corbel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206" name="Google Shape;20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378" name="Google Shape;37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03" name="Google Shape;403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4" name="Google Shape;43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62" name="Google Shape;462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53" name="Google Shape;55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66" name="Google Shape;566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75" name="Google Shape;575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583" name="Google Shape;583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1" name="Google Shape;731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0" name="Google Shape;800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4" name="Google Shape;54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6" name="Google Shape;66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43.png"/><Relationship Id="rId13" Type="http://schemas.openxmlformats.org/officeDocument/2006/relationships/image" Target="../media/image44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Relationship Id="rId7" Type="http://schemas.openxmlformats.org/officeDocument/2006/relationships/image" Target="../media/image46.png"/><Relationship Id="rId8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7.png"/><Relationship Id="rId13" Type="http://schemas.openxmlformats.org/officeDocument/2006/relationships/image" Target="../media/image61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68.png"/><Relationship Id="rId5" Type="http://schemas.openxmlformats.org/officeDocument/2006/relationships/image" Target="../media/image35.png"/><Relationship Id="rId6" Type="http://schemas.openxmlformats.org/officeDocument/2006/relationships/image" Target="../media/image48.png"/><Relationship Id="rId7" Type="http://schemas.openxmlformats.org/officeDocument/2006/relationships/image" Target="../media/image50.png"/><Relationship Id="rId8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6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9.png"/><Relationship Id="rId5" Type="http://schemas.openxmlformats.org/officeDocument/2006/relationships/image" Target="../media/image35.png"/><Relationship Id="rId6" Type="http://schemas.openxmlformats.org/officeDocument/2006/relationships/image" Target="../media/image50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64.png"/><Relationship Id="rId13" Type="http://schemas.openxmlformats.org/officeDocument/2006/relationships/image" Target="../media/image69.png"/><Relationship Id="rId1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9" Type="http://schemas.openxmlformats.org/officeDocument/2006/relationships/image" Target="../media/image65.png"/><Relationship Id="rId5" Type="http://schemas.openxmlformats.org/officeDocument/2006/relationships/image" Target="../media/image35.png"/><Relationship Id="rId6" Type="http://schemas.openxmlformats.org/officeDocument/2006/relationships/image" Target="../media/image60.png"/><Relationship Id="rId7" Type="http://schemas.openxmlformats.org/officeDocument/2006/relationships/image" Target="../media/image63.png"/><Relationship Id="rId8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8.png"/></Relationships>
</file>

<file path=ppt/slides/_rels/slide53.xml.rels><?xml version="1.0" encoding="UTF-8" standalone="yes"?><Relationships xmlns="http://schemas.openxmlformats.org/package/2006/relationships"><Relationship Id="rId11" Type="http://schemas.openxmlformats.org/officeDocument/2006/relationships/image" Target="../media/image93.png"/><Relationship Id="rId10" Type="http://schemas.openxmlformats.org/officeDocument/2006/relationships/image" Target="../media/image97.png"/><Relationship Id="rId13" Type="http://schemas.openxmlformats.org/officeDocument/2006/relationships/image" Target="../media/image27.png"/><Relationship Id="rId1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6.png"/><Relationship Id="rId4" Type="http://schemas.openxmlformats.org/officeDocument/2006/relationships/image" Target="../media/image80.png"/><Relationship Id="rId9" Type="http://schemas.openxmlformats.org/officeDocument/2006/relationships/image" Target="../media/image81.png"/><Relationship Id="rId14" Type="http://schemas.openxmlformats.org/officeDocument/2006/relationships/image" Target="../media/image21.png"/><Relationship Id="rId5" Type="http://schemas.openxmlformats.org/officeDocument/2006/relationships/image" Target="../media/image73.png"/><Relationship Id="rId6" Type="http://schemas.openxmlformats.org/officeDocument/2006/relationships/image" Target="../media/image83.png"/><Relationship Id="rId7" Type="http://schemas.openxmlformats.org/officeDocument/2006/relationships/image" Target="../media/image85.png"/><Relationship Id="rId8" Type="http://schemas.openxmlformats.org/officeDocument/2006/relationships/image" Target="../media/image91.png"/></Relationships>
</file>

<file path=ppt/slides/_rels/slide5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5.png"/><Relationship Id="rId10" Type="http://schemas.openxmlformats.org/officeDocument/2006/relationships/image" Target="../media/image95.png"/><Relationship Id="rId13" Type="http://schemas.openxmlformats.org/officeDocument/2006/relationships/image" Target="../media/image102.png"/><Relationship Id="rId1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92.png"/><Relationship Id="rId5" Type="http://schemas.openxmlformats.org/officeDocument/2006/relationships/image" Target="../media/image87.png"/><Relationship Id="rId6" Type="http://schemas.openxmlformats.org/officeDocument/2006/relationships/image" Target="../media/image90.png"/><Relationship Id="rId7" Type="http://schemas.openxmlformats.org/officeDocument/2006/relationships/image" Target="../media/image98.png"/><Relationship Id="rId8" Type="http://schemas.openxmlformats.org/officeDocument/2006/relationships/image" Target="../media/image9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39" name="Google Shape;139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0" name="Google Shape;1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5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2)</a:t>
            </a:r>
            <a:endParaRPr/>
          </a:p>
        </p:txBody>
      </p:sp>
      <p:sp>
        <p:nvSpPr>
          <p:cNvPr id="202" name="Google Shape;202;p55"/>
          <p:cNvSpPr txBox="1"/>
          <p:nvPr>
            <p:ph idx="4294967295" type="body"/>
          </p:nvPr>
        </p:nvSpPr>
        <p:spPr>
          <a:xfrm>
            <a:off x="1288762" y="1700463"/>
            <a:ext cx="11074400" cy="2052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414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Segment Header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All header fields</a:t>
            </a:r>
            <a:endParaRPr/>
          </a:p>
          <a:p>
            <a:pPr indent="-221741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3" name="Google Shape;2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017" y="3246246"/>
            <a:ext cx="8916249" cy="291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0461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7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220" name="Google Shape;220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221" name="Google Shape;221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230" name="Google Shape;230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1" name="Google Shape;2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40" name="Google Shape;24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17" y="2221542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59"/>
          <p:cNvGrpSpPr/>
          <p:nvPr/>
        </p:nvGrpSpPr>
        <p:grpSpPr>
          <a:xfrm>
            <a:off x="6830285" y="3027221"/>
            <a:ext cx="4064000" cy="3352800"/>
            <a:chOff x="3456" y="1584"/>
            <a:chExt cx="1920" cy="2112"/>
          </a:xfrm>
        </p:grpSpPr>
        <p:sp>
          <p:nvSpPr>
            <p:cNvPr id="242" name="Google Shape;24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9"/>
          <p:cNvSpPr txBox="1"/>
          <p:nvPr/>
        </p:nvSpPr>
        <p:spPr>
          <a:xfrm>
            <a:off x="1484310" y="1092103"/>
            <a:ext cx="1067011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receiving host TCP receives uncorrupted data, then…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It sends an acknowledgement by giving the sequence number of the byte that it expects next.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52" name="Google Shape;252;p60"/>
          <p:cNvSpPr txBox="1"/>
          <p:nvPr>
            <p:ph idx="1" type="body"/>
          </p:nvPr>
        </p:nvSpPr>
        <p:spPr>
          <a:xfrm>
            <a:off x="1337257" y="1203159"/>
            <a:ext cx="10018713" cy="2005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</p:txBody>
      </p:sp>
      <p:sp>
        <p:nvSpPr>
          <p:cNvPr id="253" name="Google Shape;25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62" name="Google Shape;26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63" name="Google Shape;26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66" name="Google Shape;26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7" name="Google Shape;26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73" name="Google Shape;27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74" name="Google Shape;2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83" name="Google Shape;28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90" name="Google Shape;29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91" name="Google Shape;29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6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TCP Services</a:t>
            </a:r>
            <a:endParaRPr/>
          </a:p>
        </p:txBody>
      </p:sp>
      <p:sp>
        <p:nvSpPr>
          <p:cNvPr id="146" name="Google Shape;146;p46"/>
          <p:cNvSpPr txBox="1"/>
          <p:nvPr>
            <p:ph idx="4294967295" type="body"/>
          </p:nvPr>
        </p:nvSpPr>
        <p:spPr>
          <a:xfrm>
            <a:off x="711200" y="1336842"/>
            <a:ext cx="11074400" cy="5013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Full Duplex Service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Oriented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Reliable service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98" name="Google Shape;298;p65"/>
          <p:cNvSpPr txBox="1"/>
          <p:nvPr>
            <p:ph idx="1" type="body"/>
          </p:nvPr>
        </p:nvSpPr>
        <p:spPr>
          <a:xfrm>
            <a:off x="1385885" y="1230282"/>
            <a:ext cx="10018713" cy="197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This 16 bits field is used to check if the segment got corrupted (intentionally or unintentionally) while segment was on traveling in order to reach the destination.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Mandatory in TCP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99" name="Google Shape;29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580" y="2458395"/>
            <a:ext cx="6497692" cy="402813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5"/>
          <p:cNvSpPr/>
          <p:nvPr/>
        </p:nvSpPr>
        <p:spPr>
          <a:xfrm>
            <a:off x="1484311" y="3343275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65"/>
          <p:cNvSpPr/>
          <p:nvPr/>
        </p:nvSpPr>
        <p:spPr>
          <a:xfrm>
            <a:off x="6096000" y="3699428"/>
            <a:ext cx="5562600" cy="1729821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5"/>
          <p:cNvSpPr/>
          <p:nvPr/>
        </p:nvSpPr>
        <p:spPr>
          <a:xfrm>
            <a:off x="6096000" y="5429249"/>
            <a:ext cx="5562600" cy="943477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5"/>
          <p:cNvSpPr/>
          <p:nvPr/>
        </p:nvSpPr>
        <p:spPr>
          <a:xfrm>
            <a:off x="6088332" y="2602409"/>
            <a:ext cx="5562600" cy="1097019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09" name="Google Shape;309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10" name="Google Shape;310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6"/>
          <p:cNvSpPr txBox="1"/>
          <p:nvPr/>
        </p:nvSpPr>
        <p:spPr>
          <a:xfrm>
            <a:off x="9594049" y="6117066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66"/>
          <p:cNvCxnSpPr>
            <a:stCxn id="317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24" name="Google Shape;324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25" name="Google Shape;32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8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3)</a:t>
            </a:r>
            <a:endParaRPr/>
          </a:p>
        </p:txBody>
      </p:sp>
      <p:sp>
        <p:nvSpPr>
          <p:cNvPr id="332" name="Google Shape;332;p68"/>
          <p:cNvSpPr txBox="1"/>
          <p:nvPr>
            <p:ph idx="4294967295" type="body"/>
          </p:nvPr>
        </p:nvSpPr>
        <p:spPr>
          <a:xfrm>
            <a:off x="1265012" y="1413164"/>
            <a:ext cx="11074400" cy="345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76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68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Establishment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Pushing Data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3008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Connection Termination</a:t>
            </a:r>
            <a:endParaRPr/>
          </a:p>
          <a:p>
            <a:pPr indent="-234696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3384"/>
              <a:buNone/>
            </a:pPr>
            <a:r>
              <a:t/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38" name="Google Shape;338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{58B7BB33-42E0-4D1F-81EE-6D2CFA11EF15}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46" name="Google Shape;346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{58B7BB33-42E0-4D1F-81EE-6D2CFA11EF15}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352" name="Google Shape;352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3" name="Google Shape;353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70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70"/>
          <p:cNvSpPr txBox="1"/>
          <p:nvPr/>
        </p:nvSpPr>
        <p:spPr>
          <a:xfrm>
            <a:off x="2946400" y="416768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70"/>
          <p:cNvSpPr txBox="1"/>
          <p:nvPr/>
        </p:nvSpPr>
        <p:spPr>
          <a:xfrm>
            <a:off x="30480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0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p70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Google Shape;362;p70"/>
          <p:cNvSpPr txBox="1"/>
          <p:nvPr/>
        </p:nvSpPr>
        <p:spPr>
          <a:xfrm>
            <a:off x="34544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0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0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70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8" name="Google Shape;368;p70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0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0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3" name="Google Shape;373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386" name="Google Shape;386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Google Shape;395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5" name="Google Shape;425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29" name="Google Shape;429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31" name="Google Shape;431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51" name="Google Shape;451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Connection Termination</a:t>
            </a:r>
            <a:endParaRPr/>
          </a:p>
        </p:txBody>
      </p:sp>
      <p:sp>
        <p:nvSpPr>
          <p:cNvPr id="459" name="Google Shape;459;p7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1)</a:t>
            </a:r>
            <a:endParaRPr/>
          </a:p>
        </p:txBody>
      </p:sp>
      <p:sp>
        <p:nvSpPr>
          <p:cNvPr id="152" name="Google Shape;152;p47"/>
          <p:cNvSpPr txBox="1"/>
          <p:nvPr>
            <p:ph idx="4294967295" type="body"/>
          </p:nvPr>
        </p:nvSpPr>
        <p:spPr>
          <a:xfrm>
            <a:off x="974437" y="1579417"/>
            <a:ext cx="11074400" cy="4133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Stream delivery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Segmenting and Reassembling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Multiplexing segments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Full Duplex Service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Identifying and tracking the segments of different applications.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75"/>
          <p:cNvGrpSpPr/>
          <p:nvPr/>
        </p:nvGrpSpPr>
        <p:grpSpPr>
          <a:xfrm>
            <a:off x="592667" y="1003300"/>
            <a:ext cx="10830984" cy="5405438"/>
            <a:chOff x="471823" y="1019462"/>
            <a:chExt cx="8124153" cy="5404915"/>
          </a:xfrm>
        </p:grpSpPr>
        <p:pic>
          <p:nvPicPr>
            <p:cNvPr id="466" name="Google Shape;466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9" name="Google Shape;469;p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5" name="Google Shape;475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8801" y="1489076"/>
            <a:ext cx="3500967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5467" y="2697163"/>
            <a:ext cx="1809751" cy="32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52800" y="2425700"/>
            <a:ext cx="5488517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61968" y="3733801"/>
            <a:ext cx="1706033" cy="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78200" y="3492500"/>
            <a:ext cx="54610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3501" y="3700463"/>
            <a:ext cx="1816100" cy="56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7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18933" y="4495800"/>
            <a:ext cx="5520267" cy="9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25467" y="4770438"/>
            <a:ext cx="1606551" cy="5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75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489" name="Google Shape;4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4)</a:t>
            </a:r>
            <a:endParaRPr/>
          </a:p>
        </p:txBody>
      </p:sp>
      <p:sp>
        <p:nvSpPr>
          <p:cNvPr id="495" name="Google Shape;495;p77"/>
          <p:cNvSpPr txBox="1"/>
          <p:nvPr>
            <p:ph idx="4294967295" type="body"/>
          </p:nvPr>
        </p:nvSpPr>
        <p:spPr>
          <a:xfrm>
            <a:off x="2100613" y="1380072"/>
            <a:ext cx="7554026" cy="2558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C0107"/>
              </a:buClr>
              <a:buSzPts val="428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8"/>
          <p:cNvSpPr txBox="1"/>
          <p:nvPr>
            <p:ph type="title"/>
          </p:nvPr>
        </p:nvSpPr>
        <p:spPr>
          <a:xfrm>
            <a:off x="1484311" y="685800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501" name="Google Shape;501;p78"/>
          <p:cNvSpPr txBox="1"/>
          <p:nvPr>
            <p:ph idx="1" type="body"/>
          </p:nvPr>
        </p:nvSpPr>
        <p:spPr>
          <a:xfrm>
            <a:off x="1484310" y="1669470"/>
            <a:ext cx="10018713" cy="505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FF0000"/>
                </a:solidFill>
              </a:rPr>
              <a:t>error control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Time-out and retransmission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507" name="Google Shape;507;p79"/>
          <p:cNvSpPr txBox="1"/>
          <p:nvPr>
            <p:ph idx="1" type="body"/>
          </p:nvPr>
        </p:nvSpPr>
        <p:spPr>
          <a:xfrm>
            <a:off x="1484310" y="1194459"/>
            <a:ext cx="10018713" cy="5123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the receipt of data segments.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To confirm control segments that carry no data, but consume a sequence number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ACK segments </a:t>
            </a:r>
            <a:r>
              <a:rPr lang="en-US" sz="2800">
                <a:solidFill>
                  <a:srgbClr val="A93023"/>
                </a:solidFill>
              </a:rPr>
              <a:t>do not consume sequence numbers </a:t>
            </a:r>
            <a:r>
              <a:rPr lang="en-US" sz="2800"/>
              <a:t>and </a:t>
            </a:r>
            <a:r>
              <a:rPr lang="en-US" sz="2800">
                <a:solidFill>
                  <a:srgbClr val="A93023"/>
                </a:solidFill>
              </a:rPr>
              <a:t>are not acknowledged.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0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Types and Rules of Acknowledgment </a:t>
            </a:r>
            <a:endParaRPr/>
          </a:p>
        </p:txBody>
      </p:sp>
      <p:sp>
        <p:nvSpPr>
          <p:cNvPr id="513" name="Google Shape;513;p80"/>
          <p:cNvSpPr txBox="1"/>
          <p:nvPr>
            <p:ph idx="1" type="body"/>
          </p:nvPr>
        </p:nvSpPr>
        <p:spPr>
          <a:xfrm>
            <a:off x="1484310" y="1683326"/>
            <a:ext cx="10018713" cy="496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Cumulative Acknowledgment (ACK)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Selective Acknowledgment (SACK)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Generating Acknowledgments Rules (1 to 3)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1:</a:t>
            </a:r>
            <a:r>
              <a:rPr lang="en-US" sz="2400"/>
              <a:t> When host A sends a data segment to host B, it must include (piggyback) an acknowledgment number.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2 : </a:t>
            </a:r>
            <a:r>
              <a:rPr lang="en-US" sz="2400"/>
              <a:t>The receiver needs to delay sending an ACK segment if there is only one outstanding in-order segment.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C00000"/>
                </a:solidFill>
              </a:rPr>
              <a:t>Rule 3:</a:t>
            </a:r>
            <a:r>
              <a:rPr b="1"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When a segment arrives with a sequence number that is expected by the receiver, and the previous in-order segment has not been acknowledged, the receiver immediately sends an ACK segment.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923" y="1349638"/>
            <a:ext cx="99441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81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0" name="Google Shape;520;p81"/>
          <p:cNvSpPr/>
          <p:nvPr/>
        </p:nvSpPr>
        <p:spPr>
          <a:xfrm>
            <a:off x="5253486" y="257929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81"/>
          <p:cNvSpPr txBox="1"/>
          <p:nvPr/>
        </p:nvSpPr>
        <p:spPr>
          <a:xfrm>
            <a:off x="2907102" y="2579298"/>
            <a:ext cx="20099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Add Ack No always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1"/>
          <p:cNvSpPr txBox="1"/>
          <p:nvPr/>
        </p:nvSpPr>
        <p:spPr>
          <a:xfrm>
            <a:off x="2294627" y="4345913"/>
            <a:ext cx="30192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Delay Ack, if only one segment.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1"/>
          <p:cNvSpPr/>
          <p:nvPr/>
        </p:nvSpPr>
        <p:spPr>
          <a:xfrm>
            <a:off x="2294627" y="400670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1"/>
          <p:cNvSpPr/>
          <p:nvPr/>
        </p:nvSpPr>
        <p:spPr>
          <a:xfrm>
            <a:off x="2044460" y="3355675"/>
            <a:ext cx="375249" cy="114412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1"/>
          <p:cNvSpPr txBox="1"/>
          <p:nvPr/>
        </p:nvSpPr>
        <p:spPr>
          <a:xfrm>
            <a:off x="1800046" y="5751894"/>
            <a:ext cx="35138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prev segment received not ack’ed then send Ack 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81"/>
          <p:cNvSpPr/>
          <p:nvPr/>
        </p:nvSpPr>
        <p:spPr>
          <a:xfrm>
            <a:off x="4917057" y="5431431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3"/>
          <p:cNvSpPr txBox="1"/>
          <p:nvPr/>
        </p:nvSpPr>
        <p:spPr>
          <a:xfrm>
            <a:off x="1055585" y="1286494"/>
            <a:ext cx="11033495" cy="53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heart of the error control mechanism is the retransmission of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RTO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  for each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If three duplicate acknowledgments (i.e., an original ACK plus three exactly identical copies) arrive for a segment, the next segment is retransmitted without waiting for the time-out.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4965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61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8" name="Google Shape;538;p83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Retransmission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544" name="Google Shape;544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title"/>
          </p:nvPr>
        </p:nvSpPr>
        <p:spPr>
          <a:xfrm>
            <a:off x="1297153" y="271379"/>
            <a:ext cx="10018713" cy="106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Stream Delivery </a:t>
            </a:r>
            <a:endParaRPr/>
          </a:p>
        </p:txBody>
      </p:sp>
      <p:sp>
        <p:nvSpPr>
          <p:cNvPr id="158" name="Google Shape;158;p48"/>
          <p:cNvSpPr txBox="1"/>
          <p:nvPr>
            <p:ph idx="1" type="body"/>
          </p:nvPr>
        </p:nvSpPr>
        <p:spPr>
          <a:xfrm>
            <a:off x="1016418" y="942472"/>
            <a:ext cx="10828004" cy="2319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TCP, unlike UDP, is a </a:t>
            </a:r>
            <a:r>
              <a:rPr b="1" lang="en-US" sz="2800">
                <a:solidFill>
                  <a:srgbClr val="FF0000"/>
                </a:solidFill>
              </a:rPr>
              <a:t>stream-oriented </a:t>
            </a:r>
            <a:r>
              <a:rPr lang="en-US" sz="2800"/>
              <a:t>protocol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 allows the sending process to deliver data as a stream of bytes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And allows the receiving process to obtain data as a stream of bytes</a:t>
            </a:r>
            <a:endParaRPr/>
          </a:p>
        </p:txBody>
      </p:sp>
      <p:pic>
        <p:nvPicPr>
          <p:cNvPr id="159" name="Google Shape;1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37" y="3163636"/>
            <a:ext cx="8698296" cy="305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5"/>
          <p:cNvSpPr txBox="1"/>
          <p:nvPr>
            <p:ph type="title"/>
          </p:nvPr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Rules of Acknowledgment contd</a:t>
            </a:r>
            <a:endParaRPr/>
          </a:p>
        </p:txBody>
      </p:sp>
      <p:sp>
        <p:nvSpPr>
          <p:cNvPr id="550" name="Google Shape;550;p85"/>
          <p:cNvSpPr txBox="1"/>
          <p:nvPr>
            <p:ph idx="1" type="body"/>
          </p:nvPr>
        </p:nvSpPr>
        <p:spPr>
          <a:xfrm>
            <a:off x="1484310" y="1330036"/>
            <a:ext cx="10018713" cy="552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 </a:t>
            </a:r>
            <a:r>
              <a:rPr b="1" lang="en-US" sz="3200">
                <a:solidFill>
                  <a:srgbClr val="0070C0"/>
                </a:solidFill>
              </a:rPr>
              <a:t>Generating Acknowledgments Rules (4 to 6)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4:</a:t>
            </a:r>
            <a:r>
              <a:rPr lang="en-US" sz="2800">
                <a:solidFill>
                  <a:srgbClr val="C00000"/>
                </a:solidFill>
              </a:rPr>
              <a:t>  </a:t>
            </a:r>
            <a:r>
              <a:rPr lang="en-US" sz="2800"/>
              <a:t>When a segment arrives with an out-of-order higher sequence number the receiver immediately sends an ACK segment 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5 : 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 sz="2800"/>
              <a:t>When a missing segment arrives, the receiver sends an ACK segment to announce the next sequence number expected.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C00000"/>
                </a:solidFill>
              </a:rPr>
              <a:t>Rule 6:</a:t>
            </a:r>
            <a:r>
              <a:rPr b="1"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If a duplicate segment arrives, the receiver discards the segment, but immediately sends an acknowledgment indicating the next in-order segment expected.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908" y="1783278"/>
            <a:ext cx="11239092" cy="3893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86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8" name="Google Shape;558;p86"/>
          <p:cNvSpPr txBox="1"/>
          <p:nvPr/>
        </p:nvSpPr>
        <p:spPr>
          <a:xfrm>
            <a:off x="9727721" y="3118397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prev segment received not ack’ed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6"/>
          <p:cNvSpPr/>
          <p:nvPr/>
        </p:nvSpPr>
        <p:spPr>
          <a:xfrm>
            <a:off x="8082952" y="2715138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6"/>
          <p:cNvSpPr txBox="1"/>
          <p:nvPr/>
        </p:nvSpPr>
        <p:spPr>
          <a:xfrm>
            <a:off x="8249728" y="4165210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segment received out of order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6"/>
          <p:cNvSpPr/>
          <p:nvPr/>
        </p:nvSpPr>
        <p:spPr>
          <a:xfrm>
            <a:off x="8082952" y="3765955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6"/>
          <p:cNvSpPr txBox="1"/>
          <p:nvPr/>
        </p:nvSpPr>
        <p:spPr>
          <a:xfrm>
            <a:off x="9627079" y="4945959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As soon as missing segment received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6"/>
          <p:cNvSpPr/>
          <p:nvPr/>
        </p:nvSpPr>
        <p:spPr>
          <a:xfrm>
            <a:off x="8082952" y="4644501"/>
            <a:ext cx="1147313" cy="431321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1" y="1600200"/>
            <a:ext cx="10682817" cy="37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9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 corrected by resending a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1" name="Google Shape;571;p89"/>
          <p:cNvSpPr txBox="1"/>
          <p:nvPr/>
        </p:nvSpPr>
        <p:spPr>
          <a:xfrm>
            <a:off x="8220974" y="3867657"/>
            <a:ext cx="239239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If duplicate segment arrives then send Ack </a:t>
            </a:r>
            <a:r>
              <a:rPr b="1" i="0" lang="en-US" sz="14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9"/>
          <p:cNvSpPr/>
          <p:nvPr/>
        </p:nvSpPr>
        <p:spPr>
          <a:xfrm>
            <a:off x="8514273" y="4360100"/>
            <a:ext cx="1449236" cy="436418"/>
          </a:xfrm>
          <a:prstGeom prst="ellipse">
            <a:avLst/>
          </a:prstGeom>
          <a:noFill/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 txBox="1"/>
          <p:nvPr>
            <p:ph idx="4294967295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001" y="1451079"/>
            <a:ext cx="9795933" cy="521493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7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Fast Retransmission :: 3 Acks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84" y="1711325"/>
            <a:ext cx="10200216" cy="4052888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88"/>
          <p:cNvSpPr txBox="1"/>
          <p:nvPr/>
        </p:nvSpPr>
        <p:spPr>
          <a:xfrm>
            <a:off x="1484310" y="23453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Acknowledgement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(Part 5)</a:t>
            </a:r>
            <a:endParaRPr/>
          </a:p>
        </p:txBody>
      </p:sp>
      <p:sp>
        <p:nvSpPr>
          <p:cNvPr id="593" name="Google Shape;593;p90"/>
          <p:cNvSpPr txBox="1"/>
          <p:nvPr>
            <p:ph idx="4294967295" type="body"/>
          </p:nvPr>
        </p:nvSpPr>
        <p:spPr>
          <a:xfrm>
            <a:off x="1839912" y="1700462"/>
            <a:ext cx="7175500" cy="1949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85503"/>
              <a:buChar char="•"/>
            </a:pPr>
            <a:r>
              <a:rPr lang="en-US" sz="4400">
                <a:latin typeface="Corbel"/>
                <a:ea typeface="Corbel"/>
                <a:cs typeface="Corbel"/>
                <a:sym typeface="Corbel"/>
              </a:rPr>
              <a:t>Reliable service</a:t>
            </a:r>
            <a:endParaRPr/>
          </a:p>
          <a:p>
            <a:pPr indent="-4127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116000"/>
              <a:buChar char="•"/>
            </a:pPr>
            <a:r>
              <a:rPr lang="en-US" sz="3800">
                <a:latin typeface="Corbel"/>
                <a:ea typeface="Corbel"/>
                <a:cs typeface="Corbel"/>
                <a:sym typeface="Corbel"/>
              </a:rPr>
              <a:t>Sliding Window Concept</a:t>
            </a:r>
            <a:endParaRPr sz="3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599" name="Google Shape;599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663" y="1139352"/>
            <a:ext cx="9464514" cy="5566248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92"/>
          <p:cNvSpPr txBox="1"/>
          <p:nvPr/>
        </p:nvSpPr>
        <p:spPr>
          <a:xfrm>
            <a:off x="1294306" y="152400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Flow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2"/>
          <p:cNvSpPr/>
          <p:nvPr/>
        </p:nvSpPr>
        <p:spPr>
          <a:xfrm>
            <a:off x="8186738" y="5157788"/>
            <a:ext cx="714375" cy="471487"/>
          </a:xfrm>
          <a:prstGeom prst="ellipse">
            <a:avLst/>
          </a:prstGeom>
          <a:noFill/>
          <a:ln cap="flat" cmpd="sng" w="47625">
            <a:solidFill>
              <a:srgbClr val="FC0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1" name="Google Shape;611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{6C90C697-DAEE-4EC5-8820-0DB80831757B}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12" name="Google Shape;612;p93"/>
          <p:cNvCxnSpPr>
            <a:stCxn id="613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14" name="Google Shape;614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18" name="Google Shape;618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19" name="Google Shape;619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1" name="Google Shape;621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2" name="Google Shape;622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4" name="Google Shape;624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1372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6" name="Google Shape;626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29" name="Google Shape;629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33" name="Google Shape;633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34" name="Google Shape;634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36" name="Google Shape;636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type="title"/>
          </p:nvPr>
        </p:nvSpPr>
        <p:spPr>
          <a:xfrm>
            <a:off x="1350627" y="177801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Buffers</a:t>
            </a:r>
            <a:endParaRPr/>
          </a:p>
        </p:txBody>
      </p:sp>
      <p:sp>
        <p:nvSpPr>
          <p:cNvPr id="165" name="Google Shape;165;p49"/>
          <p:cNvSpPr txBox="1"/>
          <p:nvPr>
            <p:ph idx="1" type="body"/>
          </p:nvPr>
        </p:nvSpPr>
        <p:spPr>
          <a:xfrm>
            <a:off x="1257046" y="1016001"/>
            <a:ext cx="10657863" cy="172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sending and the receiving processes may not necessarily write or read</a:t>
            </a:r>
            <a:endParaRPr/>
          </a:p>
          <a:p>
            <a:pPr indent="0" lvl="0" marL="62864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rPr lang="en-US"/>
              <a:t>       data at the same rate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 So TCP will need to store the data in a place before it can process it. 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That storage  space is known as </a:t>
            </a:r>
            <a:r>
              <a:rPr b="1" lang="en-US">
                <a:solidFill>
                  <a:srgbClr val="FF0000"/>
                </a:solidFill>
              </a:rPr>
              <a:t>buffer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66" name="Google Shape;1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294" y="2914316"/>
            <a:ext cx="90805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" name="Google Shape;647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{6C90C697-DAEE-4EC5-8820-0DB80831757B}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8" name="Google Shape;648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52" name="Google Shape;652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3" name="Google Shape;653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55" name="Google Shape;655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6" name="Google Shape;656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58" name="Google Shape;658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1372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660" name="Google Shape;660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61" name="Google Shape;661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664" name="Google Shape;664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5" name="Google Shape;665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66" name="Google Shape;666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668" name="Google Shape;668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9" name="Google Shape;669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cxnSp>
        <p:nvCxnSpPr>
          <p:cNvPr id="670" name="Google Shape;670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71" name="Google Shape;671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2" name="Google Shape;672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673" name="Google Shape;673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74" name="Google Shape;674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5" name="Google Shape;675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676" name="Google Shape;676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678" name="Google Shape;678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79" name="Google Shape;679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684" name="Google Shape;684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685" name="Google Shape;685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6" name="Google Shape;686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687" name="Google Shape;687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89" name="Google Shape;689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3" name="Google Shape;693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694" name="Google Shape;694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95" name="Google Shape;695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96" name="Google Shape;696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697" name="Google Shape;697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98" name="Google Shape;698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{6C90C697-DAEE-4EC5-8820-0DB80831757B}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704" name="Google Shape;704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05" name="Google Shape;705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9" name="Google Shape;709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10" name="Google Shape;710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1" name="Google Shape;711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3" name="Google Shape;713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5" name="Google Shape;715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1372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17" name="Google Shape;717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20" name="Google Shape;720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723" name="Google Shape;723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24" name="Google Shape;724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726" name="Google Shape;726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7" name="Google Shape;727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741" name="Google Shape;741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759" name="Google Shape;75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3" name="Google Shape;763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778" name="Google Shape;778;p102"/>
          <p:cNvSpPr txBox="1"/>
          <p:nvPr>
            <p:ph idx="1" type="body"/>
          </p:nvPr>
        </p:nvSpPr>
        <p:spPr>
          <a:xfrm>
            <a:off x="1484309" y="3429000"/>
            <a:ext cx="10018713" cy="3757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2800">
                <a:solidFill>
                  <a:srgbClr val="0070C0"/>
                </a:solidFill>
              </a:rPr>
              <a:t>Go Back N Protocol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If the sent segment are are found corrupted or lost then all the segments are re-transmitted from the lost segment to the last segment transmitted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Do not keep track of out of order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Efficient for less noisy channel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id="779" name="Google Shape;77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175" y="1346201"/>
            <a:ext cx="2895600" cy="23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"/>
          <p:cNvSpPr txBox="1"/>
          <p:nvPr>
            <p:ph type="title"/>
          </p:nvPr>
        </p:nvSpPr>
        <p:spPr>
          <a:xfrm>
            <a:off x="1492937" y="263106"/>
            <a:ext cx="10018713" cy="496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Go Back N ARQ</a:t>
            </a:r>
            <a:endParaRPr/>
          </a:p>
        </p:txBody>
      </p:sp>
      <p:pic>
        <p:nvPicPr>
          <p:cNvPr id="785" name="Google Shape;7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048" y="995736"/>
            <a:ext cx="5796952" cy="55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3"/>
          <p:cNvSpPr txBox="1"/>
          <p:nvPr/>
        </p:nvSpPr>
        <p:spPr>
          <a:xfrm>
            <a:off x="1269998" y="1346201"/>
            <a:ext cx="10018713" cy="5072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1" name="Google Shape;791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"/>
          <p:cNvSpPr txBox="1"/>
          <p:nvPr>
            <p:ph type="title"/>
          </p:nvPr>
        </p:nvSpPr>
        <p:spPr>
          <a:xfrm>
            <a:off x="1311783" y="271732"/>
            <a:ext cx="10018713" cy="703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Selective Repeat ARQ</a:t>
            </a:r>
            <a:endParaRPr/>
          </a:p>
        </p:txBody>
      </p:sp>
      <p:pic>
        <p:nvPicPr>
          <p:cNvPr id="797" name="Google Shape;7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793" y="1158096"/>
            <a:ext cx="7758202" cy="518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3" name="Google Shape;803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0"/>
          <p:cNvSpPr txBox="1"/>
          <p:nvPr>
            <p:ph type="title"/>
          </p:nvPr>
        </p:nvSpPr>
        <p:spPr>
          <a:xfrm>
            <a:off x="1363995" y="346910"/>
            <a:ext cx="10018713" cy="677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Segments </a:t>
            </a:r>
            <a:endParaRPr/>
          </a:p>
        </p:txBody>
      </p:sp>
      <p:sp>
        <p:nvSpPr>
          <p:cNvPr id="172" name="Google Shape;172;p50"/>
          <p:cNvSpPr txBox="1"/>
          <p:nvPr>
            <p:ph idx="1" type="body"/>
          </p:nvPr>
        </p:nvSpPr>
        <p:spPr>
          <a:xfrm>
            <a:off x="1363995" y="1263314"/>
            <a:ext cx="10246114" cy="1557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network layer, as a service provider for TCP, needs to send data in packets, not as a stream of bytes.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So TCP groups a number of bytes together into a packet called a </a:t>
            </a:r>
            <a:r>
              <a:rPr b="1" lang="en-US">
                <a:solidFill>
                  <a:srgbClr val="FF0000"/>
                </a:solidFill>
              </a:rPr>
              <a:t>segment .</a:t>
            </a:r>
            <a:endParaRPr/>
          </a:p>
        </p:txBody>
      </p:sp>
      <p:pic>
        <p:nvPicPr>
          <p:cNvPr id="173" name="Google Shape;1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153" y="3186387"/>
            <a:ext cx="93218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0">
            <a:hlinkClick action="ppaction://hlinksldjump" r:id="rId4"/>
          </p:cNvPr>
          <p:cNvSpPr/>
          <p:nvPr/>
        </p:nvSpPr>
        <p:spPr>
          <a:xfrm>
            <a:off x="11483474" y="6104713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809" name="Google Shape;809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/>
          <p:nvPr>
            <p:ph type="title"/>
          </p:nvPr>
        </p:nvSpPr>
        <p:spPr>
          <a:xfrm>
            <a:off x="1484311" y="151064"/>
            <a:ext cx="10018713" cy="717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TCP Segment Reassembly</a:t>
            </a:r>
            <a:endParaRPr/>
          </a:p>
        </p:txBody>
      </p:sp>
      <p:sp>
        <p:nvSpPr>
          <p:cNvPr id="180" name="Google Shape;180;p51"/>
          <p:cNvSpPr txBox="1"/>
          <p:nvPr>
            <p:ph idx="1" type="body"/>
          </p:nvPr>
        </p:nvSpPr>
        <p:spPr>
          <a:xfrm>
            <a:off x="609600" y="5486401"/>
            <a:ext cx="109728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621" y="1174751"/>
            <a:ext cx="9753600" cy="49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1">
            <a:hlinkClick action="ppaction://hlinksldjump" r:id="rId4"/>
          </p:cNvPr>
          <p:cNvSpPr/>
          <p:nvPr/>
        </p:nvSpPr>
        <p:spPr>
          <a:xfrm>
            <a:off x="1991895" y="6296526"/>
            <a:ext cx="561473" cy="37431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darken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30000" y="60000"/>
                </a:moveTo>
                <a:lnTo>
                  <a:pt x="90000" y="15000"/>
                </a:lnTo>
                <a:lnTo>
                  <a:pt x="90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3"/>
          <p:cNvSpPr txBox="1"/>
          <p:nvPr>
            <p:ph type="title"/>
          </p:nvPr>
        </p:nvSpPr>
        <p:spPr>
          <a:xfrm>
            <a:off x="1484310" y="366824"/>
            <a:ext cx="100187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Full Duplex</a:t>
            </a:r>
            <a:endParaRPr/>
          </a:p>
        </p:txBody>
      </p:sp>
      <p:sp>
        <p:nvSpPr>
          <p:cNvPr id="188" name="Google Shape;188;p53"/>
          <p:cNvSpPr txBox="1"/>
          <p:nvPr>
            <p:ph idx="1" type="body"/>
          </p:nvPr>
        </p:nvSpPr>
        <p:spPr>
          <a:xfrm>
            <a:off x="1484310" y="1706526"/>
            <a:ext cx="10402890" cy="1722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Each TCP connection supports a pair of byte streams, one flowing in each direction.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772"/>
              <a:buChar char="•"/>
            </a:pPr>
            <a:r>
              <a:rPr lang="en-US" sz="2800"/>
              <a:t>Exchanging data (sending and receiving) between two entities at the same time.</a:t>
            </a:r>
            <a:endParaRPr sz="2800"/>
          </a:p>
        </p:txBody>
      </p:sp>
      <p:pic>
        <p:nvPicPr>
          <p:cNvPr id="189" name="Google Shape;1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3350" y="4179777"/>
            <a:ext cx="68453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4"/>
          <p:cNvSpPr txBox="1"/>
          <p:nvPr>
            <p:ph type="title"/>
          </p:nvPr>
        </p:nvSpPr>
        <p:spPr>
          <a:xfrm>
            <a:off x="1484311" y="275534"/>
            <a:ext cx="10018713" cy="1121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Identifying and tracking the segments</a:t>
            </a:r>
            <a:endParaRPr/>
          </a:p>
        </p:txBody>
      </p:sp>
      <p:sp>
        <p:nvSpPr>
          <p:cNvPr id="195" name="Google Shape;195;p54"/>
          <p:cNvSpPr txBox="1"/>
          <p:nvPr>
            <p:ph idx="1" type="body"/>
          </p:nvPr>
        </p:nvSpPr>
        <p:spPr>
          <a:xfrm>
            <a:off x="1484311" y="1216972"/>
            <a:ext cx="10018713" cy="18925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TCP and UDP-based services must keep track of the various applications communicating. 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To differentiate the segments and datagrams for each application, both TCP and UDP uses </a:t>
            </a:r>
            <a:r>
              <a:rPr b="1" lang="en-US">
                <a:solidFill>
                  <a:srgbClr val="FF0000"/>
                </a:solidFill>
              </a:rPr>
              <a:t>port numbers</a:t>
            </a:r>
            <a:r>
              <a:rPr lang="en-US"/>
              <a:t>.</a:t>
            </a:r>
            <a:endParaRPr/>
          </a:p>
        </p:txBody>
      </p:sp>
      <p:pic>
        <p:nvPicPr>
          <p:cNvPr id="196" name="Google Shape;1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44" y="2853402"/>
            <a:ext cx="6194562" cy="372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