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Corbel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iBrX0huVAuTy8z/r2LMt/92CJk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1097EF-2F8C-4E99-88FF-1BD580519DA7}">
  <a:tblStyle styleId="{9D1097EF-2F8C-4E99-88FF-1BD580519D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9B5F864-9D87-4246-AC18-00E5E20A7AE3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9EAFC7A-D8EA-4FEA-B3B0-CDB8BD9CD778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rbel-italic.fntdata"/><Relationship Id="rId14" Type="http://schemas.openxmlformats.org/officeDocument/2006/relationships/slide" Target="slides/slide9.xml"/><Relationship Id="rId36" Type="http://schemas.openxmlformats.org/officeDocument/2006/relationships/font" Target="fonts/Corbel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orbe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4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4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4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4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3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oleObject" Target="../embeddings/oleObject1.bin"/><Relationship Id="rId7" Type="http://schemas.openxmlformats.org/officeDocument/2006/relationships/oleObject" Target="../embeddings/oleObject1.bin"/><Relationship Id="rId8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IPv4 Addressing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9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Host Portion: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variable number of least significant bits that are called the </a:t>
            </a:r>
            <a:r>
              <a:rPr b="1" lang="en-US"/>
              <a:t>host portion </a:t>
            </a:r>
            <a:r>
              <a:rPr lang="en-US"/>
              <a:t>of the address.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/>
              <a:t>number of bits </a:t>
            </a:r>
            <a:r>
              <a:rPr lang="en-US"/>
              <a:t>used in this </a:t>
            </a:r>
            <a:r>
              <a:rPr b="1" lang="en-US"/>
              <a:t>host portion </a:t>
            </a:r>
            <a:r>
              <a:rPr lang="en-US"/>
              <a:t>determines the </a:t>
            </a:r>
            <a:r>
              <a:rPr b="1" lang="en-US"/>
              <a:t>number of hosts </a:t>
            </a:r>
            <a:r>
              <a:rPr lang="en-US"/>
              <a:t>that we can have within the network.</a:t>
            </a:r>
            <a:endParaRPr/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308044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10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{9D1097EF-2F8C-4E99-88FF-1BD580519DA7}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10"/>
          <p:cNvSpPr/>
          <p:nvPr/>
        </p:nvSpPr>
        <p:spPr>
          <a:xfrm>
            <a:off x="9139677" y="3434883"/>
            <a:ext cx="1479177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Prefix Mask</a:t>
            </a:r>
            <a:endParaRPr/>
          </a:p>
        </p:txBody>
      </p:sp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do we or devices identify the network part or the host part?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Answer:</a:t>
            </a:r>
            <a:r>
              <a:rPr lang="en-US"/>
              <a:t> Using the </a:t>
            </a:r>
            <a:r>
              <a:rPr b="1" lang="en-US"/>
              <a:t>“Prefix Mask”.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0000"/>
                </a:solidFill>
              </a:rPr>
              <a:t>192.168.10</a:t>
            </a:r>
            <a:r>
              <a:rPr lang="en-US"/>
              <a:t>.</a:t>
            </a:r>
            <a:r>
              <a:rPr b="1" lang="en-US">
                <a:solidFill>
                  <a:srgbClr val="00B050"/>
                </a:solidFill>
              </a:rPr>
              <a:t>2</a:t>
            </a:r>
            <a:r>
              <a:rPr lang="en-US"/>
              <a:t>/24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Means that the </a:t>
            </a:r>
            <a:r>
              <a:rPr b="1" lang="en-US">
                <a:solidFill>
                  <a:srgbClr val="FF0000"/>
                </a:solidFill>
              </a:rPr>
              <a:t>first 24 bits </a:t>
            </a:r>
            <a:r>
              <a:rPr lang="en-US"/>
              <a:t>are the network portion.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B050"/>
                </a:solidFill>
              </a:rPr>
              <a:t>last 8 bits </a:t>
            </a:r>
            <a:r>
              <a:rPr lang="en-US"/>
              <a:t>are the host portion.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Subnet Mask</a:t>
            </a:r>
            <a:r>
              <a:rPr lang="en-US"/>
              <a:t>; the other form of </a:t>
            </a:r>
            <a:r>
              <a:rPr b="1" lang="en-US"/>
              <a:t>“Prefix Mask”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length of </a:t>
            </a:r>
            <a:r>
              <a:rPr b="1" lang="en-US"/>
              <a:t>/24 </a:t>
            </a:r>
            <a:r>
              <a:rPr lang="en-US"/>
              <a:t>means a subnet mask of </a:t>
            </a:r>
            <a:r>
              <a:rPr b="1" lang="en-US"/>
              <a:t>255.255.255.0</a:t>
            </a:r>
            <a:endParaRPr/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1223" y="2373311"/>
            <a:ext cx="2971800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1" y="4542865"/>
            <a:ext cx="48863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1"/>
          <p:cNvSpPr/>
          <p:nvPr/>
        </p:nvSpPr>
        <p:spPr>
          <a:xfrm>
            <a:off x="6324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3657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8683623" y="3821110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9979023" y="3821110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 Mask</a:t>
            </a:r>
            <a:endParaRPr/>
          </a:p>
        </p:txBody>
      </p:sp>
      <p:sp>
        <p:nvSpPr>
          <p:cNvPr id="261" name="Google Shape;261;p12"/>
          <p:cNvSpPr txBox="1"/>
          <p:nvPr>
            <p:ph idx="1" type="body"/>
          </p:nvPr>
        </p:nvSpPr>
        <p:spPr>
          <a:xfrm>
            <a:off x="1484310" y="1066800"/>
            <a:ext cx="10018713" cy="546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Prefix Mask and the Subnet Mask are different ways of representing the same information.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/24 </a:t>
            </a:r>
            <a:r>
              <a:rPr lang="en-US"/>
              <a:t>or a subnet mask of </a:t>
            </a:r>
            <a:r>
              <a:rPr b="1" lang="en-US"/>
              <a:t>255.255.255.0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/16 </a:t>
            </a:r>
            <a:r>
              <a:rPr lang="en-US"/>
              <a:t>or a subnet mask of </a:t>
            </a:r>
            <a:r>
              <a:rPr b="1" lang="en-US"/>
              <a:t>255.255.0.0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/8</a:t>
            </a:r>
            <a:r>
              <a:rPr lang="en-US"/>
              <a:t> or a subnet mask of </a:t>
            </a:r>
            <a:r>
              <a:rPr b="1" lang="en-US"/>
              <a:t>255.0.0.0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Conversion:</a:t>
            </a:r>
            <a:endParaRPr b="1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Subnet mask has the </a:t>
            </a:r>
            <a:r>
              <a:rPr b="1" lang="en-US"/>
              <a:t>same format </a:t>
            </a:r>
            <a:r>
              <a:rPr lang="en-US"/>
              <a:t>as an IP address. Hence, it has </a:t>
            </a:r>
            <a:r>
              <a:rPr b="1" lang="en-US"/>
              <a:t>32 bits divided into 8 bits (octets)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/24 </a:t>
            </a:r>
            <a:r>
              <a:rPr lang="en-US"/>
              <a:t>means, the </a:t>
            </a:r>
            <a:r>
              <a:rPr b="1" lang="en-US"/>
              <a:t>first (MSB) 24 bits </a:t>
            </a:r>
            <a:r>
              <a:rPr lang="en-US"/>
              <a:t>of subnet mask would be 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Binary: 11111111.11111111.11111111.00000000</a:t>
            </a:r>
            <a:endParaRPr/>
          </a:p>
        </p:txBody>
      </p:sp>
      <p:pic>
        <p:nvPicPr>
          <p:cNvPr id="262" name="Google Shape;2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2"/>
          <p:cNvSpPr txBox="1"/>
          <p:nvPr/>
        </p:nvSpPr>
        <p:spPr>
          <a:xfrm>
            <a:off x="2238935" y="5791200"/>
            <a:ext cx="5035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Decimal:    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255       .      255      .      255      .         0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69" name="Google Shape;269;p13"/>
          <p:cNvSpPr txBox="1"/>
          <p:nvPr>
            <p:ph idx="1" type="body"/>
          </p:nvPr>
        </p:nvSpPr>
        <p:spPr>
          <a:xfrm>
            <a:off x="1484310" y="1066801"/>
            <a:ext cx="10018713" cy="5179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/>
              <a:t>subnet mask </a:t>
            </a:r>
            <a:r>
              <a:rPr lang="en-US"/>
              <a:t>of the following?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4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12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16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23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/>
              <a:t>prefix mask </a:t>
            </a:r>
            <a:r>
              <a:rPr lang="en-US"/>
              <a:t>of the following?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255.255.224.0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255.255.255.192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255.255.255.252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255.254.0.0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255.255.240.0 </a:t>
            </a:r>
            <a:endParaRPr/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ANDing the Binaries</a:t>
            </a:r>
            <a:endParaRPr/>
          </a:p>
        </p:txBody>
      </p:sp>
      <p:sp>
        <p:nvSpPr>
          <p:cNvPr id="276" name="Google Shape;276;p1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Inside data network devices, digital logic is applied for their interpretation of the addresses.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AND is used in determining the network address.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0 = 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0 = 0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1 = 1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1 = 0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77" name="Google Shape;2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8" name="Google Shape;278;p14"/>
          <p:cNvGraphicFramePr/>
          <p:nvPr/>
        </p:nvGraphicFramePr>
        <p:xfrm>
          <a:off x="1566582" y="437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{C9B5F864-9D87-4246-AC18-00E5E20A7AE3}</a:tableStyleId>
              </a:tblPr>
              <a:tblGrid>
                <a:gridCol w="1896025"/>
                <a:gridCol w="1781725"/>
                <a:gridCol w="5463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Decimal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Binary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 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135.15.2.1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10000111 00001111 00000010 00000001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Subnet Mask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255.255.0.0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11111111 11111111 00000000 00000000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Network Address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135.15.0.0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10000111 00001111 00000000 00000000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14"/>
          <p:cNvSpPr/>
          <p:nvPr/>
        </p:nvSpPr>
        <p:spPr>
          <a:xfrm>
            <a:off x="5533469" y="5567082"/>
            <a:ext cx="4820770" cy="217393"/>
          </a:xfrm>
          <a:prstGeom prst="rect">
            <a:avLst/>
          </a:prstGeom>
          <a:solidFill>
            <a:srgbClr val="CDE3F8"/>
          </a:solidFill>
          <a:ln cap="rnd" cmpd="sng" w="15875">
            <a:solidFill>
              <a:srgbClr val="CDE3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But Why AND?</a:t>
            </a:r>
            <a:endParaRPr/>
          </a:p>
        </p:txBody>
      </p:sp>
      <p:sp>
        <p:nvSpPr>
          <p:cNvPr id="285" name="Google Shape;285;p15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Routers</a:t>
            </a:r>
            <a:r>
              <a:rPr lang="en-US"/>
              <a:t> use the </a:t>
            </a:r>
            <a:r>
              <a:rPr b="1" lang="en-US"/>
              <a:t>ANDing</a:t>
            </a:r>
            <a:r>
              <a:rPr lang="en-US"/>
              <a:t> process to determine the route a packet will take.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number of the destination address is used to find the network in the routing table.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router then determines the best path for the frame.</a:t>
            </a:r>
            <a:endParaRPr/>
          </a:p>
        </p:txBody>
      </p:sp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Types of Addresses</a:t>
            </a:r>
            <a:endParaRPr/>
          </a:p>
        </p:txBody>
      </p:sp>
      <p:pic>
        <p:nvPicPr>
          <p:cNvPr id="292" name="Google Shape;2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address</a:t>
            </a:r>
            <a:endParaRPr/>
          </a:p>
        </p:txBody>
      </p:sp>
      <p:sp>
        <p:nvSpPr>
          <p:cNvPr id="298" name="Google Shape;298;p17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Every network has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Network Address </a:t>
            </a:r>
            <a:r>
              <a:rPr lang="en-US"/>
              <a:t>– The first IP in the range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Broadcast Address </a:t>
            </a:r>
            <a:r>
              <a:rPr lang="en-US"/>
              <a:t>– The second IP in the range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Host Addresses </a:t>
            </a:r>
            <a:r>
              <a:rPr lang="en-US"/>
              <a:t>– Everything in between</a:t>
            </a:r>
            <a:endParaRPr/>
          </a:p>
        </p:txBody>
      </p:sp>
      <p:pic>
        <p:nvPicPr>
          <p:cNvPr id="299" name="Google Shape;2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5970" y="2810860"/>
            <a:ext cx="5873207" cy="40471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17"/>
          <p:cNvCxnSpPr/>
          <p:nvPr/>
        </p:nvCxnSpPr>
        <p:spPr>
          <a:xfrm>
            <a:off x="5580529" y="5136776"/>
            <a:ext cx="2030506" cy="87405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17"/>
          <p:cNvCxnSpPr/>
          <p:nvPr/>
        </p:nvCxnSpPr>
        <p:spPr>
          <a:xfrm>
            <a:off x="5580529" y="4309782"/>
            <a:ext cx="2030506" cy="177557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17"/>
          <p:cNvCxnSpPr/>
          <p:nvPr/>
        </p:nvCxnSpPr>
        <p:spPr>
          <a:xfrm>
            <a:off x="5580529" y="4309782"/>
            <a:ext cx="2480788" cy="185009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17"/>
          <p:cNvCxnSpPr/>
          <p:nvPr/>
        </p:nvCxnSpPr>
        <p:spPr>
          <a:xfrm>
            <a:off x="5580529" y="4309782"/>
            <a:ext cx="3025977" cy="189827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17"/>
          <p:cNvCxnSpPr/>
          <p:nvPr/>
        </p:nvCxnSpPr>
        <p:spPr>
          <a:xfrm>
            <a:off x="5580529" y="4309782"/>
            <a:ext cx="3361765" cy="170105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7"/>
          <p:cNvCxnSpPr/>
          <p:nvPr/>
        </p:nvCxnSpPr>
        <p:spPr>
          <a:xfrm>
            <a:off x="5546911" y="3566831"/>
            <a:ext cx="2608730" cy="19061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484310" y="1066800"/>
            <a:ext cx="10018713" cy="53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All hosts in the network will have the same network bits.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Cannot be assigned to a device.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Each host bit in this address will be 0.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Broadcast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Cannot be assigned to a device.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Each host bit in this address will be 1.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Host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unique address assigned to each device on the network.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For a network of 192.168.10.0/24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Addresses </a:t>
            </a:r>
            <a:r>
              <a:rPr b="1" lang="en-US"/>
              <a:t>192.168.10.1</a:t>
            </a:r>
            <a:r>
              <a:rPr lang="en-US"/>
              <a:t>  through  </a:t>
            </a:r>
            <a:r>
              <a:rPr b="1" lang="en-US"/>
              <a:t>192.168.10.254</a:t>
            </a:r>
            <a:r>
              <a:rPr lang="en-US"/>
              <a:t> are all host addresses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 at a Glance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Say, you have a random IP address 192.168.10.193/24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0173" y="2327963"/>
            <a:ext cx="8486986" cy="25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/>
          <p:nvPr/>
        </p:nvSpPr>
        <p:spPr>
          <a:xfrm>
            <a:off x="4064841" y="3429000"/>
            <a:ext cx="1798077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064841" y="4099112"/>
            <a:ext cx="1798077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5985529" y="3449170"/>
            <a:ext cx="4382153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5985528" y="4092388"/>
            <a:ext cx="4382153" cy="268941"/>
          </a:xfrm>
          <a:prstGeom prst="rect">
            <a:avLst/>
          </a:prstGeom>
          <a:solidFill>
            <a:srgbClr val="CDE3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6037076" y="3770779"/>
            <a:ext cx="4382153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6037076" y="4462539"/>
            <a:ext cx="4382153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084675" y="3770778"/>
            <a:ext cx="1798077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4084675" y="4469262"/>
            <a:ext cx="1798077" cy="268941"/>
          </a:xfrm>
          <a:prstGeom prst="rect">
            <a:avLst/>
          </a:prstGeom>
          <a:solidFill>
            <a:srgbClr val="E8F1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0"/>
            <a:ext cx="10018713" cy="5307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Anatomy of IPv4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Subnet/Prefix Mask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Types of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Network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Host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Broadcast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Specific Address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Unicast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Multicast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Broadcast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Classful IP Addressing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Prefix</a:t>
            </a:r>
            <a:endParaRPr/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prefix is not always /24.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466" y="2014818"/>
            <a:ext cx="8534400" cy="331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Special Addresses</a:t>
            </a:r>
            <a:endParaRPr/>
          </a:p>
        </p:txBody>
      </p:sp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Unicast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message addressed to one host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Broadcast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message addressed to all hosts on a network.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Uses network’s broadcast address or </a:t>
            </a:r>
            <a:r>
              <a:rPr b="1" lang="en-US"/>
              <a:t>255.255.255.255</a:t>
            </a:r>
            <a:r>
              <a:rPr lang="en-US"/>
              <a:t> locally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Multicast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message addressed to a group of hosts.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Uses an IP address starting with </a:t>
            </a:r>
            <a:r>
              <a:rPr b="1" lang="en-US"/>
              <a:t>224 - 239</a:t>
            </a:r>
            <a:endParaRPr/>
          </a:p>
        </p:txBody>
      </p:sp>
      <p:pic>
        <p:nvPicPr>
          <p:cNvPr id="350" name="Google Shape;3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</a:t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2466" y="1609164"/>
            <a:ext cx="3962400" cy="332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Address</a:t>
            </a:r>
            <a:endParaRPr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1484311" y="1066798"/>
            <a:ext cx="500935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Limited Broadcast</a:t>
            </a:r>
            <a:endParaRPr/>
          </a:p>
        </p:txBody>
      </p:sp>
      <p:pic>
        <p:nvPicPr>
          <p:cNvPr id="364" name="Google Shape;3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752601"/>
            <a:ext cx="4191000" cy="3757613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4"/>
          <p:cNvSpPr txBox="1"/>
          <p:nvPr/>
        </p:nvSpPr>
        <p:spPr>
          <a:xfrm>
            <a:off x="6493666" y="1066799"/>
            <a:ext cx="4856956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Directed Broadcast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a host outside of the network to communicate with the hosts within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172.16.4.0 /24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network, the destination address of the packet would be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172.16.4.255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</a:t>
            </a:r>
            <a:endParaRPr/>
          </a:p>
          <a:p>
            <a:pPr indent="-6477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sz="24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</a:t>
            </a:r>
            <a:endParaRPr/>
          </a:p>
        </p:txBody>
      </p:sp>
      <p:sp>
        <p:nvSpPr>
          <p:cNvPr id="372" name="Google Shape;372;p25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Examples of Multicast Application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Video and audio broadcasts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Routing information exchange by routing protocols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Distribution of software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News feeds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1096" y="2509463"/>
            <a:ext cx="3962400" cy="373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Classful Addressing</a:t>
            </a:r>
            <a:endParaRPr/>
          </a:p>
        </p:txBody>
      </p:sp>
      <p:pic>
        <p:nvPicPr>
          <p:cNvPr id="380" name="Google Shape;3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Classful Addressing</a:t>
            </a:r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3231" y="1173298"/>
            <a:ext cx="6660869" cy="21492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27"/>
          <p:cNvGraphicFramePr/>
          <p:nvPr/>
        </p:nvGraphicFramePr>
        <p:xfrm>
          <a:off x="2281234" y="3428999"/>
          <a:ext cx="8424862" cy="3059206"/>
        </p:xfrm>
        <a:graphic>
          <a:graphicData uri="http://schemas.openxmlformats.org/presentationml/2006/ole">
            <mc:AlternateContent>
              <mc:Choice Requires="v">
                <p:oleObj r:id="rId6" imgH="3059206" imgW="8424862" progId="Paint.Picture" spid="_x0000_s1">
                  <p:embed/>
                </p:oleObj>
              </mc:Choice>
              <mc:Fallback>
                <p:oleObj r:id="rId7" imgH="3059206" imgW="8424862" progId="Paint.Picture">
                  <p:embed/>
                  <p:pic>
                    <p:nvPicPr>
                      <p:cNvPr id="388" name="Google Shape;388;p27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1234" y="3428999"/>
                        <a:ext cx="8424862" cy="3059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Classful Networks : Range</a:t>
            </a:r>
            <a:endParaRPr/>
          </a:p>
        </p:txBody>
      </p:sp>
      <p:pic>
        <p:nvPicPr>
          <p:cNvPr id="394" name="Google Shape;3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28"/>
          <p:cNvGraphicFramePr/>
          <p:nvPr/>
        </p:nvGraphicFramePr>
        <p:xfrm>
          <a:off x="2378866" y="1571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{C9EAFC7A-D8EA-4FEA-B3B0-CDB8BD9CD778}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6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Address class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First octet range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Number of networks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Hosts per network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5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Class A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0 to 127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128 (less 0 and 127)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16,777,214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8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Class B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128 to 191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16,3</a:t>
                      </a:r>
                      <a:r>
                        <a:rPr lang="en-US" sz="2600"/>
                        <a:t>84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65,534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8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1" lang="en-US" sz="2600" u="none" cap="none" strike="noStrike"/>
                        <a:t>Class C</a:t>
                      </a:r>
                      <a:endParaRPr b="1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192 to 22</a:t>
                      </a:r>
                      <a:r>
                        <a:rPr lang="en-US" sz="2600"/>
                        <a:t>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2,097,152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20"/>
                        <a:buFont typeface="Noto Sans Symbols"/>
                        <a:buNone/>
                      </a:pPr>
                      <a:r>
                        <a:rPr lang="en-US" sz="2600" u="none" cap="none" strike="noStrike"/>
                        <a:t>254</a:t>
                      </a:r>
                      <a:endParaRPr b="0" i="0" sz="2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IPv4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device on a network must be uniquely identified at the Network layer.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 IPv4, a 32 bit source and destination address is contained in each packet.</a:t>
            </a:r>
            <a:endParaRPr/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v408" id="170" name="Google Shape;1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666" y="2806699"/>
            <a:ext cx="5080000" cy="29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061012" y="3993776"/>
            <a:ext cx="4874559" cy="62528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Addressing Structure</a:t>
            </a:r>
            <a:endParaRPr/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1366" y="1474695"/>
            <a:ext cx="6324600" cy="473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597" y="2825799"/>
            <a:ext cx="7958138" cy="2551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6"/>
          <p:cNvCxnSpPr>
            <a:stCxn id="187" idx="2"/>
          </p:cNvCxnSpPr>
          <p:nvPr/>
        </p:nvCxnSpPr>
        <p:spPr>
          <a:xfrm flipH="1">
            <a:off x="4639129" y="2203079"/>
            <a:ext cx="18882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6"/>
          <p:cNvSpPr txBox="1"/>
          <p:nvPr/>
        </p:nvSpPr>
        <p:spPr>
          <a:xfrm>
            <a:off x="5617464" y="1833747"/>
            <a:ext cx="1819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Dotted decimals</a:t>
            </a:r>
            <a:endParaRPr/>
          </a:p>
        </p:txBody>
      </p:sp>
      <p:cxnSp>
        <p:nvCxnSpPr>
          <p:cNvPr id="188" name="Google Shape;188;p6"/>
          <p:cNvCxnSpPr>
            <a:stCxn id="187" idx="2"/>
          </p:cNvCxnSpPr>
          <p:nvPr/>
        </p:nvCxnSpPr>
        <p:spPr>
          <a:xfrm flipH="1">
            <a:off x="6320029" y="2203079"/>
            <a:ext cx="2073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6"/>
          <p:cNvCxnSpPr>
            <a:stCxn id="187" idx="2"/>
            <a:endCxn id="190" idx="3"/>
          </p:cNvCxnSpPr>
          <p:nvPr/>
        </p:nvCxnSpPr>
        <p:spPr>
          <a:xfrm>
            <a:off x="6527329" y="2203079"/>
            <a:ext cx="1487100" cy="138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p6"/>
          <p:cNvSpPr/>
          <p:nvPr/>
        </p:nvSpPr>
        <p:spPr>
          <a:xfrm>
            <a:off x="3180229" y="3234021"/>
            <a:ext cx="4834218" cy="7055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3092824" y="2886638"/>
            <a:ext cx="1521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 part</a:t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8074956" y="3235799"/>
            <a:ext cx="1520781" cy="7055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8581913" y="288663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Host part</a:t>
            </a:r>
            <a:endParaRPr/>
          </a:p>
        </p:txBody>
      </p:sp>
      <p:sp>
        <p:nvSpPr>
          <p:cNvPr id="194" name="Google Shape;194;p6"/>
          <p:cNvSpPr/>
          <p:nvPr/>
        </p:nvSpPr>
        <p:spPr>
          <a:xfrm>
            <a:off x="2931459" y="4047569"/>
            <a:ext cx="289111" cy="36933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2085640" y="4023807"/>
            <a:ext cx="845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32 bits</a:t>
            </a:r>
            <a:endParaRPr/>
          </a:p>
        </p:txBody>
      </p:sp>
      <p:sp>
        <p:nvSpPr>
          <p:cNvPr id="196" name="Google Shape;196;p6"/>
          <p:cNvSpPr/>
          <p:nvPr/>
        </p:nvSpPr>
        <p:spPr>
          <a:xfrm>
            <a:off x="3227294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8296397" y="406055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6613420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4916995" y="406101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9423196" y="4045544"/>
            <a:ext cx="2270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Divided into 4 Octets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Binary to decimal and Vice Versa</a:t>
            </a:r>
            <a:endParaRPr/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547" y="1333547"/>
            <a:ext cx="6218238" cy="47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and Hosts</a:t>
            </a:r>
            <a:endParaRPr/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identify a path or "route" through a network, the address must be composed of two parts: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Network </a:t>
            </a:r>
            <a:r>
              <a:rPr lang="en-US"/>
              <a:t>portion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Host</a:t>
            </a:r>
            <a:r>
              <a:rPr lang="en-US"/>
              <a:t> portion</a:t>
            </a:r>
            <a:endParaRPr/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r05"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512" y="2824818"/>
            <a:ext cx="60198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7070912" y="39265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5927912" y="30121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1.2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5927912" y="4688542"/>
            <a:ext cx="6096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1.3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8213912" y="4002742"/>
            <a:ext cx="6858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2.1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9204512" y="3012142"/>
            <a:ext cx="6096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2.2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7604312" y="4917142"/>
            <a:ext cx="7620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3.1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8899712" y="5374342"/>
            <a:ext cx="6858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228" name="Google Shape;228;p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Network Portion: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Some portion of the high-order bits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network  can be defined as a group of hosts that have identical bit patterns in the network address portion of their addresses.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295941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9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{9D1097EF-2F8C-4E99-88FF-1BD580519DA7}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9"/>
          <p:cNvSpPr/>
          <p:nvPr/>
        </p:nvSpPr>
        <p:spPr>
          <a:xfrm>
            <a:off x="4807324" y="3321426"/>
            <a:ext cx="4370294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