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6858000" cx="12192000"/>
  <p:notesSz cx="6858000" cy="9144000"/>
  <p:embeddedFontLst>
    <p:embeddedFont>
      <p:font typeface="Corbel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4" roundtripDataSignature="AMtx7mgfdT5cDiqMAHQ+qtIQJIvKa5mx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regular.fntdata"/><Relationship Id="rId20" Type="http://schemas.openxmlformats.org/officeDocument/2006/relationships/slide" Target="slides/slide16.xml"/><Relationship Id="rId42" Type="http://schemas.openxmlformats.org/officeDocument/2006/relationships/font" Target="fonts/Corbel-italic.fntdata"/><Relationship Id="rId41" Type="http://schemas.openxmlformats.org/officeDocument/2006/relationships/font" Target="fonts/Corbel-bold.fntdata"/><Relationship Id="rId22" Type="http://schemas.openxmlformats.org/officeDocument/2006/relationships/slide" Target="slides/slide18.xml"/><Relationship Id="rId44" Type="http://customschemas.google.com/relationships/presentationmetadata" Target="metadata"/><Relationship Id="rId21" Type="http://schemas.openxmlformats.org/officeDocument/2006/relationships/slide" Target="slides/slide17.xml"/><Relationship Id="rId43" Type="http://schemas.openxmlformats.org/officeDocument/2006/relationships/font" Target="fonts/Corbel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7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37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37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37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37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37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37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37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6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6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6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4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7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7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4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1" name="Google Shape;101;p4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2" name="Google Shape;102;p4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8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48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4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9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9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4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0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6" name="Google Shape;116;p50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7" name="Google Shape;117;p50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0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50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5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1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1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51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5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2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5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3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3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5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9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3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0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40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1" name="Google Shape;51;p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7" name="Google Shape;57;p41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41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9" name="Google Shape;59;p41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0" name="Google Shape;60;p4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44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4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5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5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5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4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36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36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36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36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36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36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3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3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5.jpg"/><Relationship Id="rId5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5.jpg"/><Relationship Id="rId5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5" Type="http://schemas.openxmlformats.org/officeDocument/2006/relationships/image" Target="../media/image14.jpg"/><Relationship Id="rId6" Type="http://schemas.openxmlformats.org/officeDocument/2006/relationships/image" Target="../media/image1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9.jpg"/><Relationship Id="rId5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5.jpg"/><Relationship Id="rId5" Type="http://schemas.openxmlformats.org/officeDocument/2006/relationships/image" Target="../media/image25.jpg"/><Relationship Id="rId6" Type="http://schemas.openxmlformats.org/officeDocument/2006/relationships/image" Target="../media/image2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26.jpg"/><Relationship Id="rId5" Type="http://schemas.openxmlformats.org/officeDocument/2006/relationships/image" Target="../media/image27.jpg"/><Relationship Id="rId6" Type="http://schemas.openxmlformats.org/officeDocument/2006/relationships/image" Target="../media/image2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2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32.jpg"/><Relationship Id="rId5" Type="http://schemas.openxmlformats.org/officeDocument/2006/relationships/image" Target="../media/image2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28.jpg"/><Relationship Id="rId5" Type="http://schemas.openxmlformats.org/officeDocument/2006/relationships/image" Target="../media/image34.jpg"/><Relationship Id="rId6" Type="http://schemas.openxmlformats.org/officeDocument/2006/relationships/image" Target="../media/image3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3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4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oleObject1.bin"/><Relationship Id="rId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Network Layer:</a:t>
            </a:r>
            <a:br>
              <a:rPr lang="en-US"/>
            </a:br>
            <a:r>
              <a:rPr lang="en-US"/>
              <a:t>IPv4 Static Routing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12 | CSE421 – Computer Networks</a:t>
            </a:r>
            <a:endParaRPr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/>
          <p:nvPr/>
        </p:nvSpPr>
        <p:spPr>
          <a:xfrm>
            <a:off x="5225580" y="5702076"/>
            <a:ext cx="1222285" cy="389442"/>
          </a:xfrm>
          <a:prstGeom prst="rect">
            <a:avLst/>
          </a:prstGeom>
          <a:solidFill>
            <a:srgbClr val="B3B3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>
            <a:off x="2603874" y="5508812"/>
            <a:ext cx="458452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201.1.00000</a:t>
            </a:r>
            <a:r>
              <a:rPr b="1"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000.0</a:t>
            </a: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/21</a:t>
            </a:r>
            <a:endParaRPr/>
          </a:p>
        </p:txBody>
      </p:sp>
      <p:sp>
        <p:nvSpPr>
          <p:cNvPr id="228" name="Google Shape;228;p10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Route Summarization</a:t>
            </a:r>
            <a:endParaRPr/>
          </a:p>
        </p:txBody>
      </p:sp>
      <p:pic>
        <p:nvPicPr>
          <p:cNvPr id="229" name="Google Shape;2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0"/>
          <p:cNvSpPr/>
          <p:nvPr/>
        </p:nvSpPr>
        <p:spPr>
          <a:xfrm>
            <a:off x="8004549" y="1919381"/>
            <a:ext cx="792163" cy="1655763"/>
          </a:xfrm>
          <a:prstGeom prst="rect">
            <a:avLst/>
          </a:prstGeom>
          <a:solidFill>
            <a:srgbClr val="B3B3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3653759" y="1761566"/>
            <a:ext cx="288925" cy="1978212"/>
          </a:xfrm>
          <a:prstGeom prst="rect">
            <a:avLst/>
          </a:prstGeom>
          <a:solidFill>
            <a:srgbClr val="B3B3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0"/>
          <p:cNvSpPr txBox="1"/>
          <p:nvPr/>
        </p:nvSpPr>
        <p:spPr>
          <a:xfrm>
            <a:off x="2603874" y="1559019"/>
            <a:ext cx="3095625" cy="2305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201.1.0.0/22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201.1.4.0/23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201.1.6.0/24</a:t>
            </a:r>
            <a:endParaRPr/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201.1.7.0/24</a:t>
            </a:r>
            <a:endParaRPr/>
          </a:p>
        </p:txBody>
      </p:sp>
      <p:sp>
        <p:nvSpPr>
          <p:cNvPr id="233" name="Google Shape;233;p10"/>
          <p:cNvSpPr txBox="1"/>
          <p:nvPr/>
        </p:nvSpPr>
        <p:spPr>
          <a:xfrm>
            <a:off x="2748337" y="4367306"/>
            <a:ext cx="2952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0"/>
          <p:cNvSpPr txBox="1"/>
          <p:nvPr/>
        </p:nvSpPr>
        <p:spPr>
          <a:xfrm>
            <a:off x="2819774" y="4367306"/>
            <a:ext cx="12239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endParaRPr/>
          </a:p>
        </p:txBody>
      </p:sp>
      <p:sp>
        <p:nvSpPr>
          <p:cNvPr id="235" name="Google Shape;235;p10"/>
          <p:cNvSpPr txBox="1"/>
          <p:nvPr/>
        </p:nvSpPr>
        <p:spPr>
          <a:xfrm>
            <a:off x="3987424" y="4286620"/>
            <a:ext cx="223361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 starts in this octet (Octet 3)</a:t>
            </a:r>
            <a:endParaRPr/>
          </a:p>
        </p:txBody>
      </p:sp>
      <p:cxnSp>
        <p:nvCxnSpPr>
          <p:cNvPr id="236" name="Google Shape;236;p10"/>
          <p:cNvCxnSpPr/>
          <p:nvPr/>
        </p:nvCxnSpPr>
        <p:spPr>
          <a:xfrm rot="10800000">
            <a:off x="3253161" y="3648169"/>
            <a:ext cx="69851" cy="7191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37" name="Google Shape;237;p10"/>
          <p:cNvCxnSpPr/>
          <p:nvPr/>
        </p:nvCxnSpPr>
        <p:spPr>
          <a:xfrm flipH="1" rot="10800000">
            <a:off x="3396037" y="3648169"/>
            <a:ext cx="186284" cy="7191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38" name="Google Shape;238;p10"/>
          <p:cNvCxnSpPr/>
          <p:nvPr/>
        </p:nvCxnSpPr>
        <p:spPr>
          <a:xfrm rot="10800000">
            <a:off x="3827836" y="3739777"/>
            <a:ext cx="720726" cy="55609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39" name="Google Shape;239;p10"/>
          <p:cNvSpPr txBox="1"/>
          <p:nvPr/>
        </p:nvSpPr>
        <p:spPr>
          <a:xfrm>
            <a:off x="6923462" y="1224611"/>
            <a:ext cx="3600450" cy="2379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Octet 3 in binary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00000000</a:t>
            </a:r>
            <a:b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00000100</a:t>
            </a:r>
            <a:b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00000110</a:t>
            </a:r>
            <a:b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00000111</a:t>
            </a:r>
            <a:endParaRPr/>
          </a:p>
        </p:txBody>
      </p:sp>
      <p:sp>
        <p:nvSpPr>
          <p:cNvPr id="240" name="Google Shape;240;p10"/>
          <p:cNvSpPr txBox="1"/>
          <p:nvPr/>
        </p:nvSpPr>
        <p:spPr>
          <a:xfrm>
            <a:off x="6782174" y="3864069"/>
            <a:ext cx="2952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6853612" y="3864069"/>
            <a:ext cx="12239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endParaRPr/>
          </a:p>
        </p:txBody>
      </p:sp>
      <p:sp>
        <p:nvSpPr>
          <p:cNvPr id="242" name="Google Shape;242;p10"/>
          <p:cNvSpPr txBox="1"/>
          <p:nvPr/>
        </p:nvSpPr>
        <p:spPr>
          <a:xfrm>
            <a:off x="8149012" y="3864069"/>
            <a:ext cx="24479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 starts here</a:t>
            </a:r>
            <a:endParaRPr/>
          </a:p>
        </p:txBody>
      </p:sp>
      <p:cxnSp>
        <p:nvCxnSpPr>
          <p:cNvPr id="243" name="Google Shape;243;p10"/>
          <p:cNvCxnSpPr/>
          <p:nvPr/>
        </p:nvCxnSpPr>
        <p:spPr>
          <a:xfrm flipH="1" rot="10800000">
            <a:off x="7389159" y="3547311"/>
            <a:ext cx="493815" cy="43974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44" name="Google Shape;244;p10"/>
          <p:cNvCxnSpPr/>
          <p:nvPr/>
        </p:nvCxnSpPr>
        <p:spPr>
          <a:xfrm rot="10800000">
            <a:off x="8149012" y="3648169"/>
            <a:ext cx="142875" cy="215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45" name="Google Shape;245;p10"/>
          <p:cNvSpPr txBox="1"/>
          <p:nvPr/>
        </p:nvSpPr>
        <p:spPr>
          <a:xfrm>
            <a:off x="7646567" y="5702076"/>
            <a:ext cx="4176713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 bits the same so use /21 for summary</a:t>
            </a:r>
            <a:endParaRPr/>
          </a:p>
        </p:txBody>
      </p:sp>
      <p:cxnSp>
        <p:nvCxnSpPr>
          <p:cNvPr id="246" name="Google Shape;246;p10"/>
          <p:cNvCxnSpPr/>
          <p:nvPr/>
        </p:nvCxnSpPr>
        <p:spPr>
          <a:xfrm flipH="1" rot="10800000">
            <a:off x="5311588" y="1707776"/>
            <a:ext cx="1542024" cy="289111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7" name="Google Shape;247;p10"/>
          <p:cNvCxnSpPr/>
          <p:nvPr/>
        </p:nvCxnSpPr>
        <p:spPr>
          <a:xfrm>
            <a:off x="3827836" y="1976718"/>
            <a:ext cx="3095626" cy="100853"/>
          </a:xfrm>
          <a:prstGeom prst="straightConnector1">
            <a:avLst/>
          </a:prstGeom>
          <a:noFill/>
          <a:ln cap="rnd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8" name="Google Shape;248;p10"/>
          <p:cNvCxnSpPr/>
          <p:nvPr/>
        </p:nvCxnSpPr>
        <p:spPr>
          <a:xfrm>
            <a:off x="3827836" y="2437558"/>
            <a:ext cx="3144464" cy="100853"/>
          </a:xfrm>
          <a:prstGeom prst="straightConnector1">
            <a:avLst/>
          </a:prstGeom>
          <a:noFill/>
          <a:ln cap="rnd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9" name="Google Shape;249;p10"/>
          <p:cNvCxnSpPr/>
          <p:nvPr/>
        </p:nvCxnSpPr>
        <p:spPr>
          <a:xfrm flipH="1" rot="10800000">
            <a:off x="3827836" y="2916889"/>
            <a:ext cx="3144464" cy="39644"/>
          </a:xfrm>
          <a:prstGeom prst="straightConnector1">
            <a:avLst/>
          </a:prstGeom>
          <a:noFill/>
          <a:ln cap="rnd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0" name="Google Shape;250;p10"/>
          <p:cNvCxnSpPr/>
          <p:nvPr/>
        </p:nvCxnSpPr>
        <p:spPr>
          <a:xfrm flipH="1" rot="10800000">
            <a:off x="3792911" y="3368863"/>
            <a:ext cx="3179389" cy="116728"/>
          </a:xfrm>
          <a:prstGeom prst="straightConnector1">
            <a:avLst/>
          </a:prstGeom>
          <a:noFill/>
          <a:ln cap="rnd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1" name="Google Shape;251;p10"/>
          <p:cNvCxnSpPr/>
          <p:nvPr/>
        </p:nvCxnSpPr>
        <p:spPr>
          <a:xfrm flipH="1">
            <a:off x="5580811" y="3678855"/>
            <a:ext cx="2423738" cy="195453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" name="Google Shape;252;p10"/>
          <p:cNvCxnSpPr>
            <a:stCxn id="245" idx="1"/>
          </p:cNvCxnSpPr>
          <p:nvPr/>
        </p:nvCxnSpPr>
        <p:spPr>
          <a:xfrm rot="10800000">
            <a:off x="7086467" y="5966051"/>
            <a:ext cx="560100" cy="209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Route Summarization Another Example</a:t>
            </a:r>
            <a:endParaRPr/>
          </a:p>
        </p:txBody>
      </p:sp>
      <p:pic>
        <p:nvPicPr>
          <p:cNvPr id="258" name="Google Shape;2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21.jpg" id="259" name="Google Shape;25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3766" y="1267900"/>
            <a:ext cx="8559800" cy="5167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Problem of Summary Static Routing</a:t>
            </a:r>
            <a:endParaRPr/>
          </a:p>
        </p:txBody>
      </p:sp>
      <p:pic>
        <p:nvPicPr>
          <p:cNvPr id="265" name="Google Shape;2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7166" y="1622848"/>
            <a:ext cx="4953000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2"/>
          <p:cNvSpPr txBox="1"/>
          <p:nvPr/>
        </p:nvSpPr>
        <p:spPr>
          <a:xfrm>
            <a:off x="3790223" y="4911986"/>
            <a:ext cx="15775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192.16.0.0/24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192.16.2.0/24</a:t>
            </a:r>
            <a:endParaRPr/>
          </a:p>
        </p:txBody>
      </p:sp>
      <p:sp>
        <p:nvSpPr>
          <p:cNvPr id="268" name="Google Shape;268;p12"/>
          <p:cNvSpPr txBox="1"/>
          <p:nvPr/>
        </p:nvSpPr>
        <p:spPr>
          <a:xfrm>
            <a:off x="7619594" y="4893123"/>
            <a:ext cx="15775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192.16.1.0/24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192.16.3.0/24</a:t>
            </a:r>
            <a:endParaRPr/>
          </a:p>
        </p:txBody>
      </p:sp>
      <p:cxnSp>
        <p:nvCxnSpPr>
          <p:cNvPr id="269" name="Google Shape;269;p12"/>
          <p:cNvCxnSpPr/>
          <p:nvPr/>
        </p:nvCxnSpPr>
        <p:spPr>
          <a:xfrm flipH="1" rot="10800000">
            <a:off x="4578980" y="2603597"/>
            <a:ext cx="788758" cy="1060983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0" name="Google Shape;270;p12"/>
          <p:cNvCxnSpPr/>
          <p:nvPr/>
        </p:nvCxnSpPr>
        <p:spPr>
          <a:xfrm rot="10800000">
            <a:off x="7083692" y="2522761"/>
            <a:ext cx="824821" cy="1169739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1" name="Google Shape;271;p12"/>
          <p:cNvSpPr txBox="1"/>
          <p:nvPr/>
        </p:nvSpPr>
        <p:spPr>
          <a:xfrm rot="-3125731">
            <a:off x="4047642" y="2770865"/>
            <a:ext cx="1577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192.16.0.0/22</a:t>
            </a:r>
            <a:endParaRPr/>
          </a:p>
        </p:txBody>
      </p:sp>
      <p:sp>
        <p:nvSpPr>
          <p:cNvPr id="272" name="Google Shape;272;p12"/>
          <p:cNvSpPr txBox="1"/>
          <p:nvPr/>
        </p:nvSpPr>
        <p:spPr>
          <a:xfrm rot="3345864">
            <a:off x="6954068" y="2859968"/>
            <a:ext cx="15775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192.16.0.0/22</a:t>
            </a:r>
            <a:endParaRPr/>
          </a:p>
        </p:txBody>
      </p:sp>
      <p:sp>
        <p:nvSpPr>
          <p:cNvPr id="273" name="Google Shape;273;p12"/>
          <p:cNvSpPr txBox="1"/>
          <p:nvPr/>
        </p:nvSpPr>
        <p:spPr>
          <a:xfrm>
            <a:off x="5235148" y="5964004"/>
            <a:ext cx="2517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Discontiguous Networks</a:t>
            </a:r>
            <a:endParaRPr/>
          </a:p>
        </p:txBody>
      </p:sp>
      <p:cxnSp>
        <p:nvCxnSpPr>
          <p:cNvPr id="274" name="Google Shape;274;p12"/>
          <p:cNvCxnSpPr>
            <a:stCxn id="273" idx="0"/>
            <a:endCxn id="267" idx="3"/>
          </p:cNvCxnSpPr>
          <p:nvPr/>
        </p:nvCxnSpPr>
        <p:spPr>
          <a:xfrm rot="10800000">
            <a:off x="5367766" y="5235004"/>
            <a:ext cx="1125900" cy="7290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5" name="Google Shape;275;p12"/>
          <p:cNvCxnSpPr>
            <a:stCxn id="273" idx="0"/>
            <a:endCxn id="268" idx="1"/>
          </p:cNvCxnSpPr>
          <p:nvPr/>
        </p:nvCxnSpPr>
        <p:spPr>
          <a:xfrm flipH="1" rot="10800000">
            <a:off x="6493666" y="5216404"/>
            <a:ext cx="1125900" cy="7476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Next Hop Options</a:t>
            </a:r>
            <a:endParaRPr/>
          </a:p>
        </p:txBody>
      </p:sp>
      <p:sp>
        <p:nvSpPr>
          <p:cNvPr id="281" name="Google Shape;281;p13"/>
          <p:cNvSpPr txBox="1"/>
          <p:nvPr>
            <p:ph idx="1" type="body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Directly attached/connected static route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Only the router </a:t>
            </a:r>
            <a:r>
              <a:rPr b="1" lang="en-US"/>
              <a:t>exit interface</a:t>
            </a:r>
            <a:r>
              <a:rPr lang="en-US"/>
              <a:t>/port name (i.e. s0/0) is specified.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Next-hop/Recursive lookup static route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Only the next-hop IP address (i.e. 2.2.2.2) is specified.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Fully specified static route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next-hop IP address and exit interface (i.e. s0/0 2.2.2.2) are specified.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b="1" lang="en-US" sz="1800"/>
              <a:t>**Note: Port labels: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/>
              <a:t>Each port has a name (s0/0 or f0/0 or g0/0 or etc.) and an IP address (1.2.3.4 or etc.)</a:t>
            </a:r>
            <a:endParaRPr/>
          </a:p>
        </p:txBody>
      </p:sp>
      <p:pic>
        <p:nvPicPr>
          <p:cNvPr id="282" name="Google Shape;2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4103" y="4901449"/>
            <a:ext cx="8239125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3"/>
          <p:cNvSpPr txBox="1"/>
          <p:nvPr/>
        </p:nvSpPr>
        <p:spPr>
          <a:xfrm>
            <a:off x="2419416" y="5964671"/>
            <a:ext cx="48667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**Configuring R1(1) towards LAN –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***All settings are done from R1(1)’s perspective </a:t>
            </a:r>
            <a:endParaRPr/>
          </a:p>
        </p:txBody>
      </p:sp>
      <p:sp>
        <p:nvSpPr>
          <p:cNvPr id="285" name="Google Shape;285;p13"/>
          <p:cNvSpPr txBox="1"/>
          <p:nvPr/>
        </p:nvSpPr>
        <p:spPr>
          <a:xfrm>
            <a:off x="6887918" y="5268578"/>
            <a:ext cx="612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S0/1</a:t>
            </a:r>
            <a:endParaRPr/>
          </a:p>
        </p:txBody>
      </p:sp>
      <p:sp>
        <p:nvSpPr>
          <p:cNvPr id="286" name="Google Shape;286;p13"/>
          <p:cNvSpPr txBox="1"/>
          <p:nvPr/>
        </p:nvSpPr>
        <p:spPr>
          <a:xfrm>
            <a:off x="5187165" y="5311466"/>
            <a:ext cx="612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S0/0</a:t>
            </a:r>
            <a:endParaRPr/>
          </a:p>
        </p:txBody>
      </p:sp>
      <p:sp>
        <p:nvSpPr>
          <p:cNvPr id="287" name="Google Shape;287;p13"/>
          <p:cNvSpPr txBox="1"/>
          <p:nvPr/>
        </p:nvSpPr>
        <p:spPr>
          <a:xfrm>
            <a:off x="5273734" y="4922389"/>
            <a:ext cx="3497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.1</a:t>
            </a:r>
            <a:endParaRPr/>
          </a:p>
        </p:txBody>
      </p:sp>
      <p:sp>
        <p:nvSpPr>
          <p:cNvPr id="288" name="Google Shape;288;p13"/>
          <p:cNvSpPr txBox="1"/>
          <p:nvPr/>
        </p:nvSpPr>
        <p:spPr>
          <a:xfrm>
            <a:off x="7108464" y="4902982"/>
            <a:ext cx="364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.2</a:t>
            </a:r>
            <a:endParaRPr/>
          </a:p>
        </p:txBody>
      </p:sp>
      <p:sp>
        <p:nvSpPr>
          <p:cNvPr id="289" name="Google Shape;289;p13"/>
          <p:cNvSpPr txBox="1"/>
          <p:nvPr/>
        </p:nvSpPr>
        <p:spPr>
          <a:xfrm>
            <a:off x="5779061" y="4815511"/>
            <a:ext cx="1128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2.2.2.0/30</a:t>
            </a:r>
            <a:endParaRPr/>
          </a:p>
        </p:txBody>
      </p:sp>
      <p:cxnSp>
        <p:nvCxnSpPr>
          <p:cNvPr id="290" name="Google Shape;290;p13"/>
          <p:cNvCxnSpPr/>
          <p:nvPr/>
        </p:nvCxnSpPr>
        <p:spPr>
          <a:xfrm flipH="1" rot="10800000">
            <a:off x="7336140" y="3825124"/>
            <a:ext cx="977222" cy="1175054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Configuration</a:t>
            </a:r>
            <a:endParaRPr/>
          </a:p>
        </p:txBody>
      </p:sp>
      <p:pic>
        <p:nvPicPr>
          <p:cNvPr id="296" name="Google Shape;2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Static Route Command</a:t>
            </a:r>
            <a:endParaRPr/>
          </a:p>
        </p:txBody>
      </p:sp>
      <p:sp>
        <p:nvSpPr>
          <p:cNvPr id="303" name="Google Shape;303;p15"/>
          <p:cNvSpPr txBox="1"/>
          <p:nvPr>
            <p:ph idx="1" type="body"/>
          </p:nvPr>
        </p:nvSpPr>
        <p:spPr>
          <a:xfrm>
            <a:off x="1484310" y="1064557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ip route </a:t>
            </a:r>
            <a:r>
              <a:rPr b="1" lang="en-US" sz="1800" u="sng">
                <a:latin typeface="Courier New"/>
                <a:ea typeface="Courier New"/>
                <a:cs typeface="Courier New"/>
                <a:sym typeface="Courier New"/>
              </a:rPr>
              <a:t>[dest. net. add.]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 u="sng">
                <a:latin typeface="Courier New"/>
                <a:ea typeface="Courier New"/>
                <a:cs typeface="Courier New"/>
                <a:sym typeface="Courier New"/>
              </a:rPr>
              <a:t>[dest. net. s/m]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 u="sng">
                <a:latin typeface="Courier New"/>
                <a:ea typeface="Courier New"/>
                <a:cs typeface="Courier New"/>
                <a:sym typeface="Courier New"/>
              </a:rPr>
              <a:t>[exit option]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1800" u="sng">
                <a:latin typeface="Courier New"/>
                <a:ea typeface="Courier New"/>
                <a:cs typeface="Courier New"/>
                <a:sym typeface="Courier New"/>
              </a:rPr>
              <a:t>[AD]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b="1" lang="en-US" sz="1800"/>
              <a:t>Destination Network Address: </a:t>
            </a:r>
            <a:r>
              <a:rPr lang="en-US" sz="1800"/>
              <a:t>Destination network address (can be summarized as well) of the remote network to be added to the routing table of the router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b="1" lang="en-US" sz="1800"/>
              <a:t>Destination Network Subnet Mask: </a:t>
            </a:r>
            <a:r>
              <a:rPr lang="en-US" sz="1800"/>
              <a:t>Subnet mask of the remote network that is being added to the routing table. The subnet mask can be modified to summarize a group of networks</a:t>
            </a:r>
            <a:endParaRPr b="1" sz="1800"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b="1" lang="en-US" sz="1800"/>
              <a:t>Exit Options: </a:t>
            </a:r>
            <a:r>
              <a:rPr lang="en-US" sz="1800"/>
              <a:t>Directly attached; Next-hop; Fully specified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b="1" lang="en-US" sz="1800"/>
              <a:t>AD (Administrative Distance)</a:t>
            </a:r>
            <a:r>
              <a:rPr lang="en-US" sz="1800"/>
              <a:t>: Optional field; Default value is </a:t>
            </a:r>
            <a:r>
              <a:rPr b="1" lang="en-US" sz="1800"/>
              <a:t>‘1’</a:t>
            </a:r>
            <a:r>
              <a:rPr lang="en-US" sz="1800"/>
              <a:t> if not set.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/>
              <a:t>e.g. 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ip route </a:t>
            </a:r>
            <a:r>
              <a:rPr b="1" lang="en-US" sz="1800" u="sng">
                <a:latin typeface="Courier New"/>
                <a:ea typeface="Courier New"/>
                <a:cs typeface="Courier New"/>
                <a:sym typeface="Courier New"/>
              </a:rPr>
              <a:t>1.1.3.0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 u="sng">
                <a:latin typeface="Courier New"/>
                <a:ea typeface="Courier New"/>
                <a:cs typeface="Courier New"/>
                <a:sym typeface="Courier New"/>
              </a:rPr>
              <a:t>255.255.255.0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 u="sng">
                <a:latin typeface="Courier New"/>
                <a:ea typeface="Courier New"/>
                <a:cs typeface="Courier New"/>
                <a:sym typeface="Courier New"/>
              </a:rPr>
              <a:t>s0/1</a:t>
            </a: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/>
              <a:t> Directly attached route (using exit-interface name)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/>
              <a:t>To </a:t>
            </a:r>
            <a:r>
              <a:rPr b="1" lang="en-US" sz="1800"/>
              <a:t>delete</a:t>
            </a:r>
            <a:r>
              <a:rPr lang="en-US" sz="1800"/>
              <a:t> a route, just add they </a:t>
            </a:r>
            <a:r>
              <a:rPr b="1" lang="en-US" sz="1800"/>
              <a:t>keyword “no” </a:t>
            </a:r>
            <a:r>
              <a:rPr lang="en-US" sz="1800"/>
              <a:t>before the entire static route command.</a:t>
            </a:r>
            <a:endParaRPr/>
          </a:p>
          <a:p>
            <a:pPr indent="-285750" lvl="2" marL="12001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e.g. 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no ip route </a:t>
            </a:r>
            <a:r>
              <a:rPr b="1" lang="en-US" sz="1600" u="sng">
                <a:latin typeface="Courier New"/>
                <a:ea typeface="Courier New"/>
                <a:cs typeface="Courier New"/>
                <a:sym typeface="Courier New"/>
              </a:rPr>
              <a:t>1.1.3.0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 u="sng">
                <a:latin typeface="Courier New"/>
                <a:ea typeface="Courier New"/>
                <a:cs typeface="Courier New"/>
                <a:sym typeface="Courier New"/>
              </a:rPr>
              <a:t>255.255.255.0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 u="sng">
                <a:latin typeface="Courier New"/>
                <a:ea typeface="Courier New"/>
                <a:cs typeface="Courier New"/>
                <a:sym typeface="Courier New"/>
              </a:rPr>
              <a:t>s0/1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285750" lvl="2" marL="12001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b="1" lang="en-US" sz="1600"/>
              <a:t>**Note: </a:t>
            </a:r>
            <a:r>
              <a:rPr lang="en-US" sz="1600"/>
              <a:t>Most Cisco commands can be reversed like this</a:t>
            </a:r>
            <a:endParaRPr/>
          </a:p>
        </p:txBody>
      </p:sp>
      <p:pic>
        <p:nvPicPr>
          <p:cNvPr id="304" name="Google Shape;3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Static Route Configuration</a:t>
            </a:r>
            <a:endParaRPr/>
          </a:p>
        </p:txBody>
      </p:sp>
      <p:sp>
        <p:nvSpPr>
          <p:cNvPr id="310" name="Google Shape;310;p16"/>
          <p:cNvSpPr txBox="1"/>
          <p:nvPr>
            <p:ph idx="1" type="body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 router, by default, knows of its directly connected networks only.</a:t>
            </a:r>
            <a:endParaRPr/>
          </a:p>
        </p:txBody>
      </p:sp>
      <p:pic>
        <p:nvPicPr>
          <p:cNvPr id="311" name="Google Shape;3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p03.jpg" id="312" name="Google Shape;31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1266" y="1710765"/>
            <a:ext cx="5384800" cy="2451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04.jpg" id="313" name="Google Shape;31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22569" y="4192494"/>
            <a:ext cx="8142194" cy="254296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6"/>
          <p:cNvSpPr/>
          <p:nvPr/>
        </p:nvSpPr>
        <p:spPr>
          <a:xfrm>
            <a:off x="3866029" y="3224680"/>
            <a:ext cx="1243853" cy="25250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4657164" y="2830607"/>
            <a:ext cx="1243853" cy="25250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6" name="Google Shape;316;p16"/>
          <p:cNvSpPr/>
          <p:nvPr/>
        </p:nvSpPr>
        <p:spPr>
          <a:xfrm>
            <a:off x="6698876" y="1880347"/>
            <a:ext cx="1243853" cy="252506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7" name="Google Shape;317;p16"/>
          <p:cNvSpPr/>
          <p:nvPr/>
        </p:nvSpPr>
        <p:spPr>
          <a:xfrm>
            <a:off x="7301755" y="2830607"/>
            <a:ext cx="1243853" cy="252506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8" name="Google Shape;318;p16"/>
          <p:cNvSpPr/>
          <p:nvPr/>
        </p:nvSpPr>
        <p:spPr>
          <a:xfrm>
            <a:off x="7808240" y="3224680"/>
            <a:ext cx="1243853" cy="252506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9" name="Google Shape;319;p16"/>
          <p:cNvSpPr/>
          <p:nvPr/>
        </p:nvSpPr>
        <p:spPr>
          <a:xfrm>
            <a:off x="2505635" y="6160621"/>
            <a:ext cx="8009965" cy="51061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Adding a Static Route using Next Hop IP</a:t>
            </a:r>
            <a:endParaRPr/>
          </a:p>
        </p:txBody>
      </p:sp>
      <p:sp>
        <p:nvSpPr>
          <p:cNvPr id="325" name="Google Shape;325;p17"/>
          <p:cNvSpPr txBox="1"/>
          <p:nvPr>
            <p:ph idx="1" type="body"/>
          </p:nvPr>
        </p:nvSpPr>
        <p:spPr>
          <a:xfrm>
            <a:off x="1484310" y="1066799"/>
            <a:ext cx="10707690" cy="5730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command to add</a:t>
            </a:r>
            <a:br>
              <a:rPr lang="en-US"/>
            </a:br>
            <a:r>
              <a:rPr lang="en-US"/>
              <a:t>a static route </a:t>
            </a:r>
            <a:r>
              <a:rPr b="1" lang="en-US"/>
              <a:t>on R1</a:t>
            </a:r>
            <a:br>
              <a:rPr b="1" lang="en-US"/>
            </a:br>
            <a:r>
              <a:rPr lang="en-US"/>
              <a:t>towards </a:t>
            </a:r>
            <a:r>
              <a:rPr b="1" lang="en-US"/>
              <a:t>LAN of R2</a:t>
            </a:r>
            <a:br>
              <a:rPr b="1" lang="en-US"/>
            </a:br>
            <a:r>
              <a:rPr lang="en-US"/>
              <a:t>using </a:t>
            </a:r>
            <a:r>
              <a:rPr b="1" lang="en-US"/>
              <a:t>Next-Hop IP.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b="1"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b="1"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b="1"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b="1"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Variants of the same command: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ip route 172.16.1.0 255.255.255.0 S0/0/0 -&gt;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Directly attached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ip route 172.16.1.0 255.255.255.0 S0/0/0 172.16.2.2 -&gt;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Fully Specified</a:t>
            </a:r>
            <a:endParaRPr/>
          </a:p>
          <a:p>
            <a:pPr indent="-285750" lvl="2" marL="12001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The 2nd command is not recommended for </a:t>
            </a:r>
            <a:r>
              <a:rPr b="1" lang="en-US"/>
              <a:t>point-to-point</a:t>
            </a:r>
            <a:r>
              <a:rPr lang="en-US"/>
              <a:t> links/interfaces</a:t>
            </a:r>
            <a:endParaRPr/>
          </a:p>
        </p:txBody>
      </p:sp>
      <p:pic>
        <p:nvPicPr>
          <p:cNvPr id="326" name="Google Shape;3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p03.jpg" id="327" name="Google Shape;32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4135" y="1091196"/>
            <a:ext cx="6372225" cy="29003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p17"/>
          <p:cNvCxnSpPr/>
          <p:nvPr/>
        </p:nvCxnSpPr>
        <p:spPr>
          <a:xfrm>
            <a:off x="6900582" y="1395995"/>
            <a:ext cx="925606" cy="775692"/>
          </a:xfrm>
          <a:prstGeom prst="straightConnector1">
            <a:avLst/>
          </a:prstGeom>
          <a:noFill/>
          <a:ln cap="flat" cmpd="sng" w="50800">
            <a:solidFill>
              <a:srgbClr val="0033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17"/>
          <p:cNvSpPr txBox="1"/>
          <p:nvPr/>
        </p:nvSpPr>
        <p:spPr>
          <a:xfrm>
            <a:off x="5147982" y="1091195"/>
            <a:ext cx="1790700" cy="369332"/>
          </a:xfrm>
          <a:prstGeom prst="rect">
            <a:avLst/>
          </a:prstGeom>
          <a:solidFill>
            <a:srgbClr val="003300"/>
          </a:solidFill>
          <a:ln cap="flat" cmpd="sng" w="25400">
            <a:solidFill>
              <a:srgbClr val="66FF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172.16.2.2 / 24</a:t>
            </a:r>
            <a:endParaRPr/>
          </a:p>
        </p:txBody>
      </p:sp>
      <p:cxnSp>
        <p:nvCxnSpPr>
          <p:cNvPr id="330" name="Google Shape;330;p17"/>
          <p:cNvCxnSpPr/>
          <p:nvPr/>
        </p:nvCxnSpPr>
        <p:spPr>
          <a:xfrm>
            <a:off x="5492471" y="2335292"/>
            <a:ext cx="1295400" cy="914400"/>
          </a:xfrm>
          <a:prstGeom prst="straightConnector1">
            <a:avLst/>
          </a:prstGeom>
          <a:noFill/>
          <a:ln cap="flat" cmpd="sng" w="50800">
            <a:solidFill>
              <a:srgbClr val="0033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17"/>
          <p:cNvSpPr txBox="1"/>
          <p:nvPr/>
        </p:nvSpPr>
        <p:spPr>
          <a:xfrm>
            <a:off x="4349471" y="1954292"/>
            <a:ext cx="1547064" cy="369332"/>
          </a:xfrm>
          <a:prstGeom prst="rect">
            <a:avLst/>
          </a:prstGeom>
          <a:solidFill>
            <a:srgbClr val="003300"/>
          </a:solidFill>
          <a:ln cap="flat" cmpd="sng" w="25400">
            <a:solidFill>
              <a:srgbClr val="66FF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172.16.2.1 / 24</a:t>
            </a:r>
            <a:endParaRPr/>
          </a:p>
        </p:txBody>
      </p:sp>
      <p:pic>
        <p:nvPicPr>
          <p:cNvPr descr="stat03.jpg" id="332" name="Google Shape;33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3218" y="4016668"/>
            <a:ext cx="8763000" cy="7064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17"/>
          <p:cNvCxnSpPr/>
          <p:nvPr/>
        </p:nvCxnSpPr>
        <p:spPr>
          <a:xfrm>
            <a:off x="7933764" y="2272540"/>
            <a:ext cx="2427195" cy="2037235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49" y="1580947"/>
            <a:ext cx="6372225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After adding the static route…</a:t>
            </a:r>
            <a:endParaRPr/>
          </a:p>
        </p:txBody>
      </p:sp>
      <p:pic>
        <p:nvPicPr>
          <p:cNvPr id="340" name="Google Shape;34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18"/>
          <p:cNvGrpSpPr/>
          <p:nvPr/>
        </p:nvGrpSpPr>
        <p:grpSpPr>
          <a:xfrm>
            <a:off x="4187598" y="1101292"/>
            <a:ext cx="7155099" cy="2234661"/>
            <a:chOff x="228600" y="762000"/>
            <a:chExt cx="8686800" cy="2712524"/>
          </a:xfrm>
        </p:grpSpPr>
        <p:pic>
          <p:nvPicPr>
            <p:cNvPr descr="stat04.jpg" id="342" name="Google Shape;342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8600" y="762000"/>
              <a:ext cx="8686800" cy="2712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3" name="Google Shape;343;p18"/>
            <p:cNvSpPr txBox="1"/>
            <p:nvPr/>
          </p:nvSpPr>
          <p:spPr>
            <a:xfrm>
              <a:off x="5638800" y="1600041"/>
              <a:ext cx="1752600" cy="369262"/>
            </a:xfrm>
            <a:prstGeom prst="rect">
              <a:avLst/>
            </a:prstGeom>
            <a:solidFill>
              <a:srgbClr val="80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BEFORE</a:t>
              </a:r>
              <a:endParaRPr/>
            </a:p>
          </p:txBody>
        </p:sp>
      </p:grpSp>
      <p:grpSp>
        <p:nvGrpSpPr>
          <p:cNvPr id="344" name="Google Shape;344;p18"/>
          <p:cNvGrpSpPr/>
          <p:nvPr/>
        </p:nvGrpSpPr>
        <p:grpSpPr>
          <a:xfrm>
            <a:off x="4187598" y="3387702"/>
            <a:ext cx="7155099" cy="2449105"/>
            <a:chOff x="228600" y="3657600"/>
            <a:chExt cx="8686800" cy="2972964"/>
          </a:xfrm>
        </p:grpSpPr>
        <p:pic>
          <p:nvPicPr>
            <p:cNvPr descr="stat05.jpg" id="345" name="Google Shape;345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28600" y="3657600"/>
              <a:ext cx="8686800" cy="29729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18"/>
            <p:cNvSpPr txBox="1"/>
            <p:nvPr/>
          </p:nvSpPr>
          <p:spPr>
            <a:xfrm>
              <a:off x="5638800" y="4495680"/>
              <a:ext cx="1600200" cy="369279"/>
            </a:xfrm>
            <a:prstGeom prst="rect">
              <a:avLst/>
            </a:prstGeom>
            <a:solidFill>
              <a:srgbClr val="80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00"/>
                  </a:solidFill>
                  <a:latin typeface="Corbel"/>
                  <a:ea typeface="Corbel"/>
                  <a:cs typeface="Corbel"/>
                  <a:sym typeface="Corbel"/>
                </a:rPr>
                <a:t>AFTER</a:t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304800" y="5714706"/>
              <a:ext cx="6019800" cy="304756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3581400" y="3962356"/>
              <a:ext cx="1676400" cy="304756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49" name="Google Shape;349;p18"/>
          <p:cNvSpPr txBox="1"/>
          <p:nvPr/>
        </p:nvSpPr>
        <p:spPr>
          <a:xfrm>
            <a:off x="4106136" y="5916441"/>
            <a:ext cx="7412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Would a ‘</a:t>
            </a: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ping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’ from a </a:t>
            </a: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PC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on the </a:t>
            </a: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LAN on R1 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a </a:t>
            </a: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PC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on the </a:t>
            </a: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LAN on R2 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work?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Example of Static Route using Exit Interface</a:t>
            </a:r>
            <a:endParaRPr/>
          </a:p>
        </p:txBody>
      </p:sp>
      <p:pic>
        <p:nvPicPr>
          <p:cNvPr id="355" name="Google Shape;3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19692" l="0" r="0" t="19693"/>
          <a:stretch/>
        </p:blipFill>
        <p:spPr>
          <a:xfrm>
            <a:off x="459675" y="2879448"/>
            <a:ext cx="7131190" cy="3916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9"/>
          <p:cNvPicPr preferRelativeResize="0"/>
          <p:nvPr/>
        </p:nvPicPr>
        <p:blipFill rotWithShape="1">
          <a:blip r:embed="rId5">
            <a:alphaModFix/>
          </a:blip>
          <a:srcRect b="0" l="0" r="0" t="13354"/>
          <a:stretch/>
        </p:blipFill>
        <p:spPr>
          <a:xfrm>
            <a:off x="4874560" y="1118347"/>
            <a:ext cx="7244012" cy="2618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Routing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Static Routing</a:t>
            </a:r>
            <a:endParaRPr/>
          </a:p>
          <a:p>
            <a:pPr indent="-285750" lvl="2" marL="12001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Standard Static Routing</a:t>
            </a:r>
            <a:endParaRPr/>
          </a:p>
          <a:p>
            <a:pPr indent="-285750" lvl="2" marL="12001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Summary Static Routing</a:t>
            </a:r>
            <a:endParaRPr/>
          </a:p>
          <a:p>
            <a:pPr indent="-285750" lvl="2" marL="12001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Default Static Routing</a:t>
            </a:r>
            <a:endParaRPr/>
          </a:p>
          <a:p>
            <a:pPr indent="-285750" lvl="2" marL="12001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Floating Static Routing</a:t>
            </a:r>
            <a:endParaRPr/>
          </a:p>
          <a:p>
            <a:pPr indent="-171450" lvl="3" marL="15430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Directly attached/connected</a:t>
            </a:r>
            <a:endParaRPr/>
          </a:p>
          <a:p>
            <a:pPr indent="-171450" lvl="3" marL="15430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Next Hop/Recursive</a:t>
            </a:r>
            <a:endParaRPr/>
          </a:p>
          <a:p>
            <a:pPr indent="-171450" lvl="3" marL="15430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Fully Specified</a:t>
            </a:r>
            <a:endParaRPr/>
          </a:p>
          <a:p>
            <a:pPr indent="-285750" lvl="2" marL="12001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Configuration and Verification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Dynamic Routing</a:t>
            </a:r>
            <a:endParaRPr/>
          </a:p>
          <a:p>
            <a:pPr indent="-285750" lvl="2" marL="12001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RIP</a:t>
            </a:r>
            <a:endParaRPr/>
          </a:p>
          <a:p>
            <a:pPr indent="-285750" lvl="2" marL="12001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OSPF</a:t>
            </a:r>
            <a:endParaRPr/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Static Route : The line explained</a:t>
            </a:r>
            <a:endParaRPr/>
          </a:p>
        </p:txBody>
      </p:sp>
      <p:pic>
        <p:nvPicPr>
          <p:cNvPr id="363" name="Google Shape;36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05.jpg" id="364" name="Google Shape;36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6116" y="1152222"/>
            <a:ext cx="7155099" cy="244910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0"/>
          <p:cNvSpPr/>
          <p:nvPr/>
        </p:nvSpPr>
        <p:spPr>
          <a:xfrm>
            <a:off x="3008243" y="2882347"/>
            <a:ext cx="231914" cy="21203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366" name="Google Shape;366;p20"/>
          <p:cNvCxnSpPr/>
          <p:nvPr/>
        </p:nvCxnSpPr>
        <p:spPr>
          <a:xfrm>
            <a:off x="1583700" y="2961862"/>
            <a:ext cx="1272142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7" name="Google Shape;367;p20"/>
          <p:cNvSpPr/>
          <p:nvPr/>
        </p:nvSpPr>
        <p:spPr>
          <a:xfrm>
            <a:off x="3995529" y="2882347"/>
            <a:ext cx="1292087" cy="21203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8" name="Google Shape;368;p20"/>
          <p:cNvSpPr/>
          <p:nvPr/>
        </p:nvSpPr>
        <p:spPr>
          <a:xfrm>
            <a:off x="5380383" y="2882346"/>
            <a:ext cx="245165" cy="21203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9" name="Google Shape;369;p20"/>
          <p:cNvSpPr/>
          <p:nvPr/>
        </p:nvSpPr>
        <p:spPr>
          <a:xfrm>
            <a:off x="5725580" y="2888970"/>
            <a:ext cx="231914" cy="21203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0" name="Google Shape;370;p20"/>
          <p:cNvSpPr/>
          <p:nvPr/>
        </p:nvSpPr>
        <p:spPr>
          <a:xfrm>
            <a:off x="6553840" y="2882345"/>
            <a:ext cx="1292087" cy="21203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1579692" y="3686748"/>
            <a:ext cx="1513299" cy="6463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Type of route: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 - Static</a:t>
            </a:r>
            <a:endParaRPr/>
          </a:p>
        </p:txBody>
      </p:sp>
      <p:sp>
        <p:nvSpPr>
          <p:cNvPr id="372" name="Google Shape;372;p20"/>
          <p:cNvSpPr txBox="1"/>
          <p:nvPr/>
        </p:nvSpPr>
        <p:spPr>
          <a:xfrm>
            <a:off x="3335606" y="3686748"/>
            <a:ext cx="1295547" cy="6463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Destination</a:t>
            </a:r>
            <a:b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Network</a:t>
            </a:r>
            <a:endParaRPr/>
          </a:p>
        </p:txBody>
      </p:sp>
      <p:sp>
        <p:nvSpPr>
          <p:cNvPr id="373" name="Google Shape;373;p20"/>
          <p:cNvSpPr txBox="1"/>
          <p:nvPr/>
        </p:nvSpPr>
        <p:spPr>
          <a:xfrm>
            <a:off x="4430584" y="4326455"/>
            <a:ext cx="1592103" cy="6463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Administrative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Distance</a:t>
            </a:r>
            <a:endParaRPr/>
          </a:p>
        </p:txBody>
      </p:sp>
      <p:sp>
        <p:nvSpPr>
          <p:cNvPr id="374" name="Google Shape;374;p20"/>
          <p:cNvSpPr txBox="1"/>
          <p:nvPr/>
        </p:nvSpPr>
        <p:spPr>
          <a:xfrm>
            <a:off x="5875609" y="3804074"/>
            <a:ext cx="1356462" cy="36933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Cost of Path</a:t>
            </a:r>
            <a:endParaRPr/>
          </a:p>
        </p:txBody>
      </p:sp>
      <p:sp>
        <p:nvSpPr>
          <p:cNvPr id="375" name="Google Shape;375;p20"/>
          <p:cNvSpPr txBox="1"/>
          <p:nvPr/>
        </p:nvSpPr>
        <p:spPr>
          <a:xfrm>
            <a:off x="7560849" y="3911554"/>
            <a:ext cx="1903791" cy="92333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Next Hop IP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Or, Exit Interface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Or, Fully Specified</a:t>
            </a:r>
            <a:endParaRPr/>
          </a:p>
        </p:txBody>
      </p:sp>
      <p:cxnSp>
        <p:nvCxnSpPr>
          <p:cNvPr id="376" name="Google Shape;376;p20"/>
          <p:cNvCxnSpPr>
            <a:stCxn id="365" idx="2"/>
            <a:endCxn id="371" idx="0"/>
          </p:cNvCxnSpPr>
          <p:nvPr/>
        </p:nvCxnSpPr>
        <p:spPr>
          <a:xfrm flipH="1">
            <a:off x="2336400" y="3094382"/>
            <a:ext cx="787800" cy="592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7" name="Google Shape;377;p20"/>
          <p:cNvCxnSpPr>
            <a:stCxn id="367" idx="2"/>
            <a:endCxn id="372" idx="0"/>
          </p:cNvCxnSpPr>
          <p:nvPr/>
        </p:nvCxnSpPr>
        <p:spPr>
          <a:xfrm flipH="1">
            <a:off x="3983373" y="3094382"/>
            <a:ext cx="658200" cy="592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8" name="Google Shape;378;p20"/>
          <p:cNvCxnSpPr>
            <a:stCxn id="368" idx="2"/>
            <a:endCxn id="373" idx="0"/>
          </p:cNvCxnSpPr>
          <p:nvPr/>
        </p:nvCxnSpPr>
        <p:spPr>
          <a:xfrm flipH="1">
            <a:off x="5226666" y="3094381"/>
            <a:ext cx="276300" cy="123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9" name="Google Shape;379;p20"/>
          <p:cNvCxnSpPr>
            <a:stCxn id="369" idx="2"/>
            <a:endCxn id="374" idx="0"/>
          </p:cNvCxnSpPr>
          <p:nvPr/>
        </p:nvCxnSpPr>
        <p:spPr>
          <a:xfrm>
            <a:off x="5841537" y="3101005"/>
            <a:ext cx="712200" cy="703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0" name="Google Shape;380;p20"/>
          <p:cNvCxnSpPr>
            <a:stCxn id="370" idx="2"/>
            <a:endCxn id="375" idx="0"/>
          </p:cNvCxnSpPr>
          <p:nvPr/>
        </p:nvCxnSpPr>
        <p:spPr>
          <a:xfrm>
            <a:off x="7199884" y="3094380"/>
            <a:ext cx="1312800" cy="817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81" name="Google Shape;38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92991" y="5719103"/>
            <a:ext cx="7445383" cy="822236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0"/>
          <p:cNvSpPr txBox="1"/>
          <p:nvPr/>
        </p:nvSpPr>
        <p:spPr>
          <a:xfrm>
            <a:off x="3008243" y="5374764"/>
            <a:ext cx="63629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Static Routing table record if it was configured with Exit Interface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Configuring R2 and R3</a:t>
            </a:r>
            <a:endParaRPr/>
          </a:p>
        </p:txBody>
      </p:sp>
      <p:pic>
        <p:nvPicPr>
          <p:cNvPr id="388" name="Google Shape;38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p03.jpg" id="389" name="Google Shape;38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6357" y="2044148"/>
            <a:ext cx="6372225" cy="29003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0" name="Google Shape;390;p21"/>
          <p:cNvCxnSpPr/>
          <p:nvPr/>
        </p:nvCxnSpPr>
        <p:spPr>
          <a:xfrm>
            <a:off x="4611757" y="1358348"/>
            <a:ext cx="1447800" cy="13716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stat10.jpg" id="391" name="Google Shape;39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9557" y="1277385"/>
            <a:ext cx="8686800" cy="6905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21"/>
          <p:cNvCxnSpPr/>
          <p:nvPr/>
        </p:nvCxnSpPr>
        <p:spPr>
          <a:xfrm flipH="1" rot="10800000">
            <a:off x="5907157" y="4406348"/>
            <a:ext cx="1600200" cy="9144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stat11.jpg" id="393" name="Google Shape;39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49557" y="5015948"/>
            <a:ext cx="8686800" cy="9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Verifying Next Hop Static Routes</a:t>
            </a:r>
            <a:endParaRPr/>
          </a:p>
        </p:txBody>
      </p:sp>
      <p:pic>
        <p:nvPicPr>
          <p:cNvPr id="399" name="Google Shape;3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0" name="Google Shape;400;p22"/>
          <p:cNvGrpSpPr/>
          <p:nvPr/>
        </p:nvGrpSpPr>
        <p:grpSpPr>
          <a:xfrm>
            <a:off x="2095500" y="920750"/>
            <a:ext cx="8001000" cy="2008188"/>
            <a:chOff x="228600" y="762000"/>
            <a:chExt cx="8001000" cy="2007933"/>
          </a:xfrm>
        </p:grpSpPr>
        <p:pic>
          <p:nvPicPr>
            <p:cNvPr descr="stat12.jpg" id="401" name="Google Shape;401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8600" y="762000"/>
              <a:ext cx="8001000" cy="20079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2" name="Google Shape;402;p22"/>
            <p:cNvSpPr/>
            <p:nvPr/>
          </p:nvSpPr>
          <p:spPr>
            <a:xfrm>
              <a:off x="304800" y="1523903"/>
              <a:ext cx="5486400" cy="228571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304800" y="2209616"/>
              <a:ext cx="5562600" cy="533332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404" name="Google Shape;404;p22"/>
          <p:cNvGrpSpPr/>
          <p:nvPr/>
        </p:nvGrpSpPr>
        <p:grpSpPr>
          <a:xfrm>
            <a:off x="2400300" y="2901950"/>
            <a:ext cx="8001000" cy="2025650"/>
            <a:chOff x="533400" y="2743200"/>
            <a:chExt cx="8001000" cy="2025829"/>
          </a:xfrm>
        </p:grpSpPr>
        <p:pic>
          <p:nvPicPr>
            <p:cNvPr descr="stat13.jpg" id="405" name="Google Shape;405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3400" y="2743200"/>
              <a:ext cx="8001000" cy="20258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6" name="Google Shape;406;p22"/>
            <p:cNvSpPr/>
            <p:nvPr/>
          </p:nvSpPr>
          <p:spPr>
            <a:xfrm>
              <a:off x="609600" y="3962508"/>
              <a:ext cx="5486400" cy="22862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609600" y="4419748"/>
              <a:ext cx="5715000" cy="304827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408" name="Google Shape;408;p22"/>
          <p:cNvGrpSpPr/>
          <p:nvPr/>
        </p:nvGrpSpPr>
        <p:grpSpPr>
          <a:xfrm>
            <a:off x="2781300" y="4883150"/>
            <a:ext cx="8001000" cy="1974850"/>
            <a:chOff x="914400" y="4724400"/>
            <a:chExt cx="8001000" cy="1975184"/>
          </a:xfrm>
        </p:grpSpPr>
        <p:pic>
          <p:nvPicPr>
            <p:cNvPr descr="stat14.jpg" id="409" name="Google Shape;409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14400" y="4724400"/>
              <a:ext cx="8001000" cy="19751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0" name="Google Shape;410;p22"/>
            <p:cNvSpPr/>
            <p:nvPr/>
          </p:nvSpPr>
          <p:spPr>
            <a:xfrm>
              <a:off x="990600" y="5410316"/>
              <a:ext cx="5486400" cy="762129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Disadvantage of using Next Hop IP</a:t>
            </a:r>
            <a:endParaRPr/>
          </a:p>
        </p:txBody>
      </p:sp>
      <p:sp>
        <p:nvSpPr>
          <p:cNvPr id="416" name="Google Shape;416;p23"/>
          <p:cNvSpPr txBox="1"/>
          <p:nvPr>
            <p:ph idx="1" type="body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Before any packet is forwarded by a router, the routing table process must determine the exit interface to use to forward the packet.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When the router has to perform multiple lookups in the routing table before forwarding a packet, it is performing a process known as a </a:t>
            </a:r>
            <a:r>
              <a:rPr b="1" lang="en-US" sz="2000"/>
              <a:t>Recursive Route Lookup</a:t>
            </a:r>
            <a:r>
              <a:rPr lang="en-US" sz="2000"/>
              <a:t>.</a:t>
            </a:r>
            <a:endParaRPr/>
          </a:p>
        </p:txBody>
      </p:sp>
      <p:pic>
        <p:nvPicPr>
          <p:cNvPr id="417" name="Google Shape;41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12.jpg" id="418" name="Google Shape;41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0076" y="3054626"/>
            <a:ext cx="8839200" cy="22177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9" name="Google Shape;419;p23"/>
          <p:cNvGrpSpPr/>
          <p:nvPr/>
        </p:nvGrpSpPr>
        <p:grpSpPr>
          <a:xfrm>
            <a:off x="2266276" y="4807226"/>
            <a:ext cx="7543800" cy="381000"/>
            <a:chOff x="228600" y="3581400"/>
            <a:chExt cx="7543800" cy="381000"/>
          </a:xfrm>
        </p:grpSpPr>
        <p:sp>
          <p:nvSpPr>
            <p:cNvPr id="420" name="Google Shape;420;p23"/>
            <p:cNvSpPr/>
            <p:nvPr/>
          </p:nvSpPr>
          <p:spPr>
            <a:xfrm>
              <a:off x="228600" y="3733800"/>
              <a:ext cx="6172200" cy="2286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421" name="Google Shape;421;p23"/>
            <p:cNvCxnSpPr/>
            <p:nvPr/>
          </p:nvCxnSpPr>
          <p:spPr>
            <a:xfrm flipH="1">
              <a:off x="6477000" y="3581400"/>
              <a:ext cx="1295400" cy="30480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22" name="Google Shape;422;p23"/>
          <p:cNvGrpSpPr/>
          <p:nvPr/>
        </p:nvGrpSpPr>
        <p:grpSpPr>
          <a:xfrm>
            <a:off x="2266276" y="3664226"/>
            <a:ext cx="8153400" cy="762000"/>
            <a:chOff x="228600" y="2438400"/>
            <a:chExt cx="8153400" cy="762000"/>
          </a:xfrm>
        </p:grpSpPr>
        <p:sp>
          <p:nvSpPr>
            <p:cNvPr id="423" name="Google Shape;423;p23"/>
            <p:cNvSpPr/>
            <p:nvPr/>
          </p:nvSpPr>
          <p:spPr>
            <a:xfrm>
              <a:off x="228600" y="2971800"/>
              <a:ext cx="8153400" cy="2286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424" name="Google Shape;424;p23"/>
            <p:cNvCxnSpPr/>
            <p:nvPr/>
          </p:nvCxnSpPr>
          <p:spPr>
            <a:xfrm flipH="1">
              <a:off x="7086600" y="2438400"/>
              <a:ext cx="1295400" cy="45720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Configuring a Fully Specified Static Route</a:t>
            </a:r>
            <a:endParaRPr/>
          </a:p>
        </p:txBody>
      </p:sp>
      <p:sp>
        <p:nvSpPr>
          <p:cNvPr id="430" name="Google Shape;430;p24"/>
          <p:cNvSpPr txBox="1"/>
          <p:nvPr>
            <p:ph idx="1" type="body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Both the </a:t>
            </a:r>
            <a:r>
              <a:rPr b="1" lang="en-US" sz="2000"/>
              <a:t>output interface </a:t>
            </a:r>
            <a:r>
              <a:rPr lang="en-US" sz="2000"/>
              <a:t>and the </a:t>
            </a:r>
            <a:r>
              <a:rPr b="1" lang="en-US" sz="2000"/>
              <a:t>next-hop IP </a:t>
            </a:r>
            <a:r>
              <a:rPr lang="en-US" sz="2000"/>
              <a:t>address are specified. 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It’s used when the output interface is a </a:t>
            </a:r>
            <a:r>
              <a:rPr b="1" lang="en-US" sz="2000"/>
              <a:t>multi-access interface </a:t>
            </a:r>
            <a:r>
              <a:rPr lang="en-US" sz="2000"/>
              <a:t>and it is necessary to explicitly identify the next hop else, the Router will have difficulty determining the destination MAC address.</a:t>
            </a:r>
            <a:endParaRPr/>
          </a:p>
          <a:p>
            <a:pPr indent="-101600" lvl="0" marL="285750" rtl="0" algn="l"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 sz="2000"/>
          </a:p>
        </p:txBody>
      </p:sp>
      <p:pic>
        <p:nvPicPr>
          <p:cNvPr id="431" name="Google Shape;43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8980" y="2472989"/>
            <a:ext cx="8215116" cy="3228574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4"/>
          <p:cNvSpPr txBox="1"/>
          <p:nvPr/>
        </p:nvSpPr>
        <p:spPr>
          <a:xfrm>
            <a:off x="934733" y="3447992"/>
            <a:ext cx="26613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Network 1: 100.10.10.0/24</a:t>
            </a:r>
            <a:endParaRPr/>
          </a:p>
        </p:txBody>
      </p:sp>
      <p:sp>
        <p:nvSpPr>
          <p:cNvPr id="434" name="Google Shape;434;p24"/>
          <p:cNvSpPr txBox="1"/>
          <p:nvPr/>
        </p:nvSpPr>
        <p:spPr>
          <a:xfrm>
            <a:off x="4973731" y="3962409"/>
            <a:ext cx="27751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Corbel"/>
                <a:ea typeface="Corbel"/>
                <a:cs typeface="Corbel"/>
                <a:sym typeface="Corbel"/>
              </a:rPr>
              <a:t>Network 2: 192.168.10.0/24</a:t>
            </a:r>
            <a:endParaRPr/>
          </a:p>
        </p:txBody>
      </p:sp>
      <p:sp>
        <p:nvSpPr>
          <p:cNvPr id="435" name="Google Shape;435;p24"/>
          <p:cNvSpPr txBox="1"/>
          <p:nvPr/>
        </p:nvSpPr>
        <p:spPr>
          <a:xfrm>
            <a:off x="8174131" y="5336115"/>
            <a:ext cx="26613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97979"/>
                </a:solidFill>
                <a:latin typeface="Corbel"/>
                <a:ea typeface="Corbel"/>
                <a:cs typeface="Corbel"/>
                <a:sym typeface="Corbel"/>
              </a:rPr>
              <a:t>Network 3: 200.20.20.0/24</a:t>
            </a:r>
            <a:endParaRPr/>
          </a:p>
        </p:txBody>
      </p:sp>
      <p:cxnSp>
        <p:nvCxnSpPr>
          <p:cNvPr id="436" name="Google Shape;436;p24"/>
          <p:cNvCxnSpPr/>
          <p:nvPr/>
        </p:nvCxnSpPr>
        <p:spPr>
          <a:xfrm flipH="1" rot="10800000">
            <a:off x="7214347" y="4249281"/>
            <a:ext cx="719418" cy="302559"/>
          </a:xfrm>
          <a:prstGeom prst="straightConnector1">
            <a:avLst/>
          </a:prstGeom>
          <a:noFill/>
          <a:ln cap="rnd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7" name="Google Shape;437;p24"/>
          <p:cNvCxnSpPr/>
          <p:nvPr/>
        </p:nvCxnSpPr>
        <p:spPr>
          <a:xfrm flipH="1">
            <a:off x="5398994" y="3144312"/>
            <a:ext cx="638735" cy="303680"/>
          </a:xfrm>
          <a:prstGeom prst="straightConnector1">
            <a:avLst/>
          </a:prstGeom>
          <a:noFill/>
          <a:ln cap="rnd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8" name="Google Shape;438;p24"/>
          <p:cNvCxnSpPr/>
          <p:nvPr/>
        </p:nvCxnSpPr>
        <p:spPr>
          <a:xfrm flipH="1" rot="10800000">
            <a:off x="4074459" y="3447992"/>
            <a:ext cx="228600" cy="263540"/>
          </a:xfrm>
          <a:prstGeom prst="straightConnector1">
            <a:avLst/>
          </a:prstGeom>
          <a:noFill/>
          <a:ln cap="rnd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9" name="Google Shape;439;p24"/>
          <p:cNvCxnSpPr/>
          <p:nvPr/>
        </p:nvCxnSpPr>
        <p:spPr>
          <a:xfrm>
            <a:off x="8942294" y="3200410"/>
            <a:ext cx="154641" cy="247582"/>
          </a:xfrm>
          <a:prstGeom prst="straightConnector1">
            <a:avLst/>
          </a:prstGeom>
          <a:noFill/>
          <a:ln cap="rnd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0" name="Google Shape;440;p24"/>
          <p:cNvCxnSpPr/>
          <p:nvPr/>
        </p:nvCxnSpPr>
        <p:spPr>
          <a:xfrm flipH="1">
            <a:off x="8895229" y="4551840"/>
            <a:ext cx="201706" cy="80682"/>
          </a:xfrm>
          <a:prstGeom prst="straightConnector1">
            <a:avLst/>
          </a:prstGeom>
          <a:noFill/>
          <a:ln cap="rnd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1" name="Google Shape;441;p24"/>
          <p:cNvSpPr/>
          <p:nvPr/>
        </p:nvSpPr>
        <p:spPr>
          <a:xfrm>
            <a:off x="1484310" y="5781803"/>
            <a:ext cx="102146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Branch-2(config)#ip route 200.20.20.0 255.255.255.0 </a:t>
            </a:r>
            <a:r>
              <a:rPr b="1" lang="en-US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fa0/0 192.168.10.12</a:t>
            </a:r>
            <a:endParaRPr/>
          </a:p>
        </p:txBody>
      </p:sp>
      <p:sp>
        <p:nvSpPr>
          <p:cNvPr id="442" name="Google Shape;442;p24"/>
          <p:cNvSpPr txBox="1"/>
          <p:nvPr/>
        </p:nvSpPr>
        <p:spPr>
          <a:xfrm>
            <a:off x="9146833" y="6092656"/>
            <a:ext cx="16886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Recommended</a:t>
            </a:r>
            <a:endParaRPr/>
          </a:p>
        </p:txBody>
      </p:sp>
      <p:cxnSp>
        <p:nvCxnSpPr>
          <p:cNvPr id="443" name="Google Shape;443;p24"/>
          <p:cNvCxnSpPr/>
          <p:nvPr/>
        </p:nvCxnSpPr>
        <p:spPr>
          <a:xfrm flipH="1">
            <a:off x="4074459" y="3711532"/>
            <a:ext cx="719417" cy="2070271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Configuring a Summary Static Route</a:t>
            </a:r>
            <a:endParaRPr/>
          </a:p>
        </p:txBody>
      </p:sp>
      <p:sp>
        <p:nvSpPr>
          <p:cNvPr id="449" name="Google Shape;449;p25"/>
          <p:cNvSpPr txBox="1"/>
          <p:nvPr>
            <p:ph idx="1" type="body"/>
          </p:nvPr>
        </p:nvSpPr>
        <p:spPr>
          <a:xfrm>
            <a:off x="1484310" y="4648201"/>
            <a:ext cx="10018713" cy="1833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R3 has three static routes configured.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All three routes are forwarding traffic out the same </a:t>
            </a:r>
            <a:r>
              <a:rPr b="1" lang="en-US"/>
              <a:t>Serial 0/0/1 </a:t>
            </a:r>
            <a:r>
              <a:rPr lang="en-US"/>
              <a:t>interface.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Can be summarized to </a:t>
            </a:r>
            <a:r>
              <a:rPr b="1" lang="en-US"/>
              <a:t>172.16.0.0 / 22 (255.255.252.0)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450" name="Google Shape;45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p01.jpg" id="451" name="Google Shape;45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6823" y="1066799"/>
            <a:ext cx="7086600" cy="3359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2" name="Google Shape;452;p25"/>
          <p:cNvCxnSpPr/>
          <p:nvPr/>
        </p:nvCxnSpPr>
        <p:spPr>
          <a:xfrm rot="5400000">
            <a:off x="8455023" y="2362199"/>
            <a:ext cx="1447800" cy="11430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53" name="Google Shape;453;p25"/>
          <p:cNvGrpSpPr/>
          <p:nvPr/>
        </p:nvGrpSpPr>
        <p:grpSpPr>
          <a:xfrm>
            <a:off x="7007223" y="1142999"/>
            <a:ext cx="4495800" cy="1066800"/>
            <a:chOff x="914400" y="4724400"/>
            <a:chExt cx="8001000" cy="1975184"/>
          </a:xfrm>
        </p:grpSpPr>
        <p:pic>
          <p:nvPicPr>
            <p:cNvPr descr="stat14.jpg" id="454" name="Google Shape;454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14400" y="4724400"/>
              <a:ext cx="8001000" cy="19751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5" name="Google Shape;455;p25"/>
            <p:cNvSpPr/>
            <p:nvPr/>
          </p:nvSpPr>
          <p:spPr>
            <a:xfrm>
              <a:off x="990600" y="5410316"/>
              <a:ext cx="5486400" cy="762129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56" name="Google Shape;456;p25"/>
          <p:cNvSpPr/>
          <p:nvPr/>
        </p:nvSpPr>
        <p:spPr>
          <a:xfrm>
            <a:off x="5864223" y="1904999"/>
            <a:ext cx="1295400" cy="457200"/>
          </a:xfrm>
          <a:prstGeom prst="ellipse">
            <a:avLst/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7" name="Google Shape;457;p25"/>
          <p:cNvSpPr/>
          <p:nvPr/>
        </p:nvSpPr>
        <p:spPr>
          <a:xfrm>
            <a:off x="5788023" y="3047999"/>
            <a:ext cx="1295400" cy="457200"/>
          </a:xfrm>
          <a:prstGeom prst="ellipse">
            <a:avLst/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8" name="Google Shape;458;p25"/>
          <p:cNvSpPr/>
          <p:nvPr/>
        </p:nvSpPr>
        <p:spPr>
          <a:xfrm>
            <a:off x="4416423" y="4038599"/>
            <a:ext cx="1295400" cy="457200"/>
          </a:xfrm>
          <a:prstGeom prst="ellipse">
            <a:avLst/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Verifying Summary Static Route</a:t>
            </a:r>
            <a:endParaRPr/>
          </a:p>
        </p:txBody>
      </p:sp>
      <p:sp>
        <p:nvSpPr>
          <p:cNvPr id="464" name="Google Shape;464;p26"/>
          <p:cNvSpPr txBox="1"/>
          <p:nvPr>
            <p:ph idx="1" type="body"/>
          </p:nvPr>
        </p:nvSpPr>
        <p:spPr>
          <a:xfrm>
            <a:off x="1484310" y="5157367"/>
            <a:ext cx="10018713" cy="1324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Any packet with a destination IP address belonging to </a:t>
            </a:r>
            <a:r>
              <a:rPr b="1" lang="en-US"/>
              <a:t>the 172.16.1.0/24, 172.16.2.0/24, or 172.16.3.0/24 </a:t>
            </a:r>
            <a:r>
              <a:rPr lang="en-US"/>
              <a:t>network matches this summarized route.</a:t>
            </a:r>
            <a:endParaRPr/>
          </a:p>
        </p:txBody>
      </p:sp>
      <p:pic>
        <p:nvPicPr>
          <p:cNvPr id="465" name="Google Shape;4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14.jpg" id="466" name="Google Shape;46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1359" y="991767"/>
            <a:ext cx="8686800" cy="21447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7" name="Google Shape;467;p26"/>
          <p:cNvGrpSpPr/>
          <p:nvPr/>
        </p:nvGrpSpPr>
        <p:grpSpPr>
          <a:xfrm>
            <a:off x="2131359" y="1296567"/>
            <a:ext cx="8686800" cy="3589338"/>
            <a:chOff x="228600" y="1600200"/>
            <a:chExt cx="8686800" cy="3589845"/>
          </a:xfrm>
        </p:grpSpPr>
        <p:sp>
          <p:nvSpPr>
            <p:cNvPr id="468" name="Google Shape;468;p26"/>
            <p:cNvSpPr txBox="1"/>
            <p:nvPr/>
          </p:nvSpPr>
          <p:spPr>
            <a:xfrm>
              <a:off x="6705600" y="1600200"/>
              <a:ext cx="1600200" cy="457265"/>
            </a:xfrm>
            <a:prstGeom prst="rect">
              <a:avLst/>
            </a:prstGeom>
            <a:solidFill>
              <a:srgbClr val="80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BEFORE</a:t>
              </a:r>
              <a:endParaRPr/>
            </a:p>
          </p:txBody>
        </p:sp>
        <p:pic>
          <p:nvPicPr>
            <p:cNvPr descr="stat23.jpg" id="469" name="Google Shape;469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8600" y="3505200"/>
              <a:ext cx="8686800" cy="16848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Google Shape;470;p26"/>
            <p:cNvSpPr txBox="1"/>
            <p:nvPr/>
          </p:nvSpPr>
          <p:spPr>
            <a:xfrm>
              <a:off x="6781800" y="3734101"/>
              <a:ext cx="1600200" cy="457265"/>
            </a:xfrm>
            <a:prstGeom prst="rect">
              <a:avLst/>
            </a:prstGeom>
            <a:solidFill>
              <a:srgbClr val="80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AFTER</a:t>
              </a:r>
              <a:endParaRPr/>
            </a:p>
          </p:txBody>
        </p:sp>
      </p:grpSp>
      <p:pic>
        <p:nvPicPr>
          <p:cNvPr descr="stat22.jpg" id="471" name="Google Shape;471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1359" y="2376067"/>
            <a:ext cx="8686800" cy="1392238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6"/>
          <p:cNvSpPr/>
          <p:nvPr/>
        </p:nvSpPr>
        <p:spPr>
          <a:xfrm>
            <a:off x="2207559" y="4039767"/>
            <a:ext cx="5943600" cy="228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Configuring Default Static Route</a:t>
            </a:r>
            <a:endParaRPr/>
          </a:p>
        </p:txBody>
      </p:sp>
      <p:sp>
        <p:nvSpPr>
          <p:cNvPr id="478" name="Google Shape;478;p27"/>
          <p:cNvSpPr txBox="1"/>
          <p:nvPr>
            <p:ph idx="1" type="body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/>
              <a:t>**Note: A static route usually always points towards the specific network, while default static route points towards outside the network where a border router is connected to the internet</a:t>
            </a:r>
            <a:endParaRPr/>
          </a:p>
        </p:txBody>
      </p:sp>
      <p:pic>
        <p:nvPicPr>
          <p:cNvPr id="479" name="Google Shape;4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24.jpg" id="480" name="Google Shape;48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0076" y="1096380"/>
            <a:ext cx="8839200" cy="43513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1" name="Google Shape;481;p27"/>
          <p:cNvGrpSpPr/>
          <p:nvPr/>
        </p:nvGrpSpPr>
        <p:grpSpPr>
          <a:xfrm>
            <a:off x="3637876" y="1477380"/>
            <a:ext cx="7162800" cy="2679176"/>
            <a:chOff x="1600200" y="1600200"/>
            <a:chExt cx="7162800" cy="2678287"/>
          </a:xfrm>
        </p:grpSpPr>
        <p:sp>
          <p:nvSpPr>
            <p:cNvPr id="482" name="Google Shape;482;p27"/>
            <p:cNvSpPr txBox="1"/>
            <p:nvPr/>
          </p:nvSpPr>
          <p:spPr>
            <a:xfrm>
              <a:off x="1600200" y="1600200"/>
              <a:ext cx="7162800" cy="399917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ip route 10.100.1.0 255.255.255.0 192.168.1.2</a:t>
              </a: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 rot="2252163">
              <a:off x="4756150" y="3015780"/>
              <a:ext cx="3024188" cy="380874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54000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484" name="Google Shape;484;p27"/>
          <p:cNvGrpSpPr/>
          <p:nvPr/>
        </p:nvGrpSpPr>
        <p:grpSpPr>
          <a:xfrm>
            <a:off x="2342476" y="3123643"/>
            <a:ext cx="5715000" cy="1954187"/>
            <a:chOff x="304800" y="3246348"/>
            <a:chExt cx="5715000" cy="1954362"/>
          </a:xfrm>
        </p:grpSpPr>
        <p:sp>
          <p:nvSpPr>
            <p:cNvPr id="485" name="Google Shape;485;p27"/>
            <p:cNvSpPr txBox="1"/>
            <p:nvPr/>
          </p:nvSpPr>
          <p:spPr>
            <a:xfrm>
              <a:off x="304800" y="4800624"/>
              <a:ext cx="5715000" cy="400086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ip route 0.0.0.0 0.0.0.0 192.168.1.1</a:t>
              </a: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 rot="-8712176">
              <a:off x="1379538" y="3836926"/>
              <a:ext cx="2189162" cy="381034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54000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Verifying Default Static Route</a:t>
            </a:r>
            <a:endParaRPr/>
          </a:p>
        </p:txBody>
      </p:sp>
      <p:pic>
        <p:nvPicPr>
          <p:cNvPr id="492" name="Google Shape;49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25.jpg" id="493" name="Google Shape;49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5167" y="2093912"/>
            <a:ext cx="8763000" cy="26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8"/>
          <p:cNvSpPr/>
          <p:nvPr/>
        </p:nvSpPr>
        <p:spPr>
          <a:xfrm>
            <a:off x="2181367" y="3313112"/>
            <a:ext cx="6781800" cy="30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5" name="Google Shape;495;p28"/>
          <p:cNvSpPr/>
          <p:nvPr/>
        </p:nvSpPr>
        <p:spPr>
          <a:xfrm>
            <a:off x="2181367" y="4379912"/>
            <a:ext cx="4419600" cy="30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Configuring a Floating Static Route</a:t>
            </a:r>
            <a:endParaRPr/>
          </a:p>
        </p:txBody>
      </p:sp>
      <p:sp>
        <p:nvSpPr>
          <p:cNvPr id="502" name="Google Shape;502;p29"/>
          <p:cNvSpPr txBox="1"/>
          <p:nvPr>
            <p:ph idx="1" type="body"/>
          </p:nvPr>
        </p:nvSpPr>
        <p:spPr>
          <a:xfrm>
            <a:off x="1003110" y="4666134"/>
            <a:ext cx="11102454" cy="1973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Branch(config)#ip route 209.165.200.224 255.255.255.240 S0/0/0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Branch(config)#ip route 209.165.200.224 255.255.255.240 S0/0/1 5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*In other words, the AD has to be </a:t>
            </a:r>
            <a:r>
              <a:rPr b="1" lang="en-US" sz="1600"/>
              <a:t>more than </a:t>
            </a:r>
            <a:r>
              <a:rPr lang="en-US" sz="1600"/>
              <a:t>the AD of sthe primary route.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** A primary route may be set to have other AD values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**There can be </a:t>
            </a:r>
            <a:r>
              <a:rPr b="1" lang="en-US" sz="1600"/>
              <a:t>more than one </a:t>
            </a:r>
            <a:r>
              <a:rPr lang="en-US" sz="1600"/>
              <a:t>back up route, or, </a:t>
            </a:r>
            <a:r>
              <a:rPr b="1" lang="en-US" sz="1600"/>
              <a:t>a back up </a:t>
            </a:r>
            <a:r>
              <a:rPr lang="en-US" sz="1600"/>
              <a:t>of the back up route.</a:t>
            </a:r>
            <a:endParaRPr/>
          </a:p>
        </p:txBody>
      </p:sp>
      <p:pic>
        <p:nvPicPr>
          <p:cNvPr id="503" name="Google Shape;50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ing and Switching Essentials - Mozilla Firefox" id="504" name="Google Shape;50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3366" y="1018310"/>
            <a:ext cx="4800600" cy="3647824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29"/>
          <p:cNvSpPr/>
          <p:nvPr/>
        </p:nvSpPr>
        <p:spPr>
          <a:xfrm>
            <a:off x="10911385" y="5149954"/>
            <a:ext cx="297977" cy="30025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6" name="Google Shape;506;p29"/>
          <p:cNvSpPr txBox="1"/>
          <p:nvPr/>
        </p:nvSpPr>
        <p:spPr>
          <a:xfrm>
            <a:off x="10824111" y="5416085"/>
            <a:ext cx="827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AD &gt;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Learning About Networks</a:t>
            </a:r>
            <a:endParaRPr/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5116" y="1499346"/>
            <a:ext cx="7757100" cy="3594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0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Configuring Floating Default Static Route</a:t>
            </a:r>
            <a:endParaRPr/>
          </a:p>
        </p:txBody>
      </p:sp>
      <p:pic>
        <p:nvPicPr>
          <p:cNvPr id="512" name="Google Shape;5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2152" y="1163781"/>
            <a:ext cx="7103027" cy="4934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Automatically Installed Host Routes</a:t>
            </a:r>
            <a:endParaRPr/>
          </a:p>
        </p:txBody>
      </p:sp>
      <p:pic>
        <p:nvPicPr>
          <p:cNvPr id="519" name="Google Shape;51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7529" y="990950"/>
            <a:ext cx="7552274" cy="5809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Configure IPv4 Static Host Routes</a:t>
            </a:r>
            <a:endParaRPr/>
          </a:p>
        </p:txBody>
      </p:sp>
      <p:pic>
        <p:nvPicPr>
          <p:cNvPr id="526" name="Google Shape;52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1787" y="1641577"/>
            <a:ext cx="8803758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Commands to Verify Static Routes</a:t>
            </a:r>
            <a:endParaRPr/>
          </a:p>
        </p:txBody>
      </p:sp>
      <p:sp>
        <p:nvSpPr>
          <p:cNvPr id="533" name="Google Shape;533;p33"/>
          <p:cNvSpPr txBox="1"/>
          <p:nvPr>
            <p:ph idx="1" type="body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Along with </a:t>
            </a:r>
            <a:r>
              <a:rPr b="1" lang="en-US"/>
              <a:t>ping</a:t>
            </a:r>
            <a:r>
              <a:rPr lang="en-US"/>
              <a:t> and </a:t>
            </a:r>
            <a:r>
              <a:rPr b="1" lang="en-US"/>
              <a:t>traceroute</a:t>
            </a:r>
            <a:r>
              <a:rPr lang="en-US"/>
              <a:t>, useful commands to verify static routes include: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show ip route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show ip route static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show ip route network</a:t>
            </a:r>
            <a:endParaRPr/>
          </a:p>
        </p:txBody>
      </p:sp>
      <p:pic>
        <p:nvPicPr>
          <p:cNvPr id="534" name="Google Shape;53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Example Network for routing</a:t>
            </a:r>
            <a:endParaRPr/>
          </a:p>
        </p:txBody>
      </p:sp>
      <p:sp>
        <p:nvSpPr>
          <p:cNvPr id="540" name="Google Shape;540;p34"/>
          <p:cNvSpPr txBox="1"/>
          <p:nvPr>
            <p:ph idx="1" type="body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Try to configure the following on Cisco Packet Tracer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**Use the power of Google to search and find how to configure if you get stuck.</a:t>
            </a:r>
            <a:endParaRPr/>
          </a:p>
        </p:txBody>
      </p:sp>
      <p:pic>
        <p:nvPicPr>
          <p:cNvPr id="541" name="Google Shape;54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2469" y="2136207"/>
            <a:ext cx="971550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34"/>
          <p:cNvSpPr txBox="1"/>
          <p:nvPr/>
        </p:nvSpPr>
        <p:spPr>
          <a:xfrm>
            <a:off x="1835524" y="4312670"/>
            <a:ext cx="11144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1.1.2.0/24</a:t>
            </a:r>
            <a:endParaRPr/>
          </a:p>
        </p:txBody>
      </p:sp>
      <p:sp>
        <p:nvSpPr>
          <p:cNvPr id="544" name="Google Shape;544;p34"/>
          <p:cNvSpPr txBox="1"/>
          <p:nvPr/>
        </p:nvSpPr>
        <p:spPr>
          <a:xfrm>
            <a:off x="3399866" y="2737123"/>
            <a:ext cx="10999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1.1.3.0/24</a:t>
            </a:r>
            <a:endParaRPr/>
          </a:p>
        </p:txBody>
      </p:sp>
      <p:sp>
        <p:nvSpPr>
          <p:cNvPr id="545" name="Google Shape;545;p34"/>
          <p:cNvSpPr txBox="1"/>
          <p:nvPr/>
        </p:nvSpPr>
        <p:spPr>
          <a:xfrm>
            <a:off x="10223561" y="4312670"/>
            <a:ext cx="11144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1.1.4.0/24</a:t>
            </a:r>
            <a:endParaRPr/>
          </a:p>
        </p:txBody>
      </p:sp>
      <p:sp>
        <p:nvSpPr>
          <p:cNvPr id="546" name="Google Shape;546;p34"/>
          <p:cNvSpPr txBox="1"/>
          <p:nvPr/>
        </p:nvSpPr>
        <p:spPr>
          <a:xfrm>
            <a:off x="4499847" y="3244091"/>
            <a:ext cx="10102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WAN - E</a:t>
            </a:r>
            <a:endParaRPr/>
          </a:p>
        </p:txBody>
      </p:sp>
      <p:sp>
        <p:nvSpPr>
          <p:cNvPr id="547" name="Google Shape;547;p34"/>
          <p:cNvSpPr txBox="1"/>
          <p:nvPr/>
        </p:nvSpPr>
        <p:spPr>
          <a:xfrm>
            <a:off x="6042593" y="4855495"/>
            <a:ext cx="971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WAN - F</a:t>
            </a:r>
            <a:endParaRPr/>
          </a:p>
        </p:txBody>
      </p:sp>
      <p:sp>
        <p:nvSpPr>
          <p:cNvPr id="548" name="Google Shape;548;p34"/>
          <p:cNvSpPr txBox="1"/>
          <p:nvPr/>
        </p:nvSpPr>
        <p:spPr>
          <a:xfrm>
            <a:off x="7283347" y="3177318"/>
            <a:ext cx="10102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WAN - D</a:t>
            </a:r>
            <a:endParaRPr/>
          </a:p>
        </p:txBody>
      </p:sp>
      <p:sp>
        <p:nvSpPr>
          <p:cNvPr id="549" name="Google Shape;549;p34"/>
          <p:cNvSpPr txBox="1"/>
          <p:nvPr/>
        </p:nvSpPr>
        <p:spPr>
          <a:xfrm>
            <a:off x="4348240" y="3449817"/>
            <a:ext cx="11144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2.2.1.0/30</a:t>
            </a:r>
            <a:endParaRPr/>
          </a:p>
        </p:txBody>
      </p:sp>
      <p:sp>
        <p:nvSpPr>
          <p:cNvPr id="550" name="Google Shape;550;p34"/>
          <p:cNvSpPr txBox="1"/>
          <p:nvPr/>
        </p:nvSpPr>
        <p:spPr>
          <a:xfrm>
            <a:off x="5998187" y="5026713"/>
            <a:ext cx="1128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2.2.2.0/30</a:t>
            </a:r>
            <a:endParaRPr/>
          </a:p>
        </p:txBody>
      </p:sp>
      <p:sp>
        <p:nvSpPr>
          <p:cNvPr id="551" name="Google Shape;551;p34"/>
          <p:cNvSpPr txBox="1"/>
          <p:nvPr/>
        </p:nvSpPr>
        <p:spPr>
          <a:xfrm>
            <a:off x="7736420" y="3371837"/>
            <a:ext cx="11144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2.2.3.0/30</a:t>
            </a:r>
            <a:endParaRPr/>
          </a:p>
        </p:txBody>
      </p:sp>
      <p:sp>
        <p:nvSpPr>
          <p:cNvPr id="552" name="Google Shape;552;p34"/>
          <p:cNvSpPr txBox="1"/>
          <p:nvPr/>
        </p:nvSpPr>
        <p:spPr>
          <a:xfrm>
            <a:off x="4159656" y="4267839"/>
            <a:ext cx="612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S0/1</a:t>
            </a:r>
            <a:endParaRPr/>
          </a:p>
        </p:txBody>
      </p:sp>
      <p:sp>
        <p:nvSpPr>
          <p:cNvPr id="553" name="Google Shape;553;p34"/>
          <p:cNvSpPr txBox="1"/>
          <p:nvPr/>
        </p:nvSpPr>
        <p:spPr>
          <a:xfrm>
            <a:off x="5564841" y="2552457"/>
            <a:ext cx="612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S0/0</a:t>
            </a:r>
            <a:endParaRPr/>
          </a:p>
        </p:txBody>
      </p:sp>
      <p:sp>
        <p:nvSpPr>
          <p:cNvPr id="554" name="Google Shape;554;p34"/>
          <p:cNvSpPr txBox="1"/>
          <p:nvPr/>
        </p:nvSpPr>
        <p:spPr>
          <a:xfrm>
            <a:off x="6773743" y="2586108"/>
            <a:ext cx="612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S0/1</a:t>
            </a:r>
            <a:endParaRPr/>
          </a:p>
        </p:txBody>
      </p:sp>
      <p:sp>
        <p:nvSpPr>
          <p:cNvPr id="555" name="Google Shape;555;p34"/>
          <p:cNvSpPr txBox="1"/>
          <p:nvPr/>
        </p:nvSpPr>
        <p:spPr>
          <a:xfrm>
            <a:off x="7792967" y="4710331"/>
            <a:ext cx="612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S0/0</a:t>
            </a:r>
            <a:endParaRPr/>
          </a:p>
        </p:txBody>
      </p:sp>
      <p:sp>
        <p:nvSpPr>
          <p:cNvPr id="556" name="Google Shape;556;p34"/>
          <p:cNvSpPr txBox="1"/>
          <p:nvPr/>
        </p:nvSpPr>
        <p:spPr>
          <a:xfrm>
            <a:off x="8401169" y="4112578"/>
            <a:ext cx="612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S0/1</a:t>
            </a:r>
            <a:endParaRPr/>
          </a:p>
        </p:txBody>
      </p:sp>
      <p:sp>
        <p:nvSpPr>
          <p:cNvPr id="557" name="Google Shape;557;p34"/>
          <p:cNvSpPr txBox="1"/>
          <p:nvPr/>
        </p:nvSpPr>
        <p:spPr>
          <a:xfrm>
            <a:off x="4740948" y="4894997"/>
            <a:ext cx="612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S0/0</a:t>
            </a:r>
            <a:endParaRPr/>
          </a:p>
        </p:txBody>
      </p:sp>
      <p:sp>
        <p:nvSpPr>
          <p:cNvPr id="558" name="Google Shape;558;p34"/>
          <p:cNvSpPr txBox="1"/>
          <p:nvPr/>
        </p:nvSpPr>
        <p:spPr>
          <a:xfrm>
            <a:off x="5950962" y="2737123"/>
            <a:ext cx="3497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.1</a:t>
            </a:r>
            <a:endParaRPr/>
          </a:p>
        </p:txBody>
      </p:sp>
      <p:sp>
        <p:nvSpPr>
          <p:cNvPr id="559" name="Google Shape;559;p34"/>
          <p:cNvSpPr txBox="1"/>
          <p:nvPr/>
        </p:nvSpPr>
        <p:spPr>
          <a:xfrm>
            <a:off x="7961164" y="4178468"/>
            <a:ext cx="364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.2</a:t>
            </a:r>
            <a:endParaRPr/>
          </a:p>
        </p:txBody>
      </p:sp>
      <p:sp>
        <p:nvSpPr>
          <p:cNvPr id="560" name="Google Shape;560;p34"/>
          <p:cNvSpPr txBox="1"/>
          <p:nvPr/>
        </p:nvSpPr>
        <p:spPr>
          <a:xfrm>
            <a:off x="5635226" y="2066302"/>
            <a:ext cx="588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F0/1</a:t>
            </a:r>
            <a:endParaRPr/>
          </a:p>
        </p:txBody>
      </p:sp>
      <p:sp>
        <p:nvSpPr>
          <p:cNvPr id="561" name="Google Shape;561;p34"/>
          <p:cNvSpPr txBox="1"/>
          <p:nvPr/>
        </p:nvSpPr>
        <p:spPr>
          <a:xfrm>
            <a:off x="6800516" y="2020095"/>
            <a:ext cx="612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S0/2</a:t>
            </a:r>
            <a:endParaRPr/>
          </a:p>
        </p:txBody>
      </p:sp>
      <p:sp>
        <p:nvSpPr>
          <p:cNvPr id="562" name="Google Shape;562;p34"/>
          <p:cNvSpPr txBox="1"/>
          <p:nvPr/>
        </p:nvSpPr>
        <p:spPr>
          <a:xfrm>
            <a:off x="3655544" y="4806985"/>
            <a:ext cx="588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F0/1</a:t>
            </a:r>
            <a:endParaRPr/>
          </a:p>
        </p:txBody>
      </p:sp>
      <p:sp>
        <p:nvSpPr>
          <p:cNvPr id="563" name="Google Shape;563;p34"/>
          <p:cNvSpPr txBox="1"/>
          <p:nvPr/>
        </p:nvSpPr>
        <p:spPr>
          <a:xfrm>
            <a:off x="8890923" y="4729355"/>
            <a:ext cx="6030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F0/0</a:t>
            </a:r>
            <a:endParaRPr/>
          </a:p>
        </p:txBody>
      </p:sp>
      <p:sp>
        <p:nvSpPr>
          <p:cNvPr id="564" name="Google Shape;564;p34"/>
          <p:cNvSpPr txBox="1"/>
          <p:nvPr/>
        </p:nvSpPr>
        <p:spPr>
          <a:xfrm>
            <a:off x="4960137" y="4547800"/>
            <a:ext cx="3497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.1</a:t>
            </a:r>
            <a:endParaRPr/>
          </a:p>
        </p:txBody>
      </p:sp>
      <p:sp>
        <p:nvSpPr>
          <p:cNvPr id="565" name="Google Shape;565;p34"/>
          <p:cNvSpPr txBox="1"/>
          <p:nvPr/>
        </p:nvSpPr>
        <p:spPr>
          <a:xfrm>
            <a:off x="6622136" y="2754771"/>
            <a:ext cx="3497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.1</a:t>
            </a:r>
            <a:endParaRPr/>
          </a:p>
        </p:txBody>
      </p:sp>
      <p:sp>
        <p:nvSpPr>
          <p:cNvPr id="566" name="Google Shape;566;p34"/>
          <p:cNvSpPr txBox="1"/>
          <p:nvPr/>
        </p:nvSpPr>
        <p:spPr>
          <a:xfrm>
            <a:off x="4559728" y="4098025"/>
            <a:ext cx="364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.2</a:t>
            </a:r>
            <a:endParaRPr/>
          </a:p>
        </p:txBody>
      </p:sp>
      <p:sp>
        <p:nvSpPr>
          <p:cNvPr id="567" name="Google Shape;567;p34"/>
          <p:cNvSpPr txBox="1"/>
          <p:nvPr/>
        </p:nvSpPr>
        <p:spPr>
          <a:xfrm>
            <a:off x="7779063" y="4437653"/>
            <a:ext cx="364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The End</a:t>
            </a:r>
            <a:endParaRPr/>
          </a:p>
        </p:txBody>
      </p:sp>
      <p:pic>
        <p:nvPicPr>
          <p:cNvPr id="573" name="Google Shape;57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Learning About Remote Networks</a:t>
            </a:r>
            <a:endParaRPr/>
          </a:p>
        </p:txBody>
      </p:sp>
      <p:sp>
        <p:nvSpPr>
          <p:cNvPr id="169" name="Google Shape;169;p4"/>
          <p:cNvSpPr txBox="1"/>
          <p:nvPr>
            <p:ph idx="1" type="body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 router can learn about remote networks in one of two ways: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Manually -</a:t>
            </a:r>
            <a:r>
              <a:rPr lang="en-US"/>
              <a:t> Remote networks are manually entered into the route table using static routes.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Dynamically -</a:t>
            </a:r>
            <a:r>
              <a:rPr lang="en-US"/>
              <a:t> Remote routes are automatically learned using a dynamic routing protocol.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170" name="Google Shape;17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ing and Switching Essentials - Mozilla Firefox" id="171" name="Google Shape;17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8249" y="3009649"/>
            <a:ext cx="7850833" cy="3492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Standard Static Routing</a:t>
            </a:r>
            <a:endParaRPr/>
          </a:p>
        </p:txBody>
      </p:sp>
      <p:sp>
        <p:nvSpPr>
          <p:cNvPr id="177" name="Google Shape;177;p5"/>
          <p:cNvSpPr txBox="1"/>
          <p:nvPr>
            <p:ph idx="1" type="body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Creating connections to specific </a:t>
            </a:r>
            <a:r>
              <a:rPr b="1" lang="en-US" sz="2000"/>
              <a:t>remote</a:t>
            </a:r>
            <a:r>
              <a:rPr lang="en-US" sz="2000"/>
              <a:t> networks.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All static routes </a:t>
            </a:r>
            <a:r>
              <a:rPr b="1" lang="en-US" sz="2000"/>
              <a:t>have a cost of “0” </a:t>
            </a:r>
            <a:r>
              <a:rPr lang="en-US" sz="2000"/>
              <a:t>because we manually configure all routes. There’s no need for the router to calculate/decide anything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Has a default </a:t>
            </a:r>
            <a:r>
              <a:rPr b="1" lang="en-US" sz="2000"/>
              <a:t>Administrative Distance (AD) </a:t>
            </a:r>
            <a:r>
              <a:rPr lang="en-US" sz="2000"/>
              <a:t>of </a:t>
            </a:r>
            <a:r>
              <a:rPr b="1" lang="en-US" sz="2000"/>
              <a:t>“1”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b="1" lang="en-US" sz="1800"/>
              <a:t>Administrative Distance </a:t>
            </a:r>
            <a:r>
              <a:rPr lang="en-US" sz="1800"/>
              <a:t>is the measure of trustworthiness of a link</a:t>
            </a:r>
            <a:endParaRPr/>
          </a:p>
          <a:p>
            <a:pPr indent="-285750" lvl="2" marL="12001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b="1" lang="en-US" sz="1600"/>
              <a:t>Lower</a:t>
            </a:r>
            <a:r>
              <a:rPr lang="en-US" sz="1600"/>
              <a:t> is better</a:t>
            </a:r>
            <a:endParaRPr/>
          </a:p>
          <a:p>
            <a:pPr indent="-285750" lvl="2" marL="12001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Used by the </a:t>
            </a:r>
            <a:r>
              <a:rPr b="1" lang="en-US" sz="1600"/>
              <a:t>Floating Static Route </a:t>
            </a:r>
            <a:r>
              <a:rPr lang="en-US" sz="1600"/>
              <a:t>and </a:t>
            </a:r>
            <a:r>
              <a:rPr b="1" lang="en-US" sz="1600"/>
              <a:t>Dynamic Routing Protocols</a:t>
            </a:r>
            <a:endParaRPr/>
          </a:p>
        </p:txBody>
      </p:sp>
      <p:pic>
        <p:nvPicPr>
          <p:cNvPr id="178" name="Google Shape;17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0720" y="4654405"/>
            <a:ext cx="6002081" cy="7632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5"/>
          <p:cNvCxnSpPr/>
          <p:nvPr/>
        </p:nvCxnSpPr>
        <p:spPr>
          <a:xfrm flipH="1">
            <a:off x="5304916" y="4143472"/>
            <a:ext cx="649154" cy="73291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1" name="Google Shape;181;p5"/>
          <p:cNvSpPr txBox="1"/>
          <p:nvPr/>
        </p:nvSpPr>
        <p:spPr>
          <a:xfrm>
            <a:off x="5629493" y="3774140"/>
            <a:ext cx="23439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Configuring this router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Default Static Routing</a:t>
            </a:r>
            <a:endParaRPr/>
          </a:p>
        </p:txBody>
      </p:sp>
      <p:sp>
        <p:nvSpPr>
          <p:cNvPr id="187" name="Google Shape;187;p6"/>
          <p:cNvSpPr txBox="1"/>
          <p:nvPr>
            <p:ph idx="1" type="body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A </a:t>
            </a:r>
            <a:r>
              <a:rPr b="1" lang="en-US" sz="2000"/>
              <a:t>default path </a:t>
            </a:r>
            <a:r>
              <a:rPr lang="en-US" sz="2000"/>
              <a:t>for all IP packets that the router </a:t>
            </a:r>
            <a:r>
              <a:rPr b="1" lang="en-US" sz="2000"/>
              <a:t>does not have a learned </a:t>
            </a:r>
            <a:r>
              <a:rPr lang="en-US" sz="2000"/>
              <a:t>or static route to send them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Uses a special network address as destination: </a:t>
            </a:r>
            <a:r>
              <a:rPr b="1" lang="en-US" sz="2000"/>
              <a:t>0.0.0.0/0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/>
              <a:t>Has a subnet mask of 0. Meaning, it will check zero bits and hence it will match all IPs!</a:t>
            </a:r>
            <a:endParaRPr/>
          </a:p>
          <a:p>
            <a:pPr indent="-285750" lvl="0" marL="285750" rtl="0" algn="l">
              <a:spcBef>
                <a:spcPts val="1040"/>
              </a:spcBef>
              <a:spcAft>
                <a:spcPts val="0"/>
              </a:spcAft>
              <a:buSzPts val="3190"/>
              <a:buChar char="•"/>
            </a:pPr>
            <a:r>
              <a:rPr lang="en-US" sz="2200"/>
              <a:t>Conventionally, always points towards the border/ISP Router.</a:t>
            </a:r>
            <a:endParaRPr/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24.jpg" id="189" name="Google Shape;18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3240" y="3366168"/>
            <a:ext cx="6545215" cy="322206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6"/>
          <p:cNvSpPr/>
          <p:nvPr/>
        </p:nvSpPr>
        <p:spPr>
          <a:xfrm rot="-8984864">
            <a:off x="5798166" y="5788982"/>
            <a:ext cx="1515690" cy="33339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Floating Static Routing</a:t>
            </a:r>
            <a:endParaRPr/>
          </a:p>
        </p:txBody>
      </p:sp>
      <p:sp>
        <p:nvSpPr>
          <p:cNvPr id="196" name="Google Shape;196;p7"/>
          <p:cNvSpPr txBox="1"/>
          <p:nvPr>
            <p:ph idx="1" type="body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Create a </a:t>
            </a:r>
            <a:r>
              <a:rPr b="1" lang="en-US" sz="2000"/>
              <a:t>backup route </a:t>
            </a:r>
            <a:r>
              <a:rPr lang="en-US" sz="2000"/>
              <a:t>in case a primary route link fails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Uses </a:t>
            </a:r>
            <a:r>
              <a:rPr b="1" lang="en-US" sz="2000"/>
              <a:t>Administrative Distance </a:t>
            </a:r>
            <a:r>
              <a:rPr lang="en-US" sz="2000"/>
              <a:t>(AD)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The primary path has the default AD of 1 (but, may be configured to have a higher value)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The value of AD of back up path is greater than the AD of primary path/route.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Since the AD of primary path is lower, it means that primary path is more trustworthy and hence ignore the back up path unless the primary path is down.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The static route “floats” and is not used</a:t>
            </a:r>
            <a:br>
              <a:rPr lang="en-US" sz="2000"/>
            </a:br>
            <a:r>
              <a:rPr lang="en-US" sz="2000"/>
              <a:t>when the route with the better</a:t>
            </a:r>
            <a:br>
              <a:rPr lang="en-US" sz="2000"/>
            </a:br>
            <a:r>
              <a:rPr lang="en-US" sz="2000"/>
              <a:t>administrative distance is active. 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If the preferred route is lost the floating</a:t>
            </a:r>
            <a:br>
              <a:rPr lang="en-US" sz="2000"/>
            </a:br>
            <a:r>
              <a:rPr lang="en-US" sz="2000"/>
              <a:t>static route can take over</a:t>
            </a:r>
            <a:endParaRPr/>
          </a:p>
        </p:txBody>
      </p:sp>
      <p:pic>
        <p:nvPicPr>
          <p:cNvPr id="197" name="Google Shape;1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ing and Switching Essentials - Mozilla Firefox" id="198" name="Google Shape;19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8446" y="3009926"/>
            <a:ext cx="4844955" cy="368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Summary Static Routing</a:t>
            </a:r>
            <a:endParaRPr/>
          </a:p>
        </p:txBody>
      </p:sp>
      <p:sp>
        <p:nvSpPr>
          <p:cNvPr id="204" name="Google Shape;204;p8"/>
          <p:cNvSpPr txBox="1"/>
          <p:nvPr>
            <p:ph idx="1" type="body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A summary route is a single route that can be used to represent multiple routes. 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Generally a set of contiguous networks.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Have the same exit interface or next-hop IP address.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Creates smaller routing tables</a:t>
            </a:r>
            <a:endParaRPr/>
          </a:p>
          <a:p>
            <a:pPr indent="-285750" lvl="1" marL="742950" rtl="0" algn="l"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 sz="1600"/>
              <a:t>More efficient routing table lookup process.</a:t>
            </a:r>
            <a:endParaRPr/>
          </a:p>
          <a:p>
            <a:pPr indent="-285750" lvl="1" marL="742950" rtl="0" algn="l"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/>
              <a:t>Reduce the number of routes advertise</a:t>
            </a:r>
            <a:endParaRPr/>
          </a:p>
        </p:txBody>
      </p:sp>
      <p:pic>
        <p:nvPicPr>
          <p:cNvPr id="205" name="Google Shape;20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ing and Switching Essentials - Mozilla Firefox" id="206" name="Google Shape;20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262215"/>
            <a:ext cx="5652654" cy="4069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Route Summarization</a:t>
            </a:r>
            <a:endParaRPr/>
          </a:p>
        </p:txBody>
      </p:sp>
      <p:sp>
        <p:nvSpPr>
          <p:cNvPr id="212" name="Google Shape;212;p9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How many entries does Router A have in it’s routing table?</a:t>
            </a:r>
            <a:endParaRPr/>
          </a:p>
        </p:txBody>
      </p:sp>
      <p:pic>
        <p:nvPicPr>
          <p:cNvPr id="213" name="Google Shape;21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9"/>
          <p:cNvGraphicFramePr/>
          <p:nvPr/>
        </p:nvGraphicFramePr>
        <p:xfrm>
          <a:off x="3026429" y="1616360"/>
          <a:ext cx="6971460" cy="4425292"/>
        </p:xfrm>
        <a:graphic>
          <a:graphicData uri="http://schemas.openxmlformats.org/presentationml/2006/ole">
            <mc:AlternateContent>
              <mc:Choice Requires="v">
                <p:oleObj r:id="rId5" imgH="4425292" imgW="6971460" progId="Paint.Picture" spid="_x0000_s1">
                  <p:embed/>
                </p:oleObj>
              </mc:Choice>
              <mc:Fallback>
                <p:oleObj r:id="rId6" imgH="4425292" imgW="6971460" progId="Paint.Picture">
                  <p:embed/>
                  <p:pic>
                    <p:nvPicPr>
                      <p:cNvPr id="214" name="Google Shape;214;p9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026429" y="1616360"/>
                        <a:ext cx="6971460" cy="4425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" name="Google Shape;215;p9"/>
          <p:cNvSpPr txBox="1"/>
          <p:nvPr/>
        </p:nvSpPr>
        <p:spPr>
          <a:xfrm>
            <a:off x="6456274" y="3984394"/>
            <a:ext cx="10148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Router A</a:t>
            </a:r>
            <a:endParaRPr/>
          </a:p>
        </p:txBody>
      </p:sp>
      <p:sp>
        <p:nvSpPr>
          <p:cNvPr id="216" name="Google Shape;216;p9"/>
          <p:cNvSpPr txBox="1"/>
          <p:nvPr/>
        </p:nvSpPr>
        <p:spPr>
          <a:xfrm>
            <a:off x="1923071" y="1747279"/>
            <a:ext cx="2233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201.1.0.0/22</a:t>
            </a:r>
            <a:endParaRPr/>
          </a:p>
        </p:txBody>
      </p:sp>
      <p:sp>
        <p:nvSpPr>
          <p:cNvPr id="217" name="Google Shape;217;p9"/>
          <p:cNvSpPr txBox="1"/>
          <p:nvPr/>
        </p:nvSpPr>
        <p:spPr>
          <a:xfrm>
            <a:off x="1527783" y="2893080"/>
            <a:ext cx="22336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201.1.4.0/23</a:t>
            </a:r>
            <a:endParaRPr/>
          </a:p>
        </p:txBody>
      </p:sp>
      <p:sp>
        <p:nvSpPr>
          <p:cNvPr id="218" name="Google Shape;218;p9"/>
          <p:cNvSpPr txBox="1"/>
          <p:nvPr/>
        </p:nvSpPr>
        <p:spPr>
          <a:xfrm>
            <a:off x="1695876" y="4270748"/>
            <a:ext cx="22336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201.1.6.0/24</a:t>
            </a:r>
            <a:endParaRPr/>
          </a:p>
        </p:txBody>
      </p:sp>
      <p:sp>
        <p:nvSpPr>
          <p:cNvPr id="219" name="Google Shape;219;p9"/>
          <p:cNvSpPr txBox="1"/>
          <p:nvPr/>
        </p:nvSpPr>
        <p:spPr>
          <a:xfrm>
            <a:off x="2390274" y="5434202"/>
            <a:ext cx="22336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201.1.7.0/24</a:t>
            </a:r>
            <a:endParaRPr/>
          </a:p>
        </p:txBody>
      </p:sp>
      <p:sp>
        <p:nvSpPr>
          <p:cNvPr id="220" name="Google Shape;220;p9"/>
          <p:cNvSpPr txBox="1"/>
          <p:nvPr/>
        </p:nvSpPr>
        <p:spPr>
          <a:xfrm>
            <a:off x="6938215" y="3049786"/>
            <a:ext cx="24881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Advertise all 4?</a:t>
            </a:r>
            <a:endParaRPr/>
          </a:p>
        </p:txBody>
      </p:sp>
      <p:cxnSp>
        <p:nvCxnSpPr>
          <p:cNvPr id="221" name="Google Shape;221;p9"/>
          <p:cNvCxnSpPr/>
          <p:nvPr/>
        </p:nvCxnSpPr>
        <p:spPr>
          <a:xfrm>
            <a:off x="7158317" y="3619500"/>
            <a:ext cx="15843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