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embeddedFontLst>
    <p:embeddedFont>
      <p:font typeface="Arimo"/>
      <p:regular r:id="rId49"/>
      <p:bold r:id="rId50"/>
      <p:italic r:id="rId51"/>
      <p:boldItalic r:id="rId52"/>
    </p:embeddedFont>
    <p:embeddedFont>
      <p:font typeface="Corbel"/>
      <p:regular r:id="rId53"/>
      <p:bold r:id="rId54"/>
      <p:italic r:id="rId55"/>
      <p:boldItalic r:id="rId56"/>
    </p:embeddedFon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jbhP5Opklcqkj5JeC+1SOTLOE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italic.fntdata"/><Relationship Id="rId50" Type="http://schemas.openxmlformats.org/officeDocument/2006/relationships/font" Target="fonts/Arimo-bold.fntdata"/><Relationship Id="rId53" Type="http://schemas.openxmlformats.org/officeDocument/2006/relationships/font" Target="fonts/Corbel-regular.fntdata"/><Relationship Id="rId52" Type="http://schemas.openxmlformats.org/officeDocument/2006/relationships/font" Target="fonts/Arimo-boldItalic.fntdata"/><Relationship Id="rId11" Type="http://schemas.openxmlformats.org/officeDocument/2006/relationships/slide" Target="slides/slide6.xml"/><Relationship Id="rId55" Type="http://schemas.openxmlformats.org/officeDocument/2006/relationships/font" Target="fonts/Corbel-italic.fntdata"/><Relationship Id="rId10" Type="http://schemas.openxmlformats.org/officeDocument/2006/relationships/slide" Target="slides/slide5.xml"/><Relationship Id="rId54" Type="http://schemas.openxmlformats.org/officeDocument/2006/relationships/font" Target="fonts/Corbel-bold.fntdata"/><Relationship Id="rId13" Type="http://schemas.openxmlformats.org/officeDocument/2006/relationships/slide" Target="slides/slide8.xml"/><Relationship Id="rId57" Type="http://schemas.openxmlformats.org/officeDocument/2006/relationships/font" Target="fonts/Tahoma-regular.fntdata"/><Relationship Id="rId12" Type="http://schemas.openxmlformats.org/officeDocument/2006/relationships/slide" Target="slides/slide7.xml"/><Relationship Id="rId56" Type="http://schemas.openxmlformats.org/officeDocument/2006/relationships/font" Target="fonts/Corbel-boldItalic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5" name="Google Shape;10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3" marL="1692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Inefficient:</a:t>
            </a:r>
            <a:r>
              <a:rPr lang="en-US"/>
              <a:t>   Updates consume bandwidth and router CPU resources.</a:t>
            </a:r>
            <a:endParaRPr/>
          </a:p>
          <a:p>
            <a:pPr indent="-381000" lvl="3" marL="169227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Periodic updates are </a:t>
            </a:r>
            <a:r>
              <a:rPr lang="en-US">
                <a:solidFill>
                  <a:srgbClr val="FF0000"/>
                </a:solidFill>
              </a:rPr>
              <a:t>always sent</a:t>
            </a:r>
            <a:r>
              <a:rPr lang="en-US"/>
              <a:t> even there have been no changes for weeks or months.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4" name="Google Shape;122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0/0/0 </a:t>
            </a:r>
            <a:r>
              <a:rPr lang="en-US"/>
              <a:t>interface with a metric of 1.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Tahoma"/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10.2.0.0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Serial 0/0/1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10.4.0.0</a:t>
            </a:r>
            <a:r>
              <a:rPr lang="en-US"/>
              <a:t> out the </a:t>
            </a:r>
            <a:r>
              <a:rPr lang="en-US">
                <a:solidFill>
                  <a:srgbClr val="FFFF00"/>
                </a:solidFill>
              </a:rPr>
              <a:t>S0/0/0</a:t>
            </a:r>
            <a:r>
              <a:rPr lang="en-US"/>
              <a:t> interface with a metric of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</a:rPr>
              <a:t>Sends</a:t>
            </a:r>
            <a:r>
              <a:rPr lang="en-US"/>
              <a:t> an update about network </a:t>
            </a:r>
            <a:r>
              <a:rPr lang="en-US">
                <a:solidFill>
                  <a:srgbClr val="FFFF00"/>
                </a:solidFill>
              </a:rPr>
              <a:t>10.3.0.0 </a:t>
            </a:r>
            <a:r>
              <a:rPr lang="en-US"/>
              <a:t>out the </a:t>
            </a:r>
            <a:r>
              <a:rPr lang="en-US">
                <a:solidFill>
                  <a:srgbClr val="FFFF00"/>
                </a:solidFill>
              </a:rPr>
              <a:t>Fa0/0 </a:t>
            </a:r>
            <a:r>
              <a:rPr lang="en-US"/>
              <a:t>interface with a metric of 1.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5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5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5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5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0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4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5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5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5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44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13 | Part 1|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8" name="Google Shape;1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/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Distance Vector Routing</a:t>
            </a:r>
            <a:endParaRPr b="1" i="1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0"/>
          <p:cNvGrpSpPr/>
          <p:nvPr/>
        </p:nvGrpSpPr>
        <p:grpSpPr>
          <a:xfrm>
            <a:off x="3695701" y="1406525"/>
            <a:ext cx="4600575" cy="2651125"/>
            <a:chOff x="3162" y="1071"/>
            <a:chExt cx="2250" cy="1409"/>
          </a:xfrm>
        </p:grpSpPr>
        <p:sp>
          <p:nvSpPr>
            <p:cNvPr id="224" name="Google Shape;224;p10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27" name="Google Shape;227;p10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10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9" name="Google Shape;229;p10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32" name="Google Shape;232;p10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10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4" name="Google Shape;234;p10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37" name="Google Shape;237;p10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10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10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2" name="Google Shape;242;p10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10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" name="Google Shape;244;p10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47" name="Google Shape;247;p10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10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" name="Google Shape;249;p10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52" name="Google Shape;252;p10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0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0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265" name="Google Shape;265;p10"/>
            <p:cNvGrpSpPr/>
            <p:nvPr/>
          </p:nvGrpSpPr>
          <p:grpSpPr>
            <a:xfrm>
              <a:off x="3318" y="1748"/>
              <a:ext cx="156" cy="213"/>
              <a:chOff x="2979" y="2429"/>
              <a:chExt cx="158" cy="213"/>
            </a:xfrm>
          </p:grpSpPr>
          <p:sp>
            <p:nvSpPr>
              <p:cNvPr id="266" name="Google Shape;266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67" name="Google Shape;267;p10"/>
              <p:cNvSpPr txBox="1"/>
              <p:nvPr/>
            </p:nvSpPr>
            <p:spPr>
              <a:xfrm>
                <a:off x="2979" y="2429"/>
                <a:ext cx="158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u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68" name="Google Shape;268;p10"/>
            <p:cNvGrpSpPr/>
            <p:nvPr/>
          </p:nvGrpSpPr>
          <p:grpSpPr>
            <a:xfrm>
              <a:off x="4490" y="2132"/>
              <a:ext cx="151" cy="213"/>
              <a:chOff x="2982" y="2429"/>
              <a:chExt cx="153" cy="213"/>
            </a:xfrm>
          </p:grpSpPr>
          <p:sp>
            <p:nvSpPr>
              <p:cNvPr id="269" name="Google Shape;269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70" name="Google Shape;270;p10"/>
              <p:cNvSpPr txBox="1"/>
              <p:nvPr/>
            </p:nvSpPr>
            <p:spPr>
              <a:xfrm>
                <a:off x="2982" y="2429"/>
                <a:ext cx="15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y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>
              <a:off x="3793" y="2099"/>
              <a:ext cx="158" cy="245"/>
              <a:chOff x="2978" y="2399"/>
              <a:chExt cx="159" cy="245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73" name="Google Shape;273;p10"/>
              <p:cNvSpPr txBox="1"/>
              <p:nvPr/>
            </p:nvSpPr>
            <p:spPr>
              <a:xfrm>
                <a:off x="2978" y="2399"/>
                <a:ext cx="159" cy="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x</a:t>
                </a:r>
                <a:endParaRPr/>
              </a:p>
            </p:txBody>
          </p:sp>
        </p:grpSp>
        <p:grpSp>
          <p:nvGrpSpPr>
            <p:cNvPr id="274" name="Google Shape;274;p10"/>
            <p:cNvGrpSpPr/>
            <p:nvPr/>
          </p:nvGrpSpPr>
          <p:grpSpPr>
            <a:xfrm>
              <a:off x="4470" y="1442"/>
              <a:ext cx="180" cy="213"/>
              <a:chOff x="2967" y="2429"/>
              <a:chExt cx="182" cy="213"/>
            </a:xfrm>
          </p:grpSpPr>
          <p:sp>
            <p:nvSpPr>
              <p:cNvPr id="275" name="Google Shape;275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76" name="Google Shape;276;p10"/>
              <p:cNvSpPr txBox="1"/>
              <p:nvPr/>
            </p:nvSpPr>
            <p:spPr>
              <a:xfrm>
                <a:off x="2967" y="2429"/>
                <a:ext cx="182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w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77" name="Google Shape;277;p10"/>
            <p:cNvGrpSpPr/>
            <p:nvPr/>
          </p:nvGrpSpPr>
          <p:grpSpPr>
            <a:xfrm>
              <a:off x="3801" y="1442"/>
              <a:ext cx="149" cy="213"/>
              <a:chOff x="2982" y="2429"/>
              <a:chExt cx="151" cy="21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79" name="Google Shape;279;p10"/>
              <p:cNvSpPr txBox="1"/>
              <p:nvPr/>
            </p:nvSpPr>
            <p:spPr>
              <a:xfrm>
                <a:off x="2982" y="2429"/>
                <a:ext cx="15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v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>
              <a:off x="5061" y="1760"/>
              <a:ext cx="157" cy="245"/>
              <a:chOff x="2977" y="2399"/>
              <a:chExt cx="158" cy="245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282" name="Google Shape;282;p10"/>
              <p:cNvSpPr txBox="1"/>
              <p:nvPr/>
            </p:nvSpPr>
            <p:spPr>
              <a:xfrm>
                <a:off x="2977" y="2399"/>
                <a:ext cx="158" cy="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z</a:t>
                </a:r>
                <a:endParaRPr/>
              </a:p>
            </p:txBody>
          </p:sp>
        </p:grpSp>
        <p:sp>
          <p:nvSpPr>
            <p:cNvPr id="283" name="Google Shape;283;p10"/>
            <p:cNvSpPr txBox="1"/>
            <p:nvPr/>
          </p:nvSpPr>
          <p:spPr>
            <a:xfrm>
              <a:off x="3517" y="1571"/>
              <a:ext cx="148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865" y="1790"/>
              <a:ext cx="148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3433" y="2003"/>
              <a:ext cx="1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4252" y="1883"/>
              <a:ext cx="1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4189" y="2237"/>
              <a:ext cx="1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4549" y="1808"/>
              <a:ext cx="1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4906" y="2072"/>
              <a:ext cx="148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4881" y="1535"/>
              <a:ext cx="144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4147" y="1385"/>
              <a:ext cx="141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3795" y="1118"/>
              <a:ext cx="144" cy="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3" name="Google Shape;293;p10"/>
          <p:cNvSpPr txBox="1"/>
          <p:nvPr/>
        </p:nvSpPr>
        <p:spPr>
          <a:xfrm>
            <a:off x="2273300" y="4006851"/>
            <a:ext cx="785495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Graph: G = (N,E)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set of routers = { u, v, w, x, y, z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= set of links ={ (u,v), (u,x), (u,w), (v,x), (v,w), (x,w), (x,y), (w,y), (w,z), (y,z)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"/>
          <p:cNvSpPr txBox="1"/>
          <p:nvPr>
            <p:ph idx="4294967295" type="title"/>
          </p:nvPr>
        </p:nvSpPr>
        <p:spPr>
          <a:xfrm>
            <a:off x="1728858" y="490200"/>
            <a:ext cx="10018713" cy="649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Graph abstraction</a:t>
            </a:r>
            <a:endParaRPr/>
          </a:p>
        </p:txBody>
      </p:sp>
      <p:sp>
        <p:nvSpPr>
          <p:cNvPr id="295" name="Google Shape;29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 txBox="1"/>
          <p:nvPr>
            <p:ph type="title"/>
          </p:nvPr>
        </p:nvSpPr>
        <p:spPr>
          <a:xfrm>
            <a:off x="1525667" y="102396"/>
            <a:ext cx="10018713" cy="118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Graph abstraction: costs</a:t>
            </a:r>
            <a:endParaRPr/>
          </a:p>
        </p:txBody>
      </p:sp>
      <p:grpSp>
        <p:nvGrpSpPr>
          <p:cNvPr id="302" name="Google Shape;302;p11"/>
          <p:cNvGrpSpPr/>
          <p:nvPr/>
        </p:nvGrpSpPr>
        <p:grpSpPr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303" name="Google Shape;303;p11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06" name="Google Shape;306;p11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p11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8" name="Google Shape;308;p11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11" name="Google Shape;311;p11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11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Google Shape;313;p11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16" name="Google Shape;316;p11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1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11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1" name="Google Shape;321;p11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1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3" name="Google Shape;323;p11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11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8" name="Google Shape;328;p11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31" name="Google Shape;331;p11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1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11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344" name="Google Shape;344;p11"/>
            <p:cNvGrpSpPr/>
            <p:nvPr/>
          </p:nvGrpSpPr>
          <p:grpSpPr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345" name="Google Shape;345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46" name="Google Shape;346;p11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u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47" name="Google Shape;347;p11"/>
            <p:cNvGrpSpPr/>
            <p:nvPr/>
          </p:nvGrpSpPr>
          <p:grpSpPr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348" name="Google Shape;348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49" name="Google Shape;349;p11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y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0" name="Google Shape;350;p11"/>
            <p:cNvGrpSpPr/>
            <p:nvPr/>
          </p:nvGrpSpPr>
          <p:grpSpPr>
            <a:xfrm>
              <a:off x="3774" y="2099"/>
              <a:ext cx="204" cy="291"/>
              <a:chOff x="2955" y="2399"/>
              <a:chExt cx="205" cy="291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52" name="Google Shape;352;p11"/>
              <p:cNvSpPr txBox="1"/>
              <p:nvPr/>
            </p:nvSpPr>
            <p:spPr>
              <a:xfrm>
                <a:off x="2955" y="2399"/>
                <a:ext cx="20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x</a:t>
                </a:r>
                <a:endParaRPr/>
              </a:p>
            </p:txBody>
          </p:sp>
        </p:grpSp>
        <p:grpSp>
          <p:nvGrpSpPr>
            <p:cNvPr id="353" name="Google Shape;353;p11"/>
            <p:cNvGrpSpPr/>
            <p:nvPr/>
          </p:nvGrpSpPr>
          <p:grpSpPr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354" name="Google Shape;354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55" name="Google Shape;355;p11"/>
              <p:cNvSpPr txBox="1"/>
              <p:nvPr/>
            </p:nvSpPr>
            <p:spPr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w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6" name="Google Shape;356;p11"/>
            <p:cNvGrpSpPr/>
            <p:nvPr/>
          </p:nvGrpSpPr>
          <p:grpSpPr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357" name="Google Shape;357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58" name="Google Shape;358;p11"/>
              <p:cNvSpPr txBox="1"/>
              <p:nvPr/>
            </p:nvSpPr>
            <p:spPr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v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9" name="Google Shape;359;p11"/>
            <p:cNvGrpSpPr/>
            <p:nvPr/>
          </p:nvGrpSpPr>
          <p:grpSpPr>
            <a:xfrm>
              <a:off x="5028" y="1760"/>
              <a:ext cx="202" cy="291"/>
              <a:chOff x="2954" y="2399"/>
              <a:chExt cx="204" cy="291"/>
            </a:xfrm>
          </p:grpSpPr>
          <p:sp>
            <p:nvSpPr>
              <p:cNvPr id="360" name="Google Shape;360;p1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361" name="Google Shape;361;p11"/>
              <p:cNvSpPr txBox="1"/>
              <p:nvPr/>
            </p:nvSpPr>
            <p:spPr>
              <a:xfrm>
                <a:off x="2954" y="2399"/>
                <a:ext cx="2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z</a:t>
                </a:r>
                <a:endParaRPr/>
              </a:p>
            </p:txBody>
          </p:sp>
        </p:grpSp>
        <p:sp>
          <p:nvSpPr>
            <p:cNvPr id="362" name="Google Shape;362;p11"/>
            <p:cNvSpPr txBox="1"/>
            <p:nvPr/>
          </p:nvSpPr>
          <p:spPr>
            <a:xfrm>
              <a:off x="3495" y="1571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3" name="Google Shape;363;p11"/>
            <p:cNvSpPr txBox="1"/>
            <p:nvPr/>
          </p:nvSpPr>
          <p:spPr>
            <a:xfrm>
              <a:off x="3843" y="1790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p11"/>
            <p:cNvSpPr txBox="1"/>
            <p:nvPr/>
          </p:nvSpPr>
          <p:spPr>
            <a:xfrm>
              <a:off x="4232" y="1883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11"/>
            <p:cNvSpPr txBox="1"/>
            <p:nvPr/>
          </p:nvSpPr>
          <p:spPr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4884" y="2072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9" name="Google Shape;369;p11"/>
            <p:cNvSpPr txBox="1"/>
            <p:nvPr/>
          </p:nvSpPr>
          <p:spPr>
            <a:xfrm>
              <a:off x="4860" y="1535"/>
              <a:ext cx="1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0" name="Google Shape;370;p11"/>
            <p:cNvSpPr txBox="1"/>
            <p:nvPr/>
          </p:nvSpPr>
          <p:spPr>
            <a:xfrm>
              <a:off x="4127" y="1385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1" name="Google Shape;371;p11"/>
            <p:cNvSpPr txBox="1"/>
            <p:nvPr/>
          </p:nvSpPr>
          <p:spPr>
            <a:xfrm>
              <a:off x="3774" y="1118"/>
              <a:ext cx="1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2" name="Google Shape;372;p11"/>
          <p:cNvSpPr txBox="1"/>
          <p:nvPr/>
        </p:nvSpPr>
        <p:spPr>
          <a:xfrm>
            <a:off x="6272840" y="1626407"/>
            <a:ext cx="448151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c(x,x’) = cost of link (x,x’)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- e.g., c(w,z) =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3" name="Google Shape;373;p11"/>
          <p:cNvSpPr txBox="1"/>
          <p:nvPr/>
        </p:nvSpPr>
        <p:spPr>
          <a:xfrm>
            <a:off x="1930401" y="4194176"/>
            <a:ext cx="8234363" cy="46166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Question: What’s the least-cost path between u and z ?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2005014" y="5278439"/>
            <a:ext cx="7114833" cy="4616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Routing algorithm: algorithm that finds least-cost path</a:t>
            </a:r>
            <a:endParaRPr/>
          </a:p>
        </p:txBody>
      </p:sp>
      <p:sp>
        <p:nvSpPr>
          <p:cNvPr id="375" name="Google Shape;375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Distance Vector Algorithm</a:t>
            </a:r>
            <a:endParaRPr/>
          </a:p>
        </p:txBody>
      </p:sp>
      <p:sp>
        <p:nvSpPr>
          <p:cNvPr id="381" name="Google Shape;381;p1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3"/>
          <p:cNvSpPr txBox="1"/>
          <p:nvPr>
            <p:ph idx="4294967295" type="title"/>
          </p:nvPr>
        </p:nvSpPr>
        <p:spPr>
          <a:xfrm>
            <a:off x="1439340" y="1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lang="en-US" sz="3600"/>
              <a:t>Distance Vector Algorithm</a:t>
            </a:r>
            <a:r>
              <a:rPr lang="en-US" sz="3200"/>
              <a:t> </a:t>
            </a:r>
            <a:endParaRPr/>
          </a:p>
        </p:txBody>
      </p:sp>
      <p:sp>
        <p:nvSpPr>
          <p:cNvPr id="388" name="Google Shape;388;p13"/>
          <p:cNvSpPr txBox="1"/>
          <p:nvPr>
            <p:ph idx="4294967295" type="body"/>
          </p:nvPr>
        </p:nvSpPr>
        <p:spPr>
          <a:xfrm>
            <a:off x="2026014" y="1752600"/>
            <a:ext cx="814863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Distributed:</a:t>
            </a:r>
            <a:endParaRPr sz="32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node receives info from one or more of its directly connected neighbors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Performs a calculations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Distributes the results back to its neighbors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Iterative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Process continues until no more info to exchange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Asynchronous: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nodes operate independently</a:t>
            </a:r>
            <a:endParaRPr/>
          </a:p>
        </p:txBody>
      </p:sp>
      <p:sp>
        <p:nvSpPr>
          <p:cNvPr id="389" name="Google Shape;389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51" y="1559057"/>
            <a:ext cx="4523843" cy="468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1494485"/>
            <a:ext cx="41529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4"/>
          <p:cNvSpPr txBox="1"/>
          <p:nvPr/>
        </p:nvSpPr>
        <p:spPr>
          <a:xfrm>
            <a:off x="1885951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Distance Vector Algorithm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7" name="Google Shape;397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"/>
          <p:cNvSpPr txBox="1"/>
          <p:nvPr>
            <p:ph type="title"/>
          </p:nvPr>
        </p:nvSpPr>
        <p:spPr>
          <a:xfrm>
            <a:off x="1718392" y="251086"/>
            <a:ext cx="10018713" cy="141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404" name="Google Shape;404;p15"/>
          <p:cNvSpPr txBox="1"/>
          <p:nvPr>
            <p:ph idx="1" type="body"/>
          </p:nvPr>
        </p:nvSpPr>
        <p:spPr>
          <a:xfrm>
            <a:off x="1943100" y="1663910"/>
            <a:ext cx="821055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 u="sng">
                <a:solidFill>
                  <a:srgbClr val="FF0000"/>
                </a:solidFill>
              </a:rPr>
              <a:t>Bellman-Ford Equation Algorithm</a:t>
            </a:r>
            <a:endParaRPr/>
          </a:p>
          <a:p>
            <a:pPr indent="-294640" lvl="0" marL="0" rtl="0" algn="l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computes </a:t>
            </a:r>
            <a:r>
              <a:rPr lang="en-US" sz="3200">
                <a:solidFill>
                  <a:srgbClr val="7D28CD"/>
                </a:solidFill>
              </a:rPr>
              <a:t>shortest paths </a:t>
            </a:r>
            <a:r>
              <a:rPr lang="en-US" sz="3200"/>
              <a:t>from a single source vertex to all of the other vertices in a </a:t>
            </a:r>
            <a:r>
              <a:rPr lang="en-US" sz="3200">
                <a:solidFill>
                  <a:srgbClr val="0070C0"/>
                </a:solidFill>
              </a:rPr>
              <a:t>weighted digraph.</a:t>
            </a:r>
            <a:endParaRPr/>
          </a:p>
          <a:p>
            <a:pPr indent="0" lvl="0" marL="0" rtl="0" algn="l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None/>
            </a:pPr>
            <a:r>
              <a:t/>
            </a:r>
            <a:endParaRPr sz="3200"/>
          </a:p>
          <a:p>
            <a:pPr indent="-294640" lvl="0" marL="0" rtl="0" algn="l">
              <a:spcBef>
                <a:spcPts val="1240"/>
              </a:spcBef>
              <a:spcAft>
                <a:spcPts val="0"/>
              </a:spcAft>
              <a:buSzPts val="4640"/>
              <a:buFont typeface="Noto Sans Symbols"/>
              <a:buChar char="❑"/>
            </a:pPr>
            <a:r>
              <a:rPr lang="en-US" sz="3200"/>
              <a:t>Distributed route computation using only neighbor’s info</a:t>
            </a:r>
            <a:endParaRPr sz="3200"/>
          </a:p>
        </p:txBody>
      </p:sp>
      <p:sp>
        <p:nvSpPr>
          <p:cNvPr id="405" name="Google Shape;405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 txBox="1"/>
          <p:nvPr>
            <p:ph idx="1" type="body"/>
          </p:nvPr>
        </p:nvSpPr>
        <p:spPr>
          <a:xfrm>
            <a:off x="1484310" y="1371601"/>
            <a:ext cx="10018713" cy="44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Objective: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d</a:t>
            </a:r>
            <a:r>
              <a:rPr baseline="-25000" lang="en-US"/>
              <a:t>x</a:t>
            </a:r>
            <a:r>
              <a:rPr lang="en-US"/>
              <a:t>(y) := cost of least-cost path from x to y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Then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-US"/>
              <a:t>where min is taken over all neighbors v of x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/>
          <p:nvPr/>
        </p:nvSpPr>
        <p:spPr>
          <a:xfrm>
            <a:off x="3214533" y="3463977"/>
            <a:ext cx="4910137" cy="83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aseline="-25000"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(y) = min </a:t>
            </a:r>
            <a:r>
              <a:rPr baseline="-25000"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{c(x,v) + d</a:t>
            </a:r>
            <a:r>
              <a:rPr baseline="-25000"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-US" sz="2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(y)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p16"/>
          <p:cNvSpPr txBox="1"/>
          <p:nvPr>
            <p:ph type="title"/>
          </p:nvPr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413" name="Google Shape;413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idx="1" type="body"/>
          </p:nvPr>
        </p:nvSpPr>
        <p:spPr>
          <a:xfrm>
            <a:off x="1807856" y="1584056"/>
            <a:ext cx="9144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/>
              <a:t>With the Distance Vector Routing algorithm, the node x contains the following routing information:</a:t>
            </a:r>
            <a:endParaRPr>
              <a:solidFill>
                <a:srgbClr val="C00000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each neighbor v, the cost </a:t>
            </a:r>
            <a:r>
              <a:rPr lang="en-US">
                <a:solidFill>
                  <a:srgbClr val="FF0000"/>
                </a:solidFill>
              </a:rPr>
              <a:t>c(x,v)</a:t>
            </a:r>
            <a:r>
              <a:rPr lang="en-US"/>
              <a:t> is the path cost from x to directly attached neighbor, v.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distance vector x, i.e.,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baseline="-25000"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 = [ D</a:t>
            </a:r>
            <a:r>
              <a:rPr baseline="-25000" lang="en-US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(y) : y in N ], </a:t>
            </a:r>
            <a:r>
              <a:rPr lang="en-US"/>
              <a:t>containing its cost to all destinations, y, in 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distance vector of each of its neighbors, i.e., </a:t>
            </a:r>
            <a:r>
              <a:rPr lang="en-US">
                <a:solidFill>
                  <a:srgbClr val="FF0000"/>
                </a:solidFill>
              </a:rPr>
              <a:t>D</a:t>
            </a:r>
            <a:r>
              <a:rPr baseline="-25000" lang="en-US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 = [ D</a:t>
            </a:r>
            <a:r>
              <a:rPr baseline="-25000" lang="en-US">
                <a:solidFill>
                  <a:srgbClr val="FF0000"/>
                </a:solidFill>
              </a:rPr>
              <a:t>v</a:t>
            </a:r>
            <a:r>
              <a:rPr lang="en-US">
                <a:solidFill>
                  <a:srgbClr val="FF0000"/>
                </a:solidFill>
              </a:rPr>
              <a:t>(y) : y in N ] </a:t>
            </a:r>
            <a:r>
              <a:rPr lang="en-US"/>
              <a:t>for each neighbor v of x.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b="1">
              <a:solidFill>
                <a:srgbClr val="C00000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9" name="Google Shape;419;p17"/>
          <p:cNvSpPr txBox="1"/>
          <p:nvPr>
            <p:ph type="title"/>
          </p:nvPr>
        </p:nvSpPr>
        <p:spPr>
          <a:xfrm>
            <a:off x="1807856" y="24845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/>
          <p:nvPr>
            <p:ph type="title"/>
          </p:nvPr>
        </p:nvSpPr>
        <p:spPr>
          <a:xfrm>
            <a:off x="1738903" y="112713"/>
            <a:ext cx="9802388" cy="1209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US" sz="3600"/>
              <a:t>Bellman-Ford example from u to z</a:t>
            </a:r>
            <a:endParaRPr/>
          </a:p>
        </p:txBody>
      </p:sp>
      <p:grpSp>
        <p:nvGrpSpPr>
          <p:cNvPr id="427" name="Google Shape;427;p18"/>
          <p:cNvGrpSpPr/>
          <p:nvPr/>
        </p:nvGrpSpPr>
        <p:grpSpPr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428" name="Google Shape;428;p18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31" name="Google Shape;431;p18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8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3" name="Google Shape;433;p18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36" name="Google Shape;436;p18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8" name="Google Shape;438;p18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41" name="Google Shape;441;p18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8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18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46" name="Google Shape;446;p18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8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18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51" name="Google Shape;451;p18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8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18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456" name="Google Shape;456;p18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8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8" name="Google Shape;458;p18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469" name="Google Shape;469;p18"/>
            <p:cNvGrpSpPr/>
            <p:nvPr/>
          </p:nvGrpSpPr>
          <p:grpSpPr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1" name="Google Shape;471;p18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u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2" name="Google Shape;472;p18"/>
            <p:cNvGrpSpPr/>
            <p:nvPr/>
          </p:nvGrpSpPr>
          <p:grpSpPr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473" name="Google Shape;473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4" name="Google Shape;474;p18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y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75" name="Google Shape;475;p18"/>
            <p:cNvGrpSpPr/>
            <p:nvPr/>
          </p:nvGrpSpPr>
          <p:grpSpPr>
            <a:xfrm>
              <a:off x="3774" y="2099"/>
              <a:ext cx="204" cy="291"/>
              <a:chOff x="2955" y="2399"/>
              <a:chExt cx="205" cy="291"/>
            </a:xfrm>
          </p:grpSpPr>
          <p:sp>
            <p:nvSpPr>
              <p:cNvPr id="476" name="Google Shape;476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77" name="Google Shape;477;p18"/>
              <p:cNvSpPr txBox="1"/>
              <p:nvPr/>
            </p:nvSpPr>
            <p:spPr>
              <a:xfrm>
                <a:off x="2955" y="2399"/>
                <a:ext cx="20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x</a:t>
                </a:r>
                <a:endParaRPr/>
              </a:p>
            </p:txBody>
          </p:sp>
        </p:grpSp>
        <p:grpSp>
          <p:nvGrpSpPr>
            <p:cNvPr id="478" name="Google Shape;478;p18"/>
            <p:cNvGrpSpPr/>
            <p:nvPr/>
          </p:nvGrpSpPr>
          <p:grpSpPr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479" name="Google Shape;479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80" name="Google Shape;480;p18"/>
              <p:cNvSpPr txBox="1"/>
              <p:nvPr/>
            </p:nvSpPr>
            <p:spPr>
              <a:xfrm>
                <a:off x="2941" y="2429"/>
                <a:ext cx="23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w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81" name="Google Shape;481;p18"/>
            <p:cNvGrpSpPr/>
            <p:nvPr/>
          </p:nvGrpSpPr>
          <p:grpSpPr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482" name="Google Shape;482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83" name="Google Shape;483;p18"/>
              <p:cNvSpPr txBox="1"/>
              <p:nvPr/>
            </p:nvSpPr>
            <p:spPr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v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84" name="Google Shape;484;p18"/>
            <p:cNvGrpSpPr/>
            <p:nvPr/>
          </p:nvGrpSpPr>
          <p:grpSpPr>
            <a:xfrm>
              <a:off x="5028" y="1760"/>
              <a:ext cx="202" cy="291"/>
              <a:chOff x="2954" y="2399"/>
              <a:chExt cx="204" cy="291"/>
            </a:xfrm>
          </p:grpSpPr>
          <p:sp>
            <p:nvSpPr>
              <p:cNvPr id="485" name="Google Shape;485;p1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486" name="Google Shape;486;p18"/>
              <p:cNvSpPr txBox="1"/>
              <p:nvPr/>
            </p:nvSpPr>
            <p:spPr>
              <a:xfrm>
                <a:off x="2954" y="2399"/>
                <a:ext cx="204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z</a:t>
                </a:r>
                <a:endParaRPr/>
              </a:p>
            </p:txBody>
          </p:sp>
        </p:grpSp>
        <p:sp>
          <p:nvSpPr>
            <p:cNvPr id="487" name="Google Shape;487;p18"/>
            <p:cNvSpPr txBox="1"/>
            <p:nvPr/>
          </p:nvSpPr>
          <p:spPr>
            <a:xfrm>
              <a:off x="3495" y="1571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18"/>
            <p:cNvSpPr txBox="1"/>
            <p:nvPr/>
          </p:nvSpPr>
          <p:spPr>
            <a:xfrm>
              <a:off x="3843" y="1790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18"/>
            <p:cNvSpPr txBox="1"/>
            <p:nvPr/>
          </p:nvSpPr>
          <p:spPr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18"/>
            <p:cNvSpPr txBox="1"/>
            <p:nvPr/>
          </p:nvSpPr>
          <p:spPr>
            <a:xfrm>
              <a:off x="4232" y="1883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18"/>
            <p:cNvSpPr txBox="1"/>
            <p:nvPr/>
          </p:nvSpPr>
          <p:spPr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18"/>
            <p:cNvSpPr txBox="1"/>
            <p:nvPr/>
          </p:nvSpPr>
          <p:spPr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18"/>
            <p:cNvSpPr txBox="1"/>
            <p:nvPr/>
          </p:nvSpPr>
          <p:spPr>
            <a:xfrm>
              <a:off x="4884" y="2072"/>
              <a:ext cx="19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18"/>
            <p:cNvSpPr txBox="1"/>
            <p:nvPr/>
          </p:nvSpPr>
          <p:spPr>
            <a:xfrm>
              <a:off x="4860" y="1535"/>
              <a:ext cx="1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18"/>
            <p:cNvSpPr txBox="1"/>
            <p:nvPr/>
          </p:nvSpPr>
          <p:spPr>
            <a:xfrm>
              <a:off x="4127" y="1385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18"/>
            <p:cNvSpPr txBox="1"/>
            <p:nvPr/>
          </p:nvSpPr>
          <p:spPr>
            <a:xfrm>
              <a:off x="3774" y="1118"/>
              <a:ext cx="1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7" name="Google Shape;497;p18"/>
          <p:cNvSpPr txBox="1"/>
          <p:nvPr/>
        </p:nvSpPr>
        <p:spPr>
          <a:xfrm>
            <a:off x="5006975" y="1890714"/>
            <a:ext cx="45407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Clearly,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= 5,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= 3,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= 3</a:t>
            </a:r>
            <a:endParaRPr/>
          </a:p>
        </p:txBody>
      </p:sp>
      <p:sp>
        <p:nvSpPr>
          <p:cNvPr id="498" name="Google Shape;498;p18"/>
          <p:cNvSpPr txBox="1"/>
          <p:nvPr/>
        </p:nvSpPr>
        <p:spPr>
          <a:xfrm>
            <a:off x="5799139" y="2935288"/>
            <a:ext cx="339317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= min { c(u,v) +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c(u,x) +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c(u,w) + d</a:t>
            </a:r>
            <a:r>
              <a:rPr baseline="-25000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= min {2 + 5,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1 + 3,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              5 + 3}  = 4</a:t>
            </a:r>
            <a:endParaRPr/>
          </a:p>
        </p:txBody>
      </p:sp>
      <p:sp>
        <p:nvSpPr>
          <p:cNvPr id="499" name="Google Shape;499;p18"/>
          <p:cNvSpPr txBox="1"/>
          <p:nvPr/>
        </p:nvSpPr>
        <p:spPr>
          <a:xfrm>
            <a:off x="2044634" y="5132396"/>
            <a:ext cx="8280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Node that achieves minimum is the next hop in shortest path to a destination,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To go to z from u, x in the next hop in the forwarding table</a:t>
            </a:r>
            <a:endParaRPr/>
          </a:p>
        </p:txBody>
      </p:sp>
      <p:sp>
        <p:nvSpPr>
          <p:cNvPr id="500" name="Google Shape;500;p18"/>
          <p:cNvSpPr txBox="1"/>
          <p:nvPr/>
        </p:nvSpPr>
        <p:spPr>
          <a:xfrm>
            <a:off x="5386388" y="2473326"/>
            <a:ext cx="25074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B-F equation says:</a:t>
            </a:r>
            <a:endParaRPr/>
          </a:p>
        </p:txBody>
      </p:sp>
      <p:sp>
        <p:nvSpPr>
          <p:cNvPr id="501" name="Google Shape;501;p18"/>
          <p:cNvSpPr txBox="1"/>
          <p:nvPr/>
        </p:nvSpPr>
        <p:spPr>
          <a:xfrm>
            <a:off x="5180939" y="1448447"/>
            <a:ext cx="37183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 has 3 neighbors v, x and w</a:t>
            </a:r>
            <a:endParaRPr/>
          </a:p>
        </p:txBody>
      </p:sp>
      <p:sp>
        <p:nvSpPr>
          <p:cNvPr id="502" name="Google Shape;502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idx="4294967295" type="title"/>
          </p:nvPr>
        </p:nvSpPr>
        <p:spPr>
          <a:xfrm>
            <a:off x="1484311" y="685801"/>
            <a:ext cx="10018713" cy="1115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509" name="Google Shape;509;p19"/>
          <p:cNvSpPr txBox="1"/>
          <p:nvPr>
            <p:ph idx="4294967295" type="body"/>
          </p:nvPr>
        </p:nvSpPr>
        <p:spPr>
          <a:xfrm>
            <a:off x="1677821" y="2166297"/>
            <a:ext cx="9022023" cy="3811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5800"/>
              <a:buFont typeface="Arial"/>
              <a:buNone/>
            </a:pPr>
            <a:r>
              <a:rPr lang="en-US" sz="4000" u="sng">
                <a:solidFill>
                  <a:srgbClr val="FF0000"/>
                </a:solidFill>
              </a:rPr>
              <a:t>Basic idea:</a:t>
            </a:r>
            <a:r>
              <a:rPr lang="en-US" sz="3200"/>
              <a:t> 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Each node periodically sends its own distance vector estimate to neighbors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When a node x receives new DV estimate from neighbor;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It updates its own DV using B-F equation:</a:t>
            </a:r>
            <a:endParaRPr/>
          </a:p>
        </p:txBody>
      </p:sp>
      <p:sp>
        <p:nvSpPr>
          <p:cNvPr id="510" name="Google Shape;510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05228" lvl="0" marL="285750" rtl="0" algn="l">
              <a:spcBef>
                <a:spcPts val="0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900"/>
              <a:t>understand principles behind network layer services:</a:t>
            </a:r>
            <a:endParaRPr/>
          </a:p>
          <a:p>
            <a:pPr indent="-285750" lvl="1" marL="742950" rtl="0" algn="l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/>
              <a:t>network layer service models</a:t>
            </a:r>
            <a:endParaRPr/>
          </a:p>
          <a:p>
            <a:pPr indent="-285750" lvl="1" marL="742950" rtl="0" algn="l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/>
              <a:t>forwarding versus routing</a:t>
            </a:r>
            <a:endParaRPr/>
          </a:p>
          <a:p>
            <a:pPr indent="-285750" lvl="1" marL="742950" rtl="0" algn="l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/>
              <a:t>how a router works</a:t>
            </a:r>
            <a:endParaRPr/>
          </a:p>
          <a:p>
            <a:pPr indent="-285750" lvl="1" marL="742950" rtl="0" algn="l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/>
              <a:t>routing algorithms</a:t>
            </a:r>
            <a:endParaRPr/>
          </a:p>
          <a:p>
            <a:pPr indent="-285750" lvl="2" marL="1200150" rtl="0" algn="l">
              <a:spcBef>
                <a:spcPts val="1110"/>
              </a:spcBef>
              <a:spcAft>
                <a:spcPts val="0"/>
              </a:spcAft>
              <a:buSzPct val="145000"/>
              <a:buChar char="•"/>
            </a:pPr>
            <a:r>
              <a:rPr b="1" lang="en-US" sz="3000"/>
              <a:t>distance vector</a:t>
            </a:r>
            <a:endParaRPr/>
          </a:p>
          <a:p>
            <a:pPr indent="-285750" lvl="2" marL="1200150" rtl="0" algn="l">
              <a:spcBef>
                <a:spcPts val="1110"/>
              </a:spcBef>
              <a:spcAft>
                <a:spcPts val="0"/>
              </a:spcAft>
              <a:buSzPct val="145000"/>
              <a:buChar char="•"/>
            </a:pPr>
            <a:r>
              <a:rPr b="1" lang="en-US" sz="3000"/>
              <a:t>link state</a:t>
            </a:r>
            <a:endParaRPr b="1" sz="3000"/>
          </a:p>
          <a:p>
            <a:pPr indent="-285750" lvl="2" marL="1200150" rtl="0" algn="l">
              <a:spcBef>
                <a:spcPts val="1110"/>
              </a:spcBef>
              <a:spcAft>
                <a:spcPts val="0"/>
              </a:spcAft>
              <a:buSzPct val="145000"/>
              <a:buChar char="•"/>
            </a:pPr>
            <a:r>
              <a:rPr lang="en-US" sz="3000"/>
              <a:t>hierarchical routing</a:t>
            </a:r>
            <a:endParaRPr/>
          </a:p>
          <a:p>
            <a:pPr indent="-285750" lvl="1" marL="742950" rtl="0" algn="l">
              <a:spcBef>
                <a:spcPts val="1195"/>
              </a:spcBef>
              <a:spcAft>
                <a:spcPts val="0"/>
              </a:spcAft>
              <a:buSzPct val="145000"/>
              <a:buFont typeface="Arial"/>
              <a:buChar char="•"/>
            </a:pPr>
            <a:r>
              <a:rPr lang="en-US" sz="3500"/>
              <a:t>broadcast, multicast</a:t>
            </a:r>
            <a:endParaRPr/>
          </a:p>
          <a:p>
            <a:pPr indent="0" lvl="0" marL="0" rtl="0" algn="l"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20"/>
          <p:cNvGrpSpPr/>
          <p:nvPr/>
        </p:nvGrpSpPr>
        <p:grpSpPr>
          <a:xfrm>
            <a:off x="2055813" y="990601"/>
            <a:ext cx="1754188" cy="1738313"/>
            <a:chOff x="239" y="192"/>
            <a:chExt cx="1105" cy="1095"/>
          </a:xfrm>
        </p:grpSpPr>
        <p:cxnSp>
          <p:nvCxnSpPr>
            <p:cNvPr id="516" name="Google Shape;516;p20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20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8" name="Google Shape;518;p20"/>
            <p:cNvSpPr txBox="1"/>
            <p:nvPr/>
          </p:nvSpPr>
          <p:spPr>
            <a:xfrm>
              <a:off x="672" y="384"/>
              <a:ext cx="49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   y   z</a:t>
              </a:r>
              <a:endParaRPr/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480" y="624"/>
              <a:ext cx="18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</a:t>
              </a:r>
              <a:endParaRPr/>
            </a:p>
          </p:txBody>
        </p:sp>
        <p:sp>
          <p:nvSpPr>
            <p:cNvPr id="520" name="Google Shape;520;p20"/>
            <p:cNvSpPr txBox="1"/>
            <p:nvPr/>
          </p:nvSpPr>
          <p:spPr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</a:t>
              </a:r>
              <a:endParaRPr/>
            </a:p>
          </p:txBody>
        </p:sp>
        <p:sp>
          <p:nvSpPr>
            <p:cNvPr id="521" name="Google Shape;521;p20"/>
            <p:cNvSpPr txBox="1"/>
            <p:nvPr/>
          </p:nvSpPr>
          <p:spPr>
            <a:xfrm>
              <a:off x="480" y="1008"/>
              <a:ext cx="18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</a:t>
              </a:r>
              <a:endParaRPr/>
            </a:p>
          </p:txBody>
        </p:sp>
        <p:sp>
          <p:nvSpPr>
            <p:cNvPr id="522" name="Google Shape;522;p20"/>
            <p:cNvSpPr txBox="1"/>
            <p:nvPr/>
          </p:nvSpPr>
          <p:spPr>
            <a:xfrm>
              <a:off x="672" y="624"/>
              <a:ext cx="4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0  2   7</a:t>
              </a:r>
              <a:endParaRPr/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4" name="Google Shape;524;p20"/>
            <p:cNvSpPr txBox="1"/>
            <p:nvPr/>
          </p:nvSpPr>
          <p:spPr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5" name="Google Shape;525;p20"/>
            <p:cNvSpPr txBox="1"/>
            <p:nvPr/>
          </p:nvSpPr>
          <p:spPr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7" name="Google Shape;527;p20"/>
            <p:cNvSpPr txBox="1"/>
            <p:nvPr/>
          </p:nvSpPr>
          <p:spPr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529" name="Google Shape;529;p20"/>
            <p:cNvSpPr txBox="1"/>
            <p:nvPr/>
          </p:nvSpPr>
          <p:spPr>
            <a:xfrm rot="-5400000">
              <a:off x="151" y="826"/>
              <a:ext cx="40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from</a:t>
              </a:r>
              <a:endParaRPr/>
            </a:p>
          </p:txBody>
        </p:sp>
        <p:sp>
          <p:nvSpPr>
            <p:cNvPr id="530" name="Google Shape;530;p20"/>
            <p:cNvSpPr txBox="1"/>
            <p:nvPr/>
          </p:nvSpPr>
          <p:spPr>
            <a:xfrm>
              <a:off x="672" y="192"/>
              <a:ext cx="5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cost to</a:t>
              </a:r>
              <a:endParaRPr/>
            </a:p>
          </p:txBody>
        </p:sp>
      </p:grpSp>
      <p:sp>
        <p:nvSpPr>
          <p:cNvPr id="531" name="Google Shape;531;p20"/>
          <p:cNvSpPr txBox="1"/>
          <p:nvPr/>
        </p:nvSpPr>
        <p:spPr>
          <a:xfrm rot="-5400000">
            <a:off x="1915989" y="38269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532" name="Google Shape;532;p20"/>
          <p:cNvSpPr txBox="1"/>
          <p:nvPr/>
        </p:nvSpPr>
        <p:spPr>
          <a:xfrm rot="-5400000">
            <a:off x="1915989" y="55795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cxnSp>
        <p:nvCxnSpPr>
          <p:cNvPr id="533" name="Google Shape;533;p20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0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5" name="Google Shape;535;p20"/>
          <p:cNvSpPr txBox="1"/>
          <p:nvPr/>
        </p:nvSpPr>
        <p:spPr>
          <a:xfrm>
            <a:off x="4800601" y="12954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536" name="Google Shape;536;p20"/>
          <p:cNvSpPr txBox="1"/>
          <p:nvPr/>
        </p:nvSpPr>
        <p:spPr>
          <a:xfrm>
            <a:off x="4495800" y="16764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537" name="Google Shape;537;p20"/>
          <p:cNvSpPr txBox="1"/>
          <p:nvPr/>
        </p:nvSpPr>
        <p:spPr>
          <a:xfrm>
            <a:off x="4495801" y="19812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538" name="Google Shape;538;p20"/>
          <p:cNvSpPr txBox="1"/>
          <p:nvPr/>
        </p:nvSpPr>
        <p:spPr>
          <a:xfrm>
            <a:off x="4495800" y="22860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539" name="Google Shape;539;p20"/>
          <p:cNvSpPr txBox="1"/>
          <p:nvPr/>
        </p:nvSpPr>
        <p:spPr>
          <a:xfrm>
            <a:off x="4821238" y="16764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 rot="-5400000">
            <a:off x="3973389" y="19981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541" name="Google Shape;541;p20"/>
          <p:cNvSpPr txBox="1"/>
          <p:nvPr/>
        </p:nvSpPr>
        <p:spPr>
          <a:xfrm>
            <a:off x="4800601" y="9906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542" name="Google Shape;542;p20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0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0"/>
          <p:cNvSpPr txBox="1"/>
          <p:nvPr/>
        </p:nvSpPr>
        <p:spPr>
          <a:xfrm>
            <a:off x="27432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545" name="Google Shape;545;p20"/>
          <p:cNvSpPr txBox="1"/>
          <p:nvPr/>
        </p:nvSpPr>
        <p:spPr>
          <a:xfrm>
            <a:off x="24384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546" name="Google Shape;546;p20"/>
          <p:cNvSpPr txBox="1"/>
          <p:nvPr/>
        </p:nvSpPr>
        <p:spPr>
          <a:xfrm>
            <a:off x="24384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547" name="Google Shape;547;p20"/>
          <p:cNvSpPr txBox="1"/>
          <p:nvPr/>
        </p:nvSpPr>
        <p:spPr>
          <a:xfrm>
            <a:off x="24384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548" name="Google Shape;548;p20"/>
          <p:cNvSpPr txBox="1"/>
          <p:nvPr/>
        </p:nvSpPr>
        <p:spPr>
          <a:xfrm>
            <a:off x="30480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49" name="Google Shape;549;p20"/>
          <p:cNvSpPr txBox="1"/>
          <p:nvPr/>
        </p:nvSpPr>
        <p:spPr>
          <a:xfrm>
            <a:off x="33528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50" name="Google Shape;550;p20"/>
          <p:cNvSpPr txBox="1"/>
          <p:nvPr/>
        </p:nvSpPr>
        <p:spPr>
          <a:xfrm>
            <a:off x="27432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51" name="Google Shape;551;p20"/>
          <p:cNvSpPr txBox="1"/>
          <p:nvPr/>
        </p:nvSpPr>
        <p:spPr>
          <a:xfrm>
            <a:off x="2971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52" name="Google Shape;552;p20"/>
          <p:cNvSpPr txBox="1"/>
          <p:nvPr/>
        </p:nvSpPr>
        <p:spPr>
          <a:xfrm>
            <a:off x="3352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53" name="Google Shape;553;p20"/>
          <p:cNvSpPr txBox="1"/>
          <p:nvPr/>
        </p:nvSpPr>
        <p:spPr>
          <a:xfrm>
            <a:off x="2743201" y="27432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554" name="Google Shape;554;p20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20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20"/>
          <p:cNvSpPr txBox="1"/>
          <p:nvPr/>
        </p:nvSpPr>
        <p:spPr>
          <a:xfrm>
            <a:off x="2743201" y="48768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2438400" y="52578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558" name="Google Shape;558;p20"/>
          <p:cNvSpPr txBox="1"/>
          <p:nvPr/>
        </p:nvSpPr>
        <p:spPr>
          <a:xfrm>
            <a:off x="2438401" y="55626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2438400" y="58674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560" name="Google Shape;560;p20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61" name="Google Shape;561;p20"/>
          <p:cNvSpPr txBox="1"/>
          <p:nvPr/>
        </p:nvSpPr>
        <p:spPr>
          <a:xfrm>
            <a:off x="2971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62" name="Google Shape;562;p20"/>
          <p:cNvSpPr txBox="1"/>
          <p:nvPr/>
        </p:nvSpPr>
        <p:spPr>
          <a:xfrm>
            <a:off x="3352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563" name="Google Shape;563;p20"/>
          <p:cNvSpPr txBox="1"/>
          <p:nvPr/>
        </p:nvSpPr>
        <p:spPr>
          <a:xfrm>
            <a:off x="2743200" y="59436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564" name="Google Shape;564;p20"/>
          <p:cNvSpPr txBox="1"/>
          <p:nvPr/>
        </p:nvSpPr>
        <p:spPr>
          <a:xfrm>
            <a:off x="2971800" y="5943601"/>
            <a:ext cx="287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565" name="Google Shape;565;p20"/>
          <p:cNvSpPr txBox="1"/>
          <p:nvPr/>
        </p:nvSpPr>
        <p:spPr>
          <a:xfrm>
            <a:off x="3352800" y="59436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566" name="Google Shape;566;p20"/>
          <p:cNvSpPr txBox="1"/>
          <p:nvPr/>
        </p:nvSpPr>
        <p:spPr>
          <a:xfrm>
            <a:off x="2743201" y="45720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sp>
        <p:nvSpPr>
          <p:cNvPr id="567" name="Google Shape;567;p20"/>
          <p:cNvSpPr txBox="1"/>
          <p:nvPr/>
        </p:nvSpPr>
        <p:spPr>
          <a:xfrm>
            <a:off x="2743201" y="3505201"/>
            <a:ext cx="805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568" name="Google Shape;568;p20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 ∞  ∞</a:t>
            </a:r>
            <a:endParaRPr/>
          </a:p>
        </p:txBody>
      </p:sp>
      <p:sp>
        <p:nvSpPr>
          <p:cNvPr id="569" name="Google Shape;569;p20"/>
          <p:cNvSpPr txBox="1"/>
          <p:nvPr/>
        </p:nvSpPr>
        <p:spPr>
          <a:xfrm>
            <a:off x="4784726" y="2022475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570" name="Google Shape;570;p20"/>
          <p:cNvSpPr txBox="1"/>
          <p:nvPr/>
        </p:nvSpPr>
        <p:spPr>
          <a:xfrm>
            <a:off x="4784726" y="2327275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cxnSp>
        <p:nvCxnSpPr>
          <p:cNvPr id="571" name="Google Shape;571;p20"/>
          <p:cNvCxnSpPr/>
          <p:nvPr/>
        </p:nvCxnSpPr>
        <p:spPr>
          <a:xfrm flipH="1" rot="10800000">
            <a:off x="3657600" y="25146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20"/>
          <p:cNvCxnSpPr/>
          <p:nvPr/>
        </p:nvCxnSpPr>
        <p:spPr>
          <a:xfrm flipH="1" rot="10800000">
            <a:off x="3657600" y="2590800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3" name="Google Shape;573;p20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574" name="Google Shape;574;p20"/>
          <p:cNvSpPr txBox="1"/>
          <p:nvPr/>
        </p:nvSpPr>
        <p:spPr>
          <a:xfrm>
            <a:off x="7593014" y="6142038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</a:t>
            </a:r>
            <a:endParaRPr/>
          </a:p>
        </p:txBody>
      </p:sp>
      <p:grpSp>
        <p:nvGrpSpPr>
          <p:cNvPr id="575" name="Google Shape;575;p20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576" name="Google Shape;576;p20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577" name="Google Shape;577;p20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578" name="Google Shape;578;p20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79" name="Google Shape;579;p20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580" name="Google Shape;580;p20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20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82" name="Google Shape;582;p20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3" name="Google Shape;583;p20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586" name="Google Shape;586;p20"/>
              <p:cNvGrpSpPr/>
              <p:nvPr/>
            </p:nvGrpSpPr>
            <p:grpSpPr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587" name="Google Shape;587;p2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588" name="Google Shape;588;p20"/>
                <p:cNvSpPr txBox="1"/>
                <p:nvPr/>
              </p:nvSpPr>
              <p:spPr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589" name="Google Shape;589;p20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590" name="Google Shape;590;p20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91" name="Google Shape;591;p20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2" name="Google Shape;592;p20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93" name="Google Shape;593;p20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595" name="Google Shape;595;p20"/>
                <p:cNvGrpSpPr/>
                <p:nvPr/>
              </p:nvGrpSpPr>
              <p:grpSpPr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596" name="Google Shape;596;p20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597" name="Google Shape;597;p20"/>
                  <p:cNvSpPr txBox="1"/>
                  <p:nvPr/>
                </p:nvSpPr>
                <p:spPr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598" name="Google Shape;598;p20"/>
              <p:cNvSpPr txBox="1"/>
              <p:nvPr/>
            </p:nvSpPr>
            <p:spPr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99" name="Google Shape;599;p20"/>
              <p:cNvSpPr txBox="1"/>
              <p:nvPr/>
            </p:nvSpPr>
            <p:spPr>
              <a:xfrm>
                <a:off x="198" y="1397"/>
                <a:ext cx="19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0" name="Google Shape;600;p20"/>
              <p:cNvSpPr txBox="1"/>
              <p:nvPr/>
            </p:nvSpPr>
            <p:spPr>
              <a:xfrm>
                <a:off x="490" y="1730"/>
                <a:ext cx="17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7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601" name="Google Shape;601;p20"/>
              <p:cNvGrpSpPr/>
              <p:nvPr/>
            </p:nvGrpSpPr>
            <p:grpSpPr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602" name="Google Shape;602;p20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603" name="Google Shape;603;p20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20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605" name="Google Shape;605;p20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06" name="Google Shape;606;p20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607" name="Google Shape;607;p20"/>
                <p:cNvGrpSpPr/>
                <p:nvPr/>
              </p:nvGrpSpPr>
              <p:grpSpPr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608" name="Google Shape;608;p20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09" name="Google Shape;609;p20"/>
                  <p:cNvSpPr txBox="1"/>
                  <p:nvPr/>
                </p:nvSpPr>
                <p:spPr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</p:grpSp>
      <p:sp>
        <p:nvSpPr>
          <p:cNvPr id="610" name="Google Shape;610;p20"/>
          <p:cNvSpPr txBox="1"/>
          <p:nvPr/>
        </p:nvSpPr>
        <p:spPr>
          <a:xfrm>
            <a:off x="1524000" y="68580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x table</a:t>
            </a:r>
            <a:endParaRPr/>
          </a:p>
        </p:txBody>
      </p:sp>
      <p:sp>
        <p:nvSpPr>
          <p:cNvPr id="611" name="Google Shape;611;p20"/>
          <p:cNvSpPr txBox="1"/>
          <p:nvPr/>
        </p:nvSpPr>
        <p:spPr>
          <a:xfrm>
            <a:off x="1524000" y="259080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y table</a:t>
            </a:r>
            <a:endParaRPr/>
          </a:p>
        </p:txBody>
      </p:sp>
      <p:sp>
        <p:nvSpPr>
          <p:cNvPr id="612" name="Google Shape;612;p20"/>
          <p:cNvSpPr txBox="1"/>
          <p:nvPr/>
        </p:nvSpPr>
        <p:spPr>
          <a:xfrm>
            <a:off x="1524000" y="4343400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z table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5" name="Google Shape;615;p20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6" name="Google Shape;616;p20"/>
          <p:cNvSpPr/>
          <p:nvPr/>
        </p:nvSpPr>
        <p:spPr>
          <a:xfrm>
            <a:off x="4821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7" name="Google Shape;617;p20"/>
          <p:cNvSpPr/>
          <p:nvPr/>
        </p:nvSpPr>
        <p:spPr>
          <a:xfrm>
            <a:off x="3393956" y="184836"/>
            <a:ext cx="39181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r>
              <a:rPr baseline="-25000"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(y) = min{c(x,y) + D</a:t>
            </a:r>
            <a:r>
              <a:rPr baseline="-25000"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(y), c(x,z) + D</a:t>
            </a:r>
            <a:r>
              <a:rPr baseline="-25000"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(y)} </a:t>
            </a:r>
            <a:b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       = min{2+0 , 7+1} = 2</a:t>
            </a:r>
            <a:endParaRPr/>
          </a:p>
        </p:txBody>
      </p:sp>
      <p:cxnSp>
        <p:nvCxnSpPr>
          <p:cNvPr id="618" name="Google Shape;618;p20"/>
          <p:cNvCxnSpPr/>
          <p:nvPr/>
        </p:nvCxnSpPr>
        <p:spPr>
          <a:xfrm flipH="1">
            <a:off x="5284789" y="809625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20"/>
          <p:cNvSpPr/>
          <p:nvPr/>
        </p:nvSpPr>
        <p:spPr>
          <a:xfrm>
            <a:off x="8166784" y="107454"/>
            <a:ext cx="22878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</a:t>
            </a:r>
            <a:r>
              <a:rPr baseline="-25000"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 =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c(x,y) + </a:t>
            </a:r>
            <a:b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D</a:t>
            </a:r>
            <a:r>
              <a:rPr baseline="-25000"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(z), c(x,z) + D</a:t>
            </a:r>
            <a:r>
              <a:rPr baseline="-25000"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min{2+1 , 7+0} = 3</a:t>
            </a:r>
            <a:endParaRPr/>
          </a:p>
        </p:txBody>
      </p:sp>
      <p:cxnSp>
        <p:nvCxnSpPr>
          <p:cNvPr id="620" name="Google Shape;620;p20"/>
          <p:cNvCxnSpPr/>
          <p:nvPr/>
        </p:nvCxnSpPr>
        <p:spPr>
          <a:xfrm flipH="1">
            <a:off x="5703889" y="482600"/>
            <a:ext cx="2586037" cy="133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20"/>
          <p:cNvSpPr txBox="1"/>
          <p:nvPr/>
        </p:nvSpPr>
        <p:spPr>
          <a:xfrm>
            <a:off x="5446713" y="167957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22" name="Google Shape;622;p20"/>
          <p:cNvSpPr txBox="1"/>
          <p:nvPr/>
        </p:nvSpPr>
        <p:spPr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endParaRPr/>
          </a:p>
        </p:txBody>
      </p:sp>
      <p:sp>
        <p:nvSpPr>
          <p:cNvPr id="623" name="Google Shape;623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21"/>
          <p:cNvGrpSpPr/>
          <p:nvPr/>
        </p:nvGrpSpPr>
        <p:grpSpPr>
          <a:xfrm>
            <a:off x="2055813" y="990601"/>
            <a:ext cx="1754188" cy="1738313"/>
            <a:chOff x="239" y="192"/>
            <a:chExt cx="1105" cy="1095"/>
          </a:xfrm>
        </p:grpSpPr>
        <p:cxnSp>
          <p:nvCxnSpPr>
            <p:cNvPr id="629" name="Google Shape;629;p21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21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1" name="Google Shape;631;p21"/>
            <p:cNvSpPr txBox="1"/>
            <p:nvPr/>
          </p:nvSpPr>
          <p:spPr>
            <a:xfrm>
              <a:off x="672" y="384"/>
              <a:ext cx="49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   y   z</a:t>
              </a:r>
              <a:endParaRPr/>
            </a:p>
          </p:txBody>
        </p:sp>
        <p:sp>
          <p:nvSpPr>
            <p:cNvPr id="632" name="Google Shape;632;p21"/>
            <p:cNvSpPr txBox="1"/>
            <p:nvPr/>
          </p:nvSpPr>
          <p:spPr>
            <a:xfrm>
              <a:off x="480" y="624"/>
              <a:ext cx="18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</a:t>
              </a:r>
              <a:endParaRPr/>
            </a:p>
          </p:txBody>
        </p:sp>
        <p:sp>
          <p:nvSpPr>
            <p:cNvPr id="633" name="Google Shape;633;p21"/>
            <p:cNvSpPr txBox="1"/>
            <p:nvPr/>
          </p:nvSpPr>
          <p:spPr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</a:t>
              </a:r>
              <a:endParaRPr/>
            </a:p>
          </p:txBody>
        </p:sp>
        <p:sp>
          <p:nvSpPr>
            <p:cNvPr id="634" name="Google Shape;634;p21"/>
            <p:cNvSpPr txBox="1"/>
            <p:nvPr/>
          </p:nvSpPr>
          <p:spPr>
            <a:xfrm>
              <a:off x="480" y="1008"/>
              <a:ext cx="18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</a:t>
              </a:r>
              <a:endParaRPr/>
            </a:p>
          </p:txBody>
        </p:sp>
        <p:sp>
          <p:nvSpPr>
            <p:cNvPr id="635" name="Google Shape;635;p21"/>
            <p:cNvSpPr txBox="1"/>
            <p:nvPr/>
          </p:nvSpPr>
          <p:spPr>
            <a:xfrm>
              <a:off x="672" y="624"/>
              <a:ext cx="4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0  2   7</a:t>
              </a:r>
              <a:endParaRPr/>
            </a:p>
          </p:txBody>
        </p:sp>
        <p:sp>
          <p:nvSpPr>
            <p:cNvPr id="636" name="Google Shape;636;p21"/>
            <p:cNvSpPr txBox="1"/>
            <p:nvPr/>
          </p:nvSpPr>
          <p:spPr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37" name="Google Shape;637;p21"/>
            <p:cNvSpPr txBox="1"/>
            <p:nvPr/>
          </p:nvSpPr>
          <p:spPr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38" name="Google Shape;638;p21"/>
            <p:cNvSpPr txBox="1"/>
            <p:nvPr/>
          </p:nvSpPr>
          <p:spPr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39" name="Google Shape;639;p21"/>
            <p:cNvSpPr txBox="1"/>
            <p:nvPr/>
          </p:nvSpPr>
          <p:spPr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40" name="Google Shape;640;p21"/>
            <p:cNvSpPr txBox="1"/>
            <p:nvPr/>
          </p:nvSpPr>
          <p:spPr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41" name="Google Shape;641;p21"/>
            <p:cNvSpPr txBox="1"/>
            <p:nvPr/>
          </p:nvSpPr>
          <p:spPr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642" name="Google Shape;642;p21"/>
            <p:cNvSpPr txBox="1"/>
            <p:nvPr/>
          </p:nvSpPr>
          <p:spPr>
            <a:xfrm rot="-5400000">
              <a:off x="151" y="826"/>
              <a:ext cx="40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from</a:t>
              </a:r>
              <a:endParaRPr/>
            </a:p>
          </p:txBody>
        </p:sp>
        <p:sp>
          <p:nvSpPr>
            <p:cNvPr id="643" name="Google Shape;643;p21"/>
            <p:cNvSpPr txBox="1"/>
            <p:nvPr/>
          </p:nvSpPr>
          <p:spPr>
            <a:xfrm>
              <a:off x="672" y="192"/>
              <a:ext cx="5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cost to</a:t>
              </a:r>
              <a:endParaRPr/>
            </a:p>
          </p:txBody>
        </p:sp>
      </p:grpSp>
      <p:sp>
        <p:nvSpPr>
          <p:cNvPr id="644" name="Google Shape;644;p21"/>
          <p:cNvSpPr txBox="1"/>
          <p:nvPr/>
        </p:nvSpPr>
        <p:spPr>
          <a:xfrm rot="-5400000">
            <a:off x="1915989" y="38269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645" name="Google Shape;645;p21"/>
          <p:cNvSpPr txBox="1"/>
          <p:nvPr/>
        </p:nvSpPr>
        <p:spPr>
          <a:xfrm rot="-5400000">
            <a:off x="1915989" y="55795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cxnSp>
        <p:nvCxnSpPr>
          <p:cNvPr id="646" name="Google Shape;646;p21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1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21"/>
          <p:cNvSpPr txBox="1"/>
          <p:nvPr/>
        </p:nvSpPr>
        <p:spPr>
          <a:xfrm>
            <a:off x="4800601" y="12954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649" name="Google Shape;649;p21"/>
          <p:cNvSpPr txBox="1"/>
          <p:nvPr/>
        </p:nvSpPr>
        <p:spPr>
          <a:xfrm>
            <a:off x="4495800" y="16764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50" name="Google Shape;650;p21"/>
          <p:cNvSpPr txBox="1"/>
          <p:nvPr/>
        </p:nvSpPr>
        <p:spPr>
          <a:xfrm>
            <a:off x="4495801" y="19812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651" name="Google Shape;651;p21"/>
          <p:cNvSpPr txBox="1"/>
          <p:nvPr/>
        </p:nvSpPr>
        <p:spPr>
          <a:xfrm>
            <a:off x="4495800" y="22860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652" name="Google Shape;652;p21"/>
          <p:cNvSpPr txBox="1"/>
          <p:nvPr/>
        </p:nvSpPr>
        <p:spPr>
          <a:xfrm>
            <a:off x="4821238" y="16764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53" name="Google Shape;653;p21"/>
          <p:cNvSpPr txBox="1"/>
          <p:nvPr/>
        </p:nvSpPr>
        <p:spPr>
          <a:xfrm rot="-5400000">
            <a:off x="3973389" y="19981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654" name="Google Shape;654;p21"/>
          <p:cNvSpPr txBox="1"/>
          <p:nvPr/>
        </p:nvSpPr>
        <p:spPr>
          <a:xfrm>
            <a:off x="4800601" y="9906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655" name="Google Shape;655;p21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21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21"/>
          <p:cNvSpPr txBox="1"/>
          <p:nvPr/>
        </p:nvSpPr>
        <p:spPr>
          <a:xfrm>
            <a:off x="27432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658" name="Google Shape;658;p21"/>
          <p:cNvSpPr txBox="1"/>
          <p:nvPr/>
        </p:nvSpPr>
        <p:spPr>
          <a:xfrm>
            <a:off x="24384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59" name="Google Shape;659;p21"/>
          <p:cNvSpPr txBox="1"/>
          <p:nvPr/>
        </p:nvSpPr>
        <p:spPr>
          <a:xfrm>
            <a:off x="24384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660" name="Google Shape;660;p21"/>
          <p:cNvSpPr txBox="1"/>
          <p:nvPr/>
        </p:nvSpPr>
        <p:spPr>
          <a:xfrm>
            <a:off x="24384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661" name="Google Shape;661;p21"/>
          <p:cNvSpPr txBox="1"/>
          <p:nvPr/>
        </p:nvSpPr>
        <p:spPr>
          <a:xfrm>
            <a:off x="30480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62" name="Google Shape;662;p21"/>
          <p:cNvSpPr txBox="1"/>
          <p:nvPr/>
        </p:nvSpPr>
        <p:spPr>
          <a:xfrm>
            <a:off x="33528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63" name="Google Shape;663;p21"/>
          <p:cNvSpPr txBox="1"/>
          <p:nvPr/>
        </p:nvSpPr>
        <p:spPr>
          <a:xfrm>
            <a:off x="27432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64" name="Google Shape;664;p21"/>
          <p:cNvSpPr txBox="1"/>
          <p:nvPr/>
        </p:nvSpPr>
        <p:spPr>
          <a:xfrm>
            <a:off x="2971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65" name="Google Shape;665;p21"/>
          <p:cNvSpPr txBox="1"/>
          <p:nvPr/>
        </p:nvSpPr>
        <p:spPr>
          <a:xfrm>
            <a:off x="3352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66" name="Google Shape;666;p21"/>
          <p:cNvSpPr txBox="1"/>
          <p:nvPr/>
        </p:nvSpPr>
        <p:spPr>
          <a:xfrm>
            <a:off x="2743201" y="27432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667" name="Google Shape;667;p21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1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21"/>
          <p:cNvSpPr txBox="1"/>
          <p:nvPr/>
        </p:nvSpPr>
        <p:spPr>
          <a:xfrm>
            <a:off x="2743201" y="48768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670" name="Google Shape;670;p21"/>
          <p:cNvSpPr txBox="1"/>
          <p:nvPr/>
        </p:nvSpPr>
        <p:spPr>
          <a:xfrm>
            <a:off x="2438400" y="52578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671" name="Google Shape;671;p21"/>
          <p:cNvSpPr txBox="1"/>
          <p:nvPr/>
        </p:nvSpPr>
        <p:spPr>
          <a:xfrm>
            <a:off x="2438401" y="55626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672" name="Google Shape;672;p21"/>
          <p:cNvSpPr txBox="1"/>
          <p:nvPr/>
        </p:nvSpPr>
        <p:spPr>
          <a:xfrm>
            <a:off x="2438400" y="58674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673" name="Google Shape;673;p21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74" name="Google Shape;674;p21"/>
          <p:cNvSpPr txBox="1"/>
          <p:nvPr/>
        </p:nvSpPr>
        <p:spPr>
          <a:xfrm>
            <a:off x="2971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75" name="Google Shape;675;p21"/>
          <p:cNvSpPr txBox="1"/>
          <p:nvPr/>
        </p:nvSpPr>
        <p:spPr>
          <a:xfrm>
            <a:off x="3352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676" name="Google Shape;676;p21"/>
          <p:cNvSpPr txBox="1"/>
          <p:nvPr/>
        </p:nvSpPr>
        <p:spPr>
          <a:xfrm>
            <a:off x="2743200" y="59436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677" name="Google Shape;677;p21"/>
          <p:cNvSpPr txBox="1"/>
          <p:nvPr/>
        </p:nvSpPr>
        <p:spPr>
          <a:xfrm>
            <a:off x="2971800" y="5943601"/>
            <a:ext cx="287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78" name="Google Shape;678;p21"/>
          <p:cNvSpPr txBox="1"/>
          <p:nvPr/>
        </p:nvSpPr>
        <p:spPr>
          <a:xfrm>
            <a:off x="3352800" y="59436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79" name="Google Shape;679;p21"/>
          <p:cNvSpPr txBox="1"/>
          <p:nvPr/>
        </p:nvSpPr>
        <p:spPr>
          <a:xfrm>
            <a:off x="2743201" y="45720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sp>
        <p:nvSpPr>
          <p:cNvPr id="680" name="Google Shape;680;p21"/>
          <p:cNvSpPr txBox="1"/>
          <p:nvPr/>
        </p:nvSpPr>
        <p:spPr>
          <a:xfrm>
            <a:off x="2743201" y="3505201"/>
            <a:ext cx="805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 ∞  ∞</a:t>
            </a:r>
            <a:endParaRPr/>
          </a:p>
        </p:txBody>
      </p:sp>
      <p:sp>
        <p:nvSpPr>
          <p:cNvPr id="682" name="Google Shape;682;p21"/>
          <p:cNvSpPr txBox="1"/>
          <p:nvPr/>
        </p:nvSpPr>
        <p:spPr>
          <a:xfrm>
            <a:off x="4784726" y="2022475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683" name="Google Shape;683;p21"/>
          <p:cNvSpPr txBox="1"/>
          <p:nvPr/>
        </p:nvSpPr>
        <p:spPr>
          <a:xfrm>
            <a:off x="4784726" y="2327275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cxnSp>
        <p:nvCxnSpPr>
          <p:cNvPr id="684" name="Google Shape;684;p21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685" name="Google Shape;685;p21"/>
          <p:cNvSpPr txBox="1"/>
          <p:nvPr/>
        </p:nvSpPr>
        <p:spPr>
          <a:xfrm>
            <a:off x="7593014" y="6142038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</a:t>
            </a:r>
            <a:endParaRPr/>
          </a:p>
        </p:txBody>
      </p:sp>
      <p:grpSp>
        <p:nvGrpSpPr>
          <p:cNvPr id="686" name="Google Shape;686;p21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687" name="Google Shape;687;p21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688" name="Google Shape;688;p21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689" name="Google Shape;689;p21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691" name="Google Shape;691;p21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21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93" name="Google Shape;693;p21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697" name="Google Shape;697;p21"/>
              <p:cNvGrpSpPr/>
              <p:nvPr/>
            </p:nvGrpSpPr>
            <p:grpSpPr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698" name="Google Shape;698;p2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21"/>
                <p:cNvSpPr txBox="1"/>
                <p:nvPr/>
              </p:nvSpPr>
              <p:spPr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700" name="Google Shape;700;p21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701" name="Google Shape;701;p2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702" name="Google Shape;702;p2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Google Shape;703;p2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04" name="Google Shape;704;p2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05" name="Google Shape;705;p2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706" name="Google Shape;706;p21"/>
                <p:cNvGrpSpPr/>
                <p:nvPr/>
              </p:nvGrpSpPr>
              <p:grpSpPr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707" name="Google Shape;707;p21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08" name="Google Shape;708;p21"/>
                  <p:cNvSpPr txBox="1"/>
                  <p:nvPr/>
                </p:nvSpPr>
                <p:spPr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709" name="Google Shape;709;p21"/>
              <p:cNvSpPr txBox="1"/>
              <p:nvPr/>
            </p:nvSpPr>
            <p:spPr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21"/>
              <p:cNvSpPr txBox="1"/>
              <p:nvPr/>
            </p:nvSpPr>
            <p:spPr>
              <a:xfrm>
                <a:off x="198" y="1397"/>
                <a:ext cx="19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1" name="Google Shape;711;p21"/>
              <p:cNvSpPr txBox="1"/>
              <p:nvPr/>
            </p:nvSpPr>
            <p:spPr>
              <a:xfrm>
                <a:off x="490" y="1730"/>
                <a:ext cx="17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7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712" name="Google Shape;712;p21"/>
              <p:cNvGrpSpPr/>
              <p:nvPr/>
            </p:nvGrpSpPr>
            <p:grpSpPr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713" name="Google Shape;713;p2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714" name="Google Shape;714;p2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2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716" name="Google Shape;716;p2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7" name="Google Shape;717;p2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718" name="Google Shape;718;p21"/>
                <p:cNvGrpSpPr/>
                <p:nvPr/>
              </p:nvGrpSpPr>
              <p:grpSpPr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719" name="Google Shape;719;p21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0" name="Google Shape;720;p21"/>
                  <p:cNvSpPr txBox="1"/>
                  <p:nvPr/>
                </p:nvSpPr>
                <p:spPr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</p:grpSp>
      <p:sp>
        <p:nvSpPr>
          <p:cNvPr id="721" name="Google Shape;721;p21"/>
          <p:cNvSpPr txBox="1"/>
          <p:nvPr/>
        </p:nvSpPr>
        <p:spPr>
          <a:xfrm>
            <a:off x="1524000" y="68580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x table</a:t>
            </a:r>
            <a:endParaRPr/>
          </a:p>
        </p:txBody>
      </p:sp>
      <p:sp>
        <p:nvSpPr>
          <p:cNvPr id="722" name="Google Shape;722;p21"/>
          <p:cNvSpPr txBox="1"/>
          <p:nvPr/>
        </p:nvSpPr>
        <p:spPr>
          <a:xfrm>
            <a:off x="1524000" y="259080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y table</a:t>
            </a:r>
            <a:endParaRPr/>
          </a:p>
        </p:txBody>
      </p:sp>
      <p:sp>
        <p:nvSpPr>
          <p:cNvPr id="723" name="Google Shape;723;p21"/>
          <p:cNvSpPr txBox="1"/>
          <p:nvPr/>
        </p:nvSpPr>
        <p:spPr>
          <a:xfrm>
            <a:off x="1524000" y="4343400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z table</a:t>
            </a:r>
            <a:endParaRPr/>
          </a:p>
        </p:txBody>
      </p:sp>
      <p:sp>
        <p:nvSpPr>
          <p:cNvPr id="724" name="Google Shape;724;p21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5" name="Google Shape;725;p21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6" name="Google Shape;726;p21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7" name="Google Shape;727;p21"/>
          <p:cNvSpPr/>
          <p:nvPr/>
        </p:nvSpPr>
        <p:spPr>
          <a:xfrm>
            <a:off x="4821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8" name="Google Shape;728;p21"/>
          <p:cNvSpPr/>
          <p:nvPr/>
        </p:nvSpPr>
        <p:spPr>
          <a:xfrm>
            <a:off x="3438079" y="187217"/>
            <a:ext cx="39728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Dy(x) = min{c(y,x) + Dx(x), c(y,z) + D</a:t>
            </a:r>
            <a:r>
              <a:rPr baseline="-25000"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(x)} </a:t>
            </a:r>
            <a:b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       = min{2+0 , 1+7} = 2</a:t>
            </a:r>
            <a:endParaRPr/>
          </a:p>
        </p:txBody>
      </p:sp>
      <p:cxnSp>
        <p:nvCxnSpPr>
          <p:cNvPr id="729" name="Google Shape;729;p21"/>
          <p:cNvCxnSpPr/>
          <p:nvPr/>
        </p:nvCxnSpPr>
        <p:spPr>
          <a:xfrm flipH="1">
            <a:off x="5048251" y="809626"/>
            <a:ext cx="1046163" cy="294322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21"/>
          <p:cNvSpPr/>
          <p:nvPr/>
        </p:nvSpPr>
        <p:spPr>
          <a:xfrm>
            <a:off x="8089804" y="111422"/>
            <a:ext cx="23179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Dy(z) =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c(y,x) + </a:t>
            </a:r>
            <a:b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Dx(z), c(y,z) + D</a:t>
            </a:r>
            <a:r>
              <a:rPr baseline="-25000"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(z)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min{2+7 , 1+0} = 1</a:t>
            </a:r>
            <a:endParaRPr/>
          </a:p>
        </p:txBody>
      </p:sp>
      <p:cxnSp>
        <p:nvCxnSpPr>
          <p:cNvPr id="731" name="Google Shape;731;p21"/>
          <p:cNvCxnSpPr/>
          <p:nvPr/>
        </p:nvCxnSpPr>
        <p:spPr>
          <a:xfrm flipH="1">
            <a:off x="5524500" y="1028700"/>
            <a:ext cx="4095750" cy="28003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21"/>
          <p:cNvSpPr txBox="1"/>
          <p:nvPr/>
        </p:nvSpPr>
        <p:spPr>
          <a:xfrm>
            <a:off x="5446713" y="167957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33" name="Google Shape;733;p21"/>
          <p:cNvSpPr txBox="1"/>
          <p:nvPr/>
        </p:nvSpPr>
        <p:spPr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endParaRPr/>
          </a:p>
        </p:txBody>
      </p:sp>
      <p:cxnSp>
        <p:nvCxnSpPr>
          <p:cNvPr id="734" name="Google Shape;734;p21"/>
          <p:cNvCxnSpPr/>
          <p:nvPr/>
        </p:nvCxnSpPr>
        <p:spPr>
          <a:xfrm>
            <a:off x="3733800" y="1981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5" name="Google Shape;735;p21"/>
          <p:cNvCxnSpPr/>
          <p:nvPr/>
        </p:nvCxnSpPr>
        <p:spPr>
          <a:xfrm flipH="1" rot="10800000">
            <a:off x="3733800" y="43434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6" name="Google Shape;736;p21"/>
          <p:cNvSpPr txBox="1"/>
          <p:nvPr/>
        </p:nvSpPr>
        <p:spPr>
          <a:xfrm>
            <a:off x="48006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737" name="Google Shape;737;p21"/>
          <p:cNvSpPr txBox="1"/>
          <p:nvPr/>
        </p:nvSpPr>
        <p:spPr>
          <a:xfrm>
            <a:off x="44958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738" name="Google Shape;738;p21"/>
          <p:cNvSpPr txBox="1"/>
          <p:nvPr/>
        </p:nvSpPr>
        <p:spPr>
          <a:xfrm>
            <a:off x="44958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739" name="Google Shape;739;p21"/>
          <p:cNvSpPr txBox="1"/>
          <p:nvPr/>
        </p:nvSpPr>
        <p:spPr>
          <a:xfrm>
            <a:off x="44958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40" name="Google Shape;740;p21"/>
          <p:cNvSpPr txBox="1"/>
          <p:nvPr/>
        </p:nvSpPr>
        <p:spPr>
          <a:xfrm>
            <a:off x="4800600" y="342900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0  2   7</a:t>
            </a:r>
            <a:endParaRPr/>
          </a:p>
        </p:txBody>
      </p:sp>
      <p:sp>
        <p:nvSpPr>
          <p:cNvPr id="741" name="Google Shape;741;p21"/>
          <p:cNvSpPr txBox="1"/>
          <p:nvPr/>
        </p:nvSpPr>
        <p:spPr>
          <a:xfrm>
            <a:off x="5391150" y="37338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1</a:t>
            </a:r>
            <a:endParaRPr/>
          </a:p>
        </p:txBody>
      </p:sp>
      <p:sp>
        <p:nvSpPr>
          <p:cNvPr id="742" name="Google Shape;742;p21"/>
          <p:cNvSpPr txBox="1"/>
          <p:nvPr/>
        </p:nvSpPr>
        <p:spPr>
          <a:xfrm>
            <a:off x="4800601" y="4114800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cxnSp>
        <p:nvCxnSpPr>
          <p:cNvPr id="743" name="Google Shape;743;p21"/>
          <p:cNvCxnSpPr/>
          <p:nvPr/>
        </p:nvCxnSpPr>
        <p:spPr>
          <a:xfrm rot="5400000">
            <a:off x="4076700" y="3752850"/>
            <a:ext cx="1447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1"/>
          <p:cNvCxnSpPr/>
          <p:nvPr/>
        </p:nvCxnSpPr>
        <p:spPr>
          <a:xfrm>
            <a:off x="4476750" y="3371850"/>
            <a:ext cx="13716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21"/>
          <p:cNvSpPr txBox="1"/>
          <p:nvPr/>
        </p:nvSpPr>
        <p:spPr>
          <a:xfrm>
            <a:off x="4818063" y="371792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endParaRPr/>
          </a:p>
        </p:txBody>
      </p:sp>
      <p:sp>
        <p:nvSpPr>
          <p:cNvPr id="746" name="Google Shape;746;p21"/>
          <p:cNvSpPr txBox="1"/>
          <p:nvPr/>
        </p:nvSpPr>
        <p:spPr>
          <a:xfrm>
            <a:off x="5049838" y="37338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47" name="Google Shape;747;p21"/>
          <p:cNvSpPr/>
          <p:nvPr/>
        </p:nvSpPr>
        <p:spPr>
          <a:xfrm>
            <a:off x="4821238" y="36957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8" name="Google Shape;748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p22"/>
          <p:cNvGrpSpPr/>
          <p:nvPr/>
        </p:nvGrpSpPr>
        <p:grpSpPr>
          <a:xfrm>
            <a:off x="2055813" y="990601"/>
            <a:ext cx="1754188" cy="1738313"/>
            <a:chOff x="239" y="192"/>
            <a:chExt cx="1105" cy="1095"/>
          </a:xfrm>
        </p:grpSpPr>
        <p:cxnSp>
          <p:nvCxnSpPr>
            <p:cNvPr id="754" name="Google Shape;754;p22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2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6" name="Google Shape;756;p22"/>
            <p:cNvSpPr txBox="1"/>
            <p:nvPr/>
          </p:nvSpPr>
          <p:spPr>
            <a:xfrm>
              <a:off x="672" y="384"/>
              <a:ext cx="49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   y   z</a:t>
              </a:r>
              <a:endParaRPr/>
            </a:p>
          </p:txBody>
        </p:sp>
        <p:sp>
          <p:nvSpPr>
            <p:cNvPr id="757" name="Google Shape;757;p22"/>
            <p:cNvSpPr txBox="1"/>
            <p:nvPr/>
          </p:nvSpPr>
          <p:spPr>
            <a:xfrm>
              <a:off x="480" y="624"/>
              <a:ext cx="18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</a:t>
              </a:r>
              <a:endParaRPr/>
            </a:p>
          </p:txBody>
        </p:sp>
        <p:sp>
          <p:nvSpPr>
            <p:cNvPr id="758" name="Google Shape;758;p22"/>
            <p:cNvSpPr txBox="1"/>
            <p:nvPr/>
          </p:nvSpPr>
          <p:spPr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</a:t>
              </a:r>
              <a:endParaRPr/>
            </a:p>
          </p:txBody>
        </p:sp>
        <p:sp>
          <p:nvSpPr>
            <p:cNvPr id="759" name="Google Shape;759;p22"/>
            <p:cNvSpPr txBox="1"/>
            <p:nvPr/>
          </p:nvSpPr>
          <p:spPr>
            <a:xfrm>
              <a:off x="480" y="1008"/>
              <a:ext cx="18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</a:t>
              </a:r>
              <a:endParaRPr/>
            </a:p>
          </p:txBody>
        </p:sp>
        <p:sp>
          <p:nvSpPr>
            <p:cNvPr id="760" name="Google Shape;760;p22"/>
            <p:cNvSpPr txBox="1"/>
            <p:nvPr/>
          </p:nvSpPr>
          <p:spPr>
            <a:xfrm>
              <a:off x="672" y="624"/>
              <a:ext cx="4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0  2   7</a:t>
              </a:r>
              <a:endParaRPr/>
            </a:p>
          </p:txBody>
        </p:sp>
        <p:sp>
          <p:nvSpPr>
            <p:cNvPr id="761" name="Google Shape;761;p22"/>
            <p:cNvSpPr txBox="1"/>
            <p:nvPr/>
          </p:nvSpPr>
          <p:spPr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2" name="Google Shape;762;p22"/>
            <p:cNvSpPr txBox="1"/>
            <p:nvPr/>
          </p:nvSpPr>
          <p:spPr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3" name="Google Shape;763;p22"/>
            <p:cNvSpPr txBox="1"/>
            <p:nvPr/>
          </p:nvSpPr>
          <p:spPr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4" name="Google Shape;764;p22"/>
            <p:cNvSpPr txBox="1"/>
            <p:nvPr/>
          </p:nvSpPr>
          <p:spPr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5" name="Google Shape;765;p22"/>
            <p:cNvSpPr txBox="1"/>
            <p:nvPr/>
          </p:nvSpPr>
          <p:spPr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6" name="Google Shape;766;p22"/>
            <p:cNvSpPr txBox="1"/>
            <p:nvPr/>
          </p:nvSpPr>
          <p:spPr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767" name="Google Shape;767;p22"/>
            <p:cNvSpPr txBox="1"/>
            <p:nvPr/>
          </p:nvSpPr>
          <p:spPr>
            <a:xfrm rot="-5400000">
              <a:off x="151" y="826"/>
              <a:ext cx="40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from</a:t>
              </a:r>
              <a:endParaRPr/>
            </a:p>
          </p:txBody>
        </p:sp>
        <p:sp>
          <p:nvSpPr>
            <p:cNvPr id="768" name="Google Shape;768;p22"/>
            <p:cNvSpPr txBox="1"/>
            <p:nvPr/>
          </p:nvSpPr>
          <p:spPr>
            <a:xfrm>
              <a:off x="672" y="192"/>
              <a:ext cx="5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cost to</a:t>
              </a:r>
              <a:endParaRPr/>
            </a:p>
          </p:txBody>
        </p:sp>
      </p:grpSp>
      <p:sp>
        <p:nvSpPr>
          <p:cNvPr id="769" name="Google Shape;769;p22"/>
          <p:cNvSpPr txBox="1"/>
          <p:nvPr/>
        </p:nvSpPr>
        <p:spPr>
          <a:xfrm rot="-5400000">
            <a:off x="1915989" y="38269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770" name="Google Shape;770;p22"/>
          <p:cNvSpPr txBox="1"/>
          <p:nvPr/>
        </p:nvSpPr>
        <p:spPr>
          <a:xfrm rot="-5400000">
            <a:off x="1915989" y="55795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cxnSp>
        <p:nvCxnSpPr>
          <p:cNvPr id="771" name="Google Shape;771;p22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22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22"/>
          <p:cNvSpPr txBox="1"/>
          <p:nvPr/>
        </p:nvSpPr>
        <p:spPr>
          <a:xfrm>
            <a:off x="4800601" y="12954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774" name="Google Shape;774;p22"/>
          <p:cNvSpPr txBox="1"/>
          <p:nvPr/>
        </p:nvSpPr>
        <p:spPr>
          <a:xfrm>
            <a:off x="4495800" y="16764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775" name="Google Shape;775;p22"/>
          <p:cNvSpPr txBox="1"/>
          <p:nvPr/>
        </p:nvSpPr>
        <p:spPr>
          <a:xfrm>
            <a:off x="4495801" y="19812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776" name="Google Shape;776;p22"/>
          <p:cNvSpPr txBox="1"/>
          <p:nvPr/>
        </p:nvSpPr>
        <p:spPr>
          <a:xfrm>
            <a:off x="4495800" y="22860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77" name="Google Shape;777;p22"/>
          <p:cNvSpPr txBox="1"/>
          <p:nvPr/>
        </p:nvSpPr>
        <p:spPr>
          <a:xfrm>
            <a:off x="4821238" y="16764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78" name="Google Shape;778;p22"/>
          <p:cNvSpPr txBox="1"/>
          <p:nvPr/>
        </p:nvSpPr>
        <p:spPr>
          <a:xfrm rot="-5400000">
            <a:off x="3973389" y="19981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779" name="Google Shape;779;p22"/>
          <p:cNvSpPr txBox="1"/>
          <p:nvPr/>
        </p:nvSpPr>
        <p:spPr>
          <a:xfrm>
            <a:off x="4800601" y="9906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780" name="Google Shape;780;p22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2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22"/>
          <p:cNvSpPr txBox="1"/>
          <p:nvPr/>
        </p:nvSpPr>
        <p:spPr>
          <a:xfrm>
            <a:off x="27432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783" name="Google Shape;783;p22"/>
          <p:cNvSpPr txBox="1"/>
          <p:nvPr/>
        </p:nvSpPr>
        <p:spPr>
          <a:xfrm>
            <a:off x="24384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784" name="Google Shape;784;p22"/>
          <p:cNvSpPr txBox="1"/>
          <p:nvPr/>
        </p:nvSpPr>
        <p:spPr>
          <a:xfrm>
            <a:off x="24384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785" name="Google Shape;785;p22"/>
          <p:cNvSpPr txBox="1"/>
          <p:nvPr/>
        </p:nvSpPr>
        <p:spPr>
          <a:xfrm>
            <a:off x="24384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86" name="Google Shape;786;p22"/>
          <p:cNvSpPr txBox="1"/>
          <p:nvPr/>
        </p:nvSpPr>
        <p:spPr>
          <a:xfrm>
            <a:off x="30480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87" name="Google Shape;787;p22"/>
          <p:cNvSpPr txBox="1"/>
          <p:nvPr/>
        </p:nvSpPr>
        <p:spPr>
          <a:xfrm>
            <a:off x="33528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88" name="Google Shape;788;p22"/>
          <p:cNvSpPr txBox="1"/>
          <p:nvPr/>
        </p:nvSpPr>
        <p:spPr>
          <a:xfrm>
            <a:off x="27432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89" name="Google Shape;789;p22"/>
          <p:cNvSpPr txBox="1"/>
          <p:nvPr/>
        </p:nvSpPr>
        <p:spPr>
          <a:xfrm>
            <a:off x="2971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90" name="Google Shape;790;p22"/>
          <p:cNvSpPr txBox="1"/>
          <p:nvPr/>
        </p:nvSpPr>
        <p:spPr>
          <a:xfrm>
            <a:off x="3352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91" name="Google Shape;791;p22"/>
          <p:cNvSpPr txBox="1"/>
          <p:nvPr/>
        </p:nvSpPr>
        <p:spPr>
          <a:xfrm>
            <a:off x="2743201" y="27432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792" name="Google Shape;792;p22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22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22"/>
          <p:cNvSpPr txBox="1"/>
          <p:nvPr/>
        </p:nvSpPr>
        <p:spPr>
          <a:xfrm>
            <a:off x="2743201" y="48768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795" name="Google Shape;795;p22"/>
          <p:cNvSpPr txBox="1"/>
          <p:nvPr/>
        </p:nvSpPr>
        <p:spPr>
          <a:xfrm>
            <a:off x="2438400" y="52578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796" name="Google Shape;796;p22"/>
          <p:cNvSpPr txBox="1"/>
          <p:nvPr/>
        </p:nvSpPr>
        <p:spPr>
          <a:xfrm>
            <a:off x="2438401" y="55626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797" name="Google Shape;797;p22"/>
          <p:cNvSpPr txBox="1"/>
          <p:nvPr/>
        </p:nvSpPr>
        <p:spPr>
          <a:xfrm>
            <a:off x="2438400" y="58674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98" name="Google Shape;798;p22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799" name="Google Shape;799;p22"/>
          <p:cNvSpPr txBox="1"/>
          <p:nvPr/>
        </p:nvSpPr>
        <p:spPr>
          <a:xfrm>
            <a:off x="2971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800" name="Google Shape;800;p22"/>
          <p:cNvSpPr txBox="1"/>
          <p:nvPr/>
        </p:nvSpPr>
        <p:spPr>
          <a:xfrm>
            <a:off x="3352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801" name="Google Shape;801;p22"/>
          <p:cNvSpPr txBox="1"/>
          <p:nvPr/>
        </p:nvSpPr>
        <p:spPr>
          <a:xfrm>
            <a:off x="2743200" y="59436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802" name="Google Shape;802;p22"/>
          <p:cNvSpPr txBox="1"/>
          <p:nvPr/>
        </p:nvSpPr>
        <p:spPr>
          <a:xfrm>
            <a:off x="2971800" y="5943601"/>
            <a:ext cx="287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22"/>
          <p:cNvSpPr txBox="1"/>
          <p:nvPr/>
        </p:nvSpPr>
        <p:spPr>
          <a:xfrm>
            <a:off x="3352800" y="59436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804" name="Google Shape;804;p22"/>
          <p:cNvSpPr txBox="1"/>
          <p:nvPr/>
        </p:nvSpPr>
        <p:spPr>
          <a:xfrm>
            <a:off x="2743201" y="45720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sp>
        <p:nvSpPr>
          <p:cNvPr id="805" name="Google Shape;805;p22"/>
          <p:cNvSpPr txBox="1"/>
          <p:nvPr/>
        </p:nvSpPr>
        <p:spPr>
          <a:xfrm>
            <a:off x="2743201" y="3505201"/>
            <a:ext cx="805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806" name="Google Shape;806;p22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 ∞  ∞</a:t>
            </a:r>
            <a:endParaRPr/>
          </a:p>
        </p:txBody>
      </p:sp>
      <p:sp>
        <p:nvSpPr>
          <p:cNvPr id="807" name="Google Shape;807;p22"/>
          <p:cNvSpPr txBox="1"/>
          <p:nvPr/>
        </p:nvSpPr>
        <p:spPr>
          <a:xfrm>
            <a:off x="4784726" y="2022475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808" name="Google Shape;808;p22"/>
          <p:cNvSpPr txBox="1"/>
          <p:nvPr/>
        </p:nvSpPr>
        <p:spPr>
          <a:xfrm>
            <a:off x="4784726" y="2327275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cxnSp>
        <p:nvCxnSpPr>
          <p:cNvPr id="809" name="Google Shape;809;p22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810" name="Google Shape;810;p22"/>
          <p:cNvSpPr txBox="1"/>
          <p:nvPr/>
        </p:nvSpPr>
        <p:spPr>
          <a:xfrm>
            <a:off x="7593014" y="6142038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</a:t>
            </a:r>
            <a:endParaRPr/>
          </a:p>
        </p:txBody>
      </p:sp>
      <p:grpSp>
        <p:nvGrpSpPr>
          <p:cNvPr id="811" name="Google Shape;811;p22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812" name="Google Shape;812;p22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813" name="Google Shape;813;p22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814" name="Google Shape;814;p22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16" name="Google Shape;816;p22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22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18" name="Google Shape;818;p22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822" name="Google Shape;822;p22"/>
              <p:cNvGrpSpPr/>
              <p:nvPr/>
            </p:nvGrpSpPr>
            <p:grpSpPr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823" name="Google Shape;823;p2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22"/>
                <p:cNvSpPr txBox="1"/>
                <p:nvPr/>
              </p:nvSpPr>
              <p:spPr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825" name="Google Shape;825;p22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826" name="Google Shape;826;p2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827" name="Google Shape;827;p2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8" name="Google Shape;828;p2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29" name="Google Shape;829;p2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30" name="Google Shape;830;p2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831" name="Google Shape;831;p22"/>
                <p:cNvGrpSpPr/>
                <p:nvPr/>
              </p:nvGrpSpPr>
              <p:grpSpPr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832" name="Google Shape;832;p22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33" name="Google Shape;833;p22"/>
                  <p:cNvSpPr txBox="1"/>
                  <p:nvPr/>
                </p:nvSpPr>
                <p:spPr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834" name="Google Shape;834;p22"/>
              <p:cNvSpPr txBox="1"/>
              <p:nvPr/>
            </p:nvSpPr>
            <p:spPr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5" name="Google Shape;835;p22"/>
              <p:cNvSpPr txBox="1"/>
              <p:nvPr/>
            </p:nvSpPr>
            <p:spPr>
              <a:xfrm>
                <a:off x="198" y="1397"/>
                <a:ext cx="19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6" name="Google Shape;836;p22"/>
              <p:cNvSpPr txBox="1"/>
              <p:nvPr/>
            </p:nvSpPr>
            <p:spPr>
              <a:xfrm>
                <a:off x="490" y="1730"/>
                <a:ext cx="17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7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837" name="Google Shape;837;p22"/>
              <p:cNvGrpSpPr/>
              <p:nvPr/>
            </p:nvGrpSpPr>
            <p:grpSpPr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838" name="Google Shape;838;p2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839" name="Google Shape;839;p2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0" name="Google Shape;840;p2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41" name="Google Shape;841;p2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42" name="Google Shape;842;p2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843" name="Google Shape;843;p22"/>
                <p:cNvGrpSpPr/>
                <p:nvPr/>
              </p:nvGrpSpPr>
              <p:grpSpPr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844" name="Google Shape;844;p22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45" name="Google Shape;845;p22"/>
                  <p:cNvSpPr txBox="1"/>
                  <p:nvPr/>
                </p:nvSpPr>
                <p:spPr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</p:grpSp>
      <p:sp>
        <p:nvSpPr>
          <p:cNvPr id="846" name="Google Shape;846;p22"/>
          <p:cNvSpPr txBox="1"/>
          <p:nvPr/>
        </p:nvSpPr>
        <p:spPr>
          <a:xfrm>
            <a:off x="1524000" y="68580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x table</a:t>
            </a:r>
            <a:endParaRPr/>
          </a:p>
        </p:txBody>
      </p:sp>
      <p:sp>
        <p:nvSpPr>
          <p:cNvPr id="847" name="Google Shape;847;p22"/>
          <p:cNvSpPr txBox="1"/>
          <p:nvPr/>
        </p:nvSpPr>
        <p:spPr>
          <a:xfrm>
            <a:off x="1524000" y="259080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y table</a:t>
            </a:r>
            <a:endParaRPr/>
          </a:p>
        </p:txBody>
      </p:sp>
      <p:sp>
        <p:nvSpPr>
          <p:cNvPr id="848" name="Google Shape;848;p22"/>
          <p:cNvSpPr txBox="1"/>
          <p:nvPr/>
        </p:nvSpPr>
        <p:spPr>
          <a:xfrm>
            <a:off x="1524000" y="4343400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z table</a:t>
            </a:r>
            <a:endParaRPr/>
          </a:p>
        </p:txBody>
      </p:sp>
      <p:sp>
        <p:nvSpPr>
          <p:cNvPr id="849" name="Google Shape;849;p22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0" name="Google Shape;850;p22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1" name="Google Shape;851;p22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22"/>
          <p:cNvSpPr/>
          <p:nvPr/>
        </p:nvSpPr>
        <p:spPr>
          <a:xfrm>
            <a:off x="4821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22"/>
          <p:cNvSpPr/>
          <p:nvPr/>
        </p:nvSpPr>
        <p:spPr>
          <a:xfrm>
            <a:off x="3451474" y="187217"/>
            <a:ext cx="40063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Dz(x) = min{c(z,x) + Dx(x), c(z,y) + Dy(x)} </a:t>
            </a:r>
            <a:b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         = min{7+0 , 1+2} = 3</a:t>
            </a:r>
            <a:endParaRPr/>
          </a:p>
        </p:txBody>
      </p:sp>
      <p:cxnSp>
        <p:nvCxnSpPr>
          <p:cNvPr id="854" name="Google Shape;854;p22"/>
          <p:cNvCxnSpPr/>
          <p:nvPr/>
        </p:nvCxnSpPr>
        <p:spPr>
          <a:xfrm flipH="1">
            <a:off x="4953001" y="809626"/>
            <a:ext cx="1141413" cy="5114925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22"/>
          <p:cNvSpPr/>
          <p:nvPr/>
        </p:nvSpPr>
        <p:spPr>
          <a:xfrm>
            <a:off x="8068657" y="111422"/>
            <a:ext cx="23903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Dz(y) = 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min{</a:t>
            </a: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c(z,x) + </a:t>
            </a:r>
            <a:b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i="1"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     Dx(y), c(z,y) + Dy(y)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= min{7+2 , 1+0} = 1</a:t>
            </a:r>
            <a:endParaRPr/>
          </a:p>
        </p:txBody>
      </p:sp>
      <p:cxnSp>
        <p:nvCxnSpPr>
          <p:cNvPr id="856" name="Google Shape;856;p22"/>
          <p:cNvCxnSpPr/>
          <p:nvPr/>
        </p:nvCxnSpPr>
        <p:spPr>
          <a:xfrm flipH="1">
            <a:off x="5200650" y="1028700"/>
            <a:ext cx="4419600" cy="489585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Google Shape;857;p22"/>
          <p:cNvSpPr txBox="1"/>
          <p:nvPr/>
        </p:nvSpPr>
        <p:spPr>
          <a:xfrm>
            <a:off x="5446713" y="167957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858" name="Google Shape;858;p22"/>
          <p:cNvSpPr txBox="1"/>
          <p:nvPr/>
        </p:nvSpPr>
        <p:spPr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endParaRPr/>
          </a:p>
        </p:txBody>
      </p:sp>
      <p:sp>
        <p:nvSpPr>
          <p:cNvPr id="859" name="Google Shape;859;p22"/>
          <p:cNvSpPr txBox="1"/>
          <p:nvPr/>
        </p:nvSpPr>
        <p:spPr>
          <a:xfrm>
            <a:off x="48006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860" name="Google Shape;860;p22"/>
          <p:cNvSpPr txBox="1"/>
          <p:nvPr/>
        </p:nvSpPr>
        <p:spPr>
          <a:xfrm>
            <a:off x="44958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861" name="Google Shape;861;p22"/>
          <p:cNvSpPr txBox="1"/>
          <p:nvPr/>
        </p:nvSpPr>
        <p:spPr>
          <a:xfrm>
            <a:off x="44958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862" name="Google Shape;862;p22"/>
          <p:cNvSpPr txBox="1"/>
          <p:nvPr/>
        </p:nvSpPr>
        <p:spPr>
          <a:xfrm>
            <a:off x="44958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863" name="Google Shape;863;p22"/>
          <p:cNvSpPr txBox="1"/>
          <p:nvPr/>
        </p:nvSpPr>
        <p:spPr>
          <a:xfrm>
            <a:off x="4800600" y="342900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0  2   7</a:t>
            </a:r>
            <a:endParaRPr/>
          </a:p>
        </p:txBody>
      </p:sp>
      <p:sp>
        <p:nvSpPr>
          <p:cNvPr id="864" name="Google Shape;864;p22"/>
          <p:cNvSpPr txBox="1"/>
          <p:nvPr/>
        </p:nvSpPr>
        <p:spPr>
          <a:xfrm>
            <a:off x="5391150" y="3733800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1</a:t>
            </a:r>
            <a:endParaRPr/>
          </a:p>
        </p:txBody>
      </p:sp>
      <p:sp>
        <p:nvSpPr>
          <p:cNvPr id="865" name="Google Shape;865;p22"/>
          <p:cNvSpPr txBox="1"/>
          <p:nvPr/>
        </p:nvSpPr>
        <p:spPr>
          <a:xfrm>
            <a:off x="4800601" y="4114800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cxnSp>
        <p:nvCxnSpPr>
          <p:cNvPr id="866" name="Google Shape;866;p22"/>
          <p:cNvCxnSpPr/>
          <p:nvPr/>
        </p:nvCxnSpPr>
        <p:spPr>
          <a:xfrm rot="5400000">
            <a:off x="4076700" y="3752850"/>
            <a:ext cx="1447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22"/>
          <p:cNvCxnSpPr/>
          <p:nvPr/>
        </p:nvCxnSpPr>
        <p:spPr>
          <a:xfrm>
            <a:off x="4476750" y="3371850"/>
            <a:ext cx="13716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22"/>
          <p:cNvSpPr txBox="1"/>
          <p:nvPr/>
        </p:nvSpPr>
        <p:spPr>
          <a:xfrm>
            <a:off x="4818063" y="371792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</a:t>
            </a:r>
            <a:endParaRPr/>
          </a:p>
        </p:txBody>
      </p:sp>
      <p:sp>
        <p:nvSpPr>
          <p:cNvPr id="869" name="Google Shape;869;p22"/>
          <p:cNvSpPr txBox="1"/>
          <p:nvPr/>
        </p:nvSpPr>
        <p:spPr>
          <a:xfrm>
            <a:off x="5049838" y="37338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870" name="Google Shape;870;p22"/>
          <p:cNvSpPr txBox="1"/>
          <p:nvPr/>
        </p:nvSpPr>
        <p:spPr>
          <a:xfrm>
            <a:off x="4800601" y="48006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871" name="Google Shape;871;p22"/>
          <p:cNvSpPr txBox="1"/>
          <p:nvPr/>
        </p:nvSpPr>
        <p:spPr>
          <a:xfrm>
            <a:off x="4495800" y="51816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872" name="Google Shape;872;p22"/>
          <p:cNvSpPr txBox="1"/>
          <p:nvPr/>
        </p:nvSpPr>
        <p:spPr>
          <a:xfrm>
            <a:off x="4495801" y="54864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873" name="Google Shape;873;p22"/>
          <p:cNvSpPr txBox="1"/>
          <p:nvPr/>
        </p:nvSpPr>
        <p:spPr>
          <a:xfrm>
            <a:off x="4495800" y="57912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874" name="Google Shape;874;p22"/>
          <p:cNvSpPr txBox="1"/>
          <p:nvPr/>
        </p:nvSpPr>
        <p:spPr>
          <a:xfrm>
            <a:off x="4800600" y="518160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0  2   7</a:t>
            </a:r>
            <a:endParaRPr/>
          </a:p>
        </p:txBody>
      </p:sp>
      <p:sp>
        <p:nvSpPr>
          <p:cNvPr id="875" name="Google Shape;875;p22"/>
          <p:cNvSpPr txBox="1"/>
          <p:nvPr/>
        </p:nvSpPr>
        <p:spPr>
          <a:xfrm rot="-5400000">
            <a:off x="3973389" y="55033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876" name="Google Shape;876;p22"/>
          <p:cNvSpPr txBox="1"/>
          <p:nvPr/>
        </p:nvSpPr>
        <p:spPr>
          <a:xfrm>
            <a:off x="4800601" y="55626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2  0   1</a:t>
            </a:r>
            <a:endParaRPr/>
          </a:p>
        </p:txBody>
      </p:sp>
      <p:sp>
        <p:nvSpPr>
          <p:cNvPr id="877" name="Google Shape;877;p22"/>
          <p:cNvSpPr/>
          <p:nvPr/>
        </p:nvSpPr>
        <p:spPr>
          <a:xfrm>
            <a:off x="4762500" y="36957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8" name="Google Shape;878;p22"/>
          <p:cNvSpPr txBox="1"/>
          <p:nvPr/>
        </p:nvSpPr>
        <p:spPr>
          <a:xfrm rot="-5400000">
            <a:off x="4068639" y="37126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cxnSp>
        <p:nvCxnSpPr>
          <p:cNvPr id="879" name="Google Shape;879;p22"/>
          <p:cNvCxnSpPr/>
          <p:nvPr/>
        </p:nvCxnSpPr>
        <p:spPr>
          <a:xfrm rot="5400000">
            <a:off x="4076700" y="5505450"/>
            <a:ext cx="14478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22"/>
          <p:cNvCxnSpPr/>
          <p:nvPr/>
        </p:nvCxnSpPr>
        <p:spPr>
          <a:xfrm>
            <a:off x="4476750" y="5124450"/>
            <a:ext cx="13716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Google Shape;881;p22"/>
          <p:cNvSpPr/>
          <p:nvPr/>
        </p:nvSpPr>
        <p:spPr>
          <a:xfrm>
            <a:off x="4781550" y="5867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2" name="Google Shape;882;p22"/>
          <p:cNvCxnSpPr/>
          <p:nvPr/>
        </p:nvCxnSpPr>
        <p:spPr>
          <a:xfrm>
            <a:off x="3657600" y="205740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22"/>
          <p:cNvCxnSpPr/>
          <p:nvPr/>
        </p:nvCxnSpPr>
        <p:spPr>
          <a:xfrm>
            <a:off x="3657600" y="41148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22"/>
          <p:cNvSpPr txBox="1"/>
          <p:nvPr/>
        </p:nvSpPr>
        <p:spPr>
          <a:xfrm>
            <a:off x="4818063" y="590867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885" name="Google Shape;885;p22"/>
          <p:cNvSpPr txBox="1"/>
          <p:nvPr/>
        </p:nvSpPr>
        <p:spPr>
          <a:xfrm>
            <a:off x="5122863" y="5908676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</a:t>
            </a:r>
            <a:endParaRPr/>
          </a:p>
        </p:txBody>
      </p:sp>
      <p:sp>
        <p:nvSpPr>
          <p:cNvPr id="886" name="Google Shape;886;p22"/>
          <p:cNvSpPr txBox="1"/>
          <p:nvPr/>
        </p:nvSpPr>
        <p:spPr>
          <a:xfrm>
            <a:off x="5449888" y="59055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887" name="Google Shape;887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23"/>
          <p:cNvGrpSpPr/>
          <p:nvPr/>
        </p:nvGrpSpPr>
        <p:grpSpPr>
          <a:xfrm>
            <a:off x="2055813" y="990601"/>
            <a:ext cx="1754188" cy="1738313"/>
            <a:chOff x="239" y="192"/>
            <a:chExt cx="1105" cy="1095"/>
          </a:xfrm>
        </p:grpSpPr>
        <p:cxnSp>
          <p:nvCxnSpPr>
            <p:cNvPr id="893" name="Google Shape;893;p23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23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5" name="Google Shape;895;p23"/>
            <p:cNvSpPr txBox="1"/>
            <p:nvPr/>
          </p:nvSpPr>
          <p:spPr>
            <a:xfrm>
              <a:off x="672" y="384"/>
              <a:ext cx="49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   y   z</a:t>
              </a:r>
              <a:endParaRPr/>
            </a:p>
          </p:txBody>
        </p:sp>
        <p:sp>
          <p:nvSpPr>
            <p:cNvPr id="896" name="Google Shape;896;p23"/>
            <p:cNvSpPr txBox="1"/>
            <p:nvPr/>
          </p:nvSpPr>
          <p:spPr>
            <a:xfrm>
              <a:off x="480" y="624"/>
              <a:ext cx="18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x</a:t>
              </a:r>
              <a:endParaRPr/>
            </a:p>
          </p:txBody>
        </p:sp>
        <p:sp>
          <p:nvSpPr>
            <p:cNvPr id="897" name="Google Shape;897;p23"/>
            <p:cNvSpPr txBox="1"/>
            <p:nvPr/>
          </p:nvSpPr>
          <p:spPr>
            <a:xfrm>
              <a:off x="480" y="816"/>
              <a:ext cx="19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y</a:t>
              </a:r>
              <a:endParaRPr/>
            </a:p>
          </p:txBody>
        </p:sp>
        <p:sp>
          <p:nvSpPr>
            <p:cNvPr id="898" name="Google Shape;898;p23"/>
            <p:cNvSpPr txBox="1"/>
            <p:nvPr/>
          </p:nvSpPr>
          <p:spPr>
            <a:xfrm>
              <a:off x="480" y="1008"/>
              <a:ext cx="18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z</a:t>
              </a:r>
              <a:endParaRPr/>
            </a:p>
          </p:txBody>
        </p:sp>
        <p:sp>
          <p:nvSpPr>
            <p:cNvPr id="899" name="Google Shape;899;p23"/>
            <p:cNvSpPr txBox="1"/>
            <p:nvPr/>
          </p:nvSpPr>
          <p:spPr>
            <a:xfrm>
              <a:off x="672" y="624"/>
              <a:ext cx="47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0  2   7</a:t>
              </a:r>
              <a:endParaRPr/>
            </a:p>
          </p:txBody>
        </p:sp>
        <p:sp>
          <p:nvSpPr>
            <p:cNvPr id="900" name="Google Shape;900;p23"/>
            <p:cNvSpPr txBox="1"/>
            <p:nvPr/>
          </p:nvSpPr>
          <p:spPr>
            <a:xfrm>
              <a:off x="672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1" name="Google Shape;901;p23"/>
            <p:cNvSpPr txBox="1"/>
            <p:nvPr/>
          </p:nvSpPr>
          <p:spPr>
            <a:xfrm>
              <a:off x="81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2" name="Google Shape;902;p23"/>
            <p:cNvSpPr txBox="1"/>
            <p:nvPr/>
          </p:nvSpPr>
          <p:spPr>
            <a:xfrm>
              <a:off x="1056" y="864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3" name="Google Shape;903;p23"/>
            <p:cNvSpPr txBox="1"/>
            <p:nvPr/>
          </p:nvSpPr>
          <p:spPr>
            <a:xfrm>
              <a:off x="672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4" name="Google Shape;904;p23"/>
            <p:cNvSpPr txBox="1"/>
            <p:nvPr/>
          </p:nvSpPr>
          <p:spPr>
            <a:xfrm>
              <a:off x="81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5" name="Google Shape;905;p23"/>
            <p:cNvSpPr txBox="1"/>
            <p:nvPr/>
          </p:nvSpPr>
          <p:spPr>
            <a:xfrm>
              <a:off x="1056" y="1056"/>
              <a:ext cx="23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∞</a:t>
              </a:r>
              <a:endParaRPr/>
            </a:p>
          </p:txBody>
        </p:sp>
        <p:sp>
          <p:nvSpPr>
            <p:cNvPr id="906" name="Google Shape;906;p23"/>
            <p:cNvSpPr txBox="1"/>
            <p:nvPr/>
          </p:nvSpPr>
          <p:spPr>
            <a:xfrm rot="-5400000">
              <a:off x="151" y="826"/>
              <a:ext cx="409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from</a:t>
              </a:r>
              <a:endParaRPr/>
            </a:p>
          </p:txBody>
        </p:sp>
        <p:sp>
          <p:nvSpPr>
            <p:cNvPr id="907" name="Google Shape;907;p23"/>
            <p:cNvSpPr txBox="1"/>
            <p:nvPr/>
          </p:nvSpPr>
          <p:spPr>
            <a:xfrm>
              <a:off x="672" y="192"/>
              <a:ext cx="52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cost to</a:t>
              </a:r>
              <a:endParaRPr/>
            </a:p>
          </p:txBody>
        </p:sp>
      </p:grpSp>
      <p:sp>
        <p:nvSpPr>
          <p:cNvPr id="908" name="Google Shape;908;p23"/>
          <p:cNvSpPr txBox="1"/>
          <p:nvPr/>
        </p:nvSpPr>
        <p:spPr>
          <a:xfrm rot="-5400000">
            <a:off x="1915989" y="38269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09" name="Google Shape;909;p23"/>
          <p:cNvSpPr txBox="1"/>
          <p:nvPr/>
        </p:nvSpPr>
        <p:spPr>
          <a:xfrm rot="-5400000">
            <a:off x="1915989" y="55795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cxnSp>
        <p:nvCxnSpPr>
          <p:cNvPr id="910" name="Google Shape;910;p23"/>
          <p:cNvCxnSpPr/>
          <p:nvPr/>
        </p:nvCxnSpPr>
        <p:spPr>
          <a:xfrm>
            <a:off x="7010400" y="1524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1" name="Google Shape;911;p23"/>
          <p:cNvCxnSpPr/>
          <p:nvPr/>
        </p:nvCxnSpPr>
        <p:spPr>
          <a:xfrm>
            <a:off x="6705600" y="1752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23"/>
          <p:cNvSpPr txBox="1"/>
          <p:nvPr/>
        </p:nvSpPr>
        <p:spPr>
          <a:xfrm>
            <a:off x="7010401" y="13716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13" name="Google Shape;913;p23"/>
          <p:cNvSpPr txBox="1"/>
          <p:nvPr/>
        </p:nvSpPr>
        <p:spPr>
          <a:xfrm>
            <a:off x="6705600" y="17526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14" name="Google Shape;914;p23"/>
          <p:cNvSpPr txBox="1"/>
          <p:nvPr/>
        </p:nvSpPr>
        <p:spPr>
          <a:xfrm>
            <a:off x="6705601" y="20574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15" name="Google Shape;915;p23"/>
          <p:cNvSpPr txBox="1"/>
          <p:nvPr/>
        </p:nvSpPr>
        <p:spPr>
          <a:xfrm>
            <a:off x="6705600" y="23622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16" name="Google Shape;916;p23"/>
          <p:cNvSpPr txBox="1"/>
          <p:nvPr/>
        </p:nvSpPr>
        <p:spPr>
          <a:xfrm>
            <a:off x="7010401" y="17526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0  2   3</a:t>
            </a:r>
            <a:endParaRPr/>
          </a:p>
        </p:txBody>
      </p:sp>
      <p:sp>
        <p:nvSpPr>
          <p:cNvPr id="917" name="Google Shape;917;p23"/>
          <p:cNvSpPr txBox="1"/>
          <p:nvPr/>
        </p:nvSpPr>
        <p:spPr>
          <a:xfrm rot="-5400000">
            <a:off x="6183189" y="20743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18" name="Google Shape;918;p23"/>
          <p:cNvSpPr txBox="1"/>
          <p:nvPr/>
        </p:nvSpPr>
        <p:spPr>
          <a:xfrm>
            <a:off x="7010401" y="10668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19" name="Google Shape;919;p23"/>
          <p:cNvCxnSpPr/>
          <p:nvPr/>
        </p:nvCxnSpPr>
        <p:spPr>
          <a:xfrm>
            <a:off x="4800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23"/>
          <p:cNvCxnSpPr/>
          <p:nvPr/>
        </p:nvCxnSpPr>
        <p:spPr>
          <a:xfrm>
            <a:off x="4495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1" name="Google Shape;921;p23"/>
          <p:cNvSpPr txBox="1"/>
          <p:nvPr/>
        </p:nvSpPr>
        <p:spPr>
          <a:xfrm>
            <a:off x="4800601" y="12954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22" name="Google Shape;922;p23"/>
          <p:cNvSpPr txBox="1"/>
          <p:nvPr/>
        </p:nvSpPr>
        <p:spPr>
          <a:xfrm>
            <a:off x="4495800" y="16764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23" name="Google Shape;923;p23"/>
          <p:cNvSpPr txBox="1"/>
          <p:nvPr/>
        </p:nvSpPr>
        <p:spPr>
          <a:xfrm>
            <a:off x="4495801" y="19812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24" name="Google Shape;924;p23"/>
          <p:cNvSpPr txBox="1"/>
          <p:nvPr/>
        </p:nvSpPr>
        <p:spPr>
          <a:xfrm>
            <a:off x="4495800" y="22860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25" name="Google Shape;925;p23"/>
          <p:cNvSpPr txBox="1"/>
          <p:nvPr/>
        </p:nvSpPr>
        <p:spPr>
          <a:xfrm>
            <a:off x="4800601" y="16764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0  2   3</a:t>
            </a:r>
            <a:endParaRPr/>
          </a:p>
        </p:txBody>
      </p:sp>
      <p:sp>
        <p:nvSpPr>
          <p:cNvPr id="926" name="Google Shape;926;p23"/>
          <p:cNvSpPr txBox="1"/>
          <p:nvPr/>
        </p:nvSpPr>
        <p:spPr>
          <a:xfrm rot="-5400000">
            <a:off x="3973389" y="19981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27" name="Google Shape;927;p23"/>
          <p:cNvSpPr txBox="1"/>
          <p:nvPr/>
        </p:nvSpPr>
        <p:spPr>
          <a:xfrm>
            <a:off x="4800601" y="9906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28" name="Google Shape;928;p23"/>
          <p:cNvCxnSpPr/>
          <p:nvPr/>
        </p:nvCxnSpPr>
        <p:spPr>
          <a:xfrm>
            <a:off x="2743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23"/>
          <p:cNvCxnSpPr/>
          <p:nvPr/>
        </p:nvCxnSpPr>
        <p:spPr>
          <a:xfrm>
            <a:off x="2438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23"/>
          <p:cNvSpPr txBox="1"/>
          <p:nvPr/>
        </p:nvSpPr>
        <p:spPr>
          <a:xfrm>
            <a:off x="27432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31" name="Google Shape;931;p23"/>
          <p:cNvSpPr txBox="1"/>
          <p:nvPr/>
        </p:nvSpPr>
        <p:spPr>
          <a:xfrm>
            <a:off x="24384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32" name="Google Shape;932;p23"/>
          <p:cNvSpPr txBox="1"/>
          <p:nvPr/>
        </p:nvSpPr>
        <p:spPr>
          <a:xfrm>
            <a:off x="24384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33" name="Google Shape;933;p23"/>
          <p:cNvSpPr txBox="1"/>
          <p:nvPr/>
        </p:nvSpPr>
        <p:spPr>
          <a:xfrm>
            <a:off x="24384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34" name="Google Shape;934;p23"/>
          <p:cNvSpPr txBox="1"/>
          <p:nvPr/>
        </p:nvSpPr>
        <p:spPr>
          <a:xfrm>
            <a:off x="30480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35" name="Google Shape;935;p23"/>
          <p:cNvSpPr txBox="1"/>
          <p:nvPr/>
        </p:nvSpPr>
        <p:spPr>
          <a:xfrm>
            <a:off x="3352800" y="34290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36" name="Google Shape;936;p23"/>
          <p:cNvSpPr txBox="1"/>
          <p:nvPr/>
        </p:nvSpPr>
        <p:spPr>
          <a:xfrm>
            <a:off x="27432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37" name="Google Shape;937;p23"/>
          <p:cNvSpPr txBox="1"/>
          <p:nvPr/>
        </p:nvSpPr>
        <p:spPr>
          <a:xfrm>
            <a:off x="2971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38" name="Google Shape;938;p23"/>
          <p:cNvSpPr txBox="1"/>
          <p:nvPr/>
        </p:nvSpPr>
        <p:spPr>
          <a:xfrm>
            <a:off x="3352800" y="4114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39" name="Google Shape;939;p23"/>
          <p:cNvSpPr txBox="1"/>
          <p:nvPr/>
        </p:nvSpPr>
        <p:spPr>
          <a:xfrm>
            <a:off x="2743201" y="27432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40" name="Google Shape;940;p23"/>
          <p:cNvCxnSpPr/>
          <p:nvPr/>
        </p:nvCxnSpPr>
        <p:spPr>
          <a:xfrm>
            <a:off x="48006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23"/>
          <p:cNvCxnSpPr/>
          <p:nvPr/>
        </p:nvCxnSpPr>
        <p:spPr>
          <a:xfrm>
            <a:off x="44958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23"/>
          <p:cNvSpPr txBox="1"/>
          <p:nvPr/>
        </p:nvSpPr>
        <p:spPr>
          <a:xfrm>
            <a:off x="4800601" y="30480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43" name="Google Shape;943;p23"/>
          <p:cNvSpPr txBox="1"/>
          <p:nvPr/>
        </p:nvSpPr>
        <p:spPr>
          <a:xfrm>
            <a:off x="4495800" y="34290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44" name="Google Shape;944;p23"/>
          <p:cNvSpPr txBox="1"/>
          <p:nvPr/>
        </p:nvSpPr>
        <p:spPr>
          <a:xfrm>
            <a:off x="4495801" y="37338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45" name="Google Shape;945;p23"/>
          <p:cNvSpPr txBox="1"/>
          <p:nvPr/>
        </p:nvSpPr>
        <p:spPr>
          <a:xfrm>
            <a:off x="4495800" y="40386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46" name="Google Shape;946;p23"/>
          <p:cNvSpPr txBox="1"/>
          <p:nvPr/>
        </p:nvSpPr>
        <p:spPr>
          <a:xfrm>
            <a:off x="4800600" y="342900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0  2   7</a:t>
            </a:r>
            <a:endParaRPr/>
          </a:p>
        </p:txBody>
      </p:sp>
      <p:sp>
        <p:nvSpPr>
          <p:cNvPr id="947" name="Google Shape;947;p23"/>
          <p:cNvSpPr txBox="1"/>
          <p:nvPr/>
        </p:nvSpPr>
        <p:spPr>
          <a:xfrm rot="-5400000">
            <a:off x="3973389" y="37507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48" name="Google Shape;948;p23"/>
          <p:cNvSpPr txBox="1"/>
          <p:nvPr/>
        </p:nvSpPr>
        <p:spPr>
          <a:xfrm>
            <a:off x="4800601" y="27432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49" name="Google Shape;949;p23"/>
          <p:cNvCxnSpPr/>
          <p:nvPr/>
        </p:nvCxnSpPr>
        <p:spPr>
          <a:xfrm>
            <a:off x="7010400" y="3276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Google Shape;950;p23"/>
          <p:cNvCxnSpPr/>
          <p:nvPr/>
        </p:nvCxnSpPr>
        <p:spPr>
          <a:xfrm>
            <a:off x="6705600" y="3505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23"/>
          <p:cNvSpPr txBox="1"/>
          <p:nvPr/>
        </p:nvSpPr>
        <p:spPr>
          <a:xfrm>
            <a:off x="7010401" y="31242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52" name="Google Shape;952;p23"/>
          <p:cNvSpPr txBox="1"/>
          <p:nvPr/>
        </p:nvSpPr>
        <p:spPr>
          <a:xfrm>
            <a:off x="6705600" y="35052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53" name="Google Shape;953;p23"/>
          <p:cNvSpPr txBox="1"/>
          <p:nvPr/>
        </p:nvSpPr>
        <p:spPr>
          <a:xfrm>
            <a:off x="6705601" y="38100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54" name="Google Shape;954;p23"/>
          <p:cNvSpPr txBox="1"/>
          <p:nvPr/>
        </p:nvSpPr>
        <p:spPr>
          <a:xfrm>
            <a:off x="6705600" y="41148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55" name="Google Shape;955;p23"/>
          <p:cNvSpPr txBox="1"/>
          <p:nvPr/>
        </p:nvSpPr>
        <p:spPr>
          <a:xfrm>
            <a:off x="7010401" y="35052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0  2   3</a:t>
            </a:r>
            <a:endParaRPr/>
          </a:p>
        </p:txBody>
      </p:sp>
      <p:sp>
        <p:nvSpPr>
          <p:cNvPr id="956" name="Google Shape;956;p23"/>
          <p:cNvSpPr txBox="1"/>
          <p:nvPr/>
        </p:nvSpPr>
        <p:spPr>
          <a:xfrm rot="-5400000">
            <a:off x="6183189" y="38269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57" name="Google Shape;957;p23"/>
          <p:cNvSpPr txBox="1"/>
          <p:nvPr/>
        </p:nvSpPr>
        <p:spPr>
          <a:xfrm>
            <a:off x="7010401" y="28194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58" name="Google Shape;958;p23"/>
          <p:cNvCxnSpPr/>
          <p:nvPr/>
        </p:nvCxnSpPr>
        <p:spPr>
          <a:xfrm>
            <a:off x="6934200" y="4953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23"/>
          <p:cNvCxnSpPr/>
          <p:nvPr/>
        </p:nvCxnSpPr>
        <p:spPr>
          <a:xfrm>
            <a:off x="6629400" y="5181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23"/>
          <p:cNvSpPr txBox="1"/>
          <p:nvPr/>
        </p:nvSpPr>
        <p:spPr>
          <a:xfrm>
            <a:off x="6934201" y="48006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61" name="Google Shape;961;p23"/>
          <p:cNvSpPr txBox="1"/>
          <p:nvPr/>
        </p:nvSpPr>
        <p:spPr>
          <a:xfrm>
            <a:off x="6629400" y="51816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62" name="Google Shape;962;p23"/>
          <p:cNvSpPr txBox="1"/>
          <p:nvPr/>
        </p:nvSpPr>
        <p:spPr>
          <a:xfrm>
            <a:off x="6629401" y="54864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63" name="Google Shape;963;p23"/>
          <p:cNvSpPr txBox="1"/>
          <p:nvPr/>
        </p:nvSpPr>
        <p:spPr>
          <a:xfrm>
            <a:off x="6629400" y="57912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64" name="Google Shape;964;p23"/>
          <p:cNvSpPr txBox="1"/>
          <p:nvPr/>
        </p:nvSpPr>
        <p:spPr>
          <a:xfrm>
            <a:off x="6934201" y="51816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0  2   3</a:t>
            </a:r>
            <a:endParaRPr/>
          </a:p>
        </p:txBody>
      </p:sp>
      <p:sp>
        <p:nvSpPr>
          <p:cNvPr id="965" name="Google Shape;965;p23"/>
          <p:cNvSpPr txBox="1"/>
          <p:nvPr/>
        </p:nvSpPr>
        <p:spPr>
          <a:xfrm rot="-5400000">
            <a:off x="6106989" y="55033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66" name="Google Shape;966;p23"/>
          <p:cNvSpPr txBox="1"/>
          <p:nvPr/>
        </p:nvSpPr>
        <p:spPr>
          <a:xfrm>
            <a:off x="6934201" y="44958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67" name="Google Shape;967;p23"/>
          <p:cNvCxnSpPr/>
          <p:nvPr/>
        </p:nvCxnSpPr>
        <p:spPr>
          <a:xfrm>
            <a:off x="4800600" y="4953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23"/>
          <p:cNvCxnSpPr/>
          <p:nvPr/>
        </p:nvCxnSpPr>
        <p:spPr>
          <a:xfrm>
            <a:off x="4495800" y="5181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23"/>
          <p:cNvSpPr txBox="1"/>
          <p:nvPr/>
        </p:nvSpPr>
        <p:spPr>
          <a:xfrm>
            <a:off x="4800601" y="48006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70" name="Google Shape;970;p23"/>
          <p:cNvSpPr txBox="1"/>
          <p:nvPr/>
        </p:nvSpPr>
        <p:spPr>
          <a:xfrm>
            <a:off x="4495800" y="51816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71" name="Google Shape;971;p23"/>
          <p:cNvSpPr txBox="1"/>
          <p:nvPr/>
        </p:nvSpPr>
        <p:spPr>
          <a:xfrm>
            <a:off x="4495801" y="54864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72" name="Google Shape;972;p23"/>
          <p:cNvSpPr txBox="1"/>
          <p:nvPr/>
        </p:nvSpPr>
        <p:spPr>
          <a:xfrm>
            <a:off x="4495800" y="57912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73" name="Google Shape;973;p23"/>
          <p:cNvSpPr txBox="1"/>
          <p:nvPr/>
        </p:nvSpPr>
        <p:spPr>
          <a:xfrm>
            <a:off x="4800600" y="5181600"/>
            <a:ext cx="753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0  2   7</a:t>
            </a:r>
            <a:endParaRPr/>
          </a:p>
        </p:txBody>
      </p:sp>
      <p:sp>
        <p:nvSpPr>
          <p:cNvPr id="974" name="Google Shape;974;p23"/>
          <p:cNvSpPr txBox="1"/>
          <p:nvPr/>
        </p:nvSpPr>
        <p:spPr>
          <a:xfrm rot="-5400000">
            <a:off x="3973389" y="5503347"/>
            <a:ext cx="6495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endParaRPr/>
          </a:p>
        </p:txBody>
      </p:sp>
      <p:sp>
        <p:nvSpPr>
          <p:cNvPr id="975" name="Google Shape;975;p23"/>
          <p:cNvSpPr txBox="1"/>
          <p:nvPr/>
        </p:nvSpPr>
        <p:spPr>
          <a:xfrm>
            <a:off x="4800601" y="44958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cxnSp>
        <p:nvCxnSpPr>
          <p:cNvPr id="976" name="Google Shape;976;p23"/>
          <p:cNvCxnSpPr/>
          <p:nvPr/>
        </p:nvCxnSpPr>
        <p:spPr>
          <a:xfrm>
            <a:off x="2743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23"/>
          <p:cNvCxnSpPr/>
          <p:nvPr/>
        </p:nvCxnSpPr>
        <p:spPr>
          <a:xfrm>
            <a:off x="2438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23"/>
          <p:cNvSpPr txBox="1"/>
          <p:nvPr/>
        </p:nvSpPr>
        <p:spPr>
          <a:xfrm>
            <a:off x="2743201" y="4876800"/>
            <a:ext cx="782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   y   z</a:t>
            </a:r>
            <a:endParaRPr/>
          </a:p>
        </p:txBody>
      </p:sp>
      <p:sp>
        <p:nvSpPr>
          <p:cNvPr id="979" name="Google Shape;979;p23"/>
          <p:cNvSpPr txBox="1"/>
          <p:nvPr/>
        </p:nvSpPr>
        <p:spPr>
          <a:xfrm>
            <a:off x="2438400" y="5257800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/>
          </a:p>
        </p:txBody>
      </p:sp>
      <p:sp>
        <p:nvSpPr>
          <p:cNvPr id="980" name="Google Shape;980;p23"/>
          <p:cNvSpPr txBox="1"/>
          <p:nvPr/>
        </p:nvSpPr>
        <p:spPr>
          <a:xfrm>
            <a:off x="2438401" y="5562601"/>
            <a:ext cx="3032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endParaRPr/>
          </a:p>
        </p:txBody>
      </p:sp>
      <p:sp>
        <p:nvSpPr>
          <p:cNvPr id="981" name="Google Shape;981;p23"/>
          <p:cNvSpPr txBox="1"/>
          <p:nvPr/>
        </p:nvSpPr>
        <p:spPr>
          <a:xfrm>
            <a:off x="2438400" y="5867400"/>
            <a:ext cx="287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982" name="Google Shape;982;p23"/>
          <p:cNvSpPr txBox="1"/>
          <p:nvPr/>
        </p:nvSpPr>
        <p:spPr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83" name="Google Shape;983;p23"/>
          <p:cNvSpPr txBox="1"/>
          <p:nvPr/>
        </p:nvSpPr>
        <p:spPr>
          <a:xfrm>
            <a:off x="2971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84" name="Google Shape;984;p23"/>
          <p:cNvSpPr txBox="1"/>
          <p:nvPr/>
        </p:nvSpPr>
        <p:spPr>
          <a:xfrm>
            <a:off x="3352800" y="5638801"/>
            <a:ext cx="3762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</p:txBody>
      </p:sp>
      <p:sp>
        <p:nvSpPr>
          <p:cNvPr id="985" name="Google Shape;985;p23"/>
          <p:cNvSpPr txBox="1"/>
          <p:nvPr/>
        </p:nvSpPr>
        <p:spPr>
          <a:xfrm>
            <a:off x="2743200" y="5943600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986" name="Google Shape;986;p23"/>
          <p:cNvSpPr txBox="1"/>
          <p:nvPr/>
        </p:nvSpPr>
        <p:spPr>
          <a:xfrm>
            <a:off x="2971800" y="5943601"/>
            <a:ext cx="287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87" name="Google Shape;987;p23"/>
          <p:cNvSpPr txBox="1"/>
          <p:nvPr/>
        </p:nvSpPr>
        <p:spPr>
          <a:xfrm>
            <a:off x="3352800" y="5943600"/>
            <a:ext cx="303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988" name="Google Shape;988;p23"/>
          <p:cNvSpPr txBox="1"/>
          <p:nvPr/>
        </p:nvSpPr>
        <p:spPr>
          <a:xfrm>
            <a:off x="2743201" y="4572000"/>
            <a:ext cx="8322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cost to</a:t>
            </a:r>
            <a:endParaRPr/>
          </a:p>
        </p:txBody>
      </p:sp>
      <p:sp>
        <p:nvSpPr>
          <p:cNvPr id="989" name="Google Shape;989;p23"/>
          <p:cNvSpPr txBox="1"/>
          <p:nvPr/>
        </p:nvSpPr>
        <p:spPr>
          <a:xfrm>
            <a:off x="2743201" y="3505201"/>
            <a:ext cx="8050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990" name="Google Shape;990;p23"/>
          <p:cNvSpPr txBox="1"/>
          <p:nvPr/>
        </p:nvSpPr>
        <p:spPr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∞ ∞  ∞</a:t>
            </a:r>
            <a:endParaRPr/>
          </a:p>
        </p:txBody>
      </p:sp>
      <p:sp>
        <p:nvSpPr>
          <p:cNvPr id="991" name="Google Shape;991;p23"/>
          <p:cNvSpPr txBox="1"/>
          <p:nvPr/>
        </p:nvSpPr>
        <p:spPr>
          <a:xfrm>
            <a:off x="4784726" y="2022475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992" name="Google Shape;992;p23"/>
          <p:cNvSpPr txBox="1"/>
          <p:nvPr/>
        </p:nvSpPr>
        <p:spPr>
          <a:xfrm>
            <a:off x="4784726" y="2327275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sp>
        <p:nvSpPr>
          <p:cNvPr id="993" name="Google Shape;993;p23"/>
          <p:cNvSpPr txBox="1"/>
          <p:nvPr/>
        </p:nvSpPr>
        <p:spPr>
          <a:xfrm>
            <a:off x="4800601" y="38100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2  0   1</a:t>
            </a:r>
            <a:endParaRPr/>
          </a:p>
        </p:txBody>
      </p:sp>
      <p:sp>
        <p:nvSpPr>
          <p:cNvPr id="994" name="Google Shape;994;p23"/>
          <p:cNvSpPr txBox="1"/>
          <p:nvPr/>
        </p:nvSpPr>
        <p:spPr>
          <a:xfrm>
            <a:off x="4800601" y="4114800"/>
            <a:ext cx="7857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7   1   0</a:t>
            </a:r>
            <a:endParaRPr/>
          </a:p>
        </p:txBody>
      </p:sp>
      <p:sp>
        <p:nvSpPr>
          <p:cNvPr id="995" name="Google Shape;995;p23"/>
          <p:cNvSpPr txBox="1"/>
          <p:nvPr/>
        </p:nvSpPr>
        <p:spPr>
          <a:xfrm>
            <a:off x="4800601" y="55626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2  0   1</a:t>
            </a:r>
            <a:endParaRPr/>
          </a:p>
        </p:txBody>
      </p:sp>
      <p:sp>
        <p:nvSpPr>
          <p:cNvPr id="996" name="Google Shape;996;p23"/>
          <p:cNvSpPr txBox="1"/>
          <p:nvPr/>
        </p:nvSpPr>
        <p:spPr>
          <a:xfrm>
            <a:off x="4800600" y="586740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3  1   0</a:t>
            </a:r>
            <a:endParaRPr/>
          </a:p>
        </p:txBody>
      </p:sp>
      <p:sp>
        <p:nvSpPr>
          <p:cNvPr id="997" name="Google Shape;997;p23"/>
          <p:cNvSpPr txBox="1"/>
          <p:nvPr/>
        </p:nvSpPr>
        <p:spPr>
          <a:xfrm>
            <a:off x="7010401" y="2133600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2   0   1</a:t>
            </a:r>
            <a:endParaRPr/>
          </a:p>
        </p:txBody>
      </p:sp>
      <p:sp>
        <p:nvSpPr>
          <p:cNvPr id="998" name="Google Shape;998;p23"/>
          <p:cNvSpPr txBox="1"/>
          <p:nvPr/>
        </p:nvSpPr>
        <p:spPr>
          <a:xfrm>
            <a:off x="7010400" y="243840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3  1   0</a:t>
            </a:r>
            <a:endParaRPr/>
          </a:p>
        </p:txBody>
      </p:sp>
      <p:sp>
        <p:nvSpPr>
          <p:cNvPr id="999" name="Google Shape;999;p23"/>
          <p:cNvSpPr txBox="1"/>
          <p:nvPr/>
        </p:nvSpPr>
        <p:spPr>
          <a:xfrm>
            <a:off x="7010401" y="38862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2  0   1</a:t>
            </a:r>
            <a:endParaRPr/>
          </a:p>
        </p:txBody>
      </p:sp>
      <p:sp>
        <p:nvSpPr>
          <p:cNvPr id="1000" name="Google Shape;1000;p23"/>
          <p:cNvSpPr txBox="1"/>
          <p:nvPr/>
        </p:nvSpPr>
        <p:spPr>
          <a:xfrm>
            <a:off x="6934200" y="586740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3  1   0</a:t>
            </a:r>
            <a:endParaRPr/>
          </a:p>
        </p:txBody>
      </p:sp>
      <p:sp>
        <p:nvSpPr>
          <p:cNvPr id="1001" name="Google Shape;1001;p23"/>
          <p:cNvSpPr txBox="1"/>
          <p:nvPr/>
        </p:nvSpPr>
        <p:spPr>
          <a:xfrm>
            <a:off x="6934201" y="54864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2  0   1</a:t>
            </a:r>
            <a:endParaRPr/>
          </a:p>
        </p:txBody>
      </p:sp>
      <p:sp>
        <p:nvSpPr>
          <p:cNvPr id="1002" name="Google Shape;1002;p23"/>
          <p:cNvSpPr txBox="1"/>
          <p:nvPr/>
        </p:nvSpPr>
        <p:spPr>
          <a:xfrm>
            <a:off x="7010400" y="411480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3  1   0</a:t>
            </a:r>
            <a:endParaRPr/>
          </a:p>
        </p:txBody>
      </p:sp>
      <p:cxnSp>
        <p:nvCxnSpPr>
          <p:cNvPr id="1003" name="Google Shape;1003;p23"/>
          <p:cNvCxnSpPr/>
          <p:nvPr/>
        </p:nvCxnSpPr>
        <p:spPr>
          <a:xfrm flipH="1" rot="10800000">
            <a:off x="5734050" y="25527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23"/>
          <p:cNvCxnSpPr/>
          <p:nvPr/>
        </p:nvCxnSpPr>
        <p:spPr>
          <a:xfrm>
            <a:off x="5734050" y="40767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5" name="Google Shape;1005;p23"/>
          <p:cNvCxnSpPr/>
          <p:nvPr/>
        </p:nvCxnSpPr>
        <p:spPr>
          <a:xfrm>
            <a:off x="5791200" y="1981200"/>
            <a:ext cx="7620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6" name="Google Shape;1006;p23"/>
          <p:cNvCxnSpPr/>
          <p:nvPr/>
        </p:nvCxnSpPr>
        <p:spPr>
          <a:xfrm>
            <a:off x="5715000" y="2057400"/>
            <a:ext cx="838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23"/>
          <p:cNvCxnSpPr/>
          <p:nvPr/>
        </p:nvCxnSpPr>
        <p:spPr>
          <a:xfrm flipH="1" rot="10800000">
            <a:off x="5638800" y="2743200"/>
            <a:ext cx="11430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8" name="Google Shape;1008;p23"/>
          <p:cNvCxnSpPr/>
          <p:nvPr/>
        </p:nvCxnSpPr>
        <p:spPr>
          <a:xfrm flipH="1" rot="10800000">
            <a:off x="5638800" y="4419600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9" name="Google Shape;1009;p23"/>
          <p:cNvCxnSpPr/>
          <p:nvPr/>
        </p:nvCxnSpPr>
        <p:spPr>
          <a:xfrm>
            <a:off x="2133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23"/>
          <p:cNvSpPr txBox="1"/>
          <p:nvPr/>
        </p:nvSpPr>
        <p:spPr>
          <a:xfrm>
            <a:off x="7593014" y="6142038"/>
            <a:ext cx="6238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time</a:t>
            </a:r>
            <a:endParaRPr/>
          </a:p>
        </p:txBody>
      </p:sp>
      <p:grpSp>
        <p:nvGrpSpPr>
          <p:cNvPr id="1011" name="Google Shape;1011;p23"/>
          <p:cNvGrpSpPr/>
          <p:nvPr/>
        </p:nvGrpSpPr>
        <p:grpSpPr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012" name="Google Shape;1012;p23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013" name="Google Shape;1013;p23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1014" name="Google Shape;1014;p23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15" name="Google Shape;1015;p23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16" name="Google Shape;1016;p23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23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18" name="Google Shape;1018;p23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grpSp>
            <p:nvGrpSpPr>
              <p:cNvPr id="1022" name="Google Shape;1022;p23"/>
              <p:cNvGrpSpPr/>
              <p:nvPr/>
            </p:nvGrpSpPr>
            <p:grpSpPr>
              <a:xfrm>
                <a:off x="40" y="1598"/>
                <a:ext cx="190" cy="252"/>
                <a:chOff x="2962" y="2429"/>
                <a:chExt cx="191" cy="252"/>
              </a:xfrm>
            </p:grpSpPr>
            <p:sp>
              <p:nvSpPr>
                <p:cNvPr id="1023" name="Google Shape;1023;p2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23"/>
                <p:cNvSpPr txBox="1"/>
                <p:nvPr/>
              </p:nvSpPr>
              <p:spPr>
                <a:xfrm>
                  <a:off x="2962" y="2429"/>
                  <a:ext cx="191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rPr>
                    <a:t>x</a:t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1025" name="Google Shape;1025;p23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1026" name="Google Shape;1026;p23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027" name="Google Shape;1027;p23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8" name="Google Shape;1028;p23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29" name="Google Shape;1029;p23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30" name="Google Shape;1030;p23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1031" name="Google Shape;1031;p23"/>
                <p:cNvGrpSpPr/>
                <p:nvPr/>
              </p:nvGrpSpPr>
              <p:grpSpPr>
                <a:xfrm>
                  <a:off x="1799" y="2276"/>
                  <a:ext cx="202" cy="291"/>
                  <a:chOff x="2956" y="2399"/>
                  <a:chExt cx="203" cy="291"/>
                </a:xfrm>
              </p:grpSpPr>
              <p:sp>
                <p:nvSpPr>
                  <p:cNvPr id="1032" name="Google Shape;1032;p23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33" name="Google Shape;1033;p23"/>
                  <p:cNvSpPr txBox="1"/>
                  <p:nvPr/>
                </p:nvSpPr>
                <p:spPr>
                  <a:xfrm>
                    <a:off x="2956" y="2399"/>
                    <a:ext cx="203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4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1034" name="Google Shape;1034;p23"/>
              <p:cNvSpPr txBox="1"/>
              <p:nvPr/>
            </p:nvSpPr>
            <p:spPr>
              <a:xfrm>
                <a:off x="731" y="1400"/>
                <a:ext cx="18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1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5" name="Google Shape;1035;p23"/>
              <p:cNvSpPr txBox="1"/>
              <p:nvPr/>
            </p:nvSpPr>
            <p:spPr>
              <a:xfrm>
                <a:off x="198" y="1397"/>
                <a:ext cx="19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2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6" name="Google Shape;1036;p23"/>
              <p:cNvSpPr txBox="1"/>
              <p:nvPr/>
            </p:nvSpPr>
            <p:spPr>
              <a:xfrm>
                <a:off x="490" y="1730"/>
                <a:ext cx="179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rPr>
                  <a:t>7</a:t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37" name="Google Shape;1037;p23"/>
              <p:cNvGrpSpPr/>
              <p:nvPr/>
            </p:nvGrpSpPr>
            <p:grpSpPr>
              <a:xfrm>
                <a:off x="408" y="1286"/>
                <a:ext cx="316" cy="250"/>
                <a:chOff x="1740" y="2306"/>
                <a:chExt cx="316" cy="250"/>
              </a:xfrm>
            </p:grpSpPr>
            <p:sp>
              <p:nvSpPr>
                <p:cNvPr id="1038" name="Google Shape;1038;p23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039" name="Google Shape;1039;p23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0" name="Google Shape;1040;p23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041" name="Google Shape;1041;p23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grpSp>
              <p:nvGrpSpPr>
                <p:cNvPr id="1043" name="Google Shape;1043;p23"/>
                <p:cNvGrpSpPr/>
                <p:nvPr/>
              </p:nvGrpSpPr>
              <p:grpSpPr>
                <a:xfrm>
                  <a:off x="1802" y="2306"/>
                  <a:ext cx="199" cy="250"/>
                  <a:chOff x="2957" y="2429"/>
                  <a:chExt cx="201" cy="250"/>
                </a:xfrm>
              </p:grpSpPr>
              <p:sp>
                <p:nvSpPr>
                  <p:cNvPr id="1044" name="Google Shape;1044;p23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45" name="Google Shape;1045;p23"/>
                  <p:cNvSpPr txBox="1"/>
                  <p:nvPr/>
                </p:nvSpPr>
                <p:spPr>
                  <a:xfrm>
                    <a:off x="2957" y="2429"/>
                    <a:ext cx="201" cy="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rPr>
                      <a:t>y</a:t>
                    </a:r>
                    <a:endParaRPr sz="2400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</p:grpSp>
      </p:grpSp>
      <p:sp>
        <p:nvSpPr>
          <p:cNvPr id="1046" name="Google Shape;1046;p23"/>
          <p:cNvSpPr txBox="1"/>
          <p:nvPr/>
        </p:nvSpPr>
        <p:spPr>
          <a:xfrm>
            <a:off x="1524000" y="685800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x table</a:t>
            </a:r>
            <a:endParaRPr/>
          </a:p>
        </p:txBody>
      </p:sp>
      <p:sp>
        <p:nvSpPr>
          <p:cNvPr id="1047" name="Google Shape;1047;p23"/>
          <p:cNvSpPr txBox="1"/>
          <p:nvPr/>
        </p:nvSpPr>
        <p:spPr>
          <a:xfrm>
            <a:off x="1524000" y="2590800"/>
            <a:ext cx="14141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y table</a:t>
            </a:r>
            <a:endParaRPr/>
          </a:p>
        </p:txBody>
      </p:sp>
      <p:sp>
        <p:nvSpPr>
          <p:cNvPr id="1048" name="Google Shape;1048;p23"/>
          <p:cNvSpPr txBox="1"/>
          <p:nvPr/>
        </p:nvSpPr>
        <p:spPr>
          <a:xfrm>
            <a:off x="1524000" y="4343400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node z table</a:t>
            </a:r>
            <a:endParaRPr/>
          </a:p>
        </p:txBody>
      </p:sp>
      <p:sp>
        <p:nvSpPr>
          <p:cNvPr id="1049" name="Google Shape;1049;p23"/>
          <p:cNvSpPr/>
          <p:nvPr/>
        </p:nvSpPr>
        <p:spPr>
          <a:xfrm>
            <a:off x="2743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0" name="Google Shape;1050;p23"/>
          <p:cNvSpPr/>
          <p:nvPr/>
        </p:nvSpPr>
        <p:spPr>
          <a:xfrm>
            <a:off x="2743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1" name="Google Shape;1051;p23"/>
          <p:cNvSpPr/>
          <p:nvPr/>
        </p:nvSpPr>
        <p:spPr>
          <a:xfrm>
            <a:off x="2743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2" name="Google Shape;1052;p23"/>
          <p:cNvSpPr/>
          <p:nvPr/>
        </p:nvSpPr>
        <p:spPr>
          <a:xfrm>
            <a:off x="48006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3" name="Google Shape;1053;p23"/>
          <p:cNvSpPr/>
          <p:nvPr/>
        </p:nvSpPr>
        <p:spPr>
          <a:xfrm>
            <a:off x="4724400" y="5867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4" name="Google Shape;1054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4"/>
          <p:cNvSpPr txBox="1"/>
          <p:nvPr>
            <p:ph type="title"/>
          </p:nvPr>
        </p:nvSpPr>
        <p:spPr>
          <a:xfrm>
            <a:off x="1484311" y="685800"/>
            <a:ext cx="10018713" cy="900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60" name="Google Shape;1060;p24"/>
          <p:cNvSpPr txBox="1"/>
          <p:nvPr>
            <p:ph idx="1" type="body"/>
          </p:nvPr>
        </p:nvSpPr>
        <p:spPr>
          <a:xfrm>
            <a:off x="1484310" y="1585913"/>
            <a:ext cx="10018713" cy="504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4770" lvl="0" marL="28575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many iterations are needed to make the final routing tables of each router?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will be the routing table of B and D after the 2</a:t>
            </a:r>
            <a:r>
              <a:rPr baseline="30000" lang="en-US"/>
              <a:t>nd</a:t>
            </a:r>
            <a:r>
              <a:rPr lang="en-US"/>
              <a:t> iteration? </a:t>
            </a:r>
            <a:endParaRPr/>
          </a:p>
        </p:txBody>
      </p:sp>
      <p:sp>
        <p:nvSpPr>
          <p:cNvPr id="1061" name="Google Shape;1061;p2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2" name="Google Shape;10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792" y="1585913"/>
            <a:ext cx="5134692" cy="3115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13 | Part 2|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069" name="Google Shape;10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25"/>
          <p:cNvSpPr txBox="1"/>
          <p:nvPr>
            <p:ph type="ctrTitle"/>
          </p:nvPr>
        </p:nvSpPr>
        <p:spPr>
          <a:xfrm>
            <a:off x="2928400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</a:t>
            </a:r>
            <a:br>
              <a:rPr lang="en-US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Distance Vector Routing</a:t>
            </a:r>
            <a:endParaRPr b="1" i="1" sz="5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26"/>
          <p:cNvSpPr txBox="1"/>
          <p:nvPr>
            <p:ph idx="4294967295" type="title"/>
          </p:nvPr>
        </p:nvSpPr>
        <p:spPr>
          <a:xfrm>
            <a:off x="1484311" y="685801"/>
            <a:ext cx="10018713" cy="820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1077" name="Google Shape;1077;p26"/>
          <p:cNvSpPr txBox="1"/>
          <p:nvPr>
            <p:ph idx="4294967295" type="body"/>
          </p:nvPr>
        </p:nvSpPr>
        <p:spPr>
          <a:xfrm>
            <a:off x="1676400" y="1506538"/>
            <a:ext cx="88392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-381000" lvl="1" marL="893763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Periodically broadcast the entire routing table to each of its neighbors (RIP – every 30 seconds).</a:t>
            </a:r>
            <a:endParaRPr/>
          </a:p>
          <a:p>
            <a:pPr indent="-381000" lvl="3" marL="1692275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FF0000"/>
                </a:solidFill>
              </a:rPr>
              <a:t>Inefficient</a:t>
            </a:r>
            <a:endParaRPr sz="2800"/>
          </a:p>
          <a:p>
            <a:pPr indent="-381000" lvl="1" marL="893763" rtl="0" algn="l"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Router is only aware of the:</a:t>
            </a:r>
            <a:endParaRPr/>
          </a:p>
          <a:p>
            <a:pPr indent="-381000" lvl="3" marL="1692275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of its </a:t>
            </a:r>
            <a:r>
              <a:rPr lang="en-US" sz="2800">
                <a:solidFill>
                  <a:srgbClr val="FF0000"/>
                </a:solidFill>
              </a:rPr>
              <a:t>own interfaces.</a:t>
            </a:r>
            <a:endParaRPr/>
          </a:p>
          <a:p>
            <a:pPr indent="-381000" lvl="3" marL="1692275" rtl="0" algn="l"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Network addresses the </a:t>
            </a:r>
            <a:r>
              <a:rPr lang="en-US" sz="2800">
                <a:solidFill>
                  <a:srgbClr val="FF0000"/>
                </a:solidFill>
              </a:rPr>
              <a:t>neighbors running the same routing protocol</a:t>
            </a:r>
            <a:r>
              <a:rPr lang="en-US" sz="2800"/>
              <a:t>.</a:t>
            </a:r>
            <a:endParaRPr/>
          </a:p>
        </p:txBody>
      </p:sp>
      <p:sp>
        <p:nvSpPr>
          <p:cNvPr id="1078" name="Google Shape;1078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04.jpg" id="1083" name="Google Shape;10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905001"/>
            <a:ext cx="7747000" cy="42973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7"/>
          <p:cNvSpPr txBox="1"/>
          <p:nvPr>
            <p:ph idx="4294967295" type="title"/>
          </p:nvPr>
        </p:nvSpPr>
        <p:spPr>
          <a:xfrm>
            <a:off x="1552550" y="547041"/>
            <a:ext cx="10018713" cy="413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Operation of Distance Vector</a:t>
            </a:r>
            <a:endParaRPr/>
          </a:p>
        </p:txBody>
      </p:sp>
      <p:sp>
        <p:nvSpPr>
          <p:cNvPr id="1085" name="Google Shape;1085;p27"/>
          <p:cNvSpPr txBox="1"/>
          <p:nvPr>
            <p:ph idx="4294967295" type="body"/>
          </p:nvPr>
        </p:nvSpPr>
        <p:spPr>
          <a:xfrm>
            <a:off x="1676400" y="129540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>
                <a:solidFill>
                  <a:srgbClr val="FF0000"/>
                </a:solidFill>
              </a:rPr>
              <a:t>Periodic Updates: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086" name="Google Shape;1086;p27"/>
          <p:cNvGrpSpPr/>
          <p:nvPr/>
        </p:nvGrpSpPr>
        <p:grpSpPr>
          <a:xfrm>
            <a:off x="2895600" y="1295400"/>
            <a:ext cx="5715000" cy="1067083"/>
            <a:chOff x="1371600" y="1295400"/>
            <a:chExt cx="5715000" cy="1067082"/>
          </a:xfrm>
        </p:grpSpPr>
        <p:cxnSp>
          <p:nvCxnSpPr>
            <p:cNvPr id="1087" name="Google Shape;1087;p27"/>
            <p:cNvCxnSpPr>
              <a:stCxn id="1088" idx="1"/>
            </p:cNvCxnSpPr>
            <p:nvPr/>
          </p:nvCxnSpPr>
          <p:spPr>
            <a:xfrm flipH="1">
              <a:off x="1371600" y="1526382"/>
              <a:ext cx="1981200" cy="8361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8" name="Google Shape;1088;p27"/>
            <p:cNvSpPr txBox="1"/>
            <p:nvPr/>
          </p:nvSpPr>
          <p:spPr>
            <a:xfrm>
              <a:off x="3352800" y="1295400"/>
              <a:ext cx="3733800" cy="46196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Update Timer expires</a:t>
              </a:r>
              <a:endParaRPr/>
            </a:p>
          </p:txBody>
        </p:sp>
      </p:grpSp>
      <p:grpSp>
        <p:nvGrpSpPr>
          <p:cNvPr id="1089" name="Google Shape;1089;p27"/>
          <p:cNvGrpSpPr/>
          <p:nvPr/>
        </p:nvGrpSpPr>
        <p:grpSpPr>
          <a:xfrm>
            <a:off x="2438400" y="1828801"/>
            <a:ext cx="7467600" cy="4729163"/>
            <a:chOff x="914400" y="1828800"/>
            <a:chExt cx="7467600" cy="4728865"/>
          </a:xfrm>
        </p:grpSpPr>
        <p:sp>
          <p:nvSpPr>
            <p:cNvPr id="1090" name="Google Shape;1090;p27"/>
            <p:cNvSpPr txBox="1"/>
            <p:nvPr/>
          </p:nvSpPr>
          <p:spPr>
            <a:xfrm>
              <a:off x="5943600" y="1828800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/>
            </a:p>
          </p:txBody>
        </p:sp>
        <p:sp>
          <p:nvSpPr>
            <p:cNvPr id="1091" name="Google Shape;1091;p27"/>
            <p:cNvSpPr txBox="1"/>
            <p:nvPr/>
          </p:nvSpPr>
          <p:spPr>
            <a:xfrm>
              <a:off x="914400" y="6095731"/>
              <a:ext cx="2438400" cy="461934"/>
            </a:xfrm>
            <a:prstGeom prst="rect">
              <a:avLst/>
            </a:prstGeom>
            <a:solidFill>
              <a:srgbClr val="0033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Neighbour of R1</a:t>
              </a:r>
              <a:endParaRPr/>
            </a:p>
          </p:txBody>
        </p:sp>
      </p:grpSp>
      <p:grpSp>
        <p:nvGrpSpPr>
          <p:cNvPr id="1092" name="Google Shape;1092;p27"/>
          <p:cNvGrpSpPr/>
          <p:nvPr/>
        </p:nvGrpSpPr>
        <p:grpSpPr>
          <a:xfrm>
            <a:off x="4343400" y="3200400"/>
            <a:ext cx="4191000" cy="2743200"/>
            <a:chOff x="2819400" y="3200400"/>
            <a:chExt cx="4191000" cy="2743200"/>
          </a:xfrm>
        </p:grpSpPr>
        <p:sp>
          <p:nvSpPr>
            <p:cNvPr id="1093" name="Google Shape;1093;p27"/>
            <p:cNvSpPr/>
            <p:nvPr/>
          </p:nvSpPr>
          <p:spPr>
            <a:xfrm rot="-5400000">
              <a:off x="4419600" y="3962400"/>
              <a:ext cx="381000" cy="3581400"/>
            </a:xfrm>
            <a:prstGeom prst="rect">
              <a:avLst/>
            </a:prstGeom>
            <a:solidFill>
              <a:srgbClr val="99CCF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6705600" y="3200400"/>
              <a:ext cx="304800" cy="2057400"/>
            </a:xfrm>
            <a:prstGeom prst="rect">
              <a:avLst/>
            </a:prstGeom>
            <a:solidFill>
              <a:srgbClr val="99CCFF">
                <a:alpha val="509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7"/>
            <p:cNvSpPr txBox="1"/>
            <p:nvPr/>
          </p:nvSpPr>
          <p:spPr>
            <a:xfrm>
              <a:off x="3505200" y="3733800"/>
              <a:ext cx="2971800" cy="830263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99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R1 is unaware of R3 and its networks</a:t>
              </a:r>
              <a:endParaRPr/>
            </a:p>
          </p:txBody>
        </p:sp>
      </p:grpSp>
      <p:grpSp>
        <p:nvGrpSpPr>
          <p:cNvPr id="1096" name="Google Shape;1096;p27"/>
          <p:cNvGrpSpPr/>
          <p:nvPr/>
        </p:nvGrpSpPr>
        <p:grpSpPr>
          <a:xfrm>
            <a:off x="1423987" y="2755899"/>
            <a:ext cx="4343400" cy="2055813"/>
            <a:chOff x="152400" y="2590800"/>
            <a:chExt cx="4343400" cy="2056606"/>
          </a:xfrm>
        </p:grpSpPr>
        <p:cxnSp>
          <p:nvCxnSpPr>
            <p:cNvPr id="1097" name="Google Shape;1097;p27"/>
            <p:cNvCxnSpPr/>
            <p:nvPr/>
          </p:nvCxnSpPr>
          <p:spPr>
            <a:xfrm>
              <a:off x="2819400" y="3124200"/>
              <a:ext cx="1676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8" name="Google Shape;1098;p27"/>
            <p:cNvCxnSpPr/>
            <p:nvPr/>
          </p:nvCxnSpPr>
          <p:spPr>
            <a:xfrm rot="5400000">
              <a:off x="1981994" y="3961606"/>
              <a:ext cx="1370806" cy="794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9" name="Google Shape;1099;p27"/>
            <p:cNvSpPr txBox="1"/>
            <p:nvPr/>
          </p:nvSpPr>
          <p:spPr>
            <a:xfrm>
              <a:off x="152400" y="2971947"/>
              <a:ext cx="1828800" cy="1200613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Updates sent.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Broadcast!</a:t>
              </a:r>
              <a:endParaRPr/>
            </a:p>
          </p:txBody>
        </p:sp>
        <p:pic>
          <p:nvPicPr>
            <p:cNvPr descr="dv05.jpg" id="1100" name="Google Shape;1100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5200" y="25908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v05.jpg" id="1101" name="Google Shape;1101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8800" y="3505200"/>
              <a:ext cx="685800" cy="4331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2" name="Google Shape;1102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/>
          <p:nvPr>
            <p:ph idx="4294967295" type="title"/>
          </p:nvPr>
        </p:nvSpPr>
        <p:spPr>
          <a:xfrm>
            <a:off x="1484311" y="685800"/>
            <a:ext cx="10018713" cy="1061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Distance Vector Routing Protocols</a:t>
            </a:r>
            <a:endParaRPr/>
          </a:p>
        </p:txBody>
      </p:sp>
      <p:sp>
        <p:nvSpPr>
          <p:cNvPr id="1108" name="Google Shape;1108;p28"/>
          <p:cNvSpPr/>
          <p:nvPr/>
        </p:nvSpPr>
        <p:spPr>
          <a:xfrm>
            <a:off x="2438400" y="14478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Network Discovery</a:t>
            </a:r>
            <a:endParaRPr/>
          </a:p>
        </p:txBody>
      </p:sp>
      <p:pic>
        <p:nvPicPr>
          <p:cNvPr descr="dv10.jpg" id="1109" name="Google Shape;11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971800"/>
            <a:ext cx="7880350" cy="3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29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1116" name="Google Shape;1116;p29"/>
          <p:cNvSpPr txBox="1"/>
          <p:nvPr>
            <p:ph idx="4294967295" type="body"/>
          </p:nvPr>
        </p:nvSpPr>
        <p:spPr>
          <a:xfrm>
            <a:off x="1676400" y="3048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Network Discovery:</a:t>
            </a:r>
            <a:endParaRPr/>
          </a:p>
          <a:p>
            <a:pPr indent="-288925" lvl="1" marL="855663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Is part of the process of the routing protocol algorithm that enables routers to </a:t>
            </a:r>
            <a:r>
              <a:rPr lang="en-US" sz="2800">
                <a:solidFill>
                  <a:srgbClr val="FF0000"/>
                </a:solidFill>
              </a:rPr>
              <a:t>learn about remote networks for the first time.</a:t>
            </a:r>
            <a:endParaRPr/>
          </a:p>
        </p:txBody>
      </p:sp>
      <p:pic>
        <p:nvPicPr>
          <p:cNvPr descr="dv11.jpg" id="1117" name="Google Shape;11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0"/>
            <a:ext cx="88392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591925" y="545537"/>
            <a:ext cx="10018713" cy="938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Popular Routing Protocols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11290174" y="612355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1925" y="2374782"/>
            <a:ext cx="9504000" cy="3375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123" name="Google Shape;11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30"/>
          <p:cNvSpPr txBox="1"/>
          <p:nvPr>
            <p:ph idx="4294967295" type="title"/>
          </p:nvPr>
        </p:nvSpPr>
        <p:spPr>
          <a:xfrm>
            <a:off x="1543843" y="381001"/>
            <a:ext cx="10018713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Cold Start</a:t>
            </a:r>
            <a:endParaRPr/>
          </a:p>
        </p:txBody>
      </p:sp>
      <p:sp>
        <p:nvSpPr>
          <p:cNvPr id="1125" name="Google Shape;1125;p3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When a router powers up: 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Knows nothing about the network topology.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Knows only the information saved in NVRAM.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Sends updates about its known networks out all ports. 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1126" name="Google Shape;1126;p30"/>
          <p:cNvGrpSpPr/>
          <p:nvPr/>
        </p:nvGrpSpPr>
        <p:grpSpPr>
          <a:xfrm>
            <a:off x="2057400" y="3505200"/>
            <a:ext cx="2438400" cy="182880"/>
            <a:chOff x="533400" y="3505200"/>
            <a:chExt cx="2438400" cy="182880"/>
          </a:xfrm>
        </p:grpSpPr>
        <p:sp>
          <p:nvSpPr>
            <p:cNvPr id="1127" name="Google Shape;112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0" name="Google Shape;1130;p30"/>
          <p:cNvGrpSpPr/>
          <p:nvPr/>
        </p:nvGrpSpPr>
        <p:grpSpPr>
          <a:xfrm>
            <a:off x="2057400" y="3733800"/>
            <a:ext cx="2438400" cy="210312"/>
            <a:chOff x="533400" y="3505200"/>
            <a:chExt cx="2438400" cy="182880"/>
          </a:xfrm>
        </p:grpSpPr>
        <p:sp>
          <p:nvSpPr>
            <p:cNvPr id="1131" name="Google Shape;1131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30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135" name="Google Shape;1135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8" name="Google Shape;1138;p30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139" name="Google Shape;1139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30"/>
          <p:cNvGrpSpPr/>
          <p:nvPr/>
        </p:nvGrpSpPr>
        <p:grpSpPr>
          <a:xfrm>
            <a:off x="4876800" y="3505200"/>
            <a:ext cx="2438400" cy="182880"/>
            <a:chOff x="533400" y="3505200"/>
            <a:chExt cx="2438400" cy="182880"/>
          </a:xfrm>
        </p:grpSpPr>
        <p:sp>
          <p:nvSpPr>
            <p:cNvPr id="1143" name="Google Shape;1143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30"/>
          <p:cNvGrpSpPr/>
          <p:nvPr/>
        </p:nvGrpSpPr>
        <p:grpSpPr>
          <a:xfrm>
            <a:off x="4876800" y="3733800"/>
            <a:ext cx="2438400" cy="210312"/>
            <a:chOff x="533400" y="3505200"/>
            <a:chExt cx="2438400" cy="182880"/>
          </a:xfrm>
        </p:grpSpPr>
        <p:sp>
          <p:nvSpPr>
            <p:cNvPr id="1147" name="Google Shape;114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0" name="Google Shape;1150;p30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151" name="Google Shape;1151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Google Shape;1154;p30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155" name="Google Shape;1155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8" name="Google Shape;1158;p30"/>
          <p:cNvGrpSpPr/>
          <p:nvPr/>
        </p:nvGrpSpPr>
        <p:grpSpPr>
          <a:xfrm>
            <a:off x="7772400" y="3505200"/>
            <a:ext cx="2438400" cy="182880"/>
            <a:chOff x="533400" y="3505200"/>
            <a:chExt cx="2438400" cy="182880"/>
          </a:xfrm>
        </p:grpSpPr>
        <p:sp>
          <p:nvSpPr>
            <p:cNvPr id="1159" name="Google Shape;1159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2" name="Google Shape;1162;p30"/>
          <p:cNvGrpSpPr/>
          <p:nvPr/>
        </p:nvGrpSpPr>
        <p:grpSpPr>
          <a:xfrm>
            <a:off x="7772400" y="3733800"/>
            <a:ext cx="2438400" cy="210312"/>
            <a:chOff x="533400" y="3505200"/>
            <a:chExt cx="2438400" cy="182880"/>
          </a:xfrm>
        </p:grpSpPr>
        <p:sp>
          <p:nvSpPr>
            <p:cNvPr id="1163" name="Google Shape;1163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30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167" name="Google Shape;1167;p30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0" name="Google Shape;1170;p3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171" name="Google Shape;1171;p3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4" name="Google Shape;1174;p30"/>
          <p:cNvGrpSpPr/>
          <p:nvPr/>
        </p:nvGrpSpPr>
        <p:grpSpPr>
          <a:xfrm>
            <a:off x="1981200" y="1981200"/>
            <a:ext cx="8229600" cy="838200"/>
            <a:chOff x="457200" y="1981200"/>
            <a:chExt cx="8229600" cy="838200"/>
          </a:xfrm>
        </p:grpSpPr>
        <p:sp>
          <p:nvSpPr>
            <p:cNvPr id="1175" name="Google Shape;1175;p30"/>
            <p:cNvSpPr/>
            <p:nvPr/>
          </p:nvSpPr>
          <p:spPr>
            <a:xfrm>
              <a:off x="914400" y="1981200"/>
              <a:ext cx="1066800" cy="8382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1981200" y="20574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 rot="10800000">
              <a:off x="457200" y="2057400"/>
              <a:ext cx="457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78" name="Google Shape;1178;p30"/>
            <p:cNvSpPr/>
            <p:nvPr/>
          </p:nvSpPr>
          <p:spPr>
            <a:xfrm>
              <a:off x="40386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9" name="Google Shape;1179;p30"/>
            <p:cNvCxnSpPr/>
            <p:nvPr/>
          </p:nvCxnSpPr>
          <p:spPr>
            <a:xfrm>
              <a:off x="5105400" y="2743200"/>
              <a:ext cx="9906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80" name="Google Shape;1180;p30"/>
            <p:cNvCxnSpPr/>
            <p:nvPr/>
          </p:nvCxnSpPr>
          <p:spPr>
            <a:xfrm rot="10800000">
              <a:off x="2819400" y="2743200"/>
              <a:ext cx="10668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81" name="Google Shape;1181;p30"/>
            <p:cNvSpPr/>
            <p:nvPr/>
          </p:nvSpPr>
          <p:spPr>
            <a:xfrm>
              <a:off x="7162800" y="1981200"/>
              <a:ext cx="9906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2" name="Google Shape;1182;p30"/>
            <p:cNvCxnSpPr/>
            <p:nvPr/>
          </p:nvCxnSpPr>
          <p:spPr>
            <a:xfrm>
              <a:off x="8305800" y="2057400"/>
              <a:ext cx="381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3" name="Google Shape;1183;p30"/>
            <p:cNvCxnSpPr/>
            <p:nvPr/>
          </p:nvCxnSpPr>
          <p:spPr>
            <a:xfrm rot="10800000">
              <a:off x="6019800" y="2057400"/>
              <a:ext cx="11430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84" name="Google Shape;1184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189" name="Google Shape;118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0" name="Google Shape;1190;p31"/>
          <p:cNvSpPr txBox="1"/>
          <p:nvPr>
            <p:ph idx="4294967295" type="title"/>
          </p:nvPr>
        </p:nvSpPr>
        <p:spPr>
          <a:xfrm>
            <a:off x="1594513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191" name="Google Shape;1191;p31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Serial 0/0/0</a:t>
            </a:r>
            <a:r>
              <a:rPr lang="en-US"/>
              <a:t> interface with a metric of 1.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out the </a:t>
            </a:r>
            <a:r>
              <a:rPr lang="en-US">
                <a:solidFill>
                  <a:srgbClr val="FF0000"/>
                </a:solidFill>
              </a:rPr>
              <a:t>Fa0/0</a:t>
            </a:r>
            <a:r>
              <a:rPr lang="en-US"/>
              <a:t>  interface with a metric of 1.</a:t>
            </a:r>
            <a:endParaRPr/>
          </a:p>
        </p:txBody>
      </p:sp>
      <p:grpSp>
        <p:nvGrpSpPr>
          <p:cNvPr id="1192" name="Google Shape;1192;p31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193" name="Google Shape;1193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p31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197" name="Google Shape;1197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31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201" name="Google Shape;1201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31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205" name="Google Shape;1205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8" name="Google Shape;1208;p31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209" name="Google Shape;1209;p31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2" name="Google Shape;1212;p31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213" name="Google Shape;1213;p31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1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1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p31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7" name="Google Shape;1217;p31"/>
          <p:cNvCxnSpPr/>
          <p:nvPr/>
        </p:nvCxnSpPr>
        <p:spPr>
          <a:xfrm rot="10800000">
            <a:off x="1981200" y="2057400"/>
            <a:ext cx="381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18" name="Google Shape;1218;p31"/>
          <p:cNvGrpSpPr/>
          <p:nvPr/>
        </p:nvGrpSpPr>
        <p:grpSpPr>
          <a:xfrm>
            <a:off x="3581400" y="1981201"/>
            <a:ext cx="1524000" cy="307777"/>
            <a:chOff x="2057400" y="1981201"/>
            <a:chExt cx="1219200" cy="307777"/>
          </a:xfrm>
        </p:grpSpPr>
        <p:cxnSp>
          <p:nvCxnSpPr>
            <p:cNvPr id="1219" name="Google Shape;1219;p31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0" name="Google Shape;1220;p31"/>
            <p:cNvSpPr txBox="1"/>
            <p:nvPr/>
          </p:nvSpPr>
          <p:spPr>
            <a:xfrm>
              <a:off x="2209800" y="1981201"/>
              <a:ext cx="838200" cy="307777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221" name="Google Shape;1221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2"/>
          <p:cNvSpPr txBox="1"/>
          <p:nvPr>
            <p:ph idx="4294967295" type="title"/>
          </p:nvPr>
        </p:nvSpPr>
        <p:spPr>
          <a:xfrm>
            <a:off x="1484311" y="685801"/>
            <a:ext cx="10018713" cy="104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grpSp>
        <p:nvGrpSpPr>
          <p:cNvPr id="1227" name="Google Shape;1227;p32"/>
          <p:cNvGrpSpPr/>
          <p:nvPr/>
        </p:nvGrpSpPr>
        <p:grpSpPr>
          <a:xfrm>
            <a:off x="1687513" y="1974851"/>
            <a:ext cx="8839200" cy="3432175"/>
            <a:chOff x="96" y="823"/>
            <a:chExt cx="5568" cy="2162"/>
          </a:xfrm>
        </p:grpSpPr>
        <p:pic>
          <p:nvPicPr>
            <p:cNvPr descr="dv10.jpg" id="1228" name="Google Shape;1228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23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29" name="Google Shape;1229;p32"/>
            <p:cNvGrpSpPr/>
            <p:nvPr/>
          </p:nvGrpSpPr>
          <p:grpSpPr>
            <a:xfrm>
              <a:off x="336" y="2736"/>
              <a:ext cx="1536" cy="96"/>
              <a:chOff x="533400" y="4267200"/>
              <a:chExt cx="2438400" cy="152400"/>
            </a:xfrm>
          </p:grpSpPr>
          <p:sp>
            <p:nvSpPr>
              <p:cNvPr id="1230" name="Google Shape;1230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3" name="Google Shape;1233;p32"/>
            <p:cNvGrpSpPr/>
            <p:nvPr/>
          </p:nvGrpSpPr>
          <p:grpSpPr>
            <a:xfrm>
              <a:off x="2112" y="2544"/>
              <a:ext cx="1536" cy="115"/>
              <a:chOff x="533400" y="3505200"/>
              <a:chExt cx="2438400" cy="182880"/>
            </a:xfrm>
          </p:grpSpPr>
          <p:sp>
            <p:nvSpPr>
              <p:cNvPr id="1234" name="Google Shape;1234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7" name="Google Shape;1237;p32"/>
            <p:cNvGrpSpPr/>
            <p:nvPr/>
          </p:nvGrpSpPr>
          <p:grpSpPr>
            <a:xfrm>
              <a:off x="2112" y="2736"/>
              <a:ext cx="1536" cy="96"/>
              <a:chOff x="533400" y="4267200"/>
              <a:chExt cx="2438400" cy="152400"/>
            </a:xfrm>
          </p:grpSpPr>
          <p:sp>
            <p:nvSpPr>
              <p:cNvPr id="1238" name="Google Shape;1238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1" name="Google Shape;1241;p32"/>
            <p:cNvGrpSpPr/>
            <p:nvPr/>
          </p:nvGrpSpPr>
          <p:grpSpPr>
            <a:xfrm>
              <a:off x="3936" y="2544"/>
              <a:ext cx="1536" cy="115"/>
              <a:chOff x="533400" y="3505200"/>
              <a:chExt cx="2438400" cy="182880"/>
            </a:xfrm>
          </p:grpSpPr>
          <p:sp>
            <p:nvSpPr>
              <p:cNvPr id="1242" name="Google Shape;1242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5" name="Google Shape;1245;p32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1246" name="Google Shape;1246;p32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2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2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9" name="Google Shape;1249;p32"/>
            <p:cNvSpPr/>
            <p:nvPr/>
          </p:nvSpPr>
          <p:spPr>
            <a:xfrm>
              <a:off x="2448" y="1248"/>
              <a:ext cx="816" cy="528"/>
            </a:xfrm>
            <a:prstGeom prst="ellipse">
              <a:avLst/>
            </a:prstGeom>
            <a:noFill/>
            <a:ln cap="flat" cmpd="sng" w="38100">
              <a:solidFill>
                <a:srgbClr val="531A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0" name="Google Shape;1250;p32"/>
            <p:cNvGrpSpPr/>
            <p:nvPr/>
          </p:nvGrpSpPr>
          <p:grpSpPr>
            <a:xfrm>
              <a:off x="336" y="2544"/>
              <a:ext cx="1536" cy="115"/>
              <a:chOff x="533400" y="3505200"/>
              <a:chExt cx="2438400" cy="182880"/>
            </a:xfrm>
          </p:grpSpPr>
          <p:sp>
            <p:nvSpPr>
              <p:cNvPr id="1251" name="Google Shape;1251;p32"/>
              <p:cNvSpPr/>
              <p:nvPr/>
            </p:nvSpPr>
            <p:spPr>
              <a:xfrm>
                <a:off x="5334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2"/>
              <p:cNvSpPr/>
              <p:nvPr/>
            </p:nvSpPr>
            <p:spPr>
              <a:xfrm>
                <a:off x="1600200" y="3505200"/>
                <a:ext cx="6858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2"/>
              <p:cNvSpPr/>
              <p:nvPr/>
            </p:nvSpPr>
            <p:spPr>
              <a:xfrm>
                <a:off x="2590800" y="3505200"/>
                <a:ext cx="381000" cy="18288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4" name="Google Shape;1254;p32"/>
            <p:cNvGrpSpPr/>
            <p:nvPr/>
          </p:nvGrpSpPr>
          <p:grpSpPr>
            <a:xfrm>
              <a:off x="1296" y="1249"/>
              <a:ext cx="912" cy="194"/>
              <a:chOff x="2057400" y="1981201"/>
              <a:chExt cx="1219200" cy="307777"/>
            </a:xfrm>
          </p:grpSpPr>
          <p:cxnSp>
            <p:nvCxnSpPr>
              <p:cNvPr id="1255" name="Google Shape;1255;p32"/>
              <p:cNvCxnSpPr/>
              <p:nvPr/>
            </p:nvCxnSpPr>
            <p:spPr>
              <a:xfrm>
                <a:off x="2057400" y="2133600"/>
                <a:ext cx="12192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>
                    <a:alpha val="49803"/>
                  </a:srgbClr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56" name="Google Shape;1256;p32"/>
              <p:cNvSpPr txBox="1"/>
              <p:nvPr/>
            </p:nvSpPr>
            <p:spPr>
              <a:xfrm>
                <a:off x="2209800" y="1981201"/>
                <a:ext cx="838200" cy="307777"/>
              </a:xfrm>
              <a:prstGeom prst="rect">
                <a:avLst/>
              </a:prstGeom>
              <a:solidFill>
                <a:srgbClr val="800000">
                  <a:alpha val="49803"/>
                </a:srgbClr>
              </a:solidFill>
              <a:ln cap="flat" cmpd="sng" w="25400">
                <a:solidFill>
                  <a:srgbClr val="FF0000">
                    <a:alpha val="49803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/>
              </a:p>
            </p:txBody>
          </p:sp>
        </p:grpSp>
        <p:grpSp>
          <p:nvGrpSpPr>
            <p:cNvPr id="1257" name="Google Shape;1257;p32"/>
            <p:cNvGrpSpPr/>
            <p:nvPr/>
          </p:nvGrpSpPr>
          <p:grpSpPr>
            <a:xfrm>
              <a:off x="1536" y="1681"/>
              <a:ext cx="912" cy="194"/>
              <a:chOff x="2438400" y="2590800"/>
              <a:chExt cx="1295400" cy="307777"/>
            </a:xfrm>
          </p:grpSpPr>
          <p:cxnSp>
            <p:nvCxnSpPr>
              <p:cNvPr id="1258" name="Google Shape;1258;p32"/>
              <p:cNvCxnSpPr/>
              <p:nvPr/>
            </p:nvCxnSpPr>
            <p:spPr>
              <a:xfrm rot="10800000">
                <a:off x="24384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7D28C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59" name="Google Shape;1259;p32"/>
              <p:cNvSpPr txBox="1"/>
              <p:nvPr/>
            </p:nvSpPr>
            <p:spPr>
              <a:xfrm>
                <a:off x="2743784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10.3.0.0</a:t>
                </a:r>
                <a:endParaRPr/>
              </a:p>
            </p:txBody>
          </p:sp>
        </p:grpSp>
        <p:grpSp>
          <p:nvGrpSpPr>
            <p:cNvPr id="1260" name="Google Shape;1260;p32"/>
            <p:cNvGrpSpPr/>
            <p:nvPr/>
          </p:nvGrpSpPr>
          <p:grpSpPr>
            <a:xfrm>
              <a:off x="3312" y="1681"/>
              <a:ext cx="912" cy="194"/>
              <a:chOff x="5257800" y="2590800"/>
              <a:chExt cx="1295400" cy="307777"/>
            </a:xfrm>
          </p:grpSpPr>
          <p:cxnSp>
            <p:nvCxnSpPr>
              <p:cNvPr id="1261" name="Google Shape;1261;p32"/>
              <p:cNvCxnSpPr/>
              <p:nvPr/>
            </p:nvCxnSpPr>
            <p:spPr>
              <a:xfrm>
                <a:off x="5257800" y="2743200"/>
                <a:ext cx="1295400" cy="1587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62" name="Google Shape;1262;p32"/>
              <p:cNvSpPr txBox="1"/>
              <p:nvPr/>
            </p:nvSpPr>
            <p:spPr>
              <a:xfrm>
                <a:off x="5486483" y="2590800"/>
                <a:ext cx="838033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</p:grpSp>
      <p:sp>
        <p:nvSpPr>
          <p:cNvPr id="1263" name="Google Shape;1263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/>
          <p:nvPr>
            <p:ph idx="4294967295" type="title"/>
          </p:nvPr>
        </p:nvSpPr>
        <p:spPr>
          <a:xfrm>
            <a:off x="1484311" y="685801"/>
            <a:ext cx="10018713" cy="916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cxnSp>
        <p:nvCxnSpPr>
          <p:cNvPr id="1269" name="Google Shape;1269;p33"/>
          <p:cNvCxnSpPr/>
          <p:nvPr/>
        </p:nvCxnSpPr>
        <p:spPr>
          <a:xfrm>
            <a:off x="9753600" y="2133600"/>
            <a:ext cx="457200" cy="1588"/>
          </a:xfrm>
          <a:prstGeom prst="straightConnector1">
            <a:avLst/>
          </a:prstGeom>
          <a:noFill/>
          <a:ln cap="flat" cmpd="sng" w="50800">
            <a:solidFill>
              <a:srgbClr val="008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0" name="Google Shape;1270;p33"/>
          <p:cNvGrpSpPr/>
          <p:nvPr/>
        </p:nvGrpSpPr>
        <p:grpSpPr>
          <a:xfrm>
            <a:off x="1676400" y="2184401"/>
            <a:ext cx="8839200" cy="3432175"/>
            <a:chOff x="96" y="816"/>
            <a:chExt cx="5568" cy="2162"/>
          </a:xfrm>
        </p:grpSpPr>
        <p:pic>
          <p:nvPicPr>
            <p:cNvPr descr="dv10.jpg" id="1271" name="Google Shape;1271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816"/>
              <a:ext cx="5568" cy="21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72" name="Google Shape;1272;p33"/>
            <p:cNvGrpSpPr/>
            <p:nvPr/>
          </p:nvGrpSpPr>
          <p:grpSpPr>
            <a:xfrm>
              <a:off x="3936" y="2736"/>
              <a:ext cx="1536" cy="96"/>
              <a:chOff x="533400" y="4267200"/>
              <a:chExt cx="2438400" cy="152400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5334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1600200" y="4267200"/>
                <a:ext cx="6858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2590800" y="4267200"/>
                <a:ext cx="381000" cy="152400"/>
              </a:xfrm>
              <a:prstGeom prst="rect">
                <a:avLst/>
              </a:prstGeom>
              <a:solidFill>
                <a:schemeClr val="lt1"/>
              </a:solidFill>
              <a:ln cap="flat" cmpd="sng" w="381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6" name="Google Shape;1276;p33"/>
            <p:cNvGrpSpPr/>
            <p:nvPr/>
          </p:nvGrpSpPr>
          <p:grpSpPr>
            <a:xfrm>
              <a:off x="336" y="1248"/>
              <a:ext cx="5136" cy="1584"/>
              <a:chOff x="336" y="1248"/>
              <a:chExt cx="5136" cy="1584"/>
            </a:xfrm>
          </p:grpSpPr>
          <p:grpSp>
            <p:nvGrpSpPr>
              <p:cNvPr id="1277" name="Google Shape;1277;p33"/>
              <p:cNvGrpSpPr/>
              <p:nvPr/>
            </p:nvGrpSpPr>
            <p:grpSpPr>
              <a:xfrm>
                <a:off x="3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78" name="Google Shape;1278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9" name="Google Shape;1279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0" name="Google Shape;1280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1" name="Google Shape;1281;p33"/>
              <p:cNvGrpSpPr/>
              <p:nvPr/>
            </p:nvGrpSpPr>
            <p:grpSpPr>
              <a:xfrm>
                <a:off x="336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1282" name="Google Shape;1282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5" name="Google Shape;1285;p33"/>
              <p:cNvGrpSpPr/>
              <p:nvPr/>
            </p:nvGrpSpPr>
            <p:grpSpPr>
              <a:xfrm>
                <a:off x="2112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86" name="Google Shape;1286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89" name="Google Shape;1289;p33"/>
              <p:cNvGrpSpPr/>
              <p:nvPr/>
            </p:nvGrpSpPr>
            <p:grpSpPr>
              <a:xfrm>
                <a:off x="2112" y="2736"/>
                <a:ext cx="1536" cy="96"/>
                <a:chOff x="533400" y="4267200"/>
                <a:chExt cx="2438400" cy="152400"/>
              </a:xfrm>
            </p:grpSpPr>
            <p:sp>
              <p:nvSpPr>
                <p:cNvPr id="1290" name="Google Shape;1290;p33"/>
                <p:cNvSpPr/>
                <p:nvPr/>
              </p:nvSpPr>
              <p:spPr>
                <a:xfrm>
                  <a:off x="5334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1" name="Google Shape;1291;p33"/>
                <p:cNvSpPr/>
                <p:nvPr/>
              </p:nvSpPr>
              <p:spPr>
                <a:xfrm>
                  <a:off x="1600200" y="4267200"/>
                  <a:ext cx="6858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33"/>
                <p:cNvSpPr/>
                <p:nvPr/>
              </p:nvSpPr>
              <p:spPr>
                <a:xfrm>
                  <a:off x="2590800" y="4267200"/>
                  <a:ext cx="381000" cy="1524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93" name="Google Shape;1293;p33"/>
              <p:cNvGrpSpPr/>
              <p:nvPr/>
            </p:nvGrpSpPr>
            <p:grpSpPr>
              <a:xfrm>
                <a:off x="3936" y="2544"/>
                <a:ext cx="1536" cy="115"/>
                <a:chOff x="533400" y="3505200"/>
                <a:chExt cx="2438400" cy="182880"/>
              </a:xfrm>
            </p:grpSpPr>
            <p:sp>
              <p:nvSpPr>
                <p:cNvPr id="1294" name="Google Shape;1294;p33"/>
                <p:cNvSpPr/>
                <p:nvPr/>
              </p:nvSpPr>
              <p:spPr>
                <a:xfrm>
                  <a:off x="5334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33"/>
                <p:cNvSpPr/>
                <p:nvPr/>
              </p:nvSpPr>
              <p:spPr>
                <a:xfrm>
                  <a:off x="1600200" y="3505200"/>
                  <a:ext cx="6858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33"/>
                <p:cNvSpPr/>
                <p:nvPr/>
              </p:nvSpPr>
              <p:spPr>
                <a:xfrm>
                  <a:off x="2590800" y="3505200"/>
                  <a:ext cx="381000" cy="18288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381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7" name="Google Shape;1297;p33"/>
              <p:cNvSpPr/>
              <p:nvPr/>
            </p:nvSpPr>
            <p:spPr>
              <a:xfrm>
                <a:off x="4464" y="1248"/>
                <a:ext cx="720" cy="528"/>
              </a:xfrm>
              <a:prstGeom prst="ellipse">
                <a:avLst/>
              </a:prstGeom>
              <a:noFill/>
              <a:ln cap="flat" cmpd="sng" w="38100">
                <a:solidFill>
                  <a:srgbClr val="008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8" name="Google Shape;1298;p33"/>
              <p:cNvGrpSpPr/>
              <p:nvPr/>
            </p:nvGrpSpPr>
            <p:grpSpPr>
              <a:xfrm>
                <a:off x="1296" y="1249"/>
                <a:ext cx="816" cy="194"/>
                <a:chOff x="2057400" y="1981201"/>
                <a:chExt cx="1219200" cy="307777"/>
              </a:xfrm>
            </p:grpSpPr>
            <p:cxnSp>
              <p:nvCxnSpPr>
                <p:cNvPr id="1299" name="Google Shape;1299;p33"/>
                <p:cNvCxnSpPr/>
                <p:nvPr/>
              </p:nvCxnSpPr>
              <p:spPr>
                <a:xfrm>
                  <a:off x="2057400" y="2133600"/>
                  <a:ext cx="12192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FF0000">
                      <a:alpha val="49803"/>
                    </a:srgbClr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00" name="Google Shape;1300;p33"/>
                <p:cNvSpPr txBox="1"/>
                <p:nvPr/>
              </p:nvSpPr>
              <p:spPr>
                <a:xfrm>
                  <a:off x="2209799" y="1981201"/>
                  <a:ext cx="838200" cy="307777"/>
                </a:xfrm>
                <a:prstGeom prst="rect">
                  <a:avLst/>
                </a:prstGeom>
                <a:solidFill>
                  <a:srgbClr val="800000">
                    <a:alpha val="49803"/>
                  </a:srgbClr>
                </a:solidFill>
                <a:ln cap="flat" cmpd="sng" w="25400">
                  <a:solidFill>
                    <a:srgbClr val="FF0000">
                      <a:alpha val="4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10.1.0.0</a:t>
                  </a:r>
                  <a:endParaRPr/>
                </a:p>
              </p:txBody>
            </p:sp>
          </p:grpSp>
          <p:grpSp>
            <p:nvGrpSpPr>
              <p:cNvPr id="1301" name="Google Shape;1301;p33"/>
              <p:cNvGrpSpPr/>
              <p:nvPr/>
            </p:nvGrpSpPr>
            <p:grpSpPr>
              <a:xfrm>
                <a:off x="1488" y="1681"/>
                <a:ext cx="864" cy="194"/>
                <a:chOff x="2438400" y="2590800"/>
                <a:chExt cx="1295400" cy="307777"/>
              </a:xfrm>
            </p:grpSpPr>
            <p:cxnSp>
              <p:nvCxnSpPr>
                <p:cNvPr id="1302" name="Google Shape;1302;p33"/>
                <p:cNvCxnSpPr/>
                <p:nvPr/>
              </p:nvCxnSpPr>
              <p:spPr>
                <a:xfrm rot="10800000">
                  <a:off x="2438400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B0F0">
                      <a:alpha val="49803"/>
                    </a:srgbClr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03" name="Google Shape;1303;p33"/>
                <p:cNvSpPr txBox="1"/>
                <p:nvPr/>
              </p:nvSpPr>
              <p:spPr>
                <a:xfrm>
                  <a:off x="2742759" y="2590800"/>
                  <a:ext cx="838111" cy="307777"/>
                </a:xfrm>
                <a:prstGeom prst="rect">
                  <a:avLst/>
                </a:prstGeom>
                <a:solidFill>
                  <a:srgbClr val="531A88">
                    <a:alpha val="49803"/>
                  </a:srgbClr>
                </a:solidFill>
                <a:ln cap="flat" cmpd="sng" w="25400">
                  <a:solidFill>
                    <a:srgbClr val="00B0F0">
                      <a:alpha val="49803"/>
                    </a:srgbClr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10.3.0.0</a:t>
                  </a:r>
                  <a:endParaRPr/>
                </a:p>
              </p:txBody>
            </p:sp>
          </p:grpSp>
          <p:grpSp>
            <p:nvGrpSpPr>
              <p:cNvPr id="1304" name="Google Shape;1304;p33"/>
              <p:cNvGrpSpPr/>
              <p:nvPr/>
            </p:nvGrpSpPr>
            <p:grpSpPr>
              <a:xfrm>
                <a:off x="3312" y="1681"/>
                <a:ext cx="912" cy="194"/>
                <a:chOff x="5257799" y="2590800"/>
                <a:chExt cx="1295400" cy="307777"/>
              </a:xfrm>
            </p:grpSpPr>
            <p:cxnSp>
              <p:nvCxnSpPr>
                <p:cNvPr id="1305" name="Google Shape;1305;p33"/>
                <p:cNvCxnSpPr/>
                <p:nvPr/>
              </p:nvCxnSpPr>
              <p:spPr>
                <a:xfrm>
                  <a:off x="5257799" y="27432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531A88">
                      <a:alpha val="49803"/>
                    </a:srgbClr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306" name="Google Shape;1306;p33"/>
                <p:cNvSpPr txBox="1"/>
                <p:nvPr/>
              </p:nvSpPr>
              <p:spPr>
                <a:xfrm>
                  <a:off x="5486483" y="2590800"/>
                  <a:ext cx="838033" cy="307777"/>
                </a:xfrm>
                <a:prstGeom prst="rect">
                  <a:avLst/>
                </a:prstGeom>
                <a:solidFill>
                  <a:srgbClr val="531A88">
                    <a:alpha val="49803"/>
                  </a:srgbClr>
                </a:solidFill>
                <a:ln cap="flat" cmpd="sng" w="25400">
                  <a:solidFill>
                    <a:srgbClr val="00B0F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10.2.0.0</a:t>
                  </a:r>
                  <a:endParaRPr/>
                </a:p>
              </p:txBody>
            </p:sp>
          </p:grpSp>
          <p:grpSp>
            <p:nvGrpSpPr>
              <p:cNvPr id="1307" name="Google Shape;1307;p33"/>
              <p:cNvGrpSpPr/>
              <p:nvPr/>
            </p:nvGrpSpPr>
            <p:grpSpPr>
              <a:xfrm>
                <a:off x="3600" y="1249"/>
                <a:ext cx="960" cy="194"/>
                <a:chOff x="5715000" y="1981200"/>
                <a:chExt cx="1295400" cy="307777"/>
              </a:xfrm>
            </p:grpSpPr>
            <p:cxnSp>
              <p:nvCxnSpPr>
                <p:cNvPr id="1308" name="Google Shape;1308;p33"/>
                <p:cNvCxnSpPr/>
                <p:nvPr/>
              </p:nvCxnSpPr>
              <p:spPr>
                <a:xfrm rot="10800000">
                  <a:off x="5715000" y="2133600"/>
                  <a:ext cx="1295400" cy="1588"/>
                </a:xfrm>
                <a:prstGeom prst="straightConnector1">
                  <a:avLst/>
                </a:prstGeom>
                <a:noFill/>
                <a:ln cap="flat" cmpd="sng" w="50800">
                  <a:solidFill>
                    <a:srgbClr val="008000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1309" name="Google Shape;1309;p33"/>
                <p:cNvSpPr txBox="1"/>
                <p:nvPr/>
              </p:nvSpPr>
              <p:spPr>
                <a:xfrm>
                  <a:off x="6019958" y="1981200"/>
                  <a:ext cx="837962" cy="307777"/>
                </a:xfrm>
                <a:prstGeom prst="rect">
                  <a:avLst/>
                </a:prstGeom>
                <a:solidFill>
                  <a:srgbClr val="008000"/>
                </a:solidFill>
                <a:ln cap="flat" cmpd="sng" w="25400">
                  <a:solidFill>
                    <a:srgbClr val="66FF66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FFFF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10.4.0.0</a:t>
                  </a:r>
                  <a:endParaRPr/>
                </a:p>
              </p:txBody>
            </p:sp>
          </p:grpSp>
        </p:grpSp>
      </p:grpSp>
      <p:sp>
        <p:nvSpPr>
          <p:cNvPr id="1310" name="Google Shape;1310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4"/>
          <p:cNvSpPr txBox="1"/>
          <p:nvPr>
            <p:ph idx="4294967295" type="title"/>
          </p:nvPr>
        </p:nvSpPr>
        <p:spPr>
          <a:xfrm>
            <a:off x="1676400" y="457200"/>
            <a:ext cx="10018713" cy="4876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316" name="Google Shape;1316;p34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the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10.2.0.0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0.jpg" id="1317" name="Google Shape;131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8" name="Google Shape;1318;p34"/>
          <p:cNvGrpSpPr/>
          <p:nvPr/>
        </p:nvGrpSpPr>
        <p:grpSpPr>
          <a:xfrm>
            <a:off x="2057400" y="4038600"/>
            <a:ext cx="2438400" cy="182880"/>
            <a:chOff x="533400" y="3505200"/>
            <a:chExt cx="2438400" cy="182880"/>
          </a:xfrm>
        </p:grpSpPr>
        <p:sp>
          <p:nvSpPr>
            <p:cNvPr id="1319" name="Google Shape;1319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2" name="Google Shape;1322;p34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23" name="Google Shape;1323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6" name="Google Shape;1326;p34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327" name="Google Shape;1327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34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331" name="Google Shape;1331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4" name="Google Shape;1334;p34"/>
          <p:cNvGrpSpPr/>
          <p:nvPr/>
        </p:nvGrpSpPr>
        <p:grpSpPr>
          <a:xfrm>
            <a:off x="7772400" y="4038600"/>
            <a:ext cx="2438400" cy="182880"/>
            <a:chOff x="533400" y="3505200"/>
            <a:chExt cx="2438400" cy="182880"/>
          </a:xfrm>
        </p:grpSpPr>
        <p:sp>
          <p:nvSpPr>
            <p:cNvPr id="1335" name="Google Shape;1335;p34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8" name="Google Shape;1338;p34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39" name="Google Shape;1339;p34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2" name="Google Shape;1342;p34"/>
          <p:cNvGrpSpPr/>
          <p:nvPr/>
        </p:nvGrpSpPr>
        <p:grpSpPr>
          <a:xfrm>
            <a:off x="3962400" y="2667000"/>
            <a:ext cx="1295400" cy="304800"/>
            <a:chOff x="2438400" y="2590800"/>
            <a:chExt cx="1295400" cy="304800"/>
          </a:xfrm>
        </p:grpSpPr>
        <p:cxnSp>
          <p:nvCxnSpPr>
            <p:cNvPr id="1343" name="Google Shape;1343;p34"/>
            <p:cNvCxnSpPr/>
            <p:nvPr/>
          </p:nvCxnSpPr>
          <p:spPr>
            <a:xfrm rot="10800000">
              <a:off x="24384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44" name="Google Shape;1344;p34"/>
            <p:cNvSpPr txBox="1"/>
            <p:nvPr/>
          </p:nvSpPr>
          <p:spPr>
            <a:xfrm>
              <a:off x="2743200" y="2590800"/>
              <a:ext cx="838200" cy="304800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sp>
        <p:nvSpPr>
          <p:cNvPr id="1345" name="Google Shape;1345;p34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6" name="Google Shape;1346;p34"/>
          <p:cNvGrpSpPr/>
          <p:nvPr/>
        </p:nvGrpSpPr>
        <p:grpSpPr>
          <a:xfrm>
            <a:off x="6781800" y="1981200"/>
            <a:ext cx="2971800" cy="990600"/>
            <a:chOff x="5257800" y="1981200"/>
            <a:chExt cx="2971800" cy="990600"/>
          </a:xfrm>
        </p:grpSpPr>
        <p:grpSp>
          <p:nvGrpSpPr>
            <p:cNvPr id="1347" name="Google Shape;1347;p34"/>
            <p:cNvGrpSpPr/>
            <p:nvPr/>
          </p:nvGrpSpPr>
          <p:grpSpPr>
            <a:xfrm>
              <a:off x="5257800" y="2667000"/>
              <a:ext cx="1295400" cy="304800"/>
              <a:chOff x="5257800" y="2590800"/>
              <a:chExt cx="1295400" cy="304800"/>
            </a:xfrm>
          </p:grpSpPr>
          <p:cxnSp>
            <p:nvCxnSpPr>
              <p:cNvPr id="1348" name="Google Shape;1348;p34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49" name="Google Shape;1349;p34"/>
              <p:cNvSpPr txBox="1"/>
              <p:nvPr/>
            </p:nvSpPr>
            <p:spPr>
              <a:xfrm>
                <a:off x="5486400" y="2590800"/>
                <a:ext cx="838200" cy="304800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  <p:sp>
          <p:nvSpPr>
            <p:cNvPr id="1350" name="Google Shape;1350;p34"/>
            <p:cNvSpPr/>
            <p:nvPr/>
          </p:nvSpPr>
          <p:spPr>
            <a:xfrm>
              <a:off x="7086600" y="1981200"/>
              <a:ext cx="1143000" cy="838200"/>
            </a:xfrm>
            <a:prstGeom prst="ellipse">
              <a:avLst/>
            </a:prstGeom>
            <a:noFill/>
            <a:ln cap="flat" cmpd="sng" w="3810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1" name="Google Shape;1351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356" name="Google Shape;13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7" name="Google Shape;1357;p35"/>
          <p:cNvSpPr txBox="1"/>
          <p:nvPr>
            <p:ph idx="4294967295" type="title"/>
          </p:nvPr>
        </p:nvSpPr>
        <p:spPr>
          <a:xfrm>
            <a:off x="1620043" y="292101"/>
            <a:ext cx="10018713" cy="4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Initial Exchange of Routing Information</a:t>
            </a:r>
            <a:endParaRPr/>
          </a:p>
        </p:txBody>
      </p:sp>
      <p:sp>
        <p:nvSpPr>
          <p:cNvPr id="1358" name="Google Shape;1358;p35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R1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10.1.0.0 </a:t>
            </a:r>
            <a:r>
              <a:rPr lang="en-US"/>
              <a:t>and adds it to its routing table.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R2 Receives</a:t>
            </a:r>
            <a:r>
              <a:rPr lang="en-US"/>
              <a:t> the update </a:t>
            </a:r>
            <a:r>
              <a:rPr lang="en-US">
                <a:solidFill>
                  <a:srgbClr val="00B050"/>
                </a:solidFill>
              </a:rPr>
              <a:t>from R3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10.4.0.0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and adds it to its routing table.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1359" name="Google Shape;1359;p35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60" name="Google Shape;1360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35"/>
          <p:cNvGrpSpPr/>
          <p:nvPr/>
        </p:nvGrpSpPr>
        <p:grpSpPr>
          <a:xfrm>
            <a:off x="4876800" y="4038600"/>
            <a:ext cx="2438400" cy="182880"/>
            <a:chOff x="533400" y="3505200"/>
            <a:chExt cx="2438400" cy="182880"/>
          </a:xfrm>
        </p:grpSpPr>
        <p:sp>
          <p:nvSpPr>
            <p:cNvPr id="1364" name="Google Shape;1364;p35"/>
            <p:cNvSpPr/>
            <p:nvPr/>
          </p:nvSpPr>
          <p:spPr>
            <a:xfrm>
              <a:off x="5334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1600200" y="3505200"/>
              <a:ext cx="6858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2590800" y="3505200"/>
              <a:ext cx="381000" cy="1828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7" name="Google Shape;1367;p35"/>
          <p:cNvGrpSpPr/>
          <p:nvPr/>
        </p:nvGrpSpPr>
        <p:grpSpPr>
          <a:xfrm>
            <a:off x="4876800" y="4343400"/>
            <a:ext cx="2438400" cy="152400"/>
            <a:chOff x="533400" y="4267200"/>
            <a:chExt cx="2438400" cy="152400"/>
          </a:xfrm>
        </p:grpSpPr>
        <p:sp>
          <p:nvSpPr>
            <p:cNvPr id="1368" name="Google Shape;1368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1" name="Google Shape;1371;p35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72" name="Google Shape;1372;p35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5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35"/>
          <p:cNvSpPr/>
          <p:nvPr/>
        </p:nvSpPr>
        <p:spPr>
          <a:xfrm>
            <a:off x="5410200" y="1981200"/>
            <a:ext cx="12954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6" name="Google Shape;1376;p35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1377" name="Google Shape;1377;p35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78" name="Google Shape;1378;p35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grpSp>
        <p:nvGrpSpPr>
          <p:cNvPr id="1379" name="Google Shape;1379;p35"/>
          <p:cNvGrpSpPr/>
          <p:nvPr/>
        </p:nvGrpSpPr>
        <p:grpSpPr>
          <a:xfrm>
            <a:off x="7086600" y="1981201"/>
            <a:ext cx="1447800" cy="307777"/>
            <a:chOff x="5715000" y="1981200"/>
            <a:chExt cx="1295400" cy="307777"/>
          </a:xfrm>
        </p:grpSpPr>
        <p:cxnSp>
          <p:nvCxnSpPr>
            <p:cNvPr id="1380" name="Google Shape;1380;p35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81" name="Google Shape;1381;p35"/>
            <p:cNvSpPr txBox="1"/>
            <p:nvPr/>
          </p:nvSpPr>
          <p:spPr>
            <a:xfrm>
              <a:off x="6020385" y="1981200"/>
              <a:ext cx="838033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sp>
        <p:nvSpPr>
          <p:cNvPr id="1382" name="Google Shape;138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387" name="Google Shape;138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36"/>
          <p:cNvSpPr txBox="1"/>
          <p:nvPr>
            <p:ph idx="4294967295" type="title"/>
          </p:nvPr>
        </p:nvSpPr>
        <p:spPr>
          <a:xfrm>
            <a:off x="1638300" y="457200"/>
            <a:ext cx="10018713" cy="687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389" name="Google Shape;1389;p36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Sends an update about network </a:t>
            </a:r>
            <a:r>
              <a:rPr lang="en-US">
                <a:solidFill>
                  <a:srgbClr val="FF0000"/>
                </a:solidFill>
              </a:rPr>
              <a:t>10.1.0.0</a:t>
            </a:r>
            <a:r>
              <a:rPr lang="en-US"/>
              <a:t> out the S0/0/0 interface with a metric of 1  -  </a:t>
            </a:r>
            <a:r>
              <a:rPr lang="en-US">
                <a:solidFill>
                  <a:srgbClr val="FF0000"/>
                </a:solidFill>
              </a:rPr>
              <a:t>AGAIN!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00B050"/>
                </a:solidFill>
              </a:rPr>
              <a:t>When R2 receives the update</a:t>
            </a:r>
            <a:r>
              <a:rPr lang="en-US"/>
              <a:t>, there is </a:t>
            </a:r>
            <a:r>
              <a:rPr lang="en-US">
                <a:solidFill>
                  <a:srgbClr val="FF0000"/>
                </a:solidFill>
              </a:rPr>
              <a:t>no change</a:t>
            </a:r>
            <a:r>
              <a:rPr lang="en-US"/>
              <a:t> in information so the update is ignored.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1390" name="Google Shape;1390;p36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391" name="Google Shape;1391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36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395" name="Google Shape;1395;p36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8" name="Google Shape;1398;p36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9" name="Google Shape;1399;p36"/>
          <p:cNvGrpSpPr/>
          <p:nvPr/>
        </p:nvGrpSpPr>
        <p:grpSpPr>
          <a:xfrm>
            <a:off x="3581400" y="1981201"/>
            <a:ext cx="1219200" cy="304800"/>
            <a:chOff x="2057400" y="1981201"/>
            <a:chExt cx="1219200" cy="304800"/>
          </a:xfrm>
        </p:grpSpPr>
        <p:cxnSp>
          <p:nvCxnSpPr>
            <p:cNvPr id="1400" name="Google Shape;1400;p36"/>
            <p:cNvCxnSpPr/>
            <p:nvPr/>
          </p:nvCxnSpPr>
          <p:spPr>
            <a:xfrm>
              <a:off x="2057400" y="2133600"/>
              <a:ext cx="12192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01" name="Google Shape;1401;p36"/>
            <p:cNvSpPr txBox="1"/>
            <p:nvPr/>
          </p:nvSpPr>
          <p:spPr>
            <a:xfrm>
              <a:off x="2209800" y="1981201"/>
              <a:ext cx="838200" cy="304800"/>
            </a:xfrm>
            <a:prstGeom prst="rect">
              <a:avLst/>
            </a:prstGeom>
            <a:solidFill>
              <a:srgbClr val="990000"/>
            </a:solidFill>
            <a:ln cap="flat" cmpd="sng" w="25400">
              <a:solidFill>
                <a:srgbClr val="FF0000">
                  <a:alpha val="4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402" name="Google Shape;1402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407" name="Google Shape;14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37"/>
          <p:cNvSpPr txBox="1"/>
          <p:nvPr>
            <p:ph idx="4294967295" type="title"/>
          </p:nvPr>
        </p:nvSpPr>
        <p:spPr>
          <a:xfrm>
            <a:off x="1620043" y="497229"/>
            <a:ext cx="1001871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09" name="Google Shape;1409;p37"/>
          <p:cNvSpPr txBox="1"/>
          <p:nvPr>
            <p:ph idx="4294967295" type="body"/>
          </p:nvPr>
        </p:nvSpPr>
        <p:spPr>
          <a:xfrm>
            <a:off x="1676400" y="5006975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Sends an update about networks </a:t>
            </a:r>
            <a:r>
              <a:rPr lang="en-US" sz="2000">
                <a:solidFill>
                  <a:srgbClr val="FF0000"/>
                </a:solidFill>
              </a:rPr>
              <a:t>10.3.0.0</a:t>
            </a:r>
            <a:r>
              <a:rPr lang="en-US" sz="2000"/>
              <a:t> with a metric of 1 and </a:t>
            </a:r>
            <a:r>
              <a:rPr lang="en-US" sz="2000">
                <a:solidFill>
                  <a:srgbClr val="FF0000"/>
                </a:solidFill>
              </a:rPr>
              <a:t>10.4.0.0</a:t>
            </a:r>
            <a:r>
              <a:rPr lang="en-US" sz="2000"/>
              <a:t> with a metric of 2 out the </a:t>
            </a:r>
            <a:r>
              <a:rPr lang="en-US" sz="2000">
                <a:solidFill>
                  <a:srgbClr val="FF0000"/>
                </a:solidFill>
              </a:rPr>
              <a:t>Serial 0/0/0</a:t>
            </a:r>
            <a:r>
              <a:rPr lang="en-US" sz="2000"/>
              <a:t> interface.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Similarly sends updates about networks </a:t>
            </a:r>
            <a:r>
              <a:rPr lang="en-US" sz="2000">
                <a:solidFill>
                  <a:srgbClr val="FF0000"/>
                </a:solidFill>
              </a:rPr>
              <a:t>10.1.0.0</a:t>
            </a:r>
            <a:r>
              <a:rPr lang="en-US" sz="2000"/>
              <a:t> with a metric of 2 and </a:t>
            </a:r>
            <a:r>
              <a:rPr lang="en-US" sz="2000">
                <a:solidFill>
                  <a:srgbClr val="FF0000"/>
                </a:solidFill>
              </a:rPr>
              <a:t>10.2.0.0</a:t>
            </a:r>
            <a:r>
              <a:rPr lang="en-US" sz="2000"/>
              <a:t> with a metric of 1 out the </a:t>
            </a:r>
            <a:r>
              <a:rPr lang="en-US" sz="2000">
                <a:solidFill>
                  <a:srgbClr val="FF0000"/>
                </a:solidFill>
              </a:rPr>
              <a:t>Serial 0/0/1</a:t>
            </a:r>
            <a:r>
              <a:rPr lang="en-US" sz="2000"/>
              <a:t> interface.</a:t>
            </a:r>
            <a:endParaRPr/>
          </a:p>
        </p:txBody>
      </p:sp>
      <p:grpSp>
        <p:nvGrpSpPr>
          <p:cNvPr id="1410" name="Google Shape;1410;p37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11" name="Google Shape;1411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37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15" name="Google Shape;1415;p37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8" name="Google Shape;1418;p37"/>
          <p:cNvSpPr/>
          <p:nvPr/>
        </p:nvSpPr>
        <p:spPr>
          <a:xfrm>
            <a:off x="54864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531A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9" name="Google Shape;1419;p37"/>
          <p:cNvGrpSpPr/>
          <p:nvPr/>
        </p:nvGrpSpPr>
        <p:grpSpPr>
          <a:xfrm>
            <a:off x="4648200" y="2743201"/>
            <a:ext cx="1371600" cy="307777"/>
            <a:chOff x="1981200" y="2667000"/>
            <a:chExt cx="1295400" cy="307777"/>
          </a:xfrm>
        </p:grpSpPr>
        <p:cxnSp>
          <p:nvCxnSpPr>
            <p:cNvPr id="1420" name="Google Shape;1420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21" name="Google Shape;1421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grpSp>
        <p:nvGrpSpPr>
          <p:cNvPr id="1422" name="Google Shape;1422;p37"/>
          <p:cNvGrpSpPr/>
          <p:nvPr/>
        </p:nvGrpSpPr>
        <p:grpSpPr>
          <a:xfrm>
            <a:off x="3352800" y="2743201"/>
            <a:ext cx="1371600" cy="307777"/>
            <a:chOff x="1981200" y="2667000"/>
            <a:chExt cx="1295400" cy="307777"/>
          </a:xfrm>
        </p:grpSpPr>
        <p:cxnSp>
          <p:nvCxnSpPr>
            <p:cNvPr id="1423" name="Google Shape;1423;p37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24" name="Google Shape;1424;p37"/>
            <p:cNvSpPr txBox="1"/>
            <p:nvPr/>
          </p:nvSpPr>
          <p:spPr>
            <a:xfrm>
              <a:off x="2285560" y="2667000"/>
              <a:ext cx="8381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grpSp>
        <p:nvGrpSpPr>
          <p:cNvPr id="1425" name="Google Shape;1425;p37"/>
          <p:cNvGrpSpPr/>
          <p:nvPr/>
        </p:nvGrpSpPr>
        <p:grpSpPr>
          <a:xfrm>
            <a:off x="6096000" y="2743201"/>
            <a:ext cx="2743200" cy="307777"/>
            <a:chOff x="4724400" y="2743200"/>
            <a:chExt cx="2590800" cy="307777"/>
          </a:xfrm>
        </p:grpSpPr>
        <p:grpSp>
          <p:nvGrpSpPr>
            <p:cNvPr id="1426" name="Google Shape;1426;p37"/>
            <p:cNvGrpSpPr/>
            <p:nvPr/>
          </p:nvGrpSpPr>
          <p:grpSpPr>
            <a:xfrm>
              <a:off x="60198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1427" name="Google Shape;1427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28" name="Google Shape;1428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10.2.0.0</a:t>
                </a:r>
                <a:endParaRPr/>
              </a:p>
            </p:txBody>
          </p:sp>
        </p:grpSp>
        <p:grpSp>
          <p:nvGrpSpPr>
            <p:cNvPr id="1429" name="Google Shape;1429;p37"/>
            <p:cNvGrpSpPr/>
            <p:nvPr/>
          </p:nvGrpSpPr>
          <p:grpSpPr>
            <a:xfrm>
              <a:off x="4724400" y="2743200"/>
              <a:ext cx="1295400" cy="307777"/>
              <a:chOff x="5257800" y="2590800"/>
              <a:chExt cx="1295400" cy="307777"/>
            </a:xfrm>
          </p:grpSpPr>
          <p:cxnSp>
            <p:nvCxnSpPr>
              <p:cNvPr id="1430" name="Google Shape;1430;p37"/>
              <p:cNvCxnSpPr/>
              <p:nvPr/>
            </p:nvCxnSpPr>
            <p:spPr>
              <a:xfrm>
                <a:off x="5257800" y="2743200"/>
                <a:ext cx="1295400" cy="158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531A88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31" name="Google Shape;1431;p37"/>
              <p:cNvSpPr txBox="1"/>
              <p:nvPr/>
            </p:nvSpPr>
            <p:spPr>
              <a:xfrm>
                <a:off x="5485694" y="2590800"/>
                <a:ext cx="839611" cy="307777"/>
              </a:xfrm>
              <a:prstGeom prst="rect">
                <a:avLst/>
              </a:prstGeom>
              <a:solidFill>
                <a:srgbClr val="531A88"/>
              </a:solidFill>
              <a:ln cap="flat" cmpd="sng" w="25400">
                <a:solidFill>
                  <a:srgbClr val="00B0F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10.1.0.0</a:t>
                </a:r>
                <a:endParaRPr/>
              </a:p>
            </p:txBody>
          </p:sp>
        </p:grpSp>
      </p:grpSp>
      <p:grpSp>
        <p:nvGrpSpPr>
          <p:cNvPr id="1432" name="Google Shape;1432;p37"/>
          <p:cNvGrpSpPr/>
          <p:nvPr/>
        </p:nvGrpSpPr>
        <p:grpSpPr>
          <a:xfrm>
            <a:off x="3581400" y="1752600"/>
            <a:ext cx="4876800" cy="1068388"/>
            <a:chOff x="2057400" y="1752600"/>
            <a:chExt cx="4876800" cy="1067594"/>
          </a:xfrm>
        </p:grpSpPr>
        <p:cxnSp>
          <p:nvCxnSpPr>
            <p:cNvPr id="1433" name="Google Shape;1433;p37"/>
            <p:cNvCxnSpPr/>
            <p:nvPr/>
          </p:nvCxnSpPr>
          <p:spPr>
            <a:xfrm flipH="1" rot="-5400000">
              <a:off x="2894806" y="2134394"/>
              <a:ext cx="686594" cy="685006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4" name="Google Shape;1434;p37"/>
            <p:cNvSpPr txBox="1"/>
            <p:nvPr/>
          </p:nvSpPr>
          <p:spPr>
            <a:xfrm>
              <a:off x="2057400" y="1752600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  <p:cxnSp>
          <p:nvCxnSpPr>
            <p:cNvPr id="1435" name="Google Shape;1435;p37"/>
            <p:cNvCxnSpPr/>
            <p:nvPr/>
          </p:nvCxnSpPr>
          <p:spPr>
            <a:xfrm rot="5400000">
              <a:off x="5524500" y="2247900"/>
              <a:ext cx="609600" cy="533400"/>
            </a:xfrm>
            <a:prstGeom prst="straightConnector1">
              <a:avLst/>
            </a:prstGeom>
            <a:noFill/>
            <a:ln cap="flat" cmpd="sng" w="50800">
              <a:solidFill>
                <a:srgbClr val="99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36" name="Google Shape;1436;p37"/>
            <p:cNvSpPr txBox="1"/>
            <p:nvPr/>
          </p:nvSpPr>
          <p:spPr>
            <a:xfrm>
              <a:off x="6019800" y="1828743"/>
              <a:ext cx="914400" cy="399813"/>
            </a:xfrm>
            <a:prstGeom prst="rect">
              <a:avLst/>
            </a:prstGeom>
            <a:solidFill>
              <a:srgbClr val="660033"/>
            </a:solidFill>
            <a:ln cap="flat" cmpd="sng" w="25400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NEW</a:t>
              </a:r>
              <a:endParaRPr/>
            </a:p>
          </p:txBody>
        </p:sp>
      </p:grpSp>
      <p:sp>
        <p:nvSpPr>
          <p:cNvPr id="1437" name="Google Shape;1437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442" name="Google Shape;14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3" name="Google Shape;1443;p38"/>
          <p:cNvSpPr txBox="1"/>
          <p:nvPr>
            <p:ph idx="4294967295" type="title"/>
          </p:nvPr>
        </p:nvSpPr>
        <p:spPr>
          <a:xfrm>
            <a:off x="1676400" y="454024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grpSp>
        <p:nvGrpSpPr>
          <p:cNvPr id="1444" name="Google Shape;1444;p38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45" name="Google Shape;1445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38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49" name="Google Shape;1449;p38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8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3" name="Google Shape;1453;p38"/>
          <p:cNvGrpSpPr/>
          <p:nvPr/>
        </p:nvGrpSpPr>
        <p:grpSpPr>
          <a:xfrm>
            <a:off x="6934200" y="1981201"/>
            <a:ext cx="1600200" cy="307777"/>
            <a:chOff x="5715000" y="1981200"/>
            <a:chExt cx="1295400" cy="307777"/>
          </a:xfrm>
        </p:grpSpPr>
        <p:cxnSp>
          <p:nvCxnSpPr>
            <p:cNvPr id="1454" name="Google Shape;1454;p38"/>
            <p:cNvCxnSpPr/>
            <p:nvPr/>
          </p:nvCxnSpPr>
          <p:spPr>
            <a:xfrm rot="10800000">
              <a:off x="5715000" y="21336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5" name="Google Shape;1455;p38"/>
            <p:cNvSpPr txBox="1"/>
            <p:nvPr/>
          </p:nvSpPr>
          <p:spPr>
            <a:xfrm>
              <a:off x="6019574" y="1981200"/>
              <a:ext cx="837898" cy="307777"/>
            </a:xfrm>
            <a:prstGeom prst="rect">
              <a:avLst/>
            </a:prstGeom>
            <a:solidFill>
              <a:srgbClr val="008000"/>
            </a:solidFill>
            <a:ln cap="flat" cmpd="sng" w="25400">
              <a:solidFill>
                <a:srgbClr val="66FF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sp>
        <p:nvSpPr>
          <p:cNvPr id="1456" name="Google Shape;1456;p38"/>
          <p:cNvSpPr/>
          <p:nvPr/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Sends an update about network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10.4.0.0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out the S0/0/0 interface with a metric of 1  - 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AGAIN!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When R2 receives the update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, there is </a:t>
            </a:r>
            <a:r>
              <a:rPr lang="en-US" sz="2800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 change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 information so the update is ignored.</a:t>
            </a:r>
            <a:endParaRPr/>
          </a:p>
          <a:p>
            <a:pPr indent="-19177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7" name="Google Shape;1457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462" name="Google Shape;146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p39"/>
          <p:cNvSpPr txBox="1"/>
          <p:nvPr>
            <p:ph idx="4294967295" type="title"/>
          </p:nvPr>
        </p:nvSpPr>
        <p:spPr>
          <a:xfrm>
            <a:off x="1512886" y="383977"/>
            <a:ext cx="10018713" cy="60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64" name="Google Shape;1464;p39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10.3.0.0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R1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10.4.0.0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</p:txBody>
      </p:sp>
      <p:grpSp>
        <p:nvGrpSpPr>
          <p:cNvPr id="1465" name="Google Shape;1465;p39"/>
          <p:cNvGrpSpPr/>
          <p:nvPr/>
        </p:nvGrpSpPr>
        <p:grpSpPr>
          <a:xfrm>
            <a:off x="2057400" y="4343400"/>
            <a:ext cx="2438400" cy="152400"/>
            <a:chOff x="533400" y="4267200"/>
            <a:chExt cx="2438400" cy="152400"/>
          </a:xfrm>
        </p:grpSpPr>
        <p:sp>
          <p:nvSpPr>
            <p:cNvPr id="1466" name="Google Shape;1466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9" name="Google Shape;1469;p39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70" name="Google Shape;1470;p39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3" name="Google Shape;1473;p39"/>
          <p:cNvSpPr/>
          <p:nvPr/>
        </p:nvSpPr>
        <p:spPr>
          <a:xfrm>
            <a:off x="2362200" y="1981200"/>
            <a:ext cx="1219200" cy="838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4" name="Google Shape;1474;p39"/>
          <p:cNvGrpSpPr/>
          <p:nvPr/>
        </p:nvGrpSpPr>
        <p:grpSpPr>
          <a:xfrm>
            <a:off x="4724400" y="2743201"/>
            <a:ext cx="1447800" cy="307777"/>
            <a:chOff x="1981200" y="2667000"/>
            <a:chExt cx="1295400" cy="307777"/>
          </a:xfrm>
        </p:grpSpPr>
        <p:cxnSp>
          <p:nvCxnSpPr>
            <p:cNvPr id="1475" name="Google Shape;1475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6" name="Google Shape;1476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10.4.0.0</a:t>
              </a:r>
              <a:endParaRPr/>
            </a:p>
          </p:txBody>
        </p:sp>
      </p:grpSp>
      <p:grpSp>
        <p:nvGrpSpPr>
          <p:cNvPr id="1477" name="Google Shape;1477;p39"/>
          <p:cNvGrpSpPr/>
          <p:nvPr/>
        </p:nvGrpSpPr>
        <p:grpSpPr>
          <a:xfrm>
            <a:off x="3276600" y="2743201"/>
            <a:ext cx="1447800" cy="307777"/>
            <a:chOff x="1981200" y="2667000"/>
            <a:chExt cx="1295400" cy="307777"/>
          </a:xfrm>
        </p:grpSpPr>
        <p:cxnSp>
          <p:nvCxnSpPr>
            <p:cNvPr id="1478" name="Google Shape;1478;p39"/>
            <p:cNvCxnSpPr/>
            <p:nvPr/>
          </p:nvCxnSpPr>
          <p:spPr>
            <a:xfrm rot="10800000">
              <a:off x="1981200" y="2819400"/>
              <a:ext cx="1295400" cy="1588"/>
            </a:xfrm>
            <a:prstGeom prst="straightConnector1">
              <a:avLst/>
            </a:prstGeom>
            <a:solidFill>
              <a:srgbClr val="531A88"/>
            </a:solidFill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9" name="Google Shape;1479;p39"/>
            <p:cNvSpPr txBox="1"/>
            <p:nvPr/>
          </p:nvSpPr>
          <p:spPr>
            <a:xfrm>
              <a:off x="2286585" y="26670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10.3.0.0</a:t>
              </a:r>
              <a:endParaRPr/>
            </a:p>
          </p:txBody>
        </p:sp>
      </p:grpSp>
      <p:sp>
        <p:nvSpPr>
          <p:cNvPr id="1480" name="Google Shape;1480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1484311" y="685800"/>
            <a:ext cx="10018713" cy="918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1484310" y="1879748"/>
            <a:ext cx="10018713" cy="3987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just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Internet is divided into autonomous systems.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An autonomous system (AS) is a group of networks and routers under the authority of a single administration. </a:t>
            </a:r>
            <a:endParaRPr sz="3200">
              <a:latin typeface="Arimo"/>
              <a:ea typeface="Arimo"/>
              <a:cs typeface="Arimo"/>
              <a:sym typeface="Arimo"/>
            </a:endParaRPr>
          </a:p>
          <a:p>
            <a:pPr indent="-294640" lvl="0" marL="285750" rtl="0" algn="just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Arimo"/>
                <a:ea typeface="Arimo"/>
                <a:cs typeface="Arimo"/>
                <a:sym typeface="Arimo"/>
              </a:rPr>
              <a:t>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inside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an autonomous system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intra-domain routing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. Routing </a:t>
            </a:r>
            <a:r>
              <a:rPr b="1" i="1" lang="en-US" sz="3200">
                <a:latin typeface="Arimo"/>
                <a:ea typeface="Arimo"/>
                <a:cs typeface="Arimo"/>
                <a:sym typeface="Arimo"/>
              </a:rPr>
              <a:t>between</a:t>
            </a:r>
            <a:r>
              <a:rPr lang="en-US" sz="3200">
                <a:latin typeface="Arimo"/>
                <a:ea typeface="Arimo"/>
                <a:cs typeface="Arimo"/>
                <a:sym typeface="Arimo"/>
              </a:rPr>
              <a:t> autonomous systems is called </a:t>
            </a:r>
            <a:r>
              <a:rPr b="1" lang="en-US" sz="3200">
                <a:latin typeface="Arimo"/>
                <a:ea typeface="Arimo"/>
                <a:cs typeface="Arimo"/>
                <a:sym typeface="Arimo"/>
              </a:rPr>
              <a:t>inter-domain routing.</a:t>
            </a:r>
            <a:endParaRPr b="1" sz="32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485" name="Google Shape;14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2954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p40"/>
          <p:cNvSpPr txBox="1"/>
          <p:nvPr>
            <p:ph idx="4294967295" type="title"/>
          </p:nvPr>
        </p:nvSpPr>
        <p:spPr>
          <a:xfrm>
            <a:off x="1676400" y="444304"/>
            <a:ext cx="10018713" cy="500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487" name="Google Shape;1487;p40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 </a:t>
            </a:r>
            <a:r>
              <a:rPr lang="en-US"/>
              <a:t>about network </a:t>
            </a:r>
            <a:r>
              <a:rPr lang="en-US">
                <a:solidFill>
                  <a:srgbClr val="FF0000"/>
                </a:solidFill>
              </a:rPr>
              <a:t>10.2.0.0</a:t>
            </a:r>
            <a:r>
              <a:rPr lang="en-US"/>
              <a:t> and there is no change – </a:t>
            </a:r>
            <a:r>
              <a:rPr lang="en-US">
                <a:solidFill>
                  <a:srgbClr val="FF0000"/>
                </a:solidFill>
              </a:rPr>
              <a:t>update ignored</a:t>
            </a:r>
            <a:r>
              <a:rPr lang="en-US"/>
              <a:t>.</a:t>
            </a:r>
            <a:endParaRPr/>
          </a:p>
          <a:p>
            <a:pPr indent="-342900" lvl="1" marL="342900" rtl="0" algn="l">
              <a:spcBef>
                <a:spcPts val="100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>
                <a:solidFill>
                  <a:srgbClr val="FF0000"/>
                </a:solidFill>
              </a:rPr>
              <a:t>R3 receives</a:t>
            </a:r>
            <a:r>
              <a:rPr lang="en-US"/>
              <a:t> an update </a:t>
            </a:r>
            <a:r>
              <a:rPr lang="en-US">
                <a:solidFill>
                  <a:srgbClr val="FF9900"/>
                </a:solidFill>
              </a:rPr>
              <a:t>from R2</a:t>
            </a:r>
            <a:r>
              <a:rPr lang="en-US"/>
              <a:t> about network </a:t>
            </a:r>
            <a:r>
              <a:rPr lang="en-US">
                <a:solidFill>
                  <a:srgbClr val="FF0000"/>
                </a:solidFill>
              </a:rPr>
              <a:t>10.1.0.0 (new)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adds it to its routing table.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1488" name="Google Shape;1488;p40"/>
          <p:cNvGrpSpPr/>
          <p:nvPr/>
        </p:nvGrpSpPr>
        <p:grpSpPr>
          <a:xfrm>
            <a:off x="7772400" y="4343400"/>
            <a:ext cx="2438400" cy="152400"/>
            <a:chOff x="533400" y="4267200"/>
            <a:chExt cx="2438400" cy="152400"/>
          </a:xfrm>
        </p:grpSpPr>
        <p:sp>
          <p:nvSpPr>
            <p:cNvPr id="1489" name="Google Shape;1489;p40"/>
            <p:cNvSpPr/>
            <p:nvPr/>
          </p:nvSpPr>
          <p:spPr>
            <a:xfrm>
              <a:off x="5334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1600200" y="4267200"/>
              <a:ext cx="6858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2590800" y="4267200"/>
              <a:ext cx="381000" cy="1524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40"/>
          <p:cNvSpPr/>
          <p:nvPr/>
        </p:nvSpPr>
        <p:spPr>
          <a:xfrm>
            <a:off x="8610600" y="1981200"/>
            <a:ext cx="1143000" cy="838200"/>
          </a:xfrm>
          <a:prstGeom prst="ellipse">
            <a:avLst/>
          </a:prstGeom>
          <a:noFill/>
          <a:ln cap="flat" cmpd="sng" w="381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3" name="Google Shape;1493;p40"/>
          <p:cNvGrpSpPr/>
          <p:nvPr/>
        </p:nvGrpSpPr>
        <p:grpSpPr>
          <a:xfrm>
            <a:off x="7391400" y="2743201"/>
            <a:ext cx="1447800" cy="307777"/>
            <a:chOff x="5257800" y="2590800"/>
            <a:chExt cx="1295400" cy="307777"/>
          </a:xfrm>
        </p:grpSpPr>
        <p:cxnSp>
          <p:nvCxnSpPr>
            <p:cNvPr id="1494" name="Google Shape;1494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5" name="Google Shape;1495;p40"/>
            <p:cNvSpPr txBox="1"/>
            <p:nvPr/>
          </p:nvSpPr>
          <p:spPr>
            <a:xfrm>
              <a:off x="5486484" y="2590800"/>
              <a:ext cx="838033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10.2.0.0</a:t>
              </a:r>
              <a:endParaRPr/>
            </a:p>
          </p:txBody>
        </p:sp>
      </p:grpSp>
      <p:grpSp>
        <p:nvGrpSpPr>
          <p:cNvPr id="1496" name="Google Shape;1496;p40"/>
          <p:cNvGrpSpPr/>
          <p:nvPr/>
        </p:nvGrpSpPr>
        <p:grpSpPr>
          <a:xfrm>
            <a:off x="6096000" y="2743201"/>
            <a:ext cx="1371600" cy="307777"/>
            <a:chOff x="5257800" y="2590800"/>
            <a:chExt cx="1295400" cy="307777"/>
          </a:xfrm>
        </p:grpSpPr>
        <p:cxnSp>
          <p:nvCxnSpPr>
            <p:cNvPr id="1497" name="Google Shape;1497;p40"/>
            <p:cNvCxnSpPr/>
            <p:nvPr/>
          </p:nvCxnSpPr>
          <p:spPr>
            <a:xfrm>
              <a:off x="5257800" y="2743200"/>
              <a:ext cx="1295400" cy="1588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8" name="Google Shape;1498;p40"/>
            <p:cNvSpPr txBox="1"/>
            <p:nvPr/>
          </p:nvSpPr>
          <p:spPr>
            <a:xfrm>
              <a:off x="5485694" y="2590800"/>
              <a:ext cx="839611" cy="307777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10.1.0.0</a:t>
              </a:r>
              <a:endParaRPr/>
            </a:p>
          </p:txBody>
        </p:sp>
      </p:grpSp>
      <p:sp>
        <p:nvSpPr>
          <p:cNvPr id="1499" name="Google Shape;1499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v10.jpg" id="1504" name="Google Shape;150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485901"/>
            <a:ext cx="8839200" cy="34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41"/>
          <p:cNvSpPr txBox="1"/>
          <p:nvPr>
            <p:ph idx="4294967295" type="title"/>
          </p:nvPr>
        </p:nvSpPr>
        <p:spPr>
          <a:xfrm>
            <a:off x="1676400" y="571500"/>
            <a:ext cx="10018713" cy="65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Next Exchange of Routing Information</a:t>
            </a:r>
            <a:endParaRPr/>
          </a:p>
        </p:txBody>
      </p:sp>
      <p:sp>
        <p:nvSpPr>
          <p:cNvPr id="1506" name="Google Shape;1506;p41"/>
          <p:cNvSpPr txBox="1"/>
          <p:nvPr>
            <p:ph idx="4294967295" type="body"/>
          </p:nvPr>
        </p:nvSpPr>
        <p:spPr>
          <a:xfrm>
            <a:off x="1676400" y="5351463"/>
            <a:ext cx="883920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900"/>
              <a:buFont typeface="Tahoma"/>
              <a:buChar char="•"/>
            </a:pPr>
            <a:r>
              <a:rPr lang="en-US"/>
              <a:t>The network has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CONVERGED!</a:t>
            </a:r>
            <a:endParaRPr/>
          </a:p>
          <a:p>
            <a:pPr indent="-342900" lvl="2" marL="796925" rtl="0" algn="l">
              <a:spcBef>
                <a:spcPts val="960"/>
              </a:spcBef>
              <a:spcAft>
                <a:spcPts val="0"/>
              </a:spcAft>
              <a:buSzPts val="2610"/>
              <a:buFont typeface="Tahoma"/>
              <a:buChar char="•"/>
            </a:pPr>
            <a:r>
              <a:rPr lang="en-US"/>
              <a:t>All routers now know about all of the networks attached to all of their neighbouring routers.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507" name="Google Shape;1507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2"/>
          <p:cNvSpPr txBox="1"/>
          <p:nvPr>
            <p:ph idx="4294967295" type="title"/>
          </p:nvPr>
        </p:nvSpPr>
        <p:spPr>
          <a:xfrm>
            <a:off x="1655761" y="485775"/>
            <a:ext cx="10018713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Convergence</a:t>
            </a:r>
            <a:endParaRPr/>
          </a:p>
        </p:txBody>
      </p:sp>
      <p:sp>
        <p:nvSpPr>
          <p:cNvPr id="1513" name="Google Shape;1513;p42"/>
          <p:cNvSpPr txBox="1"/>
          <p:nvPr>
            <p:ph idx="4294967295" type="body"/>
          </p:nvPr>
        </p:nvSpPr>
        <p:spPr>
          <a:xfrm>
            <a:off x="1819276" y="1200150"/>
            <a:ext cx="8839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amount of time it</a:t>
            </a:r>
            <a:br>
              <a:rPr lang="en-US"/>
            </a:br>
            <a:r>
              <a:rPr lang="en-US"/>
              <a:t>takes for a network to</a:t>
            </a:r>
            <a:br>
              <a:rPr lang="en-US"/>
            </a:br>
            <a:r>
              <a:rPr lang="en-US"/>
              <a:t>converge is </a:t>
            </a:r>
            <a:r>
              <a:rPr lang="en-US">
                <a:solidFill>
                  <a:srgbClr val="FF0000"/>
                </a:solidFill>
              </a:rPr>
              <a:t>directly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proportional to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size of that network.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Routing protocols are</a:t>
            </a:r>
            <a:br>
              <a:rPr lang="en-US"/>
            </a:br>
            <a:r>
              <a:rPr lang="en-US"/>
              <a:t>compared based on</a:t>
            </a:r>
            <a:br>
              <a:rPr lang="en-US"/>
            </a:br>
            <a:r>
              <a:rPr lang="en-US"/>
              <a:t>how fast they can</a:t>
            </a:r>
            <a:br>
              <a:rPr lang="en-US"/>
            </a:br>
            <a:r>
              <a:rPr lang="en-US"/>
              <a:t>propagate this information - their </a:t>
            </a:r>
            <a:r>
              <a:rPr lang="en-US">
                <a:solidFill>
                  <a:srgbClr val="FF0000"/>
                </a:solidFill>
              </a:rPr>
              <a:t>speed to convergence.</a:t>
            </a:r>
            <a:br>
              <a:rPr lang="en-US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network is not completely operable until it has converged. </a:t>
            </a:r>
            <a:endParaRPr/>
          </a:p>
          <a:p>
            <a:pPr indent="-288925" lvl="1" marL="855663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Network administrators prefer routing protocols with shorter convergence times.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descr="dv12.jpg" id="1514" name="Google Shape;15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9101" y="1200150"/>
            <a:ext cx="4957763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5" name="Google Shape;1515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3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484310" y="263524"/>
            <a:ext cx="10018713" cy="955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Autonomous Systems</a:t>
            </a:r>
            <a:endParaRPr/>
          </a:p>
        </p:txBody>
      </p:sp>
      <p:sp>
        <p:nvSpPr>
          <p:cNvPr id="181" name="Google Shape;181;p5"/>
          <p:cNvSpPr txBox="1"/>
          <p:nvPr>
            <p:ph idx="12" type="sldNum"/>
          </p:nvPr>
        </p:nvSpPr>
        <p:spPr>
          <a:xfrm>
            <a:off x="10951856" y="604969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527" y="1460827"/>
            <a:ext cx="8624616" cy="47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9368850" y="2323475"/>
            <a:ext cx="1379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rPr>
              <a:t>RIP/ OSPF</a:t>
            </a:r>
            <a:endParaRPr b="1" sz="1800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Algorithms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Given a set of routers and links connecting the routers.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Routing algorithm finds a “</a:t>
            </a:r>
            <a:r>
              <a:rPr lang="en-US" sz="3600">
                <a:solidFill>
                  <a:srgbClr val="FF0000"/>
                </a:solidFill>
              </a:rPr>
              <a:t>good</a:t>
            </a:r>
            <a:r>
              <a:rPr lang="en-US" sz="3600"/>
              <a:t>” path from the source to destination router.</a:t>
            </a:r>
            <a:endParaRPr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Good path = Least cost path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191" name="Google Shape;191;p6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5220"/>
              <a:buFont typeface="Arial"/>
              <a:buNone/>
            </a:pPr>
            <a:r>
              <a:rPr lang="en-US" sz="3600">
                <a:solidFill>
                  <a:srgbClr val="FF0000"/>
                </a:solidFill>
              </a:rPr>
              <a:t>Static or dynamic?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Static:</a:t>
            </a:r>
            <a:r>
              <a:rPr lang="en-US" sz="3200"/>
              <a:t>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routes change slowly over time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Manually configured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Dynamic:</a:t>
            </a:r>
            <a:r>
              <a:rPr lang="en-US"/>
              <a:t>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routes change more quickly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response to link cost changes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00" name="Google Shape;200;p7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"/>
          <p:cNvSpPr txBox="1"/>
          <p:nvPr>
            <p:ph type="title"/>
          </p:nvPr>
        </p:nvSpPr>
        <p:spPr>
          <a:xfrm>
            <a:off x="1591925" y="545536"/>
            <a:ext cx="10018713" cy="1223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Algorithm classification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1591925" y="1768839"/>
            <a:ext cx="10018713" cy="4751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rgbClr val="FF0000"/>
                </a:solidFill>
              </a:rPr>
              <a:t>Global or Decentralized</a:t>
            </a:r>
            <a:r>
              <a:rPr lang="en-US">
                <a:solidFill>
                  <a:srgbClr val="FF0000"/>
                </a:solidFill>
              </a:rPr>
              <a:t> 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Global:</a:t>
            </a:r>
            <a:endParaRPr sz="32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 routers have complete topology and link cost info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“link state” algorithms</a:t>
            </a:r>
            <a:endParaRPr/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464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Decentralized:</a:t>
            </a:r>
            <a:r>
              <a:rPr lang="en-US" sz="2000"/>
              <a:t>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router knows physically-connected neighbors, link costs to neighbors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iterative process of computation, exchange of info with neighbors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FF0000"/>
                </a:solidFill>
              </a:rPr>
              <a:t>“distance vector” algorithms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 txBox="1"/>
          <p:nvPr>
            <p:ph idx="12" type="sldNum"/>
          </p:nvPr>
        </p:nvSpPr>
        <p:spPr>
          <a:xfrm>
            <a:off x="11176708" y="6047013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703257" y="206118"/>
            <a:ext cx="10018713" cy="1157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Routing on a Graph</a:t>
            </a:r>
            <a:endParaRPr/>
          </a:p>
        </p:txBody>
      </p:sp>
      <p:sp>
        <p:nvSpPr>
          <p:cNvPr id="216" name="Google Shape;216;p9"/>
          <p:cNvSpPr txBox="1"/>
          <p:nvPr>
            <p:ph idx="2" type="body"/>
          </p:nvPr>
        </p:nvSpPr>
        <p:spPr>
          <a:xfrm>
            <a:off x="1703256" y="1743543"/>
            <a:ext cx="9404455" cy="4819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Essentially a graph theory problem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1186C3"/>
                </a:solidFill>
              </a:rPr>
              <a:t>Network is a directed graph; routers are vertices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SzPts val="5220"/>
              <a:buNone/>
            </a:pPr>
            <a:r>
              <a:t/>
            </a:r>
            <a:endParaRPr sz="3600"/>
          </a:p>
          <a:p>
            <a:pPr indent="-331470" lvl="0" marL="285750" rtl="0" algn="l"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Find “best” path between every pair of vertices</a:t>
            </a:r>
            <a:endParaRPr/>
          </a:p>
          <a:p>
            <a:pPr indent="-294640" lvl="1" marL="7429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In the simplest case, best path is the shortest path</a:t>
            </a:r>
            <a:endParaRPr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120015" lvl="0" marL="285750" rtl="0" algn="l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