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6858000" cx="12192000"/>
  <p:notesSz cx="6858000" cy="9144000"/>
  <p:embeddedFontLst>
    <p:embeddedFont>
      <p:font typeface="Corbel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4" roundtripDataSignature="AMtx7mgzMeCj2y20P3aqLvWtBLntNtFH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0E98B0-0FD3-40A5-86AD-BCFECDCC83E2}">
  <a:tblStyle styleId="{1E0E98B0-0FD3-40A5-86AD-BCFECDCC83E2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dk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dk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rbel-regular.fntdata"/><Relationship Id="rId20" Type="http://schemas.openxmlformats.org/officeDocument/2006/relationships/slide" Target="slides/slide13.xml"/><Relationship Id="rId42" Type="http://schemas.openxmlformats.org/officeDocument/2006/relationships/font" Target="fonts/Corbel-italic.fntdata"/><Relationship Id="rId41" Type="http://schemas.openxmlformats.org/officeDocument/2006/relationships/font" Target="fonts/Corbel-bold.fntdata"/><Relationship Id="rId22" Type="http://schemas.openxmlformats.org/officeDocument/2006/relationships/slide" Target="slides/slide15.xml"/><Relationship Id="rId44" Type="http://customschemas.google.com/relationships/presentationmetadata" Target="metadata"/><Relationship Id="rId21" Type="http://schemas.openxmlformats.org/officeDocument/2006/relationships/slide" Target="slides/slide14.xml"/><Relationship Id="rId43" Type="http://schemas.openxmlformats.org/officeDocument/2006/relationships/font" Target="fonts/Corbel-bold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3" name="Google Shape;5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1" name="Google Shape;5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How does a link-state routing protocol work?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How does a link-state routing protocol work?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5" name="Google Shape;31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4"/>
          <p:cNvGrpSpPr/>
          <p:nvPr/>
        </p:nvGrpSpPr>
        <p:grpSpPr>
          <a:xfrm>
            <a:off x="546100" y="-4763"/>
            <a:ext cx="5014913" cy="6862763"/>
            <a:chOff x="2928938" y="-4763"/>
            <a:chExt cx="5014912" cy="6862763"/>
          </a:xfrm>
        </p:grpSpPr>
        <p:sp>
          <p:nvSpPr>
            <p:cNvPr id="24" name="Google Shape;24;p34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4"/>
            <p:cNvSpPr/>
            <p:nvPr/>
          </p:nvSpPr>
          <p:spPr>
            <a:xfrm>
              <a:off x="2928938" y="-4763"/>
              <a:ext cx="1035050" cy="2673351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34"/>
            <p:cNvSpPr/>
            <p:nvPr/>
          </p:nvSpPr>
          <p:spPr>
            <a:xfrm>
              <a:off x="2928938" y="2582863"/>
              <a:ext cx="2693987" cy="4275137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34"/>
            <p:cNvSpPr/>
            <p:nvPr/>
          </p:nvSpPr>
          <p:spPr>
            <a:xfrm>
              <a:off x="3371851" y="2692400"/>
              <a:ext cx="3332161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34"/>
            <p:cNvSpPr/>
            <p:nvPr/>
          </p:nvSpPr>
          <p:spPr>
            <a:xfrm>
              <a:off x="3367088" y="2687638"/>
              <a:ext cx="4576762" cy="4170362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34"/>
            <p:cNvSpPr/>
            <p:nvPr/>
          </p:nvSpPr>
          <p:spPr>
            <a:xfrm>
              <a:off x="2928938" y="2578100"/>
              <a:ext cx="3584574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pic>
        <p:nvPicPr>
          <p:cNvPr id="30" name="Google Shape;3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90188" y="201613"/>
            <a:ext cx="1143000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4"/>
          <p:cNvSpPr txBox="1"/>
          <p:nvPr>
            <p:ph type="ctrTitle"/>
          </p:nvPr>
        </p:nvSpPr>
        <p:spPr>
          <a:xfrm>
            <a:off x="2928402" y="1380070"/>
            <a:ext cx="8574623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" type="subTitle"/>
          </p:nvPr>
        </p:nvSpPr>
        <p:spPr>
          <a:xfrm>
            <a:off x="4515378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315"/>
              </a:spcBef>
              <a:spcAft>
                <a:spcPts val="0"/>
              </a:spcAft>
              <a:buSzPts val="2284"/>
              <a:buNone/>
              <a:defRPr sz="1575">
                <a:solidFill>
                  <a:schemeClr val="dk1"/>
                </a:solidFill>
              </a:defRPr>
            </a:lvl1pPr>
            <a:lvl2pPr lvl="1" algn="ctr">
              <a:spcBef>
                <a:spcPts val="450"/>
              </a:spcBef>
              <a:spcAft>
                <a:spcPts val="0"/>
              </a:spcAft>
              <a:buSzPts val="2175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50"/>
              </a:spcBef>
              <a:spcAft>
                <a:spcPts val="0"/>
              </a:spcAft>
              <a:buSzPts val="1885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50"/>
              </a:spcBef>
              <a:spcAft>
                <a:spcPts val="0"/>
              </a:spcAft>
              <a:buSzPts val="17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50"/>
              </a:spcBef>
              <a:spcAft>
                <a:spcPts val="0"/>
              </a:spcAft>
              <a:buSzPts val="145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50"/>
              </a:spcBef>
              <a:spcAft>
                <a:spcPts val="450"/>
              </a:spcAft>
              <a:buSzPts val="1523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34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4"/>
          <p:cNvSpPr txBox="1"/>
          <p:nvPr>
            <p:ph idx="11" type="ftr"/>
          </p:nvPr>
        </p:nvSpPr>
        <p:spPr>
          <a:xfrm>
            <a:off x="5332413" y="5883275"/>
            <a:ext cx="4324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1"/>
          <p:cNvSpPr txBox="1"/>
          <p:nvPr>
            <p:ph type="title"/>
          </p:nvPr>
        </p:nvSpPr>
        <p:spPr>
          <a:xfrm>
            <a:off x="1484312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1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1"/>
          <p:cNvSpPr txBox="1"/>
          <p:nvPr>
            <p:ph idx="1" type="body"/>
          </p:nvPr>
        </p:nvSpPr>
        <p:spPr>
          <a:xfrm>
            <a:off x="1484312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210"/>
              </a:spcBef>
              <a:spcAft>
                <a:spcPts val="0"/>
              </a:spcAft>
              <a:buSzPts val="1523"/>
              <a:buNone/>
              <a:defRPr sz="105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/>
        </p:txBody>
      </p:sp>
      <p:sp>
        <p:nvSpPr>
          <p:cNvPr id="91" name="Google Shape;91;p61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1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1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2"/>
          <p:cNvSpPr txBox="1"/>
          <p:nvPr>
            <p:ph type="title"/>
          </p:nvPr>
        </p:nvSpPr>
        <p:spPr>
          <a:xfrm>
            <a:off x="1484314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2"/>
          <p:cNvSpPr txBox="1"/>
          <p:nvPr>
            <p:ph idx="1" type="body"/>
          </p:nvPr>
        </p:nvSpPr>
        <p:spPr>
          <a:xfrm>
            <a:off x="1484313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62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2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2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3"/>
          <p:cNvSpPr txBox="1"/>
          <p:nvPr/>
        </p:nvSpPr>
        <p:spPr>
          <a:xfrm>
            <a:off x="1598613" y="8636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orbel"/>
              <a:buNone/>
            </a:pPr>
            <a:r>
              <a:rPr b="0" lang="en-US" sz="6000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02" name="Google Shape;102;p63"/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orbel"/>
              <a:buNone/>
            </a:pPr>
            <a:r>
              <a:rPr b="0" lang="en-US" sz="6000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3" name="Google Shape;103;p63"/>
          <p:cNvSpPr txBox="1"/>
          <p:nvPr>
            <p:ph type="title"/>
          </p:nvPr>
        </p:nvSpPr>
        <p:spPr>
          <a:xfrm>
            <a:off x="2208213" y="685801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 cap="none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63"/>
          <p:cNvSpPr txBox="1"/>
          <p:nvPr>
            <p:ph idx="1" type="body"/>
          </p:nvPr>
        </p:nvSpPr>
        <p:spPr>
          <a:xfrm>
            <a:off x="2436813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70"/>
              </a:spcBef>
              <a:spcAft>
                <a:spcPts val="0"/>
              </a:spcAft>
              <a:buSzPts val="1958"/>
              <a:buFont typeface="Corbel"/>
              <a:buNone/>
              <a:defRPr sz="135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2175"/>
              <a:buFont typeface="Corbel"/>
              <a:buNone/>
              <a:defRPr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885"/>
              <a:buFont typeface="Corbel"/>
              <a:buNone/>
              <a:defRPr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740"/>
              <a:buFont typeface="Corbel"/>
              <a:buNone/>
              <a:defRPr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50"/>
              <a:buFont typeface="Corbel"/>
              <a:buNone/>
              <a:defRPr/>
            </a:lvl5pPr>
            <a:lvl6pPr indent="-394335" lvl="5" marL="27432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5" name="Google Shape;105;p63"/>
          <p:cNvSpPr txBox="1"/>
          <p:nvPr>
            <p:ph idx="2" type="body"/>
          </p:nvPr>
        </p:nvSpPr>
        <p:spPr>
          <a:xfrm>
            <a:off x="1484312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63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3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3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4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64"/>
          <p:cNvSpPr txBox="1"/>
          <p:nvPr>
            <p:ph idx="1" type="body"/>
          </p:nvPr>
        </p:nvSpPr>
        <p:spPr>
          <a:xfrm>
            <a:off x="1484312" y="4777381"/>
            <a:ext cx="1001871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64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4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64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5"/>
          <p:cNvSpPr txBox="1"/>
          <p:nvPr/>
        </p:nvSpPr>
        <p:spPr>
          <a:xfrm>
            <a:off x="1598613" y="8636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orbel"/>
              <a:buNone/>
            </a:pPr>
            <a:r>
              <a:rPr b="0" lang="en-US" sz="6000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7" name="Google Shape;117;p65"/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orbel"/>
              <a:buNone/>
            </a:pPr>
            <a:r>
              <a:rPr b="0" lang="en-US" sz="6000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8" name="Google Shape;118;p65"/>
          <p:cNvSpPr txBox="1"/>
          <p:nvPr>
            <p:ph type="title"/>
          </p:nvPr>
        </p:nvSpPr>
        <p:spPr>
          <a:xfrm>
            <a:off x="2208213" y="685801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 cap="none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65"/>
          <p:cNvSpPr txBox="1"/>
          <p:nvPr>
            <p:ph idx="1" type="body"/>
          </p:nvPr>
        </p:nvSpPr>
        <p:spPr>
          <a:xfrm>
            <a:off x="1484314" y="3886200"/>
            <a:ext cx="10018711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b="0" sz="1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0" name="Google Shape;120;p65"/>
          <p:cNvSpPr txBox="1"/>
          <p:nvPr>
            <p:ph idx="2" type="body"/>
          </p:nvPr>
        </p:nvSpPr>
        <p:spPr>
          <a:xfrm>
            <a:off x="1484312" y="4775200"/>
            <a:ext cx="1001871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1" name="Google Shape;121;p65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5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65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6"/>
          <p:cNvSpPr txBox="1"/>
          <p:nvPr>
            <p:ph type="title"/>
          </p:nvPr>
        </p:nvSpPr>
        <p:spPr>
          <a:xfrm>
            <a:off x="1484313" y="685802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66"/>
          <p:cNvSpPr txBox="1"/>
          <p:nvPr>
            <p:ph idx="1" type="body"/>
          </p:nvPr>
        </p:nvSpPr>
        <p:spPr>
          <a:xfrm>
            <a:off x="1484313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3045"/>
              <a:buNone/>
              <a:defRPr b="0" sz="21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7" name="Google Shape;127;p66"/>
          <p:cNvSpPr txBox="1"/>
          <p:nvPr>
            <p:ph idx="2" type="body"/>
          </p:nvPr>
        </p:nvSpPr>
        <p:spPr>
          <a:xfrm>
            <a:off x="1484313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66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66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66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7"/>
          <p:cNvSpPr txBox="1"/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67"/>
          <p:cNvSpPr txBox="1"/>
          <p:nvPr>
            <p:ph idx="1" type="body"/>
          </p:nvPr>
        </p:nvSpPr>
        <p:spPr>
          <a:xfrm rot="5400000">
            <a:off x="4931569" y="-780256"/>
            <a:ext cx="3124200" cy="10018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4" name="Google Shape;134;p67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7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67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8"/>
          <p:cNvSpPr txBox="1"/>
          <p:nvPr>
            <p:ph type="title"/>
          </p:nvPr>
        </p:nvSpPr>
        <p:spPr>
          <a:xfrm rot="5400000">
            <a:off x="8065142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68"/>
          <p:cNvSpPr txBox="1"/>
          <p:nvPr>
            <p:ph idx="1" type="body"/>
          </p:nvPr>
        </p:nvSpPr>
        <p:spPr>
          <a:xfrm rot="5400000">
            <a:off x="2941485" y="-771371"/>
            <a:ext cx="5105400" cy="8019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40" name="Google Shape;140;p68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8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68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80663" y="304800"/>
            <a:ext cx="1143000" cy="104933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6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6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6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7"/>
          <p:cNvSpPr txBox="1"/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7"/>
          <p:cNvSpPr txBox="1"/>
          <p:nvPr>
            <p:ph idx="1" type="body"/>
          </p:nvPr>
        </p:nvSpPr>
        <p:spPr>
          <a:xfrm>
            <a:off x="1484313" y="2667000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64" name="Google Shape;164;p37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7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7"/>
          <p:cNvSpPr txBox="1"/>
          <p:nvPr>
            <p:ph idx="12" type="sldNum"/>
          </p:nvPr>
        </p:nvSpPr>
        <p:spPr>
          <a:xfrm>
            <a:off x="10952163" y="5867400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3"/>
          <p:cNvSpPr txBox="1"/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3"/>
          <p:cNvSpPr txBox="1"/>
          <p:nvPr>
            <p:ph idx="1" type="body"/>
          </p:nvPr>
        </p:nvSpPr>
        <p:spPr>
          <a:xfrm>
            <a:off x="1484313" y="2667000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9" name="Google Shape;39;p53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3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3"/>
          <p:cNvSpPr txBox="1"/>
          <p:nvPr>
            <p:ph idx="12" type="sldNum"/>
          </p:nvPr>
        </p:nvSpPr>
        <p:spPr>
          <a:xfrm>
            <a:off x="10952163" y="5867400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8"/>
          <p:cNvSpPr txBox="1"/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8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8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8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39"/>
          <p:cNvGrpSpPr/>
          <p:nvPr/>
        </p:nvGrpSpPr>
        <p:grpSpPr>
          <a:xfrm>
            <a:off x="546100" y="-4763"/>
            <a:ext cx="5014913" cy="6862763"/>
            <a:chOff x="2928938" y="-4763"/>
            <a:chExt cx="5014912" cy="6862763"/>
          </a:xfrm>
        </p:grpSpPr>
        <p:sp>
          <p:nvSpPr>
            <p:cNvPr id="174" name="Google Shape;174;p39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9"/>
            <p:cNvSpPr/>
            <p:nvPr/>
          </p:nvSpPr>
          <p:spPr>
            <a:xfrm>
              <a:off x="2928938" y="-4763"/>
              <a:ext cx="1035050" cy="2673351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76" name="Google Shape;176;p39"/>
            <p:cNvSpPr/>
            <p:nvPr/>
          </p:nvSpPr>
          <p:spPr>
            <a:xfrm>
              <a:off x="2928938" y="2582863"/>
              <a:ext cx="2693987" cy="4275137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7" name="Google Shape;177;p39"/>
            <p:cNvSpPr/>
            <p:nvPr/>
          </p:nvSpPr>
          <p:spPr>
            <a:xfrm>
              <a:off x="3371851" y="2692400"/>
              <a:ext cx="3332161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78" name="Google Shape;178;p39"/>
            <p:cNvSpPr/>
            <p:nvPr/>
          </p:nvSpPr>
          <p:spPr>
            <a:xfrm>
              <a:off x="3367088" y="2687638"/>
              <a:ext cx="4576762" cy="4170362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79" name="Google Shape;179;p39"/>
            <p:cNvSpPr/>
            <p:nvPr/>
          </p:nvSpPr>
          <p:spPr>
            <a:xfrm>
              <a:off x="2928938" y="2578100"/>
              <a:ext cx="3584574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80" name="Google Shape;180;p39"/>
          <p:cNvSpPr txBox="1"/>
          <p:nvPr>
            <p:ph type="ctrTitle"/>
          </p:nvPr>
        </p:nvSpPr>
        <p:spPr>
          <a:xfrm>
            <a:off x="2928402" y="1380070"/>
            <a:ext cx="8574623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9"/>
          <p:cNvSpPr txBox="1"/>
          <p:nvPr>
            <p:ph idx="1" type="subTitle"/>
          </p:nvPr>
        </p:nvSpPr>
        <p:spPr>
          <a:xfrm>
            <a:off x="4515378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315"/>
              </a:spcBef>
              <a:spcAft>
                <a:spcPts val="0"/>
              </a:spcAft>
              <a:buSzPts val="2284"/>
              <a:buNone/>
              <a:defRPr sz="1575">
                <a:solidFill>
                  <a:schemeClr val="dk1"/>
                </a:solidFill>
              </a:defRPr>
            </a:lvl1pPr>
            <a:lvl2pPr lvl="1" algn="ctr">
              <a:spcBef>
                <a:spcPts val="450"/>
              </a:spcBef>
              <a:spcAft>
                <a:spcPts val="0"/>
              </a:spcAft>
              <a:buSzPts val="2175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50"/>
              </a:spcBef>
              <a:spcAft>
                <a:spcPts val="0"/>
              </a:spcAft>
              <a:buSzPts val="1885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50"/>
              </a:spcBef>
              <a:spcAft>
                <a:spcPts val="0"/>
              </a:spcAft>
              <a:buSzPts val="17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50"/>
              </a:spcBef>
              <a:spcAft>
                <a:spcPts val="0"/>
              </a:spcAft>
              <a:buSzPts val="145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50"/>
              </a:spcBef>
              <a:spcAft>
                <a:spcPts val="450"/>
              </a:spcAft>
              <a:buSzPts val="1523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2" name="Google Shape;182;p39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9"/>
          <p:cNvSpPr txBox="1"/>
          <p:nvPr>
            <p:ph idx="11" type="ftr"/>
          </p:nvPr>
        </p:nvSpPr>
        <p:spPr>
          <a:xfrm>
            <a:off x="5332413" y="5883275"/>
            <a:ext cx="4324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9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0"/>
          <p:cNvSpPr txBox="1"/>
          <p:nvPr>
            <p:ph type="title"/>
          </p:nvPr>
        </p:nvSpPr>
        <p:spPr>
          <a:xfrm>
            <a:off x="2572280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3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0"/>
          <p:cNvSpPr txBox="1"/>
          <p:nvPr>
            <p:ph idx="1" type="body"/>
          </p:nvPr>
        </p:nvSpPr>
        <p:spPr>
          <a:xfrm>
            <a:off x="2572279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8" name="Google Shape;188;p40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0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0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1"/>
          <p:cNvSpPr txBox="1"/>
          <p:nvPr>
            <p:ph type="title"/>
          </p:nvPr>
        </p:nvSpPr>
        <p:spPr>
          <a:xfrm>
            <a:off x="1484313" y="685802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1"/>
          <p:cNvSpPr txBox="1"/>
          <p:nvPr>
            <p:ph idx="1" type="body"/>
          </p:nvPr>
        </p:nvSpPr>
        <p:spPr>
          <a:xfrm>
            <a:off x="1484314" y="2667001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2901" lvl="0" marL="457200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indent="-339090" lvl="1" marL="91440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indent="-325278" lvl="2" marL="1371600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indent="-311467" lvl="3" marL="18288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indent="-311467" lvl="4" marL="22860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indent="-311467" lvl="5" marL="27432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indent="-311467" lvl="6" marL="32004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indent="-311467" lvl="7" marL="36576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indent="-311467" lvl="8" marL="4114800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/>
        </p:txBody>
      </p:sp>
      <p:sp>
        <p:nvSpPr>
          <p:cNvPr id="194" name="Google Shape;194;p41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2901" lvl="0" marL="457200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indent="-339090" lvl="1" marL="91440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indent="-325278" lvl="2" marL="1371600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indent="-311467" lvl="3" marL="18288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indent="-311467" lvl="4" marL="22860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indent="-311467" lvl="5" marL="27432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indent="-311467" lvl="6" marL="32004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indent="-311467" lvl="7" marL="36576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indent="-311467" lvl="8" marL="4114800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/>
        </p:txBody>
      </p:sp>
      <p:sp>
        <p:nvSpPr>
          <p:cNvPr id="195" name="Google Shape;195;p41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1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1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2"/>
          <p:cNvSpPr txBox="1"/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2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3045"/>
              <a:buNone/>
              <a:defRPr b="0" sz="21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2175"/>
              <a:buNone/>
              <a:defRPr b="1" sz="15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958"/>
              <a:buNone/>
              <a:defRPr b="1" sz="13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740"/>
              <a:buNone/>
              <a:defRPr b="1" sz="1200"/>
            </a:lvl9pPr>
          </a:lstStyle>
          <a:p/>
        </p:txBody>
      </p:sp>
      <p:sp>
        <p:nvSpPr>
          <p:cNvPr id="201" name="Google Shape;201;p42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901" lvl="0" marL="457200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indent="-339090" lvl="1" marL="91440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indent="-325278" lvl="2" marL="1371600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indent="-311467" lvl="3" marL="18288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indent="-311467" lvl="4" marL="22860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indent="-311467" lvl="5" marL="27432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indent="-311467" lvl="6" marL="32004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indent="-311467" lvl="7" marL="36576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indent="-311467" lvl="8" marL="4114800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/>
        </p:txBody>
      </p:sp>
      <p:sp>
        <p:nvSpPr>
          <p:cNvPr id="202" name="Google Shape;202;p42"/>
          <p:cNvSpPr txBox="1"/>
          <p:nvPr>
            <p:ph idx="3" type="body"/>
          </p:nvPr>
        </p:nvSpPr>
        <p:spPr>
          <a:xfrm>
            <a:off x="6880489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3045"/>
              <a:buNone/>
              <a:defRPr b="0" sz="21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2175"/>
              <a:buNone/>
              <a:defRPr b="1" sz="15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958"/>
              <a:buNone/>
              <a:defRPr b="1" sz="13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740"/>
              <a:buNone/>
              <a:defRPr b="1" sz="1200"/>
            </a:lvl9pPr>
          </a:lstStyle>
          <a:p/>
        </p:txBody>
      </p:sp>
      <p:sp>
        <p:nvSpPr>
          <p:cNvPr id="203" name="Google Shape;203;p42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901" lvl="0" marL="457200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indent="-339090" lvl="1" marL="91440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indent="-325278" lvl="2" marL="1371600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indent="-311467" lvl="3" marL="18288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indent="-311467" lvl="4" marL="22860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indent="-311467" lvl="5" marL="27432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indent="-311467" lvl="6" marL="32004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indent="-311467" lvl="7" marL="36576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indent="-311467" lvl="8" marL="4114800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/>
        </p:txBody>
      </p:sp>
      <p:sp>
        <p:nvSpPr>
          <p:cNvPr id="204" name="Google Shape;204;p42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2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2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3"/>
          <p:cNvSpPr txBox="1"/>
          <p:nvPr>
            <p:ph type="title"/>
          </p:nvPr>
        </p:nvSpPr>
        <p:spPr>
          <a:xfrm>
            <a:off x="1484313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43"/>
          <p:cNvSpPr txBox="1"/>
          <p:nvPr>
            <p:ph idx="1" type="body"/>
          </p:nvPr>
        </p:nvSpPr>
        <p:spPr>
          <a:xfrm>
            <a:off x="5262034" y="685801"/>
            <a:ext cx="6240991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6712" lvl="0" marL="457200" algn="l">
              <a:spcBef>
                <a:spcPts val="300"/>
              </a:spcBef>
              <a:spcAft>
                <a:spcPts val="0"/>
              </a:spcAft>
              <a:buSzPts val="2175"/>
              <a:buChar char="•"/>
              <a:defRPr sz="1500"/>
            </a:lvl1pPr>
            <a:lvl2pPr indent="-352901" lvl="1" marL="914400" algn="l">
              <a:spcBef>
                <a:spcPts val="450"/>
              </a:spcBef>
              <a:spcAft>
                <a:spcPts val="0"/>
              </a:spcAft>
              <a:buSzPts val="1958"/>
              <a:buChar char="•"/>
              <a:defRPr sz="1350"/>
            </a:lvl2pPr>
            <a:lvl3pPr indent="-339089" lvl="2" marL="137160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3pPr>
            <a:lvl4pPr indent="-325278" lvl="3" marL="1828800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4pPr>
            <a:lvl5pPr indent="-325278" lvl="4" marL="2286000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5pPr>
            <a:lvl6pPr indent="-325278" lvl="5" marL="2743200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6pPr>
            <a:lvl7pPr indent="-325278" lvl="6" marL="3200400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7pPr>
            <a:lvl8pPr indent="-325278" lvl="7" marL="3657600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8pPr>
            <a:lvl9pPr indent="-325278" lvl="8" marL="4114800" algn="l">
              <a:spcBef>
                <a:spcPts val="450"/>
              </a:spcBef>
              <a:spcAft>
                <a:spcPts val="450"/>
              </a:spcAft>
              <a:buSzPts val="1523"/>
              <a:buChar char="•"/>
              <a:defRPr sz="1050"/>
            </a:lvl9pPr>
          </a:lstStyle>
          <a:p/>
        </p:txBody>
      </p:sp>
      <p:sp>
        <p:nvSpPr>
          <p:cNvPr id="210" name="Google Shape;210;p43"/>
          <p:cNvSpPr txBox="1"/>
          <p:nvPr>
            <p:ph idx="2" type="body"/>
          </p:nvPr>
        </p:nvSpPr>
        <p:spPr>
          <a:xfrm>
            <a:off x="1484313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240"/>
              </a:spcBef>
              <a:spcAft>
                <a:spcPts val="0"/>
              </a:spcAft>
              <a:buSzPts val="1740"/>
              <a:buNone/>
              <a:defRPr sz="12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/>
        </p:txBody>
      </p:sp>
      <p:sp>
        <p:nvSpPr>
          <p:cNvPr id="211" name="Google Shape;211;p43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43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43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4"/>
          <p:cNvSpPr txBox="1"/>
          <p:nvPr>
            <p:ph type="title"/>
          </p:nvPr>
        </p:nvSpPr>
        <p:spPr>
          <a:xfrm>
            <a:off x="1482725" y="1752599"/>
            <a:ext cx="542615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44"/>
          <p:cNvSpPr/>
          <p:nvPr>
            <p:ph idx="2" type="pic"/>
          </p:nvPr>
        </p:nvSpPr>
        <p:spPr>
          <a:xfrm>
            <a:off x="7594682" y="914400"/>
            <a:ext cx="3280975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44"/>
          <p:cNvSpPr txBox="1"/>
          <p:nvPr>
            <p:ph idx="1" type="body"/>
          </p:nvPr>
        </p:nvSpPr>
        <p:spPr>
          <a:xfrm>
            <a:off x="1482725" y="3124199"/>
            <a:ext cx="5426159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270"/>
              </a:spcBef>
              <a:spcAft>
                <a:spcPts val="0"/>
              </a:spcAft>
              <a:buSzPts val="1958"/>
              <a:buNone/>
              <a:defRPr sz="135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/>
        </p:txBody>
      </p:sp>
      <p:sp>
        <p:nvSpPr>
          <p:cNvPr id="218" name="Google Shape;218;p44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44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44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5"/>
          <p:cNvSpPr txBox="1"/>
          <p:nvPr>
            <p:ph type="title"/>
          </p:nvPr>
        </p:nvSpPr>
        <p:spPr>
          <a:xfrm>
            <a:off x="1484312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45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45"/>
          <p:cNvSpPr txBox="1"/>
          <p:nvPr>
            <p:ph idx="1" type="body"/>
          </p:nvPr>
        </p:nvSpPr>
        <p:spPr>
          <a:xfrm>
            <a:off x="1484312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210"/>
              </a:spcBef>
              <a:spcAft>
                <a:spcPts val="0"/>
              </a:spcAft>
              <a:buSzPts val="1523"/>
              <a:buNone/>
              <a:defRPr sz="105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/>
        </p:txBody>
      </p:sp>
      <p:sp>
        <p:nvSpPr>
          <p:cNvPr id="225" name="Google Shape;225;p45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45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45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6"/>
          <p:cNvSpPr txBox="1"/>
          <p:nvPr>
            <p:ph type="title"/>
          </p:nvPr>
        </p:nvSpPr>
        <p:spPr>
          <a:xfrm>
            <a:off x="1484314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46"/>
          <p:cNvSpPr txBox="1"/>
          <p:nvPr>
            <p:ph idx="1" type="body"/>
          </p:nvPr>
        </p:nvSpPr>
        <p:spPr>
          <a:xfrm>
            <a:off x="1484313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1" name="Google Shape;231;p46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46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46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7"/>
          <p:cNvSpPr txBox="1"/>
          <p:nvPr/>
        </p:nvSpPr>
        <p:spPr>
          <a:xfrm>
            <a:off x="1598613" y="8636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lang="en-US" sz="6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36" name="Google Shape;236;p47"/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lang="en-US" sz="6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237" name="Google Shape;237;p47"/>
          <p:cNvSpPr txBox="1"/>
          <p:nvPr>
            <p:ph type="title"/>
          </p:nvPr>
        </p:nvSpPr>
        <p:spPr>
          <a:xfrm>
            <a:off x="2208213" y="685801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 cap="none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47"/>
          <p:cNvSpPr txBox="1"/>
          <p:nvPr>
            <p:ph idx="1" type="body"/>
          </p:nvPr>
        </p:nvSpPr>
        <p:spPr>
          <a:xfrm>
            <a:off x="2436813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70"/>
              </a:spcBef>
              <a:spcAft>
                <a:spcPts val="0"/>
              </a:spcAft>
              <a:buSzPts val="1958"/>
              <a:buFont typeface="Corbel"/>
              <a:buNone/>
              <a:defRPr sz="135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2175"/>
              <a:buFont typeface="Corbel"/>
              <a:buNone/>
              <a:defRPr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885"/>
              <a:buFont typeface="Corbel"/>
              <a:buNone/>
              <a:defRPr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740"/>
              <a:buFont typeface="Corbel"/>
              <a:buNone/>
              <a:defRPr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50"/>
              <a:buFont typeface="Corbel"/>
              <a:buNone/>
              <a:defRPr/>
            </a:lvl5pPr>
            <a:lvl6pPr indent="-394335" lvl="5" marL="27432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39" name="Google Shape;239;p47"/>
          <p:cNvSpPr txBox="1"/>
          <p:nvPr>
            <p:ph idx="2" type="body"/>
          </p:nvPr>
        </p:nvSpPr>
        <p:spPr>
          <a:xfrm>
            <a:off x="1484312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0" name="Google Shape;240;p47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47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47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4"/>
          <p:cNvSpPr txBox="1"/>
          <p:nvPr>
            <p:ph type="title"/>
          </p:nvPr>
        </p:nvSpPr>
        <p:spPr>
          <a:xfrm>
            <a:off x="2572280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3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4"/>
          <p:cNvSpPr txBox="1"/>
          <p:nvPr>
            <p:ph idx="1" type="body"/>
          </p:nvPr>
        </p:nvSpPr>
        <p:spPr>
          <a:xfrm>
            <a:off x="2572279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54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4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4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48"/>
          <p:cNvSpPr txBox="1"/>
          <p:nvPr>
            <p:ph idx="1" type="body"/>
          </p:nvPr>
        </p:nvSpPr>
        <p:spPr>
          <a:xfrm>
            <a:off x="1484312" y="4777381"/>
            <a:ext cx="1001871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6" name="Google Shape;246;p48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48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48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9"/>
          <p:cNvSpPr txBox="1"/>
          <p:nvPr/>
        </p:nvSpPr>
        <p:spPr>
          <a:xfrm>
            <a:off x="1598613" y="8636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lang="en-US" sz="6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51" name="Google Shape;251;p49"/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lang="en-US" sz="6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252" name="Google Shape;252;p49"/>
          <p:cNvSpPr txBox="1"/>
          <p:nvPr>
            <p:ph type="title"/>
          </p:nvPr>
        </p:nvSpPr>
        <p:spPr>
          <a:xfrm>
            <a:off x="2208213" y="685801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 cap="none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49"/>
          <p:cNvSpPr txBox="1"/>
          <p:nvPr>
            <p:ph idx="1" type="body"/>
          </p:nvPr>
        </p:nvSpPr>
        <p:spPr>
          <a:xfrm>
            <a:off x="1484314" y="3886200"/>
            <a:ext cx="10018711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b="0" sz="1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54" name="Google Shape;254;p49"/>
          <p:cNvSpPr txBox="1"/>
          <p:nvPr>
            <p:ph idx="2" type="body"/>
          </p:nvPr>
        </p:nvSpPr>
        <p:spPr>
          <a:xfrm>
            <a:off x="1484312" y="4775200"/>
            <a:ext cx="1001871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5" name="Google Shape;255;p49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49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49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0"/>
          <p:cNvSpPr txBox="1"/>
          <p:nvPr>
            <p:ph type="title"/>
          </p:nvPr>
        </p:nvSpPr>
        <p:spPr>
          <a:xfrm>
            <a:off x="1484313" y="685802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50"/>
          <p:cNvSpPr txBox="1"/>
          <p:nvPr>
            <p:ph idx="1" type="body"/>
          </p:nvPr>
        </p:nvSpPr>
        <p:spPr>
          <a:xfrm>
            <a:off x="1484313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3045"/>
              <a:buNone/>
              <a:defRPr b="0" sz="21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61" name="Google Shape;261;p50"/>
          <p:cNvSpPr txBox="1"/>
          <p:nvPr>
            <p:ph idx="2" type="body"/>
          </p:nvPr>
        </p:nvSpPr>
        <p:spPr>
          <a:xfrm>
            <a:off x="1484313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2" name="Google Shape;262;p50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50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50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1"/>
          <p:cNvSpPr txBox="1"/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51"/>
          <p:cNvSpPr txBox="1"/>
          <p:nvPr>
            <p:ph idx="1" type="body"/>
          </p:nvPr>
        </p:nvSpPr>
        <p:spPr>
          <a:xfrm rot="5400000">
            <a:off x="4931569" y="-780256"/>
            <a:ext cx="3124200" cy="10018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68" name="Google Shape;268;p51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51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51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 txBox="1"/>
          <p:nvPr>
            <p:ph type="title"/>
          </p:nvPr>
        </p:nvSpPr>
        <p:spPr>
          <a:xfrm rot="5400000">
            <a:off x="8065142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52"/>
          <p:cNvSpPr txBox="1"/>
          <p:nvPr>
            <p:ph idx="1" type="body"/>
          </p:nvPr>
        </p:nvSpPr>
        <p:spPr>
          <a:xfrm rot="5400000">
            <a:off x="2941485" y="-771371"/>
            <a:ext cx="5105400" cy="8019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74" name="Google Shape;274;p52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52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52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5"/>
          <p:cNvSpPr txBox="1"/>
          <p:nvPr>
            <p:ph type="title"/>
          </p:nvPr>
        </p:nvSpPr>
        <p:spPr>
          <a:xfrm>
            <a:off x="1484313" y="685802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5"/>
          <p:cNvSpPr txBox="1"/>
          <p:nvPr>
            <p:ph idx="1" type="body"/>
          </p:nvPr>
        </p:nvSpPr>
        <p:spPr>
          <a:xfrm>
            <a:off x="1484314" y="2667001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2901" lvl="0" marL="457200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indent="-339090" lvl="1" marL="91440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indent="-325278" lvl="2" marL="1371600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indent="-311467" lvl="3" marL="18288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indent="-311467" lvl="4" marL="22860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indent="-311467" lvl="5" marL="27432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indent="-311467" lvl="6" marL="32004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indent="-311467" lvl="7" marL="36576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indent="-311467" lvl="8" marL="4114800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/>
        </p:txBody>
      </p:sp>
      <p:sp>
        <p:nvSpPr>
          <p:cNvPr id="51" name="Google Shape;51;p55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2901" lvl="0" marL="457200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indent="-339090" lvl="1" marL="91440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indent="-325278" lvl="2" marL="1371600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indent="-311467" lvl="3" marL="18288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indent="-311467" lvl="4" marL="22860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indent="-311467" lvl="5" marL="27432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indent="-311467" lvl="6" marL="32004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indent="-311467" lvl="7" marL="36576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indent="-311467" lvl="8" marL="4114800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/>
        </p:txBody>
      </p:sp>
      <p:sp>
        <p:nvSpPr>
          <p:cNvPr id="52" name="Google Shape;52;p55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5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5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6"/>
          <p:cNvSpPr txBox="1"/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6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3045"/>
              <a:buNone/>
              <a:defRPr b="0" sz="21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2175"/>
              <a:buNone/>
              <a:defRPr b="1" sz="15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958"/>
              <a:buNone/>
              <a:defRPr b="1" sz="13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740"/>
              <a:buNone/>
              <a:defRPr b="1" sz="1200"/>
            </a:lvl9pPr>
          </a:lstStyle>
          <a:p/>
        </p:txBody>
      </p:sp>
      <p:sp>
        <p:nvSpPr>
          <p:cNvPr id="58" name="Google Shape;58;p56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901" lvl="0" marL="457200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indent="-339090" lvl="1" marL="91440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indent="-325278" lvl="2" marL="1371600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indent="-311467" lvl="3" marL="18288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indent="-311467" lvl="4" marL="22860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indent="-311467" lvl="5" marL="27432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indent="-311467" lvl="6" marL="32004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indent="-311467" lvl="7" marL="36576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indent="-311467" lvl="8" marL="4114800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/>
        </p:txBody>
      </p:sp>
      <p:sp>
        <p:nvSpPr>
          <p:cNvPr id="59" name="Google Shape;59;p56"/>
          <p:cNvSpPr txBox="1"/>
          <p:nvPr>
            <p:ph idx="3" type="body"/>
          </p:nvPr>
        </p:nvSpPr>
        <p:spPr>
          <a:xfrm>
            <a:off x="6880489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3045"/>
              <a:buNone/>
              <a:defRPr b="0" sz="21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2175"/>
              <a:buNone/>
              <a:defRPr b="1" sz="15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958"/>
              <a:buNone/>
              <a:defRPr b="1" sz="13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740"/>
              <a:buNone/>
              <a:defRPr b="1" sz="1200"/>
            </a:lvl9pPr>
          </a:lstStyle>
          <a:p/>
        </p:txBody>
      </p:sp>
      <p:sp>
        <p:nvSpPr>
          <p:cNvPr id="60" name="Google Shape;60;p56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901" lvl="0" marL="457200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indent="-339090" lvl="1" marL="91440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indent="-325278" lvl="2" marL="1371600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indent="-311467" lvl="3" marL="18288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indent="-311467" lvl="4" marL="22860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indent="-311467" lvl="5" marL="27432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indent="-311467" lvl="6" marL="32004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indent="-311467" lvl="7" marL="36576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indent="-311467" lvl="8" marL="4114800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/>
        </p:txBody>
      </p:sp>
      <p:sp>
        <p:nvSpPr>
          <p:cNvPr id="61" name="Google Shape;61;p56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6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6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7"/>
          <p:cNvSpPr txBox="1"/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7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7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7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8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8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8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9"/>
          <p:cNvSpPr txBox="1"/>
          <p:nvPr>
            <p:ph type="title"/>
          </p:nvPr>
        </p:nvSpPr>
        <p:spPr>
          <a:xfrm>
            <a:off x="1484313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9"/>
          <p:cNvSpPr txBox="1"/>
          <p:nvPr>
            <p:ph idx="1" type="body"/>
          </p:nvPr>
        </p:nvSpPr>
        <p:spPr>
          <a:xfrm>
            <a:off x="5262034" y="685801"/>
            <a:ext cx="6240991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6712" lvl="0" marL="457200" algn="l">
              <a:spcBef>
                <a:spcPts val="300"/>
              </a:spcBef>
              <a:spcAft>
                <a:spcPts val="0"/>
              </a:spcAft>
              <a:buSzPts val="2175"/>
              <a:buChar char="•"/>
              <a:defRPr sz="1500"/>
            </a:lvl1pPr>
            <a:lvl2pPr indent="-352901" lvl="1" marL="914400" algn="l">
              <a:spcBef>
                <a:spcPts val="450"/>
              </a:spcBef>
              <a:spcAft>
                <a:spcPts val="0"/>
              </a:spcAft>
              <a:buSzPts val="1958"/>
              <a:buChar char="•"/>
              <a:defRPr sz="1350"/>
            </a:lvl2pPr>
            <a:lvl3pPr indent="-339089" lvl="2" marL="137160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3pPr>
            <a:lvl4pPr indent="-325278" lvl="3" marL="1828800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4pPr>
            <a:lvl5pPr indent="-325278" lvl="4" marL="2286000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5pPr>
            <a:lvl6pPr indent="-325278" lvl="5" marL="2743200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6pPr>
            <a:lvl7pPr indent="-325278" lvl="6" marL="3200400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7pPr>
            <a:lvl8pPr indent="-325278" lvl="7" marL="3657600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8pPr>
            <a:lvl9pPr indent="-325278" lvl="8" marL="4114800" algn="l">
              <a:spcBef>
                <a:spcPts val="450"/>
              </a:spcBef>
              <a:spcAft>
                <a:spcPts val="450"/>
              </a:spcAft>
              <a:buSzPts val="1523"/>
              <a:buChar char="•"/>
              <a:defRPr sz="1050"/>
            </a:lvl9pPr>
          </a:lstStyle>
          <a:p/>
        </p:txBody>
      </p:sp>
      <p:sp>
        <p:nvSpPr>
          <p:cNvPr id="76" name="Google Shape;76;p59"/>
          <p:cNvSpPr txBox="1"/>
          <p:nvPr>
            <p:ph idx="2" type="body"/>
          </p:nvPr>
        </p:nvSpPr>
        <p:spPr>
          <a:xfrm>
            <a:off x="1484313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240"/>
              </a:spcBef>
              <a:spcAft>
                <a:spcPts val="0"/>
              </a:spcAft>
              <a:buSzPts val="1740"/>
              <a:buNone/>
              <a:defRPr sz="12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/>
        </p:txBody>
      </p:sp>
      <p:sp>
        <p:nvSpPr>
          <p:cNvPr id="77" name="Google Shape;77;p59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9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9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0"/>
          <p:cNvSpPr txBox="1"/>
          <p:nvPr>
            <p:ph type="title"/>
          </p:nvPr>
        </p:nvSpPr>
        <p:spPr>
          <a:xfrm>
            <a:off x="1482725" y="1752599"/>
            <a:ext cx="542615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0"/>
          <p:cNvSpPr/>
          <p:nvPr>
            <p:ph idx="2" type="pic"/>
          </p:nvPr>
        </p:nvSpPr>
        <p:spPr>
          <a:xfrm>
            <a:off x="7594682" y="914400"/>
            <a:ext cx="3280975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0"/>
          <p:cNvSpPr txBox="1"/>
          <p:nvPr>
            <p:ph idx="1" type="body"/>
          </p:nvPr>
        </p:nvSpPr>
        <p:spPr>
          <a:xfrm>
            <a:off x="1482725" y="3124199"/>
            <a:ext cx="5426159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270"/>
              </a:spcBef>
              <a:spcAft>
                <a:spcPts val="0"/>
              </a:spcAft>
              <a:buSzPts val="1958"/>
              <a:buNone/>
              <a:defRPr sz="135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/>
        </p:txBody>
      </p:sp>
      <p:sp>
        <p:nvSpPr>
          <p:cNvPr id="84" name="Google Shape;84;p60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0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0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3"/>
          <p:cNvGrpSpPr/>
          <p:nvPr/>
        </p:nvGrpSpPr>
        <p:grpSpPr>
          <a:xfrm>
            <a:off x="150813" y="0"/>
            <a:ext cx="2436812" cy="6858000"/>
            <a:chOff x="1320800" y="0"/>
            <a:chExt cx="2436813" cy="6858001"/>
          </a:xfrm>
        </p:grpSpPr>
        <p:sp>
          <p:nvSpPr>
            <p:cNvPr id="11" name="Google Shape;11;p33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3"/>
            <p:cNvSpPr/>
            <p:nvPr/>
          </p:nvSpPr>
          <p:spPr>
            <a:xfrm>
              <a:off x="1320800" y="0"/>
              <a:ext cx="1117600" cy="5276851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33"/>
            <p:cNvSpPr/>
            <p:nvPr/>
          </p:nvSpPr>
          <p:spPr>
            <a:xfrm>
              <a:off x="1320800" y="5238751"/>
              <a:ext cx="1228726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33"/>
            <p:cNvSpPr/>
            <p:nvPr/>
          </p:nvSpPr>
          <p:spPr>
            <a:xfrm>
              <a:off x="1627187" y="5291139"/>
              <a:ext cx="1495426" cy="1566862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33"/>
            <p:cNvSpPr/>
            <p:nvPr/>
          </p:nvSpPr>
          <p:spPr>
            <a:xfrm>
              <a:off x="1627187" y="5286376"/>
              <a:ext cx="2130426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33"/>
            <p:cNvSpPr/>
            <p:nvPr/>
          </p:nvSpPr>
          <p:spPr>
            <a:xfrm>
              <a:off x="1320800" y="5238751"/>
              <a:ext cx="1695451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33"/>
          <p:cNvSpPr txBox="1"/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33"/>
          <p:cNvSpPr txBox="1"/>
          <p:nvPr>
            <p:ph idx="1" type="body"/>
          </p:nvPr>
        </p:nvSpPr>
        <p:spPr>
          <a:xfrm>
            <a:off x="1484313" y="2667000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287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66712" lvl="1" marL="914400" marR="0" rtl="0" algn="l"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2175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8297" lvl="2" marL="1371600" marR="0" rtl="0" algn="l"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1885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20675" lvl="4" marL="2286000" marR="0" rtl="0" algn="l"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145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25278" lvl="5" marL="27432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25278" lvl="6" marL="3200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25278" lvl="7" marL="3657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25278" lvl="8" marL="4114800" marR="0" rtl="0" algn="l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33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3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3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75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75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75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75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75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75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75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75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75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35"/>
          <p:cNvGrpSpPr/>
          <p:nvPr/>
        </p:nvGrpSpPr>
        <p:grpSpPr>
          <a:xfrm>
            <a:off x="150813" y="0"/>
            <a:ext cx="2436812" cy="6858000"/>
            <a:chOff x="1320800" y="0"/>
            <a:chExt cx="2436813" cy="6858001"/>
          </a:xfrm>
        </p:grpSpPr>
        <p:sp>
          <p:nvSpPr>
            <p:cNvPr id="145" name="Google Shape;145;p35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5"/>
            <p:cNvSpPr/>
            <p:nvPr/>
          </p:nvSpPr>
          <p:spPr>
            <a:xfrm>
              <a:off x="1320800" y="0"/>
              <a:ext cx="1117600" cy="5276851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7" name="Google Shape;147;p35"/>
            <p:cNvSpPr/>
            <p:nvPr/>
          </p:nvSpPr>
          <p:spPr>
            <a:xfrm>
              <a:off x="1320800" y="5238751"/>
              <a:ext cx="1228726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8" name="Google Shape;148;p35"/>
            <p:cNvSpPr/>
            <p:nvPr/>
          </p:nvSpPr>
          <p:spPr>
            <a:xfrm>
              <a:off x="1627187" y="5291139"/>
              <a:ext cx="1495426" cy="1566862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49" name="Google Shape;149;p35"/>
            <p:cNvSpPr/>
            <p:nvPr/>
          </p:nvSpPr>
          <p:spPr>
            <a:xfrm>
              <a:off x="1627187" y="5286376"/>
              <a:ext cx="2130426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50" name="Google Shape;150;p35"/>
            <p:cNvSpPr/>
            <p:nvPr/>
          </p:nvSpPr>
          <p:spPr>
            <a:xfrm>
              <a:off x="1320800" y="5238751"/>
              <a:ext cx="1695451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51" name="Google Shape;151;p35"/>
          <p:cNvSpPr txBox="1"/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2" name="Google Shape;152;p35"/>
          <p:cNvSpPr txBox="1"/>
          <p:nvPr>
            <p:ph idx="1" type="body"/>
          </p:nvPr>
        </p:nvSpPr>
        <p:spPr>
          <a:xfrm>
            <a:off x="1484313" y="2667000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287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66712" lvl="1" marL="914400" marR="0" rtl="0" algn="l"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2175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8297" lvl="2" marL="1371600" marR="0" rtl="0" algn="l"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1885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20675" lvl="4" marL="2286000" marR="0" rtl="0" algn="l"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145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25278" lvl="5" marL="27432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25278" lvl="6" marL="3200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25278" lvl="7" marL="3657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25278" lvl="8" marL="4114800" marR="0" rtl="0" algn="l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3" name="Google Shape;153;p35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35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35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Relationship Id="rId4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g"/><Relationship Id="rId4" Type="http://schemas.openxmlformats.org/officeDocument/2006/relationships/image" Target="../media/image1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jpg"/><Relationship Id="rId4" Type="http://schemas.openxmlformats.org/officeDocument/2006/relationships/image" Target="../media/image1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jpg"/><Relationship Id="rId4" Type="http://schemas.openxmlformats.org/officeDocument/2006/relationships/image" Target="../media/image1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jpg"/><Relationship Id="rId4" Type="http://schemas.openxmlformats.org/officeDocument/2006/relationships/image" Target="../media/image23.jpg"/><Relationship Id="rId5" Type="http://schemas.openxmlformats.org/officeDocument/2006/relationships/image" Target="../media/image31.jpg"/><Relationship Id="rId6" Type="http://schemas.openxmlformats.org/officeDocument/2006/relationships/image" Target="../media/image30.jpg"/><Relationship Id="rId7" Type="http://schemas.openxmlformats.org/officeDocument/2006/relationships/image" Target="../media/image2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jpg"/><Relationship Id="rId4" Type="http://schemas.openxmlformats.org/officeDocument/2006/relationships/image" Target="../media/image3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jpg"/><Relationship Id="rId4" Type="http://schemas.openxmlformats.org/officeDocument/2006/relationships/image" Target="../media/image2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jpg"/><Relationship Id="rId4" Type="http://schemas.openxmlformats.org/officeDocument/2006/relationships/image" Target="../media/image2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7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"/>
          <p:cNvSpPr txBox="1"/>
          <p:nvPr>
            <p:ph type="ctrTitle"/>
          </p:nvPr>
        </p:nvSpPr>
        <p:spPr>
          <a:xfrm>
            <a:off x="2928938" y="1379538"/>
            <a:ext cx="8574087" cy="2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Network Layer</a:t>
            </a:r>
            <a:br>
              <a:rPr lang="en-US" sz="5400"/>
            </a:br>
            <a:r>
              <a:rPr lang="en-US" sz="3200"/>
              <a:t>Routing Algorithm</a:t>
            </a:r>
            <a:br>
              <a:rPr lang="en-US" sz="2800"/>
            </a:br>
            <a:r>
              <a:rPr b="1" i="1" lang="en-US" sz="2400"/>
              <a:t>Link State Routing</a:t>
            </a:r>
            <a:endParaRPr b="1" i="1" sz="4800"/>
          </a:p>
        </p:txBody>
      </p:sp>
      <p:sp>
        <p:nvSpPr>
          <p:cNvPr id="283" name="Google Shape;283;p1"/>
          <p:cNvSpPr txBox="1"/>
          <p:nvPr>
            <p:ph idx="1" type="subTitle"/>
          </p:nvPr>
        </p:nvSpPr>
        <p:spPr>
          <a:xfrm>
            <a:off x="5481638" y="3995738"/>
            <a:ext cx="6035675" cy="138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-US" sz="2000"/>
              <a:t>Lecture 14 | Part 1| CSE421 – Computer Networks</a:t>
            </a:r>
            <a:endParaRPr/>
          </a:p>
          <a:p>
            <a:pPr indent="0" lvl="0" marL="0" rtl="0" algn="r">
              <a:spcBef>
                <a:spcPts val="850"/>
              </a:spcBef>
              <a:spcAft>
                <a:spcPts val="0"/>
              </a:spcAft>
              <a:buSzPts val="2900"/>
              <a:buNone/>
            </a:pPr>
            <a:r>
              <a:rPr lang="en-US" sz="2000"/>
              <a:t>Department of Computer Science and Engineering</a:t>
            </a:r>
            <a:br>
              <a:rPr lang="en-US" sz="2000"/>
            </a:br>
            <a:r>
              <a:rPr lang="en-US" sz="2000"/>
              <a:t>School of Data &amp; Science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0"/>
          <p:cNvSpPr txBox="1"/>
          <p:nvPr>
            <p:ph idx="4294967295" type="title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SPF Algorithm </a:t>
            </a:r>
            <a:endParaRPr sz="3200"/>
          </a:p>
        </p:txBody>
      </p:sp>
      <p:sp>
        <p:nvSpPr>
          <p:cNvPr id="517" name="Google Shape;517;p10"/>
          <p:cNvSpPr txBox="1"/>
          <p:nvPr>
            <p:ph idx="4294967295" type="body"/>
          </p:nvPr>
        </p:nvSpPr>
        <p:spPr>
          <a:xfrm>
            <a:off x="1752600" y="4343400"/>
            <a:ext cx="9296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14313" lvl="0" marL="214313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lang="en-US"/>
              <a:t>To illustrate how SPF operates, each path in the figure is labeled with an arbitrary value for </a:t>
            </a:r>
            <a:r>
              <a:rPr lang="en-US">
                <a:solidFill>
                  <a:srgbClr val="FF0000"/>
                </a:solidFill>
              </a:rPr>
              <a:t>cost</a:t>
            </a:r>
            <a:r>
              <a:rPr lang="en-US"/>
              <a:t>.</a:t>
            </a:r>
            <a:endParaRPr/>
          </a:p>
          <a:p>
            <a:pPr indent="-214313" lvl="0" marL="214313" rtl="0" algn="l">
              <a:spcBef>
                <a:spcPts val="81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lang="en-US"/>
              <a:t>Each router calculates the SPF algorithm and determines the cost of a link </a:t>
            </a:r>
            <a:r>
              <a:rPr lang="en-US">
                <a:solidFill>
                  <a:srgbClr val="FF0000"/>
                </a:solidFill>
              </a:rPr>
              <a:t>from its own perspective. </a:t>
            </a:r>
            <a:endParaRPr/>
          </a:p>
        </p:txBody>
      </p:sp>
      <p:pic>
        <p:nvPicPr>
          <p:cNvPr descr="ls05.jpg" id="518" name="Google Shape;51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1219200"/>
            <a:ext cx="5105400" cy="300355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10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1"/>
          <p:cNvSpPr txBox="1"/>
          <p:nvPr>
            <p:ph idx="4294967295" type="title"/>
          </p:nvPr>
        </p:nvSpPr>
        <p:spPr>
          <a:xfrm>
            <a:off x="1752600" y="26408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SPF Algorithm</a:t>
            </a:r>
            <a:endParaRPr/>
          </a:p>
        </p:txBody>
      </p:sp>
      <p:sp>
        <p:nvSpPr>
          <p:cNvPr id="525" name="Google Shape;525;p11"/>
          <p:cNvSpPr txBox="1"/>
          <p:nvPr>
            <p:ph idx="4294967295" type="body"/>
          </p:nvPr>
        </p:nvSpPr>
        <p:spPr>
          <a:xfrm>
            <a:off x="2057400" y="4787758"/>
            <a:ext cx="88392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14313" lvl="0" marL="214313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lang="en-US"/>
              <a:t>For example:</a:t>
            </a:r>
            <a:endParaRPr/>
          </a:p>
          <a:p>
            <a:pPr indent="-288925" lvl="1" marL="855663" rtl="0" algn="l">
              <a:spcBef>
                <a:spcPts val="85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/>
              <a:t>The cost of the shortest path for R2 to send packets to the LAN attached to R3 is 27 (20 + 5 + 2 = 27).</a:t>
            </a:r>
            <a:endParaRPr/>
          </a:p>
        </p:txBody>
      </p:sp>
      <p:pic>
        <p:nvPicPr>
          <p:cNvPr descr="ls05.jpg" id="526" name="Google Shape;52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1373875"/>
            <a:ext cx="5759450" cy="338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7" name="Google Shape;527;p11"/>
          <p:cNvCxnSpPr/>
          <p:nvPr/>
        </p:nvCxnSpPr>
        <p:spPr>
          <a:xfrm flipH="1">
            <a:off x="4191000" y="1676400"/>
            <a:ext cx="1676400" cy="8382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8" name="Google Shape;528;p11"/>
          <p:cNvCxnSpPr/>
          <p:nvPr/>
        </p:nvCxnSpPr>
        <p:spPr>
          <a:xfrm>
            <a:off x="4419600" y="2819400"/>
            <a:ext cx="1524000" cy="1588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9" name="Google Shape;529;p11"/>
          <p:cNvCxnSpPr/>
          <p:nvPr/>
        </p:nvCxnSpPr>
        <p:spPr>
          <a:xfrm>
            <a:off x="6477000" y="2819400"/>
            <a:ext cx="304800" cy="1588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0" name="Google Shape;530;p11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2"/>
          <p:cNvSpPr txBox="1"/>
          <p:nvPr>
            <p:ph idx="4294967295" type="title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SPF Algorithm</a:t>
            </a:r>
            <a:endParaRPr/>
          </a:p>
        </p:txBody>
      </p:sp>
      <p:sp>
        <p:nvSpPr>
          <p:cNvPr id="536" name="Google Shape;536;p12"/>
          <p:cNvSpPr txBox="1"/>
          <p:nvPr>
            <p:ph idx="4294967295" type="body"/>
          </p:nvPr>
        </p:nvSpPr>
        <p:spPr>
          <a:xfrm>
            <a:off x="1524000" y="4495800"/>
            <a:ext cx="88392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14313" lvl="0" marL="214313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lang="en-US"/>
              <a:t>R1 has data to send to the network on R5.</a:t>
            </a:r>
            <a:endParaRPr/>
          </a:p>
          <a:p>
            <a:pPr indent="-288925" lvl="1" marL="855663" rtl="0" algn="l">
              <a:spcBef>
                <a:spcPts val="750"/>
              </a:spcBef>
              <a:spcAft>
                <a:spcPts val="0"/>
              </a:spcAft>
              <a:buClr>
                <a:srgbClr val="1186C3"/>
              </a:buClr>
              <a:buSzPts val="2175"/>
              <a:buFont typeface="Arial"/>
              <a:buChar char="•"/>
            </a:pPr>
            <a:r>
              <a:rPr lang="en-US"/>
              <a:t>You might think that R1 would send directly to R4 (2 hops) instead of to R3 (3 hops). </a:t>
            </a:r>
            <a:endParaRPr/>
          </a:p>
        </p:txBody>
      </p:sp>
      <p:pic>
        <p:nvPicPr>
          <p:cNvPr descr="ls05.jpg" id="537" name="Google Shape;53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5481" y="1047749"/>
            <a:ext cx="5759450" cy="3387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8" name="Google Shape;538;p12"/>
          <p:cNvGrpSpPr/>
          <p:nvPr/>
        </p:nvGrpSpPr>
        <p:grpSpPr>
          <a:xfrm>
            <a:off x="4419600" y="2819400"/>
            <a:ext cx="4343400" cy="990600"/>
            <a:chOff x="2895600" y="2819400"/>
            <a:chExt cx="4343400" cy="990600"/>
          </a:xfrm>
        </p:grpSpPr>
        <p:cxnSp>
          <p:nvCxnSpPr>
            <p:cNvPr id="539" name="Google Shape;539;p12"/>
            <p:cNvCxnSpPr/>
            <p:nvPr/>
          </p:nvCxnSpPr>
          <p:spPr>
            <a:xfrm>
              <a:off x="2895600" y="2819400"/>
              <a:ext cx="1524000" cy="1588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40" name="Google Shape;540;p12"/>
            <p:cNvCxnSpPr/>
            <p:nvPr/>
          </p:nvCxnSpPr>
          <p:spPr>
            <a:xfrm flipH="1" rot="10800000">
              <a:off x="5029200" y="3048000"/>
              <a:ext cx="1524000" cy="76200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41" name="Google Shape;541;p12"/>
            <p:cNvCxnSpPr/>
            <p:nvPr/>
          </p:nvCxnSpPr>
          <p:spPr>
            <a:xfrm>
              <a:off x="6934200" y="2971800"/>
              <a:ext cx="304800" cy="1588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42" name="Google Shape;542;p12"/>
            <p:cNvCxnSpPr/>
            <p:nvPr/>
          </p:nvCxnSpPr>
          <p:spPr>
            <a:xfrm rot="5400000">
              <a:off x="4305300" y="3238500"/>
              <a:ext cx="533400" cy="1588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43" name="Google Shape;543;p12"/>
          <p:cNvGrpSpPr/>
          <p:nvPr/>
        </p:nvGrpSpPr>
        <p:grpSpPr>
          <a:xfrm>
            <a:off x="4191000" y="2971800"/>
            <a:ext cx="4572000" cy="914400"/>
            <a:chOff x="2667000" y="2971800"/>
            <a:chExt cx="4572000" cy="914400"/>
          </a:xfrm>
        </p:grpSpPr>
        <p:cxnSp>
          <p:nvCxnSpPr>
            <p:cNvPr id="544" name="Google Shape;544;p12"/>
            <p:cNvCxnSpPr/>
            <p:nvPr/>
          </p:nvCxnSpPr>
          <p:spPr>
            <a:xfrm>
              <a:off x="2667000" y="2971800"/>
              <a:ext cx="1752600" cy="914400"/>
            </a:xfrm>
            <a:prstGeom prst="straightConnector1">
              <a:avLst/>
            </a:prstGeom>
            <a:noFill/>
            <a:ln cap="flat" cmpd="sng" w="50800">
              <a:solidFill>
                <a:srgbClr val="531A8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45" name="Google Shape;545;p12"/>
            <p:cNvCxnSpPr/>
            <p:nvPr/>
          </p:nvCxnSpPr>
          <p:spPr>
            <a:xfrm flipH="1" rot="10800000">
              <a:off x="5181600" y="3124200"/>
              <a:ext cx="1524000" cy="762000"/>
            </a:xfrm>
            <a:prstGeom prst="straightConnector1">
              <a:avLst/>
            </a:prstGeom>
            <a:noFill/>
            <a:ln cap="flat" cmpd="sng" w="50800">
              <a:solidFill>
                <a:srgbClr val="531A8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46" name="Google Shape;546;p12"/>
            <p:cNvCxnSpPr/>
            <p:nvPr/>
          </p:nvCxnSpPr>
          <p:spPr>
            <a:xfrm>
              <a:off x="6934200" y="3124200"/>
              <a:ext cx="304800" cy="1588"/>
            </a:xfrm>
            <a:prstGeom prst="straightConnector1">
              <a:avLst/>
            </a:prstGeom>
            <a:noFill/>
            <a:ln cap="flat" cmpd="sng" w="50800">
              <a:solidFill>
                <a:srgbClr val="531A8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547" name="Google Shape;547;p12"/>
          <p:cNvSpPr txBox="1"/>
          <p:nvPr/>
        </p:nvSpPr>
        <p:spPr>
          <a:xfrm>
            <a:off x="7086600" y="2514600"/>
            <a:ext cx="685800" cy="461963"/>
          </a:xfrm>
          <a:prstGeom prst="rect">
            <a:avLst/>
          </a:prstGeom>
          <a:solidFill>
            <a:srgbClr val="80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/>
          </a:p>
        </p:txBody>
      </p:sp>
      <p:sp>
        <p:nvSpPr>
          <p:cNvPr id="548" name="Google Shape;548;p12"/>
          <p:cNvSpPr txBox="1"/>
          <p:nvPr/>
        </p:nvSpPr>
        <p:spPr>
          <a:xfrm>
            <a:off x="7467600" y="3733800"/>
            <a:ext cx="609600" cy="457200"/>
          </a:xfrm>
          <a:prstGeom prst="rect">
            <a:avLst/>
          </a:prstGeom>
          <a:solidFill>
            <a:srgbClr val="531A88"/>
          </a:solidFill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/>
          </a:p>
        </p:txBody>
      </p:sp>
      <p:sp>
        <p:nvSpPr>
          <p:cNvPr id="549" name="Google Shape;549;p12"/>
          <p:cNvSpPr txBox="1"/>
          <p:nvPr/>
        </p:nvSpPr>
        <p:spPr>
          <a:xfrm>
            <a:off x="1636712" y="1360486"/>
            <a:ext cx="2514600" cy="830263"/>
          </a:xfrm>
          <a:prstGeom prst="rect">
            <a:avLst/>
          </a:prstGeom>
          <a:solidFill>
            <a:srgbClr val="80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R1 uses 3 “hops” but “faster” links.</a:t>
            </a:r>
            <a:endParaRPr/>
          </a:p>
        </p:txBody>
      </p:sp>
      <p:sp>
        <p:nvSpPr>
          <p:cNvPr id="550" name="Google Shape;550;p12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3"/>
          <p:cNvSpPr txBox="1"/>
          <p:nvPr>
            <p:ph type="ctrTitle"/>
          </p:nvPr>
        </p:nvSpPr>
        <p:spPr>
          <a:xfrm>
            <a:off x="2928938" y="1379538"/>
            <a:ext cx="8574087" cy="2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Network Layer</a:t>
            </a:r>
            <a:br>
              <a:rPr lang="en-US" sz="5400"/>
            </a:br>
            <a:r>
              <a:rPr lang="en-US" sz="3200"/>
              <a:t>Routing Algorithm</a:t>
            </a:r>
            <a:br>
              <a:rPr lang="en-US" sz="2800"/>
            </a:br>
            <a:r>
              <a:rPr b="1" i="1" lang="en-US" sz="2400"/>
              <a:t>Link State Routing</a:t>
            </a:r>
            <a:endParaRPr b="1" i="1" sz="4800"/>
          </a:p>
        </p:txBody>
      </p:sp>
      <p:sp>
        <p:nvSpPr>
          <p:cNvPr id="557" name="Google Shape;557;p13"/>
          <p:cNvSpPr txBox="1"/>
          <p:nvPr>
            <p:ph idx="1" type="subTitle"/>
          </p:nvPr>
        </p:nvSpPr>
        <p:spPr>
          <a:xfrm>
            <a:off x="5481638" y="3995738"/>
            <a:ext cx="6035675" cy="138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-US" sz="2000"/>
              <a:t>Lecture 14 | Part 2| CSE421 – Computer Networks</a:t>
            </a:r>
            <a:endParaRPr/>
          </a:p>
          <a:p>
            <a:pPr indent="0" lvl="0" marL="0" rtl="0" algn="r">
              <a:spcBef>
                <a:spcPts val="850"/>
              </a:spcBef>
              <a:spcAft>
                <a:spcPts val="0"/>
              </a:spcAft>
              <a:buSzPts val="2900"/>
              <a:buNone/>
            </a:pPr>
            <a:r>
              <a:rPr lang="en-US" sz="2000"/>
              <a:t>Department of Computer Science and Engineering</a:t>
            </a:r>
            <a:br>
              <a:rPr lang="en-US" sz="2000"/>
            </a:br>
            <a:r>
              <a:rPr lang="en-US" sz="2000"/>
              <a:t>School of Data &amp; Science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4"/>
          <p:cNvSpPr txBox="1"/>
          <p:nvPr>
            <p:ph idx="4294967295" type="title"/>
          </p:nvPr>
        </p:nvSpPr>
        <p:spPr>
          <a:xfrm>
            <a:off x="1905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Link-State Routing Process</a:t>
            </a:r>
            <a:endParaRPr/>
          </a:p>
        </p:txBody>
      </p:sp>
      <p:sp>
        <p:nvSpPr>
          <p:cNvPr id="564" name="Google Shape;564;p14"/>
          <p:cNvSpPr txBox="1"/>
          <p:nvPr>
            <p:ph idx="4294967295" type="body"/>
          </p:nvPr>
        </p:nvSpPr>
        <p:spPr>
          <a:xfrm>
            <a:off x="1676400" y="1219200"/>
            <a:ext cx="9525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20"/>
              <a:buNone/>
            </a:pPr>
            <a:r>
              <a:rPr lang="en-US" sz="3600"/>
              <a:t>5 Step Process</a:t>
            </a:r>
            <a:endParaRPr/>
          </a:p>
          <a:p>
            <a:pPr indent="-457200" lvl="1" marL="1023938" rtl="0" algn="l">
              <a:spcBef>
                <a:spcPts val="930"/>
              </a:spcBef>
              <a:spcAft>
                <a:spcPts val="0"/>
              </a:spcAft>
              <a:buSzPts val="3480"/>
              <a:buFont typeface="Corbel"/>
              <a:buAutoNum type="arabicPeriod"/>
            </a:pPr>
            <a:r>
              <a:rPr lang="en-US" sz="2400">
                <a:solidFill>
                  <a:srgbClr val="FF0000"/>
                </a:solidFill>
              </a:rPr>
              <a:t>Each router</a:t>
            </a:r>
            <a:r>
              <a:rPr lang="en-US" sz="2400"/>
              <a:t> learns about its own </a:t>
            </a:r>
            <a:r>
              <a:rPr lang="en-US" sz="2400">
                <a:solidFill>
                  <a:schemeClr val="accent1"/>
                </a:solidFill>
              </a:rPr>
              <a:t>directly connected networks.</a:t>
            </a:r>
            <a:endParaRPr/>
          </a:p>
          <a:p>
            <a:pPr indent="-457200" lvl="1" marL="1023938" rtl="0" algn="l">
              <a:spcBef>
                <a:spcPts val="930"/>
              </a:spcBef>
              <a:spcAft>
                <a:spcPts val="0"/>
              </a:spcAft>
              <a:buSzPts val="3480"/>
              <a:buFont typeface="Corbel"/>
              <a:buAutoNum type="arabicPeriod"/>
            </a:pPr>
            <a:r>
              <a:rPr lang="en-US" sz="2400">
                <a:solidFill>
                  <a:srgbClr val="FF0000"/>
                </a:solidFill>
              </a:rPr>
              <a:t>Each router</a:t>
            </a:r>
            <a:r>
              <a:rPr lang="en-US" sz="2400"/>
              <a:t> is responsible for </a:t>
            </a:r>
            <a:r>
              <a:rPr lang="en-US" sz="2400">
                <a:solidFill>
                  <a:schemeClr val="accent1"/>
                </a:solidFill>
              </a:rPr>
              <a:t>contacting its neighbors (exchange Hello packet) </a:t>
            </a:r>
            <a:r>
              <a:rPr lang="en-US" sz="2400"/>
              <a:t>on directly connected networks.</a:t>
            </a:r>
            <a:endParaRPr/>
          </a:p>
          <a:p>
            <a:pPr indent="-457200" lvl="1" marL="1023938" rtl="0" algn="l">
              <a:spcBef>
                <a:spcPts val="930"/>
              </a:spcBef>
              <a:spcAft>
                <a:spcPts val="0"/>
              </a:spcAft>
              <a:buSzPts val="3480"/>
              <a:buFont typeface="Corbel"/>
              <a:buAutoNum type="arabicPeriod"/>
            </a:pPr>
            <a:r>
              <a:rPr lang="en-US" sz="2400">
                <a:solidFill>
                  <a:srgbClr val="FF0000"/>
                </a:solidFill>
              </a:rPr>
              <a:t>Each router</a:t>
            </a:r>
            <a:r>
              <a:rPr lang="en-US" sz="2400"/>
              <a:t> builds a </a:t>
            </a:r>
            <a:r>
              <a:rPr lang="en-US" sz="2400">
                <a:solidFill>
                  <a:schemeClr val="accent1"/>
                </a:solidFill>
              </a:rPr>
              <a:t>link-state packet (LSP)</a:t>
            </a:r>
            <a:r>
              <a:rPr b="1" i="1" lang="en-US" sz="2400"/>
              <a:t> </a:t>
            </a:r>
            <a:r>
              <a:rPr lang="en-US" sz="2400"/>
              <a:t>containing the state of each directly connected link.</a:t>
            </a:r>
            <a:endParaRPr/>
          </a:p>
          <a:p>
            <a:pPr indent="-457200" lvl="1" marL="1023938" rtl="0" algn="l">
              <a:spcBef>
                <a:spcPts val="930"/>
              </a:spcBef>
              <a:spcAft>
                <a:spcPts val="0"/>
              </a:spcAft>
              <a:buSzPts val="3480"/>
              <a:buFont typeface="Corbel"/>
              <a:buAutoNum type="arabicPeriod"/>
            </a:pPr>
            <a:r>
              <a:rPr lang="en-US" sz="2400">
                <a:solidFill>
                  <a:srgbClr val="FF0000"/>
                </a:solidFill>
              </a:rPr>
              <a:t>Each router</a:t>
            </a:r>
            <a:r>
              <a:rPr lang="en-US" sz="2400"/>
              <a:t> </a:t>
            </a:r>
            <a:r>
              <a:rPr lang="en-US" sz="2400">
                <a:solidFill>
                  <a:schemeClr val="accent1"/>
                </a:solidFill>
              </a:rPr>
              <a:t>floods the LSP to all routers</a:t>
            </a:r>
            <a:r>
              <a:rPr lang="en-US" sz="2400"/>
              <a:t>, who then store all LSPs received in a database.</a:t>
            </a:r>
            <a:endParaRPr/>
          </a:p>
          <a:p>
            <a:pPr indent="-457200" lvl="1" marL="1023938" rtl="0" algn="l">
              <a:spcBef>
                <a:spcPts val="930"/>
              </a:spcBef>
              <a:spcAft>
                <a:spcPts val="0"/>
              </a:spcAft>
              <a:buSzPts val="3480"/>
              <a:buFont typeface="Corbel"/>
              <a:buAutoNum type="arabicPeriod"/>
            </a:pPr>
            <a:r>
              <a:rPr lang="en-US" sz="2400">
                <a:solidFill>
                  <a:srgbClr val="FF0000"/>
                </a:solidFill>
              </a:rPr>
              <a:t>Each router </a:t>
            </a:r>
            <a:r>
              <a:rPr lang="en-US" sz="2400"/>
              <a:t>uses the LSPs to </a:t>
            </a:r>
            <a:r>
              <a:rPr lang="en-US" sz="2400">
                <a:solidFill>
                  <a:schemeClr val="accent1"/>
                </a:solidFill>
              </a:rPr>
              <a:t>construct a database</a:t>
            </a:r>
            <a:r>
              <a:rPr lang="en-US" sz="2400"/>
              <a:t> that is a </a:t>
            </a:r>
            <a:r>
              <a:rPr lang="en-US" sz="2400">
                <a:solidFill>
                  <a:schemeClr val="accent1"/>
                </a:solidFill>
              </a:rPr>
              <a:t>complete map of the topology and computes the best path</a:t>
            </a:r>
            <a:r>
              <a:rPr lang="en-US" sz="2400"/>
              <a:t> to each destination network.</a:t>
            </a:r>
            <a:endParaRPr sz="2400">
              <a:solidFill>
                <a:srgbClr val="FFFF00"/>
              </a:solidFill>
            </a:endParaRPr>
          </a:p>
        </p:txBody>
      </p:sp>
      <p:sp>
        <p:nvSpPr>
          <p:cNvPr id="565" name="Google Shape;565;p14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5"/>
          <p:cNvSpPr txBox="1"/>
          <p:nvPr>
            <p:ph idx="4294967295" type="title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Step 1: Directly Connected Networks</a:t>
            </a:r>
            <a:endParaRPr/>
          </a:p>
        </p:txBody>
      </p:sp>
      <p:sp>
        <p:nvSpPr>
          <p:cNvPr id="571" name="Google Shape;571;p15"/>
          <p:cNvSpPr txBox="1"/>
          <p:nvPr>
            <p:ph idx="4294967295" type="body"/>
          </p:nvPr>
        </p:nvSpPr>
        <p:spPr>
          <a:xfrm>
            <a:off x="1752600" y="4414707"/>
            <a:ext cx="9982200" cy="22146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1" marL="34290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Tahoma"/>
              <a:buChar char="•"/>
            </a:pPr>
            <a:r>
              <a:rPr lang="en-US" sz="2400">
                <a:solidFill>
                  <a:srgbClr val="FF0000"/>
                </a:solidFill>
              </a:rPr>
              <a:t>Each router</a:t>
            </a:r>
            <a:r>
              <a:rPr lang="en-US" sz="2400"/>
              <a:t> learns about its own </a:t>
            </a:r>
            <a:r>
              <a:rPr lang="en-US" sz="2400">
                <a:solidFill>
                  <a:schemeClr val="accent2"/>
                </a:solidFill>
              </a:rPr>
              <a:t>directly connected networks.</a:t>
            </a:r>
            <a:endParaRPr/>
          </a:p>
          <a:p>
            <a:pPr indent="-342900" lvl="1" marL="342900" rtl="0" algn="l">
              <a:spcBef>
                <a:spcPts val="93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/>
              <a:t>When a router interface is configured with an IP address and subnet mask and activated, the interface becomes part of that network.</a:t>
            </a:r>
            <a:endParaRPr/>
          </a:p>
          <a:p>
            <a:pPr indent="-342900" lvl="1" marL="342900" rtl="0" algn="l">
              <a:spcBef>
                <a:spcPts val="93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</a:rPr>
              <a:t>Regardless of the routing protocols used</a:t>
            </a:r>
            <a:r>
              <a:rPr lang="en-US" sz="2400"/>
              <a:t>, these directly connected networks are now part of the routing table.</a:t>
            </a:r>
            <a:endParaRPr/>
          </a:p>
        </p:txBody>
      </p:sp>
      <p:pic>
        <p:nvPicPr>
          <p:cNvPr descr="ls05.jpg" id="572" name="Google Shape;5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3175" y="1422732"/>
            <a:ext cx="4794250" cy="2819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3" name="Google Shape;573;p15"/>
          <p:cNvGrpSpPr/>
          <p:nvPr/>
        </p:nvGrpSpPr>
        <p:grpSpPr>
          <a:xfrm>
            <a:off x="2552700" y="1544175"/>
            <a:ext cx="7315200" cy="2576513"/>
            <a:chOff x="685800" y="4114800"/>
            <a:chExt cx="7315200" cy="2576299"/>
          </a:xfrm>
        </p:grpSpPr>
        <p:pic>
          <p:nvPicPr>
            <p:cNvPr descr="ls11.jpg" id="574" name="Google Shape;574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76800" y="4114800"/>
              <a:ext cx="3124200" cy="2576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5" name="Google Shape;575;p15"/>
            <p:cNvSpPr txBox="1"/>
            <p:nvPr/>
          </p:nvSpPr>
          <p:spPr>
            <a:xfrm>
              <a:off x="685800" y="4571962"/>
              <a:ext cx="3505200" cy="1569908"/>
            </a:xfrm>
            <a:prstGeom prst="rect">
              <a:avLst/>
            </a:prstGeom>
            <a:solidFill>
              <a:srgbClr val="80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We will focus on the Link-State routing process from the perspective of R1.</a:t>
              </a:r>
              <a:endParaRPr/>
            </a:p>
          </p:txBody>
        </p:sp>
      </p:grpSp>
      <p:sp>
        <p:nvSpPr>
          <p:cNvPr id="576" name="Google Shape;576;p15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6"/>
          <p:cNvSpPr txBox="1"/>
          <p:nvPr>
            <p:ph idx="4294967295" type="title"/>
          </p:nvPr>
        </p:nvSpPr>
        <p:spPr>
          <a:xfrm>
            <a:off x="1752600" y="28319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2: Hello Packets</a:t>
            </a:r>
            <a:endParaRPr/>
          </a:p>
        </p:txBody>
      </p:sp>
      <p:sp>
        <p:nvSpPr>
          <p:cNvPr id="582" name="Google Shape;582;p16"/>
          <p:cNvSpPr txBox="1"/>
          <p:nvPr>
            <p:ph idx="4294967295" type="body"/>
          </p:nvPr>
        </p:nvSpPr>
        <p:spPr>
          <a:xfrm>
            <a:off x="1524000" y="4485564"/>
            <a:ext cx="9753600" cy="2143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1" marL="34290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Tahoma"/>
              <a:buChar char="•"/>
            </a:pPr>
            <a:r>
              <a:rPr lang="en-US" sz="2000">
                <a:solidFill>
                  <a:srgbClr val="FF0000"/>
                </a:solidFill>
              </a:rPr>
              <a:t>Each router</a:t>
            </a:r>
            <a:r>
              <a:rPr lang="en-US" sz="2000"/>
              <a:t> is responsible for </a:t>
            </a:r>
            <a:r>
              <a:rPr lang="en-US" sz="2000">
                <a:solidFill>
                  <a:srgbClr val="FF0000"/>
                </a:solidFill>
              </a:rPr>
              <a:t>contacting its neighbors</a:t>
            </a:r>
            <a:r>
              <a:rPr lang="en-US" sz="2000"/>
              <a:t> on directly connected networks.</a:t>
            </a:r>
            <a:endParaRPr/>
          </a:p>
          <a:p>
            <a:pPr indent="-342900" lvl="1" marL="342900" rtl="0" algn="l">
              <a:spcBef>
                <a:spcPts val="85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/>
              <a:t>The router will not be aware of any neighbor routers on the link until it receives a </a:t>
            </a:r>
            <a:r>
              <a:rPr lang="en-US" sz="2000">
                <a:solidFill>
                  <a:srgbClr val="FF0000"/>
                </a:solidFill>
              </a:rPr>
              <a:t>Hello packet</a:t>
            </a:r>
            <a:r>
              <a:rPr lang="en-US" sz="2000"/>
              <a:t> from that neighbor.</a:t>
            </a:r>
            <a:endParaRPr/>
          </a:p>
          <a:p>
            <a:pPr indent="-342900" lvl="1" marL="342900" rtl="0" algn="l">
              <a:spcBef>
                <a:spcPts val="85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/>
              <a:t>At that time, it establishes an adjacency with the neighboring router.</a:t>
            </a:r>
            <a:endParaRPr/>
          </a:p>
        </p:txBody>
      </p:sp>
      <p:pic>
        <p:nvPicPr>
          <p:cNvPr descr="ls13.jpg" id="583" name="Google Shape;5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0" y="1431877"/>
            <a:ext cx="3756025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16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7"/>
          <p:cNvSpPr txBox="1"/>
          <p:nvPr>
            <p:ph idx="4294967295" type="title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2: Hello Packets</a:t>
            </a:r>
            <a:endParaRPr/>
          </a:p>
        </p:txBody>
      </p:sp>
      <p:pic>
        <p:nvPicPr>
          <p:cNvPr descr="ls14.jpg" id="590" name="Google Shape;5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1219200"/>
            <a:ext cx="6311900" cy="541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1" name="Google Shape;591;p17"/>
          <p:cNvGrpSpPr/>
          <p:nvPr/>
        </p:nvGrpSpPr>
        <p:grpSpPr>
          <a:xfrm>
            <a:off x="2971800" y="1219200"/>
            <a:ext cx="6311900" cy="5410200"/>
            <a:chOff x="1447800" y="1219200"/>
            <a:chExt cx="6311900" cy="5410200"/>
          </a:xfrm>
        </p:grpSpPr>
        <p:pic>
          <p:nvPicPr>
            <p:cNvPr descr="ls15.jpg" id="592" name="Google Shape;592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47800" y="1219200"/>
              <a:ext cx="6311900" cy="5410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93" name="Google Shape;593;p17"/>
            <p:cNvCxnSpPr/>
            <p:nvPr/>
          </p:nvCxnSpPr>
          <p:spPr>
            <a:xfrm flipH="1" rot="10800000">
              <a:off x="4419600" y="3124200"/>
              <a:ext cx="685800" cy="38100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94" name="Google Shape;594;p17"/>
            <p:cNvCxnSpPr/>
            <p:nvPr/>
          </p:nvCxnSpPr>
          <p:spPr>
            <a:xfrm>
              <a:off x="4572000" y="4038600"/>
              <a:ext cx="762000" cy="1588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95" name="Google Shape;595;p17"/>
            <p:cNvCxnSpPr/>
            <p:nvPr/>
          </p:nvCxnSpPr>
          <p:spPr>
            <a:xfrm>
              <a:off x="4495800" y="4724400"/>
              <a:ext cx="609600" cy="30480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96" name="Google Shape;596;p17"/>
            <p:cNvCxnSpPr/>
            <p:nvPr/>
          </p:nvCxnSpPr>
          <p:spPr>
            <a:xfrm rot="10800000">
              <a:off x="2209800" y="4495800"/>
              <a:ext cx="685800" cy="1588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97" name="Google Shape;597;p17"/>
          <p:cNvGrpSpPr/>
          <p:nvPr/>
        </p:nvGrpSpPr>
        <p:grpSpPr>
          <a:xfrm>
            <a:off x="2971800" y="1219200"/>
            <a:ext cx="6311900" cy="5410200"/>
            <a:chOff x="1447800" y="1219200"/>
            <a:chExt cx="6311900" cy="5410200"/>
          </a:xfrm>
        </p:grpSpPr>
        <p:pic>
          <p:nvPicPr>
            <p:cNvPr descr="ls16.jpg" id="598" name="Google Shape;598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47800" y="1219200"/>
              <a:ext cx="6311900" cy="5410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99" name="Google Shape;599;p17"/>
            <p:cNvCxnSpPr/>
            <p:nvPr/>
          </p:nvCxnSpPr>
          <p:spPr>
            <a:xfrm flipH="1">
              <a:off x="5486400" y="2438400"/>
              <a:ext cx="762000" cy="45720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0" name="Google Shape;600;p17"/>
            <p:cNvCxnSpPr/>
            <p:nvPr/>
          </p:nvCxnSpPr>
          <p:spPr>
            <a:xfrm rot="10800000">
              <a:off x="5410200" y="4038600"/>
              <a:ext cx="914400" cy="1588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1" name="Google Shape;601;p17"/>
            <p:cNvCxnSpPr/>
            <p:nvPr/>
          </p:nvCxnSpPr>
          <p:spPr>
            <a:xfrm rot="10800000">
              <a:off x="5257800" y="5638800"/>
              <a:ext cx="838200" cy="45720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02" name="Google Shape;602;p17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8"/>
          <p:cNvSpPr txBox="1"/>
          <p:nvPr>
            <p:ph idx="4294967295" type="title"/>
          </p:nvPr>
        </p:nvSpPr>
        <p:spPr>
          <a:xfrm>
            <a:off x="1828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2: Hello Packets</a:t>
            </a:r>
            <a:endParaRPr/>
          </a:p>
        </p:txBody>
      </p:sp>
      <p:sp>
        <p:nvSpPr>
          <p:cNvPr id="608" name="Google Shape;608;p18"/>
          <p:cNvSpPr txBox="1"/>
          <p:nvPr>
            <p:ph idx="4294967295" type="body"/>
          </p:nvPr>
        </p:nvSpPr>
        <p:spPr>
          <a:xfrm>
            <a:off x="1714500" y="1806726"/>
            <a:ext cx="3886200" cy="402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46" lvl="1" marL="34290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Tahoma"/>
              <a:buChar char="•"/>
            </a:pPr>
            <a:r>
              <a:rPr lang="en-US" sz="1900"/>
              <a:t>A</a:t>
            </a:r>
            <a:r>
              <a:rPr lang="en-US" sz="1900">
                <a:solidFill>
                  <a:srgbClr val="FFFF00"/>
                </a:solidFill>
              </a:rPr>
              <a:t> </a:t>
            </a:r>
            <a:r>
              <a:rPr lang="en-US" sz="1900">
                <a:solidFill>
                  <a:srgbClr val="FF0000"/>
                </a:solidFill>
              </a:rPr>
              <a:t>neighbor</a:t>
            </a:r>
            <a:r>
              <a:rPr lang="en-US" sz="1900"/>
              <a:t> is any other router that is enabled with the </a:t>
            </a:r>
            <a:r>
              <a:rPr lang="en-US" sz="1900">
                <a:solidFill>
                  <a:srgbClr val="FF0000"/>
                </a:solidFill>
              </a:rPr>
              <a:t>same link-state routing protocol</a:t>
            </a:r>
            <a:r>
              <a:rPr lang="en-US" sz="1900"/>
              <a:t>.</a:t>
            </a:r>
            <a:endParaRPr/>
          </a:p>
          <a:p>
            <a:pPr indent="-221440" lvl="0" marL="214313" rtl="0" algn="l">
              <a:spcBef>
                <a:spcPts val="931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en-US" sz="2600"/>
              <a:t>These small Hello packets continue to be exchanged between two adjacent neighbors.</a:t>
            </a:r>
            <a:endParaRPr/>
          </a:p>
          <a:p>
            <a:pPr indent="-221440" lvl="0" marL="214313" rtl="0" algn="l">
              <a:spcBef>
                <a:spcPts val="931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en-US" sz="2600"/>
              <a:t>These packets serve as a </a:t>
            </a:r>
            <a:r>
              <a:rPr lang="en-US" sz="2600">
                <a:solidFill>
                  <a:srgbClr val="FF0000"/>
                </a:solidFill>
              </a:rPr>
              <a:t>keep alive </a:t>
            </a:r>
            <a:r>
              <a:rPr lang="en-US" sz="2600"/>
              <a:t>function to monitor the state of the neighbor.</a:t>
            </a:r>
            <a:endParaRPr/>
          </a:p>
          <a:p>
            <a:pPr indent="-215191" lvl="1" marL="342900" rtl="0" algn="l">
              <a:spcBef>
                <a:spcPts val="727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Tahoma"/>
              <a:buNone/>
            </a:pPr>
            <a:r>
              <a:t/>
            </a:r>
            <a:endParaRPr/>
          </a:p>
        </p:txBody>
      </p:sp>
      <p:pic>
        <p:nvPicPr>
          <p:cNvPr descr="ls17.jpg" id="609" name="Google Shape;6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9300" y="1790700"/>
            <a:ext cx="5334000" cy="457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0" name="Google Shape;610;p18"/>
          <p:cNvCxnSpPr/>
          <p:nvPr/>
        </p:nvCxnSpPr>
        <p:spPr>
          <a:xfrm flipH="1" rot="10800000">
            <a:off x="7810500" y="3438158"/>
            <a:ext cx="685800" cy="3810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11" name="Google Shape;611;p18"/>
          <p:cNvCxnSpPr/>
          <p:nvPr/>
        </p:nvCxnSpPr>
        <p:spPr>
          <a:xfrm>
            <a:off x="8115300" y="4053160"/>
            <a:ext cx="762000" cy="1588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12" name="Google Shape;612;p18"/>
          <p:cNvCxnSpPr/>
          <p:nvPr/>
        </p:nvCxnSpPr>
        <p:spPr>
          <a:xfrm>
            <a:off x="8039100" y="4479250"/>
            <a:ext cx="685800" cy="3810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13" name="Google Shape;613;p18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9"/>
          <p:cNvSpPr txBox="1"/>
          <p:nvPr>
            <p:ph idx="4294967295" type="title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Step 3: Build the Link-State Packet </a:t>
            </a:r>
            <a:endParaRPr/>
          </a:p>
        </p:txBody>
      </p:sp>
      <p:sp>
        <p:nvSpPr>
          <p:cNvPr id="619" name="Google Shape;619;p19"/>
          <p:cNvSpPr txBox="1"/>
          <p:nvPr>
            <p:ph idx="4294967295" type="body"/>
          </p:nvPr>
        </p:nvSpPr>
        <p:spPr>
          <a:xfrm>
            <a:off x="2057400" y="4648200"/>
            <a:ext cx="8839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1" marL="34290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Tahoma"/>
              <a:buChar char="•"/>
            </a:pPr>
            <a:r>
              <a:rPr lang="en-US" sz="2000">
                <a:solidFill>
                  <a:srgbClr val="FF0000"/>
                </a:solidFill>
              </a:rPr>
              <a:t>Each router</a:t>
            </a:r>
            <a:r>
              <a:rPr lang="en-US" sz="2000"/>
              <a:t> builds a </a:t>
            </a:r>
            <a:r>
              <a:rPr lang="en-US" sz="2000">
                <a:solidFill>
                  <a:srgbClr val="FF0000"/>
                </a:solidFill>
              </a:rPr>
              <a:t>link-state packet (LSP)</a:t>
            </a:r>
            <a:r>
              <a:rPr b="1" i="1" lang="en-US" sz="2000"/>
              <a:t> </a:t>
            </a:r>
            <a:r>
              <a:rPr lang="en-US" sz="2000"/>
              <a:t>containing the state of each directly connected link.</a:t>
            </a:r>
            <a:endParaRPr/>
          </a:p>
          <a:p>
            <a:pPr indent="-342900" lvl="1" marL="342900" rtl="0" algn="l">
              <a:spcBef>
                <a:spcPts val="85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/>
              <a:t>The</a:t>
            </a:r>
            <a:r>
              <a:rPr lang="en-US" sz="2000">
                <a:solidFill>
                  <a:srgbClr val="FF0000"/>
                </a:solidFill>
              </a:rPr>
              <a:t> LSP contains the link-state information</a:t>
            </a:r>
            <a:r>
              <a:rPr lang="en-US" sz="2000"/>
              <a:t> about the sending router’s links. </a:t>
            </a:r>
            <a:endParaRPr/>
          </a:p>
          <a:p>
            <a:pPr indent="-342900" lvl="1" marL="342900" rtl="0" algn="l">
              <a:spcBef>
                <a:spcPts val="85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/>
              <a:t>The router </a:t>
            </a:r>
            <a:r>
              <a:rPr lang="en-US" sz="2000">
                <a:solidFill>
                  <a:srgbClr val="FF0000"/>
                </a:solidFill>
              </a:rPr>
              <a:t>only sends LSPs</a:t>
            </a:r>
            <a:r>
              <a:rPr lang="en-US" sz="2000"/>
              <a:t> out interfaces where it has </a:t>
            </a:r>
            <a:r>
              <a:rPr lang="en-US" sz="2000">
                <a:solidFill>
                  <a:srgbClr val="FF0000"/>
                </a:solidFill>
              </a:rPr>
              <a:t>established adjacencies</a:t>
            </a:r>
            <a:r>
              <a:rPr lang="en-US" sz="2000"/>
              <a:t> with other routers.</a:t>
            </a:r>
            <a:endParaRPr/>
          </a:p>
        </p:txBody>
      </p:sp>
      <p:pic>
        <p:nvPicPr>
          <p:cNvPr descr="ls18.jpg" id="620" name="Google Shape;62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9636" y="1524000"/>
            <a:ext cx="64770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19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"/>
          <p:cNvSpPr txBox="1"/>
          <p:nvPr>
            <p:ph idx="4294967295" type="title"/>
          </p:nvPr>
        </p:nvSpPr>
        <p:spPr>
          <a:xfrm>
            <a:off x="1752600" y="25558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4: Network Layer</a:t>
            </a:r>
            <a:endParaRPr/>
          </a:p>
        </p:txBody>
      </p:sp>
      <p:sp>
        <p:nvSpPr>
          <p:cNvPr id="291" name="Google Shape;291;p2"/>
          <p:cNvSpPr txBox="1"/>
          <p:nvPr>
            <p:ph idx="4294967295" type="body"/>
          </p:nvPr>
        </p:nvSpPr>
        <p:spPr>
          <a:xfrm>
            <a:off x="2057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0980" lvl="0" marL="214313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4. 1 Introduction</a:t>
            </a:r>
            <a:endParaRPr/>
          </a:p>
          <a:p>
            <a:pPr indent="-220980" lvl="0" marL="214313" rtl="0" algn="l">
              <a:spcBef>
                <a:spcPts val="93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4.2 Virtual circuit and datagram networks</a:t>
            </a:r>
            <a:endParaRPr/>
          </a:p>
          <a:p>
            <a:pPr indent="-220980" lvl="0" marL="214313" rtl="0" algn="l">
              <a:spcBef>
                <a:spcPts val="93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4.3 What’s inside a router</a:t>
            </a:r>
            <a:endParaRPr/>
          </a:p>
          <a:p>
            <a:pPr indent="-220980" lvl="0" marL="214313" rtl="0" algn="l">
              <a:spcBef>
                <a:spcPts val="93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4.4 IP: Internet Protocol</a:t>
            </a:r>
            <a:endParaRPr/>
          </a:p>
          <a:p>
            <a:pPr indent="-214312" lvl="1" marL="557213" rtl="0" algn="l"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Datagram format</a:t>
            </a:r>
            <a:endParaRPr/>
          </a:p>
          <a:p>
            <a:pPr indent="-214312" lvl="1" marL="557213" rtl="0" algn="l"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IPv4 addressing</a:t>
            </a:r>
            <a:endParaRPr/>
          </a:p>
          <a:p>
            <a:pPr indent="-214312" lvl="1" marL="557213" rtl="0" algn="l"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ICMP</a:t>
            </a:r>
            <a:endParaRPr/>
          </a:p>
          <a:p>
            <a:pPr indent="-214312" lvl="1" marL="557213" rtl="0" algn="l"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IPv6</a:t>
            </a:r>
            <a:endParaRPr/>
          </a:p>
        </p:txBody>
      </p:sp>
      <p:sp>
        <p:nvSpPr>
          <p:cNvPr id="292" name="Google Shape;292;p2"/>
          <p:cNvSpPr txBox="1"/>
          <p:nvPr>
            <p:ph idx="4294967295" type="body"/>
          </p:nvPr>
        </p:nvSpPr>
        <p:spPr>
          <a:xfrm>
            <a:off x="6705600" y="1398588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0980" lvl="0" marL="214313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solidFill>
                  <a:srgbClr val="FF0000"/>
                </a:solidFill>
              </a:rPr>
              <a:t>4.5 Routing algorithms</a:t>
            </a:r>
            <a:endParaRPr/>
          </a:p>
          <a:p>
            <a:pPr indent="-214312" lvl="1" marL="557213" rtl="0" algn="l"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Distance Vector</a:t>
            </a:r>
            <a:endParaRPr/>
          </a:p>
          <a:p>
            <a:pPr indent="-214312" lvl="1" marL="557213" rtl="0" algn="l"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>
                <a:solidFill>
                  <a:srgbClr val="FF0000"/>
                </a:solidFill>
              </a:rPr>
              <a:t>Link state</a:t>
            </a:r>
            <a:endParaRPr/>
          </a:p>
          <a:p>
            <a:pPr indent="-214312" lvl="1" marL="557213" rtl="0" algn="l"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Hierarchical routing</a:t>
            </a:r>
            <a:endParaRPr/>
          </a:p>
          <a:p>
            <a:pPr indent="-220980" lvl="0" marL="214313" rtl="0" algn="l">
              <a:spcBef>
                <a:spcPts val="93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4.6 Routing in the Internet</a:t>
            </a:r>
            <a:endParaRPr/>
          </a:p>
          <a:p>
            <a:pPr indent="-214312" lvl="1" marL="557213" rtl="0" algn="l"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RIP</a:t>
            </a:r>
            <a:endParaRPr/>
          </a:p>
          <a:p>
            <a:pPr indent="-214312" lvl="1" marL="557213" rtl="0" algn="l"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OSPF</a:t>
            </a:r>
            <a:endParaRPr/>
          </a:p>
          <a:p>
            <a:pPr indent="-214312" lvl="1" marL="557213" rtl="0" algn="l"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BGP</a:t>
            </a:r>
            <a:endParaRPr/>
          </a:p>
        </p:txBody>
      </p:sp>
      <p:sp>
        <p:nvSpPr>
          <p:cNvPr id="293" name="Google Shape;293;p2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0"/>
          <p:cNvSpPr txBox="1"/>
          <p:nvPr>
            <p:ph idx="4294967295" type="title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4: Flooding Link-State Packets</a:t>
            </a:r>
            <a:endParaRPr/>
          </a:p>
        </p:txBody>
      </p:sp>
      <p:sp>
        <p:nvSpPr>
          <p:cNvPr id="627" name="Google Shape;627;p20"/>
          <p:cNvSpPr txBox="1"/>
          <p:nvPr>
            <p:ph idx="4294967295" type="body"/>
          </p:nvPr>
        </p:nvSpPr>
        <p:spPr>
          <a:xfrm>
            <a:off x="2209800" y="5302534"/>
            <a:ext cx="8839200" cy="13268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1" marL="34290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Tahoma"/>
              <a:buChar char="•"/>
            </a:pPr>
            <a:r>
              <a:rPr lang="en-US" sz="1800">
                <a:solidFill>
                  <a:srgbClr val="FF0000"/>
                </a:solidFill>
              </a:rPr>
              <a:t>Each router</a:t>
            </a:r>
            <a:r>
              <a:rPr lang="en-US" sz="1800"/>
              <a:t> </a:t>
            </a:r>
            <a:r>
              <a:rPr lang="en-US" sz="1800">
                <a:solidFill>
                  <a:srgbClr val="FF0000"/>
                </a:solidFill>
              </a:rPr>
              <a:t>floods the LSP to all neighbors</a:t>
            </a:r>
            <a:r>
              <a:rPr lang="en-US" sz="1800"/>
              <a:t>, who then store all LSPs received in a database.</a:t>
            </a:r>
            <a:endParaRPr/>
          </a:p>
          <a:p>
            <a:pPr indent="-342900" lvl="2" marL="796925" rtl="0" algn="l">
              <a:spcBef>
                <a:spcPts val="77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Tahoma"/>
              <a:buChar char="•"/>
            </a:pPr>
            <a:r>
              <a:rPr lang="en-US" sz="1600"/>
              <a:t>Whenever a router receives an LSP from a neighboring router, it immediately sends that LSP out all other interfaces, </a:t>
            </a:r>
            <a:r>
              <a:rPr lang="en-US" sz="1600">
                <a:solidFill>
                  <a:srgbClr val="FF0000"/>
                </a:solidFill>
              </a:rPr>
              <a:t>except the interface that received the LSP. </a:t>
            </a:r>
            <a:endParaRPr/>
          </a:p>
        </p:txBody>
      </p:sp>
      <p:pic>
        <p:nvPicPr>
          <p:cNvPr descr="ls19.jpg" id="628" name="Google Shape;6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1314734"/>
            <a:ext cx="6705600" cy="3911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9" name="Google Shape;629;p20"/>
          <p:cNvGrpSpPr/>
          <p:nvPr/>
        </p:nvGrpSpPr>
        <p:grpSpPr>
          <a:xfrm>
            <a:off x="4331269" y="2014254"/>
            <a:ext cx="1752600" cy="2286000"/>
            <a:chOff x="2743200" y="1524000"/>
            <a:chExt cx="1752600" cy="2286000"/>
          </a:xfrm>
        </p:grpSpPr>
        <p:cxnSp>
          <p:nvCxnSpPr>
            <p:cNvPr id="630" name="Google Shape;630;p20"/>
            <p:cNvCxnSpPr/>
            <p:nvPr/>
          </p:nvCxnSpPr>
          <p:spPr>
            <a:xfrm flipH="1" rot="10800000">
              <a:off x="2743200" y="1524000"/>
              <a:ext cx="1752600" cy="914400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31" name="Google Shape;631;p20"/>
            <p:cNvCxnSpPr/>
            <p:nvPr/>
          </p:nvCxnSpPr>
          <p:spPr>
            <a:xfrm>
              <a:off x="2895600" y="2667000"/>
              <a:ext cx="1524000" cy="1588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32" name="Google Shape;632;p20"/>
            <p:cNvCxnSpPr/>
            <p:nvPr/>
          </p:nvCxnSpPr>
          <p:spPr>
            <a:xfrm>
              <a:off x="2743200" y="2895600"/>
              <a:ext cx="1676400" cy="914400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descr="ls20.jpg" id="633" name="Google Shape;633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4200" y="21336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s20.jpg" id="634" name="Google Shape;634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4200" y="25908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s20.jpg" id="635" name="Google Shape;635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4200" y="30480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6" name="Google Shape;636;p20"/>
          <p:cNvSpPr txBox="1"/>
          <p:nvPr/>
        </p:nvSpPr>
        <p:spPr>
          <a:xfrm>
            <a:off x="7391400" y="1496704"/>
            <a:ext cx="2895600" cy="461963"/>
          </a:xfrm>
          <a:prstGeom prst="rect">
            <a:avLst/>
          </a:prstGeom>
          <a:solidFill>
            <a:srgbClr val="80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Flooding of R1 LSP</a:t>
            </a:r>
            <a:endParaRPr/>
          </a:p>
        </p:txBody>
      </p:sp>
      <p:grpSp>
        <p:nvGrpSpPr>
          <p:cNvPr id="637" name="Google Shape;637;p20"/>
          <p:cNvGrpSpPr/>
          <p:nvPr/>
        </p:nvGrpSpPr>
        <p:grpSpPr>
          <a:xfrm>
            <a:off x="1524000" y="1479266"/>
            <a:ext cx="3124200" cy="1677987"/>
            <a:chOff x="457200" y="990600"/>
            <a:chExt cx="3124200" cy="1677193"/>
          </a:xfrm>
        </p:grpSpPr>
        <p:cxnSp>
          <p:nvCxnSpPr>
            <p:cNvPr id="638" name="Google Shape;638;p20"/>
            <p:cNvCxnSpPr/>
            <p:nvPr/>
          </p:nvCxnSpPr>
          <p:spPr>
            <a:xfrm rot="5400000">
              <a:off x="1600453" y="2133058"/>
              <a:ext cx="1066295" cy="3175"/>
            </a:xfrm>
            <a:prstGeom prst="straightConnector1">
              <a:avLst/>
            </a:prstGeom>
            <a:noFill/>
            <a:ln cap="flat" cmpd="sng" w="50800">
              <a:solidFill>
                <a:srgbClr val="531A8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39" name="Google Shape;639;p20"/>
            <p:cNvSpPr txBox="1"/>
            <p:nvPr/>
          </p:nvSpPr>
          <p:spPr>
            <a:xfrm>
              <a:off x="457200" y="990600"/>
              <a:ext cx="3124200" cy="831456"/>
            </a:xfrm>
            <a:prstGeom prst="rect">
              <a:avLst/>
            </a:prstGeom>
            <a:solidFill>
              <a:srgbClr val="531A88"/>
            </a:solidFill>
            <a:ln cap="flat" cmpd="sng" w="254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 response to Hello – no LSP sent.</a:t>
              </a:r>
              <a:endParaRPr/>
            </a:p>
          </p:txBody>
        </p:sp>
      </p:grpSp>
      <p:sp>
        <p:nvSpPr>
          <p:cNvPr id="640" name="Google Shape;640;p20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1"/>
          <p:cNvSpPr txBox="1"/>
          <p:nvPr>
            <p:ph idx="4294967295" type="title"/>
          </p:nvPr>
        </p:nvSpPr>
        <p:spPr>
          <a:xfrm>
            <a:off x="1676400" y="24234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4: Flooding Link-State Packets</a:t>
            </a:r>
            <a:endParaRPr/>
          </a:p>
        </p:txBody>
      </p:sp>
      <p:sp>
        <p:nvSpPr>
          <p:cNvPr id="646" name="Google Shape;646;p21"/>
          <p:cNvSpPr txBox="1"/>
          <p:nvPr>
            <p:ph idx="4294967295" type="body"/>
          </p:nvPr>
        </p:nvSpPr>
        <p:spPr>
          <a:xfrm>
            <a:off x="2286000" y="5038988"/>
            <a:ext cx="8763000" cy="1666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20980" lvl="0" marL="214313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/>
              <a:t>Link-state routing protocols calculate the SPF algorithm </a:t>
            </a:r>
            <a:r>
              <a:rPr lang="en-US" sz="2400">
                <a:solidFill>
                  <a:srgbClr val="FF0000"/>
                </a:solidFill>
              </a:rPr>
              <a:t>after the flooding</a:t>
            </a:r>
            <a:r>
              <a:rPr lang="en-US" sz="2400">
                <a:solidFill>
                  <a:srgbClr val="FFFF00"/>
                </a:solidFill>
              </a:rPr>
              <a:t> </a:t>
            </a:r>
            <a:r>
              <a:rPr lang="en-US" sz="2400"/>
              <a:t>is complete. </a:t>
            </a:r>
            <a:endParaRPr/>
          </a:p>
          <a:p>
            <a:pPr indent="-220980" lvl="0" marL="214313" rtl="0" algn="l">
              <a:spcBef>
                <a:spcPts val="93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/>
              <a:t>As a result, link-state routing protocols </a:t>
            </a:r>
            <a:r>
              <a:rPr lang="en-US" sz="2400">
                <a:solidFill>
                  <a:srgbClr val="FF0000"/>
                </a:solidFill>
              </a:rPr>
              <a:t>reach convergence much faster</a:t>
            </a:r>
            <a:r>
              <a:rPr lang="en-US" sz="2400">
                <a:solidFill>
                  <a:srgbClr val="FFFF00"/>
                </a:solidFill>
              </a:rPr>
              <a:t> </a:t>
            </a:r>
            <a:r>
              <a:rPr lang="en-US" sz="2400"/>
              <a:t>than distance vector routing protocols.</a:t>
            </a:r>
            <a:endParaRPr/>
          </a:p>
        </p:txBody>
      </p:sp>
      <p:pic>
        <p:nvPicPr>
          <p:cNvPr descr="ls19.jpg" id="647" name="Google Shape;64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0731" y="1083150"/>
            <a:ext cx="6705600" cy="3911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8" name="Google Shape;648;p21"/>
          <p:cNvGrpSpPr/>
          <p:nvPr/>
        </p:nvGrpSpPr>
        <p:grpSpPr>
          <a:xfrm>
            <a:off x="6019800" y="2971800"/>
            <a:ext cx="611188" cy="673100"/>
            <a:chOff x="4495800" y="2971800"/>
            <a:chExt cx="611188" cy="673100"/>
          </a:xfrm>
        </p:grpSpPr>
        <p:pic>
          <p:nvPicPr>
            <p:cNvPr descr="ls20.jpg" id="649" name="Google Shape;649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72000" y="29718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s20.jpg" id="650" name="Google Shape;650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72000" y="33528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51" name="Google Shape;651;p21"/>
            <p:cNvCxnSpPr/>
            <p:nvPr/>
          </p:nvCxnSpPr>
          <p:spPr>
            <a:xfrm rot="5400000">
              <a:off x="4801394" y="3275806"/>
              <a:ext cx="609600" cy="1588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652" name="Google Shape;652;p21"/>
            <p:cNvCxnSpPr/>
            <p:nvPr/>
          </p:nvCxnSpPr>
          <p:spPr>
            <a:xfrm rot="5400000">
              <a:off x="4191794" y="3275806"/>
              <a:ext cx="609600" cy="1588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53" name="Google Shape;653;p21"/>
          <p:cNvGrpSpPr/>
          <p:nvPr/>
        </p:nvGrpSpPr>
        <p:grpSpPr>
          <a:xfrm>
            <a:off x="4267200" y="1524000"/>
            <a:ext cx="1752600" cy="2286000"/>
            <a:chOff x="2743200" y="1524000"/>
            <a:chExt cx="1752600" cy="2286000"/>
          </a:xfrm>
        </p:grpSpPr>
        <p:cxnSp>
          <p:nvCxnSpPr>
            <p:cNvPr id="654" name="Google Shape;654;p21"/>
            <p:cNvCxnSpPr/>
            <p:nvPr/>
          </p:nvCxnSpPr>
          <p:spPr>
            <a:xfrm flipH="1" rot="10800000">
              <a:off x="2743200" y="1524000"/>
              <a:ext cx="1752600" cy="914400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55" name="Google Shape;655;p21"/>
            <p:cNvCxnSpPr/>
            <p:nvPr/>
          </p:nvCxnSpPr>
          <p:spPr>
            <a:xfrm>
              <a:off x="2895600" y="2667000"/>
              <a:ext cx="1524000" cy="1588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56" name="Google Shape;656;p21"/>
            <p:cNvCxnSpPr/>
            <p:nvPr/>
          </p:nvCxnSpPr>
          <p:spPr>
            <a:xfrm>
              <a:off x="2743200" y="2895600"/>
              <a:ext cx="1676400" cy="914400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descr="ls20.jpg" id="657" name="Google Shape;657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4200" y="21336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s20.jpg" id="658" name="Google Shape;658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4200" y="25908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s20.jpg" id="659" name="Google Shape;659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4200" y="30480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60" name="Google Shape;660;p21"/>
          <p:cNvCxnSpPr/>
          <p:nvPr/>
        </p:nvCxnSpPr>
        <p:spPr>
          <a:xfrm>
            <a:off x="6705600" y="1600200"/>
            <a:ext cx="1676400" cy="9144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1" name="Google Shape;661;p21"/>
          <p:cNvCxnSpPr/>
          <p:nvPr/>
        </p:nvCxnSpPr>
        <p:spPr>
          <a:xfrm flipH="1" rot="10800000">
            <a:off x="6629400" y="2959100"/>
            <a:ext cx="1752600" cy="8509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ls20.jpg" id="662" name="Google Shape;66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1800" y="1752600"/>
            <a:ext cx="444500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s20.jpg" id="663" name="Google Shape;66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9000" y="3124200"/>
            <a:ext cx="444500" cy="29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4" name="Google Shape;664;p21"/>
          <p:cNvCxnSpPr/>
          <p:nvPr/>
        </p:nvCxnSpPr>
        <p:spPr>
          <a:xfrm rot="10800000">
            <a:off x="4178300" y="2971800"/>
            <a:ext cx="1752600" cy="9906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5" name="Google Shape;665;p21"/>
          <p:cNvCxnSpPr/>
          <p:nvPr/>
        </p:nvCxnSpPr>
        <p:spPr>
          <a:xfrm rot="10800000">
            <a:off x="6540500" y="1816100"/>
            <a:ext cx="1587500" cy="803275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6" name="Google Shape;666;p21"/>
          <p:cNvCxnSpPr/>
          <p:nvPr/>
        </p:nvCxnSpPr>
        <p:spPr>
          <a:xfrm flipH="1">
            <a:off x="6629400" y="2819400"/>
            <a:ext cx="1600200" cy="7620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7" name="Google Shape;667;p21"/>
          <p:cNvCxnSpPr/>
          <p:nvPr/>
        </p:nvCxnSpPr>
        <p:spPr>
          <a:xfrm flipH="1">
            <a:off x="4648200" y="1816100"/>
            <a:ext cx="1447800" cy="6985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8" name="Google Shape;668;p21"/>
          <p:cNvCxnSpPr/>
          <p:nvPr/>
        </p:nvCxnSpPr>
        <p:spPr>
          <a:xfrm flipH="1">
            <a:off x="4432300" y="2806700"/>
            <a:ext cx="1535113" cy="127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9" name="Google Shape;669;p21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2"/>
          <p:cNvSpPr txBox="1"/>
          <p:nvPr>
            <p:ph idx="4294967295" type="title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4: Flooding Link-State Packets</a:t>
            </a:r>
            <a:endParaRPr/>
          </a:p>
        </p:txBody>
      </p:sp>
      <p:sp>
        <p:nvSpPr>
          <p:cNvPr id="675" name="Google Shape;675;p22"/>
          <p:cNvSpPr txBox="1"/>
          <p:nvPr>
            <p:ph idx="4294967295" type="body"/>
          </p:nvPr>
        </p:nvSpPr>
        <p:spPr>
          <a:xfrm>
            <a:off x="1981200" y="4829175"/>
            <a:ext cx="88392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14313" lvl="0" marL="214313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lang="en-US"/>
              <a:t>An </a:t>
            </a:r>
            <a:r>
              <a:rPr lang="en-US">
                <a:solidFill>
                  <a:srgbClr val="FF0000"/>
                </a:solidFill>
              </a:rPr>
              <a:t>LSP</a:t>
            </a:r>
            <a:r>
              <a:rPr lang="en-US"/>
              <a:t> needs to be sent only:</a:t>
            </a:r>
            <a:endParaRPr/>
          </a:p>
          <a:p>
            <a:pPr indent="-288925" lvl="1" marL="855663" rtl="0" algn="l">
              <a:spcBef>
                <a:spcPts val="85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/>
              <a:t>During </a:t>
            </a:r>
            <a:r>
              <a:rPr lang="en-US" sz="2000">
                <a:solidFill>
                  <a:srgbClr val="FF0000"/>
                </a:solidFill>
              </a:rPr>
              <a:t>initial startup</a:t>
            </a:r>
            <a:r>
              <a:rPr lang="en-US" sz="2000">
                <a:solidFill>
                  <a:srgbClr val="FFFF00"/>
                </a:solidFill>
              </a:rPr>
              <a:t> </a:t>
            </a:r>
            <a:r>
              <a:rPr lang="en-US" sz="2000"/>
              <a:t>of the router or routing protocol.</a:t>
            </a:r>
            <a:endParaRPr/>
          </a:p>
          <a:p>
            <a:pPr indent="-288925" lvl="1" marL="855663" rtl="0" algn="l">
              <a:spcBef>
                <a:spcPts val="85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/>
              <a:t>Whenever there is a </a:t>
            </a:r>
            <a:r>
              <a:rPr lang="en-US" sz="2000">
                <a:solidFill>
                  <a:srgbClr val="FF0000"/>
                </a:solidFill>
              </a:rPr>
              <a:t>change in the topology</a:t>
            </a:r>
            <a:r>
              <a:rPr lang="en-US" sz="2000"/>
              <a:t> (link going down or coming up) or a neighbor adjacency being established or broken.</a:t>
            </a:r>
            <a:endParaRPr/>
          </a:p>
        </p:txBody>
      </p:sp>
      <p:pic>
        <p:nvPicPr>
          <p:cNvPr descr="ls19.jpg" id="676" name="Google Shape;67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1144588"/>
            <a:ext cx="6705600" cy="3911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7" name="Google Shape;677;p22"/>
          <p:cNvGrpSpPr/>
          <p:nvPr/>
        </p:nvGrpSpPr>
        <p:grpSpPr>
          <a:xfrm>
            <a:off x="4267200" y="1524000"/>
            <a:ext cx="1752600" cy="2286000"/>
            <a:chOff x="2743200" y="1524000"/>
            <a:chExt cx="1752600" cy="2286000"/>
          </a:xfrm>
        </p:grpSpPr>
        <p:cxnSp>
          <p:nvCxnSpPr>
            <p:cNvPr id="678" name="Google Shape;678;p22"/>
            <p:cNvCxnSpPr/>
            <p:nvPr/>
          </p:nvCxnSpPr>
          <p:spPr>
            <a:xfrm flipH="1" rot="10800000">
              <a:off x="2743200" y="1524000"/>
              <a:ext cx="1752600" cy="914400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9" name="Google Shape;679;p22"/>
            <p:cNvCxnSpPr/>
            <p:nvPr/>
          </p:nvCxnSpPr>
          <p:spPr>
            <a:xfrm>
              <a:off x="2895600" y="2667000"/>
              <a:ext cx="1524000" cy="1588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0" name="Google Shape;680;p22"/>
            <p:cNvCxnSpPr/>
            <p:nvPr/>
          </p:nvCxnSpPr>
          <p:spPr>
            <a:xfrm>
              <a:off x="2743200" y="2895600"/>
              <a:ext cx="1676400" cy="914400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descr="ls20.jpg" id="681" name="Google Shape;681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4200" y="21336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s20.jpg" id="682" name="Google Shape;682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4200" y="25908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s20.jpg" id="683" name="Google Shape;683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4200" y="30480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4" name="Google Shape;684;p22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3"/>
          <p:cNvSpPr txBox="1"/>
          <p:nvPr>
            <p:ph idx="4294967295" type="title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Step 5: Constructing a Link-State Database</a:t>
            </a:r>
            <a:endParaRPr/>
          </a:p>
        </p:txBody>
      </p:sp>
      <p:sp>
        <p:nvSpPr>
          <p:cNvPr id="690" name="Google Shape;690;p23"/>
          <p:cNvSpPr txBox="1"/>
          <p:nvPr>
            <p:ph idx="4294967295" type="body"/>
          </p:nvPr>
        </p:nvSpPr>
        <p:spPr>
          <a:xfrm>
            <a:off x="2514600" y="5245100"/>
            <a:ext cx="8839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1" marL="34290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Tahoma"/>
              <a:buChar char="•"/>
            </a:pPr>
            <a:r>
              <a:rPr lang="en-US" sz="2800"/>
              <a:t>Each router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/>
              <a:t>uses the LSPs to </a:t>
            </a:r>
            <a:r>
              <a:rPr lang="en-US" sz="2800">
                <a:solidFill>
                  <a:srgbClr val="FF0000"/>
                </a:solidFill>
              </a:rPr>
              <a:t>construct a database</a:t>
            </a:r>
            <a:r>
              <a:rPr lang="en-US" sz="2800"/>
              <a:t> that is a </a:t>
            </a:r>
            <a:r>
              <a:rPr lang="en-US" sz="2800">
                <a:solidFill>
                  <a:srgbClr val="FF0000"/>
                </a:solidFill>
              </a:rPr>
              <a:t>complete map of the topology and computes the best path </a:t>
            </a:r>
            <a:r>
              <a:rPr lang="en-US" sz="2800"/>
              <a:t>to each destination network.</a:t>
            </a:r>
            <a:endParaRPr sz="2800">
              <a:solidFill>
                <a:srgbClr val="FFFF00"/>
              </a:solidFill>
            </a:endParaRPr>
          </a:p>
        </p:txBody>
      </p:sp>
      <p:pic>
        <p:nvPicPr>
          <p:cNvPr descr="ls19.jpg" id="691" name="Google Shape;69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1143000"/>
            <a:ext cx="6705600" cy="39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23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4"/>
          <p:cNvSpPr txBox="1"/>
          <p:nvPr>
            <p:ph idx="4294967295" type="title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R1: Building the SPF Tree</a:t>
            </a:r>
            <a:endParaRPr/>
          </a:p>
        </p:txBody>
      </p:sp>
      <p:pic>
        <p:nvPicPr>
          <p:cNvPr descr="ls22.jpg" id="698" name="Google Shape;69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371600"/>
            <a:ext cx="84582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s23.jpg" id="699" name="Google Shape;69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1371600"/>
            <a:ext cx="8451850" cy="5138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s24.jpg" id="700" name="Google Shape;70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5000" y="1371600"/>
            <a:ext cx="84582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s25.jpg" id="701" name="Google Shape;701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05000" y="1371600"/>
            <a:ext cx="84582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s26.jpg" id="702" name="Google Shape;702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05000" y="1371600"/>
            <a:ext cx="8458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24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5"/>
          <p:cNvSpPr txBox="1"/>
          <p:nvPr>
            <p:ph idx="4294967295" type="title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5: Constructing a Link-State Database</a:t>
            </a:r>
            <a:endParaRPr/>
          </a:p>
        </p:txBody>
      </p:sp>
      <p:sp>
        <p:nvSpPr>
          <p:cNvPr id="709" name="Google Shape;709;p25"/>
          <p:cNvSpPr txBox="1"/>
          <p:nvPr>
            <p:ph idx="4294967295" type="body"/>
          </p:nvPr>
        </p:nvSpPr>
        <p:spPr>
          <a:xfrm>
            <a:off x="1981200" y="5867400"/>
            <a:ext cx="8839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1" marL="34290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175"/>
              <a:buFont typeface="Tahoma"/>
              <a:buChar char="•"/>
            </a:pPr>
            <a:r>
              <a:rPr lang="en-US"/>
              <a:t>As a result of the flooding process, router R1 has learned the link-state information for each router in its routing area.</a:t>
            </a:r>
            <a:endParaRPr/>
          </a:p>
        </p:txBody>
      </p:sp>
      <p:pic>
        <p:nvPicPr>
          <p:cNvPr descr="ls19.jpg" id="710" name="Google Shape;71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1910" y="2384675"/>
            <a:ext cx="3919538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s21.jpg" id="711" name="Google Shape;71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6536" y="1013075"/>
            <a:ext cx="48768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25"/>
          <p:cNvSpPr/>
          <p:nvPr/>
        </p:nvSpPr>
        <p:spPr>
          <a:xfrm>
            <a:off x="6529316" y="1165475"/>
            <a:ext cx="838200" cy="4724400"/>
          </a:xfrm>
          <a:prstGeom prst="rightBrace">
            <a:avLst>
              <a:gd fmla="val 65151" name="adj1"/>
              <a:gd fmla="val 50000" name="adj2"/>
            </a:avLst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5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6"/>
          <p:cNvSpPr txBox="1"/>
          <p:nvPr>
            <p:ph idx="4294967295" type="title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Step 5: Constructing a Link-State Database</a:t>
            </a:r>
            <a:endParaRPr/>
          </a:p>
        </p:txBody>
      </p:sp>
      <p:sp>
        <p:nvSpPr>
          <p:cNvPr id="719" name="Google Shape;719;p26"/>
          <p:cNvSpPr txBox="1"/>
          <p:nvPr>
            <p:ph idx="4294967295" type="body"/>
          </p:nvPr>
        </p:nvSpPr>
        <p:spPr>
          <a:xfrm>
            <a:off x="1981200" y="5316538"/>
            <a:ext cx="8839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0980" lvl="0" marL="214313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/>
              <a:t>With a complete link-state database, R1 can now use the database and the shortest path first (SPF) algorithm to calculate the preferred path or </a:t>
            </a:r>
            <a:r>
              <a:rPr lang="en-US" sz="2400">
                <a:solidFill>
                  <a:srgbClr val="FF0000"/>
                </a:solidFill>
              </a:rPr>
              <a:t>shortest path</a:t>
            </a:r>
            <a:r>
              <a:rPr lang="en-US" sz="2400">
                <a:solidFill>
                  <a:srgbClr val="FFFF00"/>
                </a:solidFill>
              </a:rPr>
              <a:t> </a:t>
            </a:r>
            <a:r>
              <a:rPr lang="en-US" sz="2400"/>
              <a:t>to each network.</a:t>
            </a:r>
            <a:endParaRPr/>
          </a:p>
        </p:txBody>
      </p:sp>
      <p:pic>
        <p:nvPicPr>
          <p:cNvPr descr="ls19.jpg" id="720" name="Google Shape;72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2133600"/>
            <a:ext cx="5291138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s06.jpg" id="721" name="Google Shape;72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600" y="1066800"/>
            <a:ext cx="5626100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26"/>
          <p:cNvSpPr txBox="1"/>
          <p:nvPr/>
        </p:nvSpPr>
        <p:spPr>
          <a:xfrm>
            <a:off x="1828800" y="3276600"/>
            <a:ext cx="3048000" cy="1938338"/>
          </a:xfrm>
          <a:prstGeom prst="rect">
            <a:avLst/>
          </a:prstGeom>
          <a:solidFill>
            <a:srgbClr val="80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Each router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 the topology determines the shortest path </a:t>
            </a: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from its own perspective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723" name="Google Shape;723;p26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27"/>
          <p:cNvSpPr txBox="1"/>
          <p:nvPr>
            <p:ph idx="4294967295" type="title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R1: Building the SPF Tree</a:t>
            </a:r>
            <a:endParaRPr/>
          </a:p>
        </p:txBody>
      </p:sp>
      <p:sp>
        <p:nvSpPr>
          <p:cNvPr id="729" name="Google Shape;729;p27"/>
          <p:cNvSpPr txBox="1"/>
          <p:nvPr>
            <p:ph idx="4294967295" type="body"/>
          </p:nvPr>
        </p:nvSpPr>
        <p:spPr>
          <a:xfrm>
            <a:off x="2209800" y="6025390"/>
            <a:ext cx="8839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1" marL="34290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Tahoma"/>
              <a:buChar char="•"/>
            </a:pPr>
            <a:r>
              <a:rPr lang="en-US" sz="2400"/>
              <a:t>All LSPs have been processed using the SPF algorithm and R1 has now constructed the complete SPF tree.</a:t>
            </a:r>
            <a:endParaRPr/>
          </a:p>
          <a:p>
            <a:pPr indent="-121920" lvl="1" marL="342900" rtl="0" algn="l">
              <a:spcBef>
                <a:spcPts val="93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Tahoma"/>
              <a:buNone/>
            </a:pPr>
            <a:r>
              <a:t/>
            </a:r>
            <a:endParaRPr sz="2400"/>
          </a:p>
        </p:txBody>
      </p:sp>
      <p:pic>
        <p:nvPicPr>
          <p:cNvPr descr="ls27.jpg" id="730" name="Google Shape;73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0596" y="1232563"/>
            <a:ext cx="6477000" cy="4679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1" name="Google Shape;731;p27"/>
          <p:cNvCxnSpPr/>
          <p:nvPr/>
        </p:nvCxnSpPr>
        <p:spPr>
          <a:xfrm flipH="1" rot="10800000">
            <a:off x="3559223" y="3603245"/>
            <a:ext cx="838200" cy="6858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2" name="Google Shape;732;p27"/>
          <p:cNvSpPr txBox="1"/>
          <p:nvPr/>
        </p:nvSpPr>
        <p:spPr>
          <a:xfrm>
            <a:off x="2562937" y="4058063"/>
            <a:ext cx="990600" cy="461963"/>
          </a:xfrm>
          <a:prstGeom prst="rect">
            <a:avLst/>
          </a:prstGeom>
          <a:solidFill>
            <a:srgbClr val="80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/>
          </a:p>
        </p:txBody>
      </p:sp>
      <p:sp>
        <p:nvSpPr>
          <p:cNvPr id="733" name="Google Shape;733;p27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28"/>
          <p:cNvSpPr txBox="1"/>
          <p:nvPr>
            <p:ph idx="4294967295" type="title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Generating a Routing Table</a:t>
            </a:r>
            <a:endParaRPr/>
          </a:p>
        </p:txBody>
      </p:sp>
      <p:pic>
        <p:nvPicPr>
          <p:cNvPr descr="ls28.jpg" id="739" name="Google Shape;73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2170" y="1066800"/>
            <a:ext cx="8970963" cy="5421313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28"/>
          <p:cNvSpPr/>
          <p:nvPr/>
        </p:nvSpPr>
        <p:spPr>
          <a:xfrm>
            <a:off x="2057400" y="3048000"/>
            <a:ext cx="4572000" cy="33528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28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s27.jpg" id="742" name="Google Shape;74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9800" y="2971800"/>
            <a:ext cx="4932362" cy="340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9"/>
          <p:cNvSpPr txBox="1"/>
          <p:nvPr>
            <p:ph type="title"/>
          </p:nvPr>
        </p:nvSpPr>
        <p:spPr>
          <a:xfrm>
            <a:off x="1484313" y="685800"/>
            <a:ext cx="10018712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Building Routing Table</a:t>
            </a:r>
            <a:endParaRPr sz="4400"/>
          </a:p>
        </p:txBody>
      </p:sp>
      <p:sp>
        <p:nvSpPr>
          <p:cNvPr id="748" name="Google Shape;748;p29"/>
          <p:cNvSpPr txBox="1"/>
          <p:nvPr>
            <p:ph idx="1" type="body"/>
          </p:nvPr>
        </p:nvSpPr>
        <p:spPr>
          <a:xfrm>
            <a:off x="1484313" y="1676400"/>
            <a:ext cx="10018712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809" lvl="0" marL="214313" rtl="0" algn="l"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Creation of the states of the links by each node, called the link state packets (LSP)</a:t>
            </a:r>
            <a:endParaRPr/>
          </a:p>
          <a:p>
            <a:pPr indent="-257809" lvl="0" marL="214313" rtl="0" algn="l">
              <a:spcBef>
                <a:spcPts val="101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Dissemination of LSPs to every other routers, called flooding (efficiently)</a:t>
            </a:r>
            <a:endParaRPr/>
          </a:p>
          <a:p>
            <a:pPr indent="-257809" lvl="0" marL="214313" rtl="0" algn="l">
              <a:spcBef>
                <a:spcPts val="101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 Constructing a Link-State Database using LSPs</a:t>
            </a:r>
            <a:endParaRPr sz="2800"/>
          </a:p>
          <a:p>
            <a:pPr indent="-257809" lvl="0" marL="214313" rtl="0" algn="l">
              <a:spcBef>
                <a:spcPts val="101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Formation of a shortest path tree for each node</a:t>
            </a:r>
            <a:endParaRPr/>
          </a:p>
          <a:p>
            <a:pPr indent="-257809" lvl="0" marL="214313" rtl="0" algn="l">
              <a:spcBef>
                <a:spcPts val="101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Calculation of a routing table based on the shortest path tree</a:t>
            </a:r>
            <a:endParaRPr/>
          </a:p>
          <a:p>
            <a:pPr indent="0" lvl="0" marL="0" rtl="0" algn="l">
              <a:spcBef>
                <a:spcPts val="81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  <p:sp>
        <p:nvSpPr>
          <p:cNvPr id="749" name="Google Shape;749;p29"/>
          <p:cNvSpPr txBox="1"/>
          <p:nvPr>
            <p:ph idx="12" type="sldNum"/>
          </p:nvPr>
        </p:nvSpPr>
        <p:spPr>
          <a:xfrm>
            <a:off x="10952163" y="5867400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50" name="Google Shape;75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400" y="228600"/>
            <a:ext cx="1246188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"/>
          <p:cNvSpPr txBox="1"/>
          <p:nvPr>
            <p:ph idx="4294967295" type="title"/>
          </p:nvPr>
        </p:nvSpPr>
        <p:spPr>
          <a:xfrm>
            <a:off x="1754188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Link-State Routing Protocols</a:t>
            </a:r>
            <a:endParaRPr/>
          </a:p>
        </p:txBody>
      </p:sp>
      <p:sp>
        <p:nvSpPr>
          <p:cNvPr id="299" name="Google Shape;299;p3"/>
          <p:cNvSpPr txBox="1"/>
          <p:nvPr>
            <p:ph idx="4294967295" type="body"/>
          </p:nvPr>
        </p:nvSpPr>
        <p:spPr>
          <a:xfrm>
            <a:off x="2209800" y="3840163"/>
            <a:ext cx="88392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0980" lvl="0" marL="214313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</a:rPr>
              <a:t>Distance Vector</a:t>
            </a:r>
            <a:r>
              <a:rPr lang="en-US" sz="2400">
                <a:solidFill>
                  <a:srgbClr val="FFFF00"/>
                </a:solidFill>
              </a:rPr>
              <a:t> </a:t>
            </a:r>
            <a:r>
              <a:rPr lang="en-US" sz="2400"/>
              <a:t>routing protocols are like road signs.</a:t>
            </a:r>
            <a:endParaRPr/>
          </a:p>
          <a:p>
            <a:pPr indent="-288925" lvl="1" marL="855663" rtl="0" algn="l">
              <a:spcBef>
                <a:spcPts val="85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/>
              <a:t>Routers must make preferred path decisions based on a distance or metric to a network.</a:t>
            </a:r>
            <a:endParaRPr/>
          </a:p>
          <a:p>
            <a:pPr indent="-220980" lvl="0" marL="214313" rtl="0" algn="l">
              <a:spcBef>
                <a:spcPts val="93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</a:rPr>
              <a:t>Link-State</a:t>
            </a:r>
            <a:r>
              <a:rPr lang="en-US" sz="2400"/>
              <a:t> routing protocols are more like a road map.</a:t>
            </a:r>
            <a:endParaRPr/>
          </a:p>
          <a:p>
            <a:pPr indent="-288925" lvl="1" marL="855663" rtl="0" algn="l">
              <a:spcBef>
                <a:spcPts val="85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/>
              <a:t>They create a topological map of the network and each router uses this map to determine the shortest path to each network.</a:t>
            </a:r>
            <a:endParaRPr/>
          </a:p>
        </p:txBody>
      </p:sp>
      <p:pic>
        <p:nvPicPr>
          <p:cNvPr descr="ls03.jpg" id="300" name="Google Shape;3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173163"/>
            <a:ext cx="2233613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s04.jpg" id="301" name="Google Shape;30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4700" y="1133475"/>
            <a:ext cx="3733800" cy="2706688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0"/>
          <p:cNvSpPr txBox="1"/>
          <p:nvPr>
            <p:ph type="title"/>
          </p:nvPr>
        </p:nvSpPr>
        <p:spPr>
          <a:xfrm>
            <a:off x="1484313" y="533400"/>
            <a:ext cx="10018712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Advantages: Link-State Routing</a:t>
            </a:r>
            <a:endParaRPr/>
          </a:p>
        </p:txBody>
      </p:sp>
      <p:sp>
        <p:nvSpPr>
          <p:cNvPr id="756" name="Google Shape;756;p30"/>
          <p:cNvSpPr txBox="1"/>
          <p:nvPr>
            <p:ph idx="1" type="body"/>
          </p:nvPr>
        </p:nvSpPr>
        <p:spPr>
          <a:xfrm>
            <a:off x="1491570" y="1438729"/>
            <a:ext cx="10018712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14313" lvl="0" marL="214313" rtl="0" algn="just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b="1" lang="en-US" sz="2000"/>
              <a:t>Fast Network Convergence</a:t>
            </a:r>
            <a:r>
              <a:rPr lang="en-US"/>
              <a:t>– On receiving an LSP, link-state routing protocols immediately flood the LSP out all interfaces without any changes except for the interface from which the LSP was received.</a:t>
            </a:r>
            <a:endParaRPr/>
          </a:p>
          <a:p>
            <a:pPr indent="-214313" lvl="0" marL="214313" rtl="0" algn="just"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b="1" lang="en-US" sz="2000"/>
              <a:t>Topological Map</a:t>
            </a:r>
            <a:r>
              <a:rPr lang="en-US"/>
              <a:t>– Using the SPF tree, each router can separately determine the shortest path to every network.</a:t>
            </a:r>
            <a:endParaRPr/>
          </a:p>
          <a:p>
            <a:pPr indent="-214313" lvl="0" marL="214313" rtl="0" algn="just"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b="1" lang="en-US" sz="2000"/>
              <a:t>Hierarchical Design</a:t>
            </a:r>
            <a:r>
              <a:rPr lang="en-US"/>
              <a:t>– Link-state routing protocols use multiple areas and create a hierarchical design to networks areas. The multiple areas allow better route summarization.</a:t>
            </a:r>
            <a:endParaRPr/>
          </a:p>
          <a:p>
            <a:pPr indent="-214313" lvl="0" marL="214313" rtl="0" algn="just"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b="1" lang="en-US" sz="2000"/>
              <a:t>Event-driven Updates</a:t>
            </a:r>
            <a:r>
              <a:rPr lang="en-US"/>
              <a:t>– After initial flooding of LSPs, the LSPs are sent only when there is a change in the topology and contain only the information regarding that change. The LSP contains only the information about the affected link. The link-state never sends periodic updates.</a:t>
            </a:r>
            <a:endParaRPr/>
          </a:p>
          <a:p>
            <a:pPr indent="0" lvl="0" marL="0" rtl="0" algn="l">
              <a:spcBef>
                <a:spcPts val="81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  <p:sp>
        <p:nvSpPr>
          <p:cNvPr id="757" name="Google Shape;757;p30"/>
          <p:cNvSpPr txBox="1"/>
          <p:nvPr>
            <p:ph idx="12" type="sldNum"/>
          </p:nvPr>
        </p:nvSpPr>
        <p:spPr>
          <a:xfrm>
            <a:off x="10952163" y="5867400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58" name="Google Shape;75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400" y="228600"/>
            <a:ext cx="1246188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1"/>
          <p:cNvSpPr txBox="1"/>
          <p:nvPr>
            <p:ph type="title"/>
          </p:nvPr>
        </p:nvSpPr>
        <p:spPr>
          <a:xfrm>
            <a:off x="1741714" y="685800"/>
            <a:ext cx="100187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</a:t>
            </a:r>
            <a:endParaRPr/>
          </a:p>
        </p:txBody>
      </p:sp>
      <p:graphicFrame>
        <p:nvGraphicFramePr>
          <p:cNvPr id="764" name="Google Shape;764;p31"/>
          <p:cNvGraphicFramePr/>
          <p:nvPr/>
        </p:nvGraphicFramePr>
        <p:xfrm>
          <a:off x="1905000" y="17526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{1E0E98B0-0FD3-40A5-86AD-BCFECDCC83E2}</a:tableStyleId>
              </a:tblPr>
              <a:tblGrid>
                <a:gridCol w="2002150"/>
                <a:gridCol w="3010175"/>
                <a:gridCol w="3674475"/>
              </a:tblGrid>
              <a:tr h="49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Distance Vector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Link State</a:t>
                      </a:r>
                      <a:endParaRPr/>
                    </a:p>
                  </a:txBody>
                  <a:tcPr marT="0" marB="0" marR="68575" marL="68575"/>
                </a:tc>
              </a:tr>
              <a:tr h="84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Network view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Topology knowledge from the neighbor point of view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Common and complete knowledge of the network topology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2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Best Path Calculation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Based on fewest number of hops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Based on the link cost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2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Updates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Full routing table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Link State Updates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2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Algorithm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Bellman-Ford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Dijsktra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2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CPU and Memory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Low utilization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Intensive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2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hierarchical Structure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Yes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2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Convergence time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Moderate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Fast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765" name="Google Shape;765;p31"/>
          <p:cNvSpPr txBox="1"/>
          <p:nvPr>
            <p:ph idx="12" type="sldNum"/>
          </p:nvPr>
        </p:nvSpPr>
        <p:spPr>
          <a:xfrm>
            <a:off x="10952163" y="5867400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6" name="Google Shape;76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4238" y="228600"/>
            <a:ext cx="1246188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2"/>
          <p:cNvSpPr txBox="1"/>
          <p:nvPr>
            <p:ph type="ctrTitle"/>
          </p:nvPr>
        </p:nvSpPr>
        <p:spPr>
          <a:xfrm>
            <a:off x="2928402" y="1380070"/>
            <a:ext cx="8574623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"/>
          <p:cNvSpPr/>
          <p:nvPr/>
        </p:nvSpPr>
        <p:spPr>
          <a:xfrm>
            <a:off x="1752599" y="1600200"/>
            <a:ext cx="9199563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809" lvl="0" marL="21431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287C3"/>
              </a:buClr>
              <a:buSzPts val="406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Centralized Routing Algorithm</a:t>
            </a:r>
            <a:endParaRPr/>
          </a:p>
          <a:p>
            <a:pPr indent="-214312" lvl="1" marL="671513" marR="0" rtl="0" algn="l">
              <a:lnSpc>
                <a:spcPct val="80000"/>
              </a:lnSpc>
              <a:spcBef>
                <a:spcPts val="810"/>
              </a:spcBef>
              <a:spcAft>
                <a:spcPts val="0"/>
              </a:spcAft>
              <a:buClr>
                <a:srgbClr val="1287C3"/>
              </a:buClr>
              <a:buSzPts val="261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computes the least-cost path using complete, global knowledge about the network.</a:t>
            </a:r>
            <a:endParaRPr b="0" i="0" sz="28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457200" lvl="0" marL="457200" marR="0" rtl="0" algn="l">
              <a:lnSpc>
                <a:spcPct val="80000"/>
              </a:lnSpc>
              <a:spcBef>
                <a:spcPts val="1010"/>
              </a:spcBef>
              <a:spcAft>
                <a:spcPts val="0"/>
              </a:spcAft>
              <a:buClr>
                <a:srgbClr val="1287C3"/>
              </a:buClr>
              <a:buSzPts val="406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Link-state routing protocols are also known as </a:t>
            </a:r>
            <a:r>
              <a:rPr lang="en-US" sz="28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shortest path first protocols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10"/>
              </a:spcBef>
              <a:spcAft>
                <a:spcPts val="0"/>
              </a:spcAft>
              <a:buClr>
                <a:srgbClr val="1287C3"/>
              </a:buClr>
              <a:buSzPts val="261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The Link state routing protocol uses Dijkstra's algorithm which is used to find the shortest path from one node to every other node in the network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endParaRPr/>
          </a:p>
          <a:p>
            <a:pPr indent="-257809" lvl="0" marL="214313" marR="0" rtl="0" algn="l">
              <a:lnSpc>
                <a:spcPct val="80000"/>
              </a:lnSpc>
              <a:spcBef>
                <a:spcPts val="1010"/>
              </a:spcBef>
              <a:spcAft>
                <a:spcPts val="0"/>
              </a:spcAft>
              <a:buClr>
                <a:srgbClr val="1287C3"/>
              </a:buClr>
              <a:buSzPts val="406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While they have the reputation of being much more complex than distance vector, the basic functionality and configuration of link state routing protocols are not complex.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101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8" name="Google Shape;308;p4"/>
          <p:cNvSpPr/>
          <p:nvPr/>
        </p:nvSpPr>
        <p:spPr>
          <a:xfrm>
            <a:off x="2057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Link-State Routing Protocols</a:t>
            </a:r>
            <a:endParaRPr/>
          </a:p>
        </p:txBody>
      </p:sp>
      <p:pic>
        <p:nvPicPr>
          <p:cNvPr id="309" name="Google Shape;3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400" y="228600"/>
            <a:ext cx="1246188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"/>
          <p:cNvSpPr txBox="1"/>
          <p:nvPr>
            <p:ph idx="12" type="sldNum"/>
          </p:nvPr>
        </p:nvSpPr>
        <p:spPr>
          <a:xfrm>
            <a:off x="10952163" y="5867400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"/>
          <p:cNvSpPr txBox="1"/>
          <p:nvPr>
            <p:ph idx="4294967295" type="title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 Link-State Routing Algorithm</a:t>
            </a:r>
            <a:endParaRPr/>
          </a:p>
        </p:txBody>
      </p:sp>
      <p:sp>
        <p:nvSpPr>
          <p:cNvPr id="318" name="Google Shape;318;p5"/>
          <p:cNvSpPr txBox="1"/>
          <p:nvPr>
            <p:ph idx="4294967295" type="body"/>
          </p:nvPr>
        </p:nvSpPr>
        <p:spPr>
          <a:xfrm>
            <a:off x="1524000" y="1600200"/>
            <a:ext cx="10058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3" lvl="0" marL="21431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20"/>
              <a:buFont typeface="Arial"/>
              <a:buNone/>
            </a:pPr>
            <a:r>
              <a:rPr lang="en-US" sz="3600">
                <a:solidFill>
                  <a:srgbClr val="FF0000"/>
                </a:solidFill>
              </a:rPr>
              <a:t>Dijkstra’s algorithm- Shortest Path First</a:t>
            </a:r>
            <a:endParaRPr sz="3600"/>
          </a:p>
          <a:p>
            <a:pPr indent="-331470" lvl="0" marL="214313" rtl="0" algn="l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SzPts val="5220"/>
              <a:buChar char="•"/>
            </a:pPr>
            <a:r>
              <a:rPr lang="en-US" sz="3600"/>
              <a:t>net topology, link costs known to all nodes</a:t>
            </a:r>
            <a:endParaRPr/>
          </a:p>
          <a:p>
            <a:pPr indent="-214312" lvl="1" marL="557213" rtl="0" algn="l">
              <a:lnSpc>
                <a:spcPct val="80000"/>
              </a:lnSpc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accomplished via “link state broadcast” </a:t>
            </a:r>
            <a:endParaRPr/>
          </a:p>
          <a:p>
            <a:pPr indent="-214312" lvl="1" marL="557213" rtl="0" algn="l">
              <a:lnSpc>
                <a:spcPct val="80000"/>
              </a:lnSpc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all nodes have same info</a:t>
            </a:r>
            <a:endParaRPr/>
          </a:p>
          <a:p>
            <a:pPr indent="-331470" lvl="0" marL="214313" rtl="0" algn="l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SzPts val="5220"/>
              <a:buChar char="•"/>
            </a:pPr>
            <a:r>
              <a:rPr lang="en-US" sz="3600"/>
              <a:t>computes least cost paths from one node (“source”) to all other nodes</a:t>
            </a:r>
            <a:endParaRPr/>
          </a:p>
          <a:p>
            <a:pPr indent="-214312" lvl="1" marL="557213" rtl="0" algn="l">
              <a:lnSpc>
                <a:spcPct val="80000"/>
              </a:lnSpc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gives </a:t>
            </a:r>
            <a:r>
              <a:rPr lang="en-US" sz="2000">
                <a:solidFill>
                  <a:srgbClr val="0070C0"/>
                </a:solidFill>
              </a:rPr>
              <a:t>forwarding table </a:t>
            </a:r>
            <a:r>
              <a:rPr lang="en-US" sz="2000"/>
              <a:t>for that node</a:t>
            </a:r>
            <a:endParaRPr/>
          </a:p>
          <a:p>
            <a:pPr indent="-331470" lvl="0" marL="214313" rtl="0" algn="l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SzPts val="5220"/>
              <a:buChar char="•"/>
            </a:pPr>
            <a:r>
              <a:rPr lang="en-US" sz="3600"/>
              <a:t>iterative: after k iterations, know least cost path to k destinations</a:t>
            </a:r>
            <a:endParaRPr/>
          </a:p>
        </p:txBody>
      </p:sp>
      <p:sp>
        <p:nvSpPr>
          <p:cNvPr id="319" name="Google Shape;319;p5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"/>
          <p:cNvSpPr txBox="1"/>
          <p:nvPr>
            <p:ph type="title"/>
          </p:nvPr>
        </p:nvSpPr>
        <p:spPr>
          <a:xfrm>
            <a:off x="1492250" y="284163"/>
            <a:ext cx="10018713" cy="1252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Dijkstra</a:t>
            </a:r>
            <a:r>
              <a:rPr lang="en-US" sz="4000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4000"/>
              <a:t>s algorithm</a:t>
            </a:r>
            <a:endParaRPr sz="4000"/>
          </a:p>
        </p:txBody>
      </p:sp>
      <p:sp>
        <p:nvSpPr>
          <p:cNvPr id="325" name="Google Shape;325;p6"/>
          <p:cNvSpPr/>
          <p:nvPr/>
        </p:nvSpPr>
        <p:spPr>
          <a:xfrm>
            <a:off x="1547813" y="1646238"/>
            <a:ext cx="9677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Notation: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>
                <a:solidFill>
                  <a:schemeClr val="accent2"/>
                </a:solidFill>
                <a:latin typeface="Corbel"/>
                <a:ea typeface="Corbel"/>
                <a:cs typeface="Corbel"/>
                <a:sym typeface="Corbel"/>
              </a:rPr>
              <a:t>c(x,y</a:t>
            </a:r>
            <a:r>
              <a:rPr lang="en-US" sz="2800">
                <a:solidFill>
                  <a:schemeClr val="accent2"/>
                </a:solidFill>
                <a:latin typeface="Corbel"/>
                <a:ea typeface="Corbel"/>
                <a:cs typeface="Corbel"/>
                <a:sym typeface="Corbel"/>
              </a:rPr>
              <a:t>):</a:t>
            </a: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link cost from node x to y;  = ∞ if not direct neighbors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/>
              <a:buChar char="r"/>
            </a:pPr>
            <a:r>
              <a:rPr lang="en-US" sz="2800">
                <a:solidFill>
                  <a:schemeClr val="accent2"/>
                </a:solidFill>
                <a:latin typeface="Corbel"/>
                <a:ea typeface="Corbel"/>
                <a:cs typeface="Corbel"/>
                <a:sym typeface="Corbel"/>
              </a:rPr>
              <a:t>D(v):</a:t>
            </a: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current value of cost of path from source to dest. v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/>
              <a:buChar char="r"/>
            </a:pPr>
            <a:r>
              <a:rPr lang="en-US" sz="2800">
                <a:solidFill>
                  <a:schemeClr val="accent2"/>
                </a:solidFill>
                <a:latin typeface="Corbel"/>
                <a:ea typeface="Corbel"/>
                <a:cs typeface="Corbel"/>
                <a:sym typeface="Corbel"/>
              </a:rPr>
              <a:t>p(v):</a:t>
            </a: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predecessor node along path from source to v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/>
              <a:buChar char="r"/>
            </a:pPr>
            <a:r>
              <a:rPr lang="en-US" sz="2800">
                <a:solidFill>
                  <a:schemeClr val="accent2"/>
                </a:solidFill>
                <a:latin typeface="Corbel"/>
                <a:ea typeface="Corbel"/>
                <a:cs typeface="Corbel"/>
                <a:sym typeface="Corbel"/>
              </a:rPr>
              <a:t>N':</a:t>
            </a: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set of nodes whose least cost path definitively known</a:t>
            </a:r>
            <a:endParaRPr/>
          </a:p>
          <a:p>
            <a:pPr indent="-213359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326" name="Google Shape;326;p6"/>
          <p:cNvGrpSpPr/>
          <p:nvPr/>
        </p:nvGrpSpPr>
        <p:grpSpPr>
          <a:xfrm>
            <a:off x="4343400" y="4156075"/>
            <a:ext cx="3571875" cy="2236788"/>
            <a:chOff x="3162" y="1071"/>
            <a:chExt cx="2250" cy="1409"/>
          </a:xfrm>
        </p:grpSpPr>
        <p:sp>
          <p:nvSpPr>
            <p:cNvPr id="327" name="Google Shape;327;p6"/>
            <p:cNvSpPr/>
            <p:nvPr/>
          </p:nvSpPr>
          <p:spPr>
            <a:xfrm>
              <a:off x="3162" y="1071"/>
              <a:ext cx="2250" cy="1409"/>
            </a:xfrm>
            <a:custGeom>
              <a:rect b="b" l="l" r="r" t="t"/>
              <a:pathLst>
                <a:path extrusionOk="0" h="1409" w="2250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3498" y="1620"/>
              <a:ext cx="342" cy="186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330" name="Google Shape;330;p6"/>
            <p:cNvCxnSpPr/>
            <p:nvPr/>
          </p:nvCxnSpPr>
          <p:spPr>
            <a:xfrm>
              <a:off x="3238" y="185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6"/>
            <p:cNvCxnSpPr/>
            <p:nvPr/>
          </p:nvCxnSpPr>
          <p:spPr>
            <a:xfrm>
              <a:off x="3551" y="185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2" name="Google Shape;332;p6"/>
            <p:cNvSpPr/>
            <p:nvPr/>
          </p:nvSpPr>
          <p:spPr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335" name="Google Shape;335;p6"/>
            <p:cNvCxnSpPr/>
            <p:nvPr/>
          </p:nvCxnSpPr>
          <p:spPr>
            <a:xfrm>
              <a:off x="3712" y="224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6"/>
            <p:cNvCxnSpPr/>
            <p:nvPr/>
          </p:nvCxnSpPr>
          <p:spPr>
            <a:xfrm>
              <a:off x="4025" y="224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7" name="Google Shape;337;p6"/>
            <p:cNvSpPr/>
            <p:nvPr/>
          </p:nvSpPr>
          <p:spPr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340" name="Google Shape;340;p6"/>
            <p:cNvCxnSpPr/>
            <p:nvPr/>
          </p:nvCxnSpPr>
          <p:spPr>
            <a:xfrm>
              <a:off x="3708" y="155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Google Shape;341;p6"/>
            <p:cNvCxnSpPr/>
            <p:nvPr/>
          </p:nvCxnSpPr>
          <p:spPr>
            <a:xfrm>
              <a:off x="4021" y="155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2" name="Google Shape;342;p6"/>
            <p:cNvSpPr/>
            <p:nvPr/>
          </p:nvSpPr>
          <p:spPr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345" name="Google Shape;345;p6"/>
            <p:cNvCxnSpPr/>
            <p:nvPr/>
          </p:nvCxnSpPr>
          <p:spPr>
            <a:xfrm>
              <a:off x="4391" y="154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" name="Google Shape;346;p6"/>
            <p:cNvCxnSpPr/>
            <p:nvPr/>
          </p:nvCxnSpPr>
          <p:spPr>
            <a:xfrm>
              <a:off x="4703" y="154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7" name="Google Shape;347;p6"/>
            <p:cNvSpPr/>
            <p:nvPr/>
          </p:nvSpPr>
          <p:spPr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350" name="Google Shape;350;p6"/>
            <p:cNvCxnSpPr/>
            <p:nvPr/>
          </p:nvCxnSpPr>
          <p:spPr>
            <a:xfrm>
              <a:off x="4401" y="2239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6"/>
            <p:cNvCxnSpPr/>
            <p:nvPr/>
          </p:nvCxnSpPr>
          <p:spPr>
            <a:xfrm>
              <a:off x="4714" y="2239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2" name="Google Shape;352;p6"/>
            <p:cNvSpPr/>
            <p:nvPr/>
          </p:nvSpPr>
          <p:spPr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355" name="Google Shape;355;p6"/>
            <p:cNvCxnSpPr/>
            <p:nvPr/>
          </p:nvCxnSpPr>
          <p:spPr>
            <a:xfrm>
              <a:off x="4966" y="189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6"/>
            <p:cNvCxnSpPr/>
            <p:nvPr/>
          </p:nvCxnSpPr>
          <p:spPr>
            <a:xfrm>
              <a:off x="5279" y="189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7" name="Google Shape;357;p6"/>
            <p:cNvSpPr/>
            <p:nvPr/>
          </p:nvSpPr>
          <p:spPr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4557" y="1647"/>
              <a:ext cx="1" cy="522"/>
            </a:xfrm>
            <a:custGeom>
              <a:rect b="b" l="l" r="r" t="t"/>
              <a:pathLst>
                <a:path extrusionOk="0" h="522" w="1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3864" y="1653"/>
              <a:ext cx="1" cy="537"/>
            </a:xfrm>
            <a:custGeom>
              <a:rect b="b" l="l" r="r" t="t"/>
              <a:pathLst>
                <a:path extrusionOk="0" h="537" w="1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4029" y="1638"/>
              <a:ext cx="504" cy="600"/>
            </a:xfrm>
            <a:custGeom>
              <a:rect b="b" l="l" r="r" t="t"/>
              <a:pathLst>
                <a:path extrusionOk="0" h="174" w="378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4716" y="1986"/>
              <a:ext cx="366" cy="270"/>
            </a:xfrm>
            <a:custGeom>
              <a:rect b="b" l="l" r="r" t="t"/>
              <a:pathLst>
                <a:path extrusionOk="0" h="270" w="366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6"/>
            <p:cNvSpPr/>
            <p:nvPr/>
          </p:nvSpPr>
          <p:spPr>
            <a:xfrm>
              <a:off x="4035" y="226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3444" y="1944"/>
              <a:ext cx="276" cy="264"/>
            </a:xfrm>
            <a:custGeom>
              <a:rect b="b" l="l" r="r" t="t"/>
              <a:pathLst>
                <a:path extrusionOk="0" h="264" w="276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4029" y="157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4704" y="1575"/>
              <a:ext cx="396" cy="267"/>
            </a:xfrm>
            <a:custGeom>
              <a:rect b="b" l="l" r="r" t="t"/>
              <a:pathLst>
                <a:path extrusionOk="0" h="267" w="396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3387" y="1146"/>
              <a:ext cx="1110" cy="645"/>
            </a:xfrm>
            <a:custGeom>
              <a:rect b="b" l="l" r="r" t="t"/>
              <a:pathLst>
                <a:path extrusionOk="0" h="645" w="1110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8" name="Google Shape;368;p6"/>
            <p:cNvGrpSpPr/>
            <p:nvPr/>
          </p:nvGrpSpPr>
          <p:grpSpPr>
            <a:xfrm>
              <a:off x="3290" y="1748"/>
              <a:ext cx="199" cy="250"/>
              <a:chOff x="2957" y="2429"/>
              <a:chExt cx="202" cy="250"/>
            </a:xfrm>
          </p:grpSpPr>
          <p:sp>
            <p:nvSpPr>
              <p:cNvPr id="369" name="Google Shape;369;p6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70" name="Google Shape;370;p6"/>
              <p:cNvSpPr txBox="1"/>
              <p:nvPr/>
            </p:nvSpPr>
            <p:spPr>
              <a:xfrm>
                <a:off x="2957" y="2429"/>
                <a:ext cx="202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u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71" name="Google Shape;371;p6"/>
            <p:cNvGrpSpPr/>
            <p:nvPr/>
          </p:nvGrpSpPr>
          <p:grpSpPr>
            <a:xfrm>
              <a:off x="4460" y="2132"/>
              <a:ext cx="199" cy="250"/>
              <a:chOff x="2957" y="2429"/>
              <a:chExt cx="202" cy="250"/>
            </a:xfrm>
          </p:grpSpPr>
          <p:sp>
            <p:nvSpPr>
              <p:cNvPr id="372" name="Google Shape;372;p6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73" name="Google Shape;373;p6"/>
              <p:cNvSpPr txBox="1"/>
              <p:nvPr/>
            </p:nvSpPr>
            <p:spPr>
              <a:xfrm>
                <a:off x="2957" y="2429"/>
                <a:ext cx="202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y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74" name="Google Shape;374;p6"/>
            <p:cNvGrpSpPr/>
            <p:nvPr/>
          </p:nvGrpSpPr>
          <p:grpSpPr>
            <a:xfrm>
              <a:off x="3764" y="2099"/>
              <a:ext cx="229" cy="288"/>
              <a:chOff x="2943" y="2399"/>
              <a:chExt cx="230" cy="288"/>
            </a:xfrm>
          </p:grpSpPr>
          <p:sp>
            <p:nvSpPr>
              <p:cNvPr id="375" name="Google Shape;375;p6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76" name="Google Shape;376;p6"/>
              <p:cNvSpPr txBox="1"/>
              <p:nvPr/>
            </p:nvSpPr>
            <p:spPr>
              <a:xfrm>
                <a:off x="2943" y="2399"/>
                <a:ext cx="230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x</a:t>
                </a:r>
                <a:endParaRPr/>
              </a:p>
            </p:txBody>
          </p:sp>
        </p:grpSp>
        <p:grpSp>
          <p:nvGrpSpPr>
            <p:cNvPr id="377" name="Google Shape;377;p6"/>
            <p:cNvGrpSpPr/>
            <p:nvPr/>
          </p:nvGrpSpPr>
          <p:grpSpPr>
            <a:xfrm>
              <a:off x="4441" y="1442"/>
              <a:ext cx="225" cy="250"/>
              <a:chOff x="2944" y="2429"/>
              <a:chExt cx="228" cy="250"/>
            </a:xfrm>
          </p:grpSpPr>
          <p:sp>
            <p:nvSpPr>
              <p:cNvPr id="378" name="Google Shape;378;p6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79" name="Google Shape;379;p6"/>
              <p:cNvSpPr txBox="1"/>
              <p:nvPr/>
            </p:nvSpPr>
            <p:spPr>
              <a:xfrm>
                <a:off x="2944" y="2429"/>
                <a:ext cx="22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w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80" name="Google Shape;380;p6"/>
            <p:cNvGrpSpPr/>
            <p:nvPr/>
          </p:nvGrpSpPr>
          <p:grpSpPr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381" name="Google Shape;381;p6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82" name="Google Shape;382;p6"/>
              <p:cNvSpPr txBox="1"/>
              <p:nvPr/>
            </p:nvSpPr>
            <p:spPr>
              <a:xfrm>
                <a:off x="2959" y="2429"/>
                <a:ext cx="197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v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83" name="Google Shape;383;p6"/>
            <p:cNvGrpSpPr/>
            <p:nvPr/>
          </p:nvGrpSpPr>
          <p:grpSpPr>
            <a:xfrm>
              <a:off x="5022" y="1760"/>
              <a:ext cx="219" cy="288"/>
              <a:chOff x="2946" y="2399"/>
              <a:chExt cx="221" cy="288"/>
            </a:xfrm>
          </p:grpSpPr>
          <p:sp>
            <p:nvSpPr>
              <p:cNvPr id="384" name="Google Shape;384;p6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85" name="Google Shape;385;p6"/>
              <p:cNvSpPr txBox="1"/>
              <p:nvPr/>
            </p:nvSpPr>
            <p:spPr>
              <a:xfrm>
                <a:off x="2946" y="2399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z</a:t>
                </a:r>
                <a:endParaRPr/>
              </a:p>
            </p:txBody>
          </p:sp>
        </p:grpSp>
        <p:sp>
          <p:nvSpPr>
            <p:cNvPr id="386" name="Google Shape;386;p6"/>
            <p:cNvSpPr txBox="1"/>
            <p:nvPr/>
          </p:nvSpPr>
          <p:spPr>
            <a:xfrm>
              <a:off x="3489" y="1571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7" name="Google Shape;387;p6"/>
            <p:cNvSpPr txBox="1"/>
            <p:nvPr/>
          </p:nvSpPr>
          <p:spPr>
            <a:xfrm>
              <a:off x="3837" y="1790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8" name="Google Shape;388;p6"/>
            <p:cNvSpPr txBox="1"/>
            <p:nvPr/>
          </p:nvSpPr>
          <p:spPr>
            <a:xfrm>
              <a:off x="3413" y="2003"/>
              <a:ext cx="18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9" name="Google Shape;389;p6"/>
            <p:cNvSpPr txBox="1"/>
            <p:nvPr/>
          </p:nvSpPr>
          <p:spPr>
            <a:xfrm>
              <a:off x="4221" y="1883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0" name="Google Shape;390;p6"/>
            <p:cNvSpPr txBox="1"/>
            <p:nvPr/>
          </p:nvSpPr>
          <p:spPr>
            <a:xfrm>
              <a:off x="4169" y="2237"/>
              <a:ext cx="18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1" name="Google Shape;391;p6"/>
            <p:cNvSpPr txBox="1"/>
            <p:nvPr/>
          </p:nvSpPr>
          <p:spPr>
            <a:xfrm>
              <a:off x="4529" y="1808"/>
              <a:ext cx="18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2" name="Google Shape;392;p6"/>
            <p:cNvSpPr txBox="1"/>
            <p:nvPr/>
          </p:nvSpPr>
          <p:spPr>
            <a:xfrm>
              <a:off x="4878" y="2072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3" name="Google Shape;393;p6"/>
            <p:cNvSpPr txBox="1"/>
            <p:nvPr/>
          </p:nvSpPr>
          <p:spPr>
            <a:xfrm>
              <a:off x="4851" y="1535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5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4" name="Google Shape;394;p6"/>
            <p:cNvSpPr txBox="1"/>
            <p:nvPr/>
          </p:nvSpPr>
          <p:spPr>
            <a:xfrm>
              <a:off x="4116" y="1385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5" name="Google Shape;395;p6"/>
            <p:cNvSpPr txBox="1"/>
            <p:nvPr/>
          </p:nvSpPr>
          <p:spPr>
            <a:xfrm>
              <a:off x="3765" y="1118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5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396" name="Google Shape;39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400" y="228600"/>
            <a:ext cx="116205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6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"/>
          <p:cNvSpPr txBox="1"/>
          <p:nvPr>
            <p:ph idx="4294967295" type="title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Dijsktra’s Algorithm</a:t>
            </a:r>
            <a:endParaRPr/>
          </a:p>
        </p:txBody>
      </p:sp>
      <p:sp>
        <p:nvSpPr>
          <p:cNvPr id="405" name="Google Shape;405;p7"/>
          <p:cNvSpPr txBox="1"/>
          <p:nvPr/>
        </p:nvSpPr>
        <p:spPr>
          <a:xfrm>
            <a:off x="2665413" y="1458913"/>
            <a:ext cx="6221412" cy="466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Initialization: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  N' = {u}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   for all nodes v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     if v adjacent to u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         then D(v) = c(u,v)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     else D(v) = ∞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  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     find w not in N' such that D(w) is a minimum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   add w to N'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   update D(v) for all v adjacent to w and not in N'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       </a:t>
            </a: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D(v) = min( D(v), D(w) + c(w,v) )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    /* new cost to v is either old cost to v or known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     shortest path cost to w plus cost from w to v 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  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until all nodes in N'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06" name="Google Shape;406;p7"/>
          <p:cNvSpPr/>
          <p:nvPr/>
        </p:nvSpPr>
        <p:spPr>
          <a:xfrm>
            <a:off x="2124075" y="3543300"/>
            <a:ext cx="800100" cy="2886075"/>
          </a:xfrm>
          <a:custGeom>
            <a:rect b="b" l="l" r="r" t="t"/>
            <a:pathLst>
              <a:path extrusionOk="0" h="1818" w="504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7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"/>
          <p:cNvSpPr txBox="1"/>
          <p:nvPr>
            <p:ph idx="4294967295" type="title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Dijkstra’s algorithm: example</a:t>
            </a:r>
            <a:endParaRPr/>
          </a:p>
        </p:txBody>
      </p:sp>
      <p:sp>
        <p:nvSpPr>
          <p:cNvPr id="415" name="Google Shape;415;p8"/>
          <p:cNvSpPr txBox="1"/>
          <p:nvPr/>
        </p:nvSpPr>
        <p:spPr>
          <a:xfrm>
            <a:off x="1763713" y="1506538"/>
            <a:ext cx="706437" cy="222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16" name="Google Shape;416;p8"/>
          <p:cNvSpPr txBox="1"/>
          <p:nvPr/>
        </p:nvSpPr>
        <p:spPr>
          <a:xfrm>
            <a:off x="2776538" y="1516063"/>
            <a:ext cx="1017587" cy="222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N'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ux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uxy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uxyv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uxyvw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uxyvwz</a:t>
            </a:r>
            <a:endParaRPr/>
          </a:p>
        </p:txBody>
      </p:sp>
      <p:sp>
        <p:nvSpPr>
          <p:cNvPr id="417" name="Google Shape;417;p8"/>
          <p:cNvSpPr txBox="1"/>
          <p:nvPr/>
        </p:nvSpPr>
        <p:spPr>
          <a:xfrm>
            <a:off x="4024313" y="1497013"/>
            <a:ext cx="1169987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D(v),p(v)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2,u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2,u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2,u</a:t>
            </a:r>
            <a:endParaRPr/>
          </a:p>
        </p:txBody>
      </p:sp>
      <p:sp>
        <p:nvSpPr>
          <p:cNvPr id="418" name="Google Shape;418;p8"/>
          <p:cNvSpPr txBox="1"/>
          <p:nvPr/>
        </p:nvSpPr>
        <p:spPr>
          <a:xfrm>
            <a:off x="5191125" y="1501775"/>
            <a:ext cx="1284288" cy="161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D(w),p(w)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5,u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4,x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3,y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3,y</a:t>
            </a:r>
            <a:endParaRPr/>
          </a:p>
        </p:txBody>
      </p:sp>
      <p:sp>
        <p:nvSpPr>
          <p:cNvPr id="419" name="Google Shape;419;p8"/>
          <p:cNvSpPr txBox="1"/>
          <p:nvPr/>
        </p:nvSpPr>
        <p:spPr>
          <a:xfrm>
            <a:off x="6581775" y="1497013"/>
            <a:ext cx="1169988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D(x),p(x)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1,u</a:t>
            </a:r>
            <a:endParaRPr/>
          </a:p>
        </p:txBody>
      </p:sp>
      <p:sp>
        <p:nvSpPr>
          <p:cNvPr id="420" name="Google Shape;420;p8"/>
          <p:cNvSpPr txBox="1"/>
          <p:nvPr/>
        </p:nvSpPr>
        <p:spPr>
          <a:xfrm>
            <a:off x="7877175" y="1501775"/>
            <a:ext cx="1169988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D(y),p(y)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∞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2,x</a:t>
            </a:r>
            <a:endParaRPr/>
          </a:p>
        </p:txBody>
      </p:sp>
      <p:sp>
        <p:nvSpPr>
          <p:cNvPr id="421" name="Google Shape;421;p8"/>
          <p:cNvSpPr txBox="1"/>
          <p:nvPr/>
        </p:nvSpPr>
        <p:spPr>
          <a:xfrm>
            <a:off x="9129713" y="1516063"/>
            <a:ext cx="1169987" cy="186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D(z),p(z)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∞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∞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4,y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4,y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4,y</a:t>
            </a:r>
            <a:endParaRPr/>
          </a:p>
        </p:txBody>
      </p:sp>
      <p:cxnSp>
        <p:nvCxnSpPr>
          <p:cNvPr id="422" name="Google Shape;422;p8"/>
          <p:cNvCxnSpPr/>
          <p:nvPr/>
        </p:nvCxnSpPr>
        <p:spPr>
          <a:xfrm>
            <a:off x="1885950" y="1857375"/>
            <a:ext cx="8505825" cy="9525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8"/>
          <p:cNvCxnSpPr/>
          <p:nvPr/>
        </p:nvCxnSpPr>
        <p:spPr>
          <a:xfrm>
            <a:off x="2043113" y="2162175"/>
            <a:ext cx="8296275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8"/>
          <p:cNvCxnSpPr/>
          <p:nvPr/>
        </p:nvCxnSpPr>
        <p:spPr>
          <a:xfrm>
            <a:off x="2062163" y="2457450"/>
            <a:ext cx="8267700" cy="4763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8"/>
          <p:cNvCxnSpPr/>
          <p:nvPr/>
        </p:nvCxnSpPr>
        <p:spPr>
          <a:xfrm>
            <a:off x="2071688" y="2767013"/>
            <a:ext cx="8253412" cy="9525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8"/>
          <p:cNvCxnSpPr/>
          <p:nvPr/>
        </p:nvCxnSpPr>
        <p:spPr>
          <a:xfrm>
            <a:off x="2081213" y="3071813"/>
            <a:ext cx="8267700" cy="9525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8"/>
          <p:cNvCxnSpPr/>
          <p:nvPr/>
        </p:nvCxnSpPr>
        <p:spPr>
          <a:xfrm>
            <a:off x="2095500" y="3386138"/>
            <a:ext cx="8262938" cy="4762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8" name="Google Shape;428;p8"/>
          <p:cNvGrpSpPr/>
          <p:nvPr/>
        </p:nvGrpSpPr>
        <p:grpSpPr>
          <a:xfrm>
            <a:off x="3748088" y="4043363"/>
            <a:ext cx="3571875" cy="2236787"/>
            <a:chOff x="3162" y="1071"/>
            <a:chExt cx="2250" cy="1409"/>
          </a:xfrm>
        </p:grpSpPr>
        <p:sp>
          <p:nvSpPr>
            <p:cNvPr id="429" name="Google Shape;429;p8"/>
            <p:cNvSpPr/>
            <p:nvPr/>
          </p:nvSpPr>
          <p:spPr>
            <a:xfrm>
              <a:off x="3162" y="1071"/>
              <a:ext cx="2250" cy="1409"/>
            </a:xfrm>
            <a:custGeom>
              <a:rect b="b" l="l" r="r" t="t"/>
              <a:pathLst>
                <a:path extrusionOk="0" h="1409" w="2250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3498" y="1620"/>
              <a:ext cx="342" cy="186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432" name="Google Shape;432;p8"/>
            <p:cNvCxnSpPr/>
            <p:nvPr/>
          </p:nvCxnSpPr>
          <p:spPr>
            <a:xfrm>
              <a:off x="3238" y="185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8"/>
            <p:cNvCxnSpPr/>
            <p:nvPr/>
          </p:nvCxnSpPr>
          <p:spPr>
            <a:xfrm>
              <a:off x="3551" y="185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4" name="Google Shape;434;p8"/>
            <p:cNvSpPr/>
            <p:nvPr/>
          </p:nvSpPr>
          <p:spPr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437" name="Google Shape;437;p8"/>
            <p:cNvCxnSpPr/>
            <p:nvPr/>
          </p:nvCxnSpPr>
          <p:spPr>
            <a:xfrm>
              <a:off x="3712" y="224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8"/>
            <p:cNvCxnSpPr/>
            <p:nvPr/>
          </p:nvCxnSpPr>
          <p:spPr>
            <a:xfrm>
              <a:off x="4025" y="224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9" name="Google Shape;439;p8"/>
            <p:cNvSpPr/>
            <p:nvPr/>
          </p:nvSpPr>
          <p:spPr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442" name="Google Shape;442;p8"/>
            <p:cNvCxnSpPr/>
            <p:nvPr/>
          </p:nvCxnSpPr>
          <p:spPr>
            <a:xfrm>
              <a:off x="3708" y="155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8"/>
            <p:cNvCxnSpPr/>
            <p:nvPr/>
          </p:nvCxnSpPr>
          <p:spPr>
            <a:xfrm>
              <a:off x="4021" y="155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4" name="Google Shape;444;p8"/>
            <p:cNvSpPr/>
            <p:nvPr/>
          </p:nvSpPr>
          <p:spPr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447" name="Google Shape;447;p8"/>
            <p:cNvCxnSpPr/>
            <p:nvPr/>
          </p:nvCxnSpPr>
          <p:spPr>
            <a:xfrm>
              <a:off x="4391" y="154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8"/>
            <p:cNvCxnSpPr/>
            <p:nvPr/>
          </p:nvCxnSpPr>
          <p:spPr>
            <a:xfrm>
              <a:off x="4703" y="154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9" name="Google Shape;449;p8"/>
            <p:cNvSpPr/>
            <p:nvPr/>
          </p:nvSpPr>
          <p:spPr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452" name="Google Shape;452;p8"/>
            <p:cNvCxnSpPr/>
            <p:nvPr/>
          </p:nvCxnSpPr>
          <p:spPr>
            <a:xfrm>
              <a:off x="4401" y="2239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8"/>
            <p:cNvCxnSpPr/>
            <p:nvPr/>
          </p:nvCxnSpPr>
          <p:spPr>
            <a:xfrm>
              <a:off x="4714" y="2239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4" name="Google Shape;454;p8"/>
            <p:cNvSpPr/>
            <p:nvPr/>
          </p:nvSpPr>
          <p:spPr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457" name="Google Shape;457;p8"/>
            <p:cNvCxnSpPr/>
            <p:nvPr/>
          </p:nvCxnSpPr>
          <p:spPr>
            <a:xfrm>
              <a:off x="4966" y="189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8"/>
            <p:cNvCxnSpPr/>
            <p:nvPr/>
          </p:nvCxnSpPr>
          <p:spPr>
            <a:xfrm>
              <a:off x="5279" y="189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9" name="Google Shape;459;p8"/>
            <p:cNvSpPr/>
            <p:nvPr/>
          </p:nvSpPr>
          <p:spPr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557" y="1647"/>
              <a:ext cx="1" cy="522"/>
            </a:xfrm>
            <a:custGeom>
              <a:rect b="b" l="l" r="r" t="t"/>
              <a:pathLst>
                <a:path extrusionOk="0" h="522" w="1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3864" y="1653"/>
              <a:ext cx="1" cy="537"/>
            </a:xfrm>
            <a:custGeom>
              <a:rect b="b" l="l" r="r" t="t"/>
              <a:pathLst>
                <a:path extrusionOk="0" h="537" w="1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029" y="1638"/>
              <a:ext cx="504" cy="600"/>
            </a:xfrm>
            <a:custGeom>
              <a:rect b="b" l="l" r="r" t="t"/>
              <a:pathLst>
                <a:path extrusionOk="0" h="174" w="378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4716" y="1986"/>
              <a:ext cx="366" cy="270"/>
            </a:xfrm>
            <a:custGeom>
              <a:rect b="b" l="l" r="r" t="t"/>
              <a:pathLst>
                <a:path extrusionOk="0" h="270" w="366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4035" y="226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3444" y="1944"/>
              <a:ext cx="276" cy="264"/>
            </a:xfrm>
            <a:custGeom>
              <a:rect b="b" l="l" r="r" t="t"/>
              <a:pathLst>
                <a:path extrusionOk="0" h="264" w="276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4029" y="157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4704" y="1575"/>
              <a:ext cx="396" cy="267"/>
            </a:xfrm>
            <a:custGeom>
              <a:rect b="b" l="l" r="r" t="t"/>
              <a:pathLst>
                <a:path extrusionOk="0" h="267" w="396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3387" y="1146"/>
              <a:ext cx="1110" cy="645"/>
            </a:xfrm>
            <a:custGeom>
              <a:rect b="b" l="l" r="r" t="t"/>
              <a:pathLst>
                <a:path extrusionOk="0" h="645" w="1110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0" name="Google Shape;470;p8"/>
            <p:cNvGrpSpPr/>
            <p:nvPr/>
          </p:nvGrpSpPr>
          <p:grpSpPr>
            <a:xfrm>
              <a:off x="3290" y="1748"/>
              <a:ext cx="199" cy="250"/>
              <a:chOff x="2957" y="2429"/>
              <a:chExt cx="202" cy="250"/>
            </a:xfrm>
          </p:grpSpPr>
          <p:sp>
            <p:nvSpPr>
              <p:cNvPr id="471" name="Google Shape;471;p8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472" name="Google Shape;472;p8"/>
              <p:cNvSpPr txBox="1"/>
              <p:nvPr/>
            </p:nvSpPr>
            <p:spPr>
              <a:xfrm>
                <a:off x="2957" y="2429"/>
                <a:ext cx="202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u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473" name="Google Shape;473;p8"/>
            <p:cNvGrpSpPr/>
            <p:nvPr/>
          </p:nvGrpSpPr>
          <p:grpSpPr>
            <a:xfrm>
              <a:off x="4460" y="2132"/>
              <a:ext cx="199" cy="250"/>
              <a:chOff x="2957" y="2429"/>
              <a:chExt cx="202" cy="250"/>
            </a:xfrm>
          </p:grpSpPr>
          <p:sp>
            <p:nvSpPr>
              <p:cNvPr id="474" name="Google Shape;474;p8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475" name="Google Shape;475;p8"/>
              <p:cNvSpPr txBox="1"/>
              <p:nvPr/>
            </p:nvSpPr>
            <p:spPr>
              <a:xfrm>
                <a:off x="2957" y="2429"/>
                <a:ext cx="202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y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476" name="Google Shape;476;p8"/>
            <p:cNvGrpSpPr/>
            <p:nvPr/>
          </p:nvGrpSpPr>
          <p:grpSpPr>
            <a:xfrm>
              <a:off x="3764" y="2099"/>
              <a:ext cx="229" cy="288"/>
              <a:chOff x="2943" y="2399"/>
              <a:chExt cx="230" cy="288"/>
            </a:xfrm>
          </p:grpSpPr>
          <p:sp>
            <p:nvSpPr>
              <p:cNvPr id="477" name="Google Shape;477;p8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478" name="Google Shape;478;p8"/>
              <p:cNvSpPr txBox="1"/>
              <p:nvPr/>
            </p:nvSpPr>
            <p:spPr>
              <a:xfrm>
                <a:off x="2943" y="2399"/>
                <a:ext cx="230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x</a:t>
                </a:r>
                <a:endParaRPr/>
              </a:p>
            </p:txBody>
          </p:sp>
        </p:grpSp>
        <p:grpSp>
          <p:nvGrpSpPr>
            <p:cNvPr id="479" name="Google Shape;479;p8"/>
            <p:cNvGrpSpPr/>
            <p:nvPr/>
          </p:nvGrpSpPr>
          <p:grpSpPr>
            <a:xfrm>
              <a:off x="4441" y="1442"/>
              <a:ext cx="225" cy="250"/>
              <a:chOff x="2944" y="2429"/>
              <a:chExt cx="228" cy="250"/>
            </a:xfrm>
          </p:grpSpPr>
          <p:sp>
            <p:nvSpPr>
              <p:cNvPr id="480" name="Google Shape;480;p8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481" name="Google Shape;481;p8"/>
              <p:cNvSpPr txBox="1"/>
              <p:nvPr/>
            </p:nvSpPr>
            <p:spPr>
              <a:xfrm>
                <a:off x="2944" y="2429"/>
                <a:ext cx="22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w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482" name="Google Shape;482;p8"/>
            <p:cNvGrpSpPr/>
            <p:nvPr/>
          </p:nvGrpSpPr>
          <p:grpSpPr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483" name="Google Shape;483;p8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484" name="Google Shape;484;p8"/>
              <p:cNvSpPr txBox="1"/>
              <p:nvPr/>
            </p:nvSpPr>
            <p:spPr>
              <a:xfrm>
                <a:off x="2959" y="2429"/>
                <a:ext cx="197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v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485" name="Google Shape;485;p8"/>
            <p:cNvGrpSpPr/>
            <p:nvPr/>
          </p:nvGrpSpPr>
          <p:grpSpPr>
            <a:xfrm>
              <a:off x="5022" y="1760"/>
              <a:ext cx="219" cy="288"/>
              <a:chOff x="2946" y="2399"/>
              <a:chExt cx="221" cy="288"/>
            </a:xfrm>
          </p:grpSpPr>
          <p:sp>
            <p:nvSpPr>
              <p:cNvPr id="486" name="Google Shape;486;p8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487" name="Google Shape;487;p8"/>
              <p:cNvSpPr txBox="1"/>
              <p:nvPr/>
            </p:nvSpPr>
            <p:spPr>
              <a:xfrm>
                <a:off x="2946" y="2399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z</a:t>
                </a:r>
                <a:endParaRPr/>
              </a:p>
            </p:txBody>
          </p:sp>
        </p:grpSp>
        <p:sp>
          <p:nvSpPr>
            <p:cNvPr id="488" name="Google Shape;488;p8"/>
            <p:cNvSpPr txBox="1"/>
            <p:nvPr/>
          </p:nvSpPr>
          <p:spPr>
            <a:xfrm>
              <a:off x="3489" y="1571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9" name="Google Shape;489;p8"/>
            <p:cNvSpPr txBox="1"/>
            <p:nvPr/>
          </p:nvSpPr>
          <p:spPr>
            <a:xfrm>
              <a:off x="3837" y="1790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0" name="Google Shape;490;p8"/>
            <p:cNvSpPr txBox="1"/>
            <p:nvPr/>
          </p:nvSpPr>
          <p:spPr>
            <a:xfrm>
              <a:off x="3413" y="2003"/>
              <a:ext cx="18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1" name="Google Shape;491;p8"/>
            <p:cNvSpPr txBox="1"/>
            <p:nvPr/>
          </p:nvSpPr>
          <p:spPr>
            <a:xfrm>
              <a:off x="4221" y="1883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2" name="Google Shape;492;p8"/>
            <p:cNvSpPr txBox="1"/>
            <p:nvPr/>
          </p:nvSpPr>
          <p:spPr>
            <a:xfrm>
              <a:off x="4169" y="2237"/>
              <a:ext cx="18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3" name="Google Shape;493;p8"/>
            <p:cNvSpPr txBox="1"/>
            <p:nvPr/>
          </p:nvSpPr>
          <p:spPr>
            <a:xfrm>
              <a:off x="4529" y="1808"/>
              <a:ext cx="18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4" name="Google Shape;494;p8"/>
            <p:cNvSpPr txBox="1"/>
            <p:nvPr/>
          </p:nvSpPr>
          <p:spPr>
            <a:xfrm>
              <a:off x="4878" y="2072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5" name="Google Shape;495;p8"/>
            <p:cNvSpPr txBox="1"/>
            <p:nvPr/>
          </p:nvSpPr>
          <p:spPr>
            <a:xfrm>
              <a:off x="4851" y="1535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5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6" name="Google Shape;496;p8"/>
            <p:cNvSpPr txBox="1"/>
            <p:nvPr/>
          </p:nvSpPr>
          <p:spPr>
            <a:xfrm>
              <a:off x="4116" y="1385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7" name="Google Shape;497;p8"/>
            <p:cNvSpPr txBox="1"/>
            <p:nvPr/>
          </p:nvSpPr>
          <p:spPr>
            <a:xfrm>
              <a:off x="3765" y="1118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5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498" name="Google Shape;498;p8"/>
          <p:cNvCxnSpPr/>
          <p:nvPr/>
        </p:nvCxnSpPr>
        <p:spPr>
          <a:xfrm flipH="1">
            <a:off x="3765550" y="2035175"/>
            <a:ext cx="3514725" cy="309563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" name="Google Shape;499;p8"/>
          <p:cNvCxnSpPr/>
          <p:nvPr/>
        </p:nvCxnSpPr>
        <p:spPr>
          <a:xfrm flipH="1">
            <a:off x="3687763" y="2330450"/>
            <a:ext cx="4894262" cy="334963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0" name="Google Shape;500;p8"/>
          <p:cNvCxnSpPr/>
          <p:nvPr/>
        </p:nvCxnSpPr>
        <p:spPr>
          <a:xfrm flipH="1">
            <a:off x="3751263" y="2692400"/>
            <a:ext cx="914400" cy="25717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1" name="Google Shape;501;p8"/>
          <p:cNvCxnSpPr/>
          <p:nvPr/>
        </p:nvCxnSpPr>
        <p:spPr>
          <a:xfrm flipH="1">
            <a:off x="3765550" y="2949575"/>
            <a:ext cx="2239963" cy="309563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2" name="Google Shape;502;p8"/>
          <p:cNvCxnSpPr/>
          <p:nvPr/>
        </p:nvCxnSpPr>
        <p:spPr>
          <a:xfrm flipH="1">
            <a:off x="3778250" y="3206750"/>
            <a:ext cx="5975350" cy="334963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3" name="Google Shape;503;p8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9"/>
          <p:cNvSpPr txBox="1"/>
          <p:nvPr>
            <p:ph idx="4294967295" type="title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SPF Algorithm - Example</a:t>
            </a:r>
            <a:endParaRPr/>
          </a:p>
        </p:txBody>
      </p:sp>
      <p:sp>
        <p:nvSpPr>
          <p:cNvPr id="509" name="Google Shape;509;p9"/>
          <p:cNvSpPr txBox="1"/>
          <p:nvPr>
            <p:ph idx="4294967295" type="body"/>
          </p:nvPr>
        </p:nvSpPr>
        <p:spPr>
          <a:xfrm>
            <a:off x="1905000" y="4419600"/>
            <a:ext cx="88392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0980" lvl="0" marL="214313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/>
              <a:t>Dijkstra’s algorithm is commonly referred to as the Shortest Path First </a:t>
            </a:r>
            <a:r>
              <a:rPr lang="en-US" sz="2400">
                <a:solidFill>
                  <a:srgbClr val="FF0000"/>
                </a:solidFill>
              </a:rPr>
              <a:t>(SPF)</a:t>
            </a:r>
            <a:r>
              <a:rPr lang="en-US" sz="2400"/>
              <a:t> algorithm.</a:t>
            </a:r>
            <a:endParaRPr/>
          </a:p>
          <a:p>
            <a:pPr indent="-220980" lvl="0" marL="214313" rtl="0" algn="l">
              <a:spcBef>
                <a:spcPts val="93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/>
              <a:t>This algorithm </a:t>
            </a:r>
            <a:r>
              <a:rPr lang="en-US" sz="2400">
                <a:solidFill>
                  <a:srgbClr val="FF0000"/>
                </a:solidFill>
              </a:rPr>
              <a:t>accumulates costs</a:t>
            </a:r>
            <a:r>
              <a:rPr lang="en-US" sz="2400"/>
              <a:t> along each path, from source to destination.</a:t>
            </a:r>
            <a:endParaRPr/>
          </a:p>
        </p:txBody>
      </p:sp>
      <p:pic>
        <p:nvPicPr>
          <p:cNvPr descr="ls05.jpg" id="510" name="Google Shape;51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1143000"/>
            <a:ext cx="51816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9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emeCSE421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2011-10-16T10:21:50Z</dcterms:created>
  <dc:creator>Sadia</dc:creator>
</cp:coreProperties>
</file>