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3"/>
    <p:restoredTop sz="94607"/>
  </p:normalViewPr>
  <p:slideViewPr>
    <p:cSldViewPr snapToGrid="0" snapToObjects="1">
      <p:cViewPr varScale="1">
        <p:scale>
          <a:sx n="140" d="100"/>
          <a:sy n="140" d="100"/>
        </p:scale>
        <p:origin x="232"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5E9256-645B-4965-969D-C550B67BB9C9}" type="doc">
      <dgm:prSet loTypeId="urn:microsoft.com/office/officeart/2005/8/layout/process4" loCatId="process" qsTypeId="urn:microsoft.com/office/officeart/2005/8/quickstyle/simple1" qsCatId="simple" csTypeId="urn:microsoft.com/office/officeart/2005/8/colors/colorful5" csCatId="colorful"/>
      <dgm:spPr/>
      <dgm:t>
        <a:bodyPr/>
        <a:lstStyle/>
        <a:p>
          <a:endParaRPr lang="en-US"/>
        </a:p>
      </dgm:t>
    </dgm:pt>
    <dgm:pt modelId="{AD3C9624-5D55-4152-B0EA-C3068024B215}">
      <dgm:prSet/>
      <dgm:spPr/>
      <dgm:t>
        <a:bodyPr/>
        <a:lstStyle/>
        <a:p>
          <a:r>
            <a:rPr lang="en-US"/>
            <a:t>Today we will extract the data from the one text data set and try to visualize the relationship between them. We will export the data set from Wikipedia.</a:t>
          </a:r>
        </a:p>
      </dgm:t>
    </dgm:pt>
    <dgm:pt modelId="{4FE04652-1497-45D5-853C-920DA9B969EE}" type="parTrans" cxnId="{A7B9D00F-F543-477A-844F-906D9301C850}">
      <dgm:prSet/>
      <dgm:spPr/>
      <dgm:t>
        <a:bodyPr/>
        <a:lstStyle/>
        <a:p>
          <a:endParaRPr lang="en-US"/>
        </a:p>
      </dgm:t>
    </dgm:pt>
    <dgm:pt modelId="{58AE7F72-1AF6-4B50-A771-BBA5A2D0218F}" type="sibTrans" cxnId="{A7B9D00F-F543-477A-844F-906D9301C850}">
      <dgm:prSet/>
      <dgm:spPr/>
      <dgm:t>
        <a:bodyPr/>
        <a:lstStyle/>
        <a:p>
          <a:endParaRPr lang="en-US"/>
        </a:p>
      </dgm:t>
    </dgm:pt>
    <dgm:pt modelId="{339DEF82-080E-4F2D-B0DC-B7484189E74F}">
      <dgm:prSet/>
      <dgm:spPr/>
      <dgm:t>
        <a:bodyPr/>
        <a:lstStyle/>
        <a:p>
          <a:r>
            <a:rPr lang="en-US" dirty="0"/>
            <a:t>End of this presentation our goal is to understand </a:t>
          </a:r>
        </a:p>
      </dgm:t>
    </dgm:pt>
    <dgm:pt modelId="{B5FA9D18-A57D-44B6-998D-8CA0C8CDBD5F}" type="parTrans" cxnId="{E5D65DAF-0712-4A37-A8AE-DE5B3CBB47E1}">
      <dgm:prSet/>
      <dgm:spPr/>
      <dgm:t>
        <a:bodyPr/>
        <a:lstStyle/>
        <a:p>
          <a:endParaRPr lang="en-US"/>
        </a:p>
      </dgm:t>
    </dgm:pt>
    <dgm:pt modelId="{F85B2C87-3A3A-4180-8076-F06EE37BE550}" type="sibTrans" cxnId="{E5D65DAF-0712-4A37-A8AE-DE5B3CBB47E1}">
      <dgm:prSet/>
      <dgm:spPr/>
      <dgm:t>
        <a:bodyPr/>
        <a:lstStyle/>
        <a:p>
          <a:endParaRPr lang="en-US"/>
        </a:p>
      </dgm:t>
    </dgm:pt>
    <dgm:pt modelId="{FBFCBB8D-C28E-4B9D-9536-2929723E3964}">
      <dgm:prSet/>
      <dgm:spPr/>
      <dgm:t>
        <a:bodyPr/>
        <a:lstStyle/>
        <a:p>
          <a:r>
            <a:rPr lang="en-US"/>
            <a:t>Get some text and extract relevant information</a:t>
          </a:r>
        </a:p>
      </dgm:t>
    </dgm:pt>
    <dgm:pt modelId="{0BA2B8AA-0D78-40A1-9E9E-2685737630CF}" type="parTrans" cxnId="{2A2F1539-AE32-49F3-920A-0740853706C5}">
      <dgm:prSet/>
      <dgm:spPr/>
      <dgm:t>
        <a:bodyPr/>
        <a:lstStyle/>
        <a:p>
          <a:endParaRPr lang="en-US"/>
        </a:p>
      </dgm:t>
    </dgm:pt>
    <dgm:pt modelId="{A715A513-5302-48AF-B237-766ACBDCEED8}" type="sibTrans" cxnId="{2A2F1539-AE32-49F3-920A-0740853706C5}">
      <dgm:prSet/>
      <dgm:spPr/>
      <dgm:t>
        <a:bodyPr/>
        <a:lstStyle/>
        <a:p>
          <a:endParaRPr lang="en-US"/>
        </a:p>
      </dgm:t>
    </dgm:pt>
    <dgm:pt modelId="{C9A3142F-0905-4F5E-8566-853C7B7BA3C7}">
      <dgm:prSet/>
      <dgm:spPr/>
      <dgm:t>
        <a:bodyPr/>
        <a:lstStyle/>
        <a:p>
          <a:r>
            <a:rPr lang="en-US"/>
            <a:t>Create a knowledge graph</a:t>
          </a:r>
        </a:p>
      </dgm:t>
    </dgm:pt>
    <dgm:pt modelId="{470CFF9A-D1CB-4246-8045-EA6F50F30EB3}" type="parTrans" cxnId="{162677F0-EC95-42DE-949D-0A0EC710022B}">
      <dgm:prSet/>
      <dgm:spPr/>
      <dgm:t>
        <a:bodyPr/>
        <a:lstStyle/>
        <a:p>
          <a:endParaRPr lang="en-US"/>
        </a:p>
      </dgm:t>
    </dgm:pt>
    <dgm:pt modelId="{B42755AE-EE6A-45A3-B344-67631254BB15}" type="sibTrans" cxnId="{162677F0-EC95-42DE-949D-0A0EC710022B}">
      <dgm:prSet/>
      <dgm:spPr/>
      <dgm:t>
        <a:bodyPr/>
        <a:lstStyle/>
        <a:p>
          <a:endParaRPr lang="en-US"/>
        </a:p>
      </dgm:t>
    </dgm:pt>
    <dgm:pt modelId="{CF9D3D09-9D7E-45E3-A08B-031CAB247CC0}">
      <dgm:prSet/>
      <dgm:spPr/>
      <dgm:t>
        <a:bodyPr/>
        <a:lstStyle/>
        <a:p>
          <a:r>
            <a:rPr lang="en-US"/>
            <a:t>Vectorize knowledge graphs </a:t>
          </a:r>
        </a:p>
      </dgm:t>
    </dgm:pt>
    <dgm:pt modelId="{5F8F442A-A4D0-4E06-9A14-ED0392712175}" type="parTrans" cxnId="{CB977A4A-546A-4BC3-820E-50F574E520A2}">
      <dgm:prSet/>
      <dgm:spPr/>
      <dgm:t>
        <a:bodyPr/>
        <a:lstStyle/>
        <a:p>
          <a:endParaRPr lang="en-US"/>
        </a:p>
      </dgm:t>
    </dgm:pt>
    <dgm:pt modelId="{BD35FDA8-B718-4E0D-8A78-3B4E01BA2870}" type="sibTrans" cxnId="{CB977A4A-546A-4BC3-820E-50F574E520A2}">
      <dgm:prSet/>
      <dgm:spPr/>
      <dgm:t>
        <a:bodyPr/>
        <a:lstStyle/>
        <a:p>
          <a:endParaRPr lang="en-US"/>
        </a:p>
      </dgm:t>
    </dgm:pt>
    <dgm:pt modelId="{13F7BBF5-5263-4AB4-8B99-DD9A76B11EBB}">
      <dgm:prSet/>
      <dgm:spPr/>
      <dgm:t>
        <a:bodyPr/>
        <a:lstStyle/>
        <a:p>
          <a:r>
            <a:rPr lang="en-US"/>
            <a:t>Know how to apply machine learning into this knowledge graph</a:t>
          </a:r>
        </a:p>
      </dgm:t>
    </dgm:pt>
    <dgm:pt modelId="{FBD5DBFD-2928-4C87-ACD6-493F9354EFCE}" type="parTrans" cxnId="{B3CE61A6-708D-406C-BAD5-D0F170E53011}">
      <dgm:prSet/>
      <dgm:spPr/>
      <dgm:t>
        <a:bodyPr/>
        <a:lstStyle/>
        <a:p>
          <a:endParaRPr lang="en-US"/>
        </a:p>
      </dgm:t>
    </dgm:pt>
    <dgm:pt modelId="{87EB58D7-F818-49EF-92BC-4F594511F90A}" type="sibTrans" cxnId="{B3CE61A6-708D-406C-BAD5-D0F170E53011}">
      <dgm:prSet/>
      <dgm:spPr/>
      <dgm:t>
        <a:bodyPr/>
        <a:lstStyle/>
        <a:p>
          <a:endParaRPr lang="en-US"/>
        </a:p>
      </dgm:t>
    </dgm:pt>
    <dgm:pt modelId="{08017480-6532-A74E-A8A0-0F3861A13E18}" type="pres">
      <dgm:prSet presAssocID="{EE5E9256-645B-4965-969D-C550B67BB9C9}" presName="Name0" presStyleCnt="0">
        <dgm:presLayoutVars>
          <dgm:dir/>
          <dgm:animLvl val="lvl"/>
          <dgm:resizeHandles val="exact"/>
        </dgm:presLayoutVars>
      </dgm:prSet>
      <dgm:spPr/>
    </dgm:pt>
    <dgm:pt modelId="{9A086AF9-0DB5-4C41-8D9A-40BAADB0D988}" type="pres">
      <dgm:prSet presAssocID="{339DEF82-080E-4F2D-B0DC-B7484189E74F}" presName="boxAndChildren" presStyleCnt="0"/>
      <dgm:spPr/>
    </dgm:pt>
    <dgm:pt modelId="{5D16D43E-8B08-F347-8472-30561F3A0E10}" type="pres">
      <dgm:prSet presAssocID="{339DEF82-080E-4F2D-B0DC-B7484189E74F}" presName="parentTextBox" presStyleLbl="node1" presStyleIdx="0" presStyleCnt="2"/>
      <dgm:spPr/>
    </dgm:pt>
    <dgm:pt modelId="{7347F475-3E4C-034F-8178-8D81C9622122}" type="pres">
      <dgm:prSet presAssocID="{339DEF82-080E-4F2D-B0DC-B7484189E74F}" presName="entireBox" presStyleLbl="node1" presStyleIdx="0" presStyleCnt="2"/>
      <dgm:spPr/>
    </dgm:pt>
    <dgm:pt modelId="{CFCE8013-E67B-2E43-BA05-6ACF77B79217}" type="pres">
      <dgm:prSet presAssocID="{339DEF82-080E-4F2D-B0DC-B7484189E74F}" presName="descendantBox" presStyleCnt="0"/>
      <dgm:spPr/>
    </dgm:pt>
    <dgm:pt modelId="{1E4440D1-7807-034C-9845-4930910F03A5}" type="pres">
      <dgm:prSet presAssocID="{FBFCBB8D-C28E-4B9D-9536-2929723E3964}" presName="childTextBox" presStyleLbl="fgAccFollowNode1" presStyleIdx="0" presStyleCnt="4">
        <dgm:presLayoutVars>
          <dgm:bulletEnabled val="1"/>
        </dgm:presLayoutVars>
      </dgm:prSet>
      <dgm:spPr/>
    </dgm:pt>
    <dgm:pt modelId="{85216A84-5242-8A42-BA65-AACD9AD1DEF2}" type="pres">
      <dgm:prSet presAssocID="{C9A3142F-0905-4F5E-8566-853C7B7BA3C7}" presName="childTextBox" presStyleLbl="fgAccFollowNode1" presStyleIdx="1" presStyleCnt="4">
        <dgm:presLayoutVars>
          <dgm:bulletEnabled val="1"/>
        </dgm:presLayoutVars>
      </dgm:prSet>
      <dgm:spPr/>
    </dgm:pt>
    <dgm:pt modelId="{D961F942-EA08-0A40-8736-695246509C5C}" type="pres">
      <dgm:prSet presAssocID="{CF9D3D09-9D7E-45E3-A08B-031CAB247CC0}" presName="childTextBox" presStyleLbl="fgAccFollowNode1" presStyleIdx="2" presStyleCnt="4">
        <dgm:presLayoutVars>
          <dgm:bulletEnabled val="1"/>
        </dgm:presLayoutVars>
      </dgm:prSet>
      <dgm:spPr/>
    </dgm:pt>
    <dgm:pt modelId="{309AC126-F51C-FB4E-9953-0960A2B5BD75}" type="pres">
      <dgm:prSet presAssocID="{13F7BBF5-5263-4AB4-8B99-DD9A76B11EBB}" presName="childTextBox" presStyleLbl="fgAccFollowNode1" presStyleIdx="3" presStyleCnt="4">
        <dgm:presLayoutVars>
          <dgm:bulletEnabled val="1"/>
        </dgm:presLayoutVars>
      </dgm:prSet>
      <dgm:spPr/>
    </dgm:pt>
    <dgm:pt modelId="{2AF46A1F-58EF-C941-B865-4F8BDBFBC178}" type="pres">
      <dgm:prSet presAssocID="{58AE7F72-1AF6-4B50-A771-BBA5A2D0218F}" presName="sp" presStyleCnt="0"/>
      <dgm:spPr/>
    </dgm:pt>
    <dgm:pt modelId="{3741744A-23F8-BA40-A3A8-70AF30EA3A3A}" type="pres">
      <dgm:prSet presAssocID="{AD3C9624-5D55-4152-B0EA-C3068024B215}" presName="arrowAndChildren" presStyleCnt="0"/>
      <dgm:spPr/>
    </dgm:pt>
    <dgm:pt modelId="{3651A9BF-717D-D54C-AA01-6B24EDC287BA}" type="pres">
      <dgm:prSet presAssocID="{AD3C9624-5D55-4152-B0EA-C3068024B215}" presName="parentTextArrow" presStyleLbl="node1" presStyleIdx="1" presStyleCnt="2"/>
      <dgm:spPr/>
    </dgm:pt>
  </dgm:ptLst>
  <dgm:cxnLst>
    <dgm:cxn modelId="{A7B9D00F-F543-477A-844F-906D9301C850}" srcId="{EE5E9256-645B-4965-969D-C550B67BB9C9}" destId="{AD3C9624-5D55-4152-B0EA-C3068024B215}" srcOrd="0" destOrd="0" parTransId="{4FE04652-1497-45D5-853C-920DA9B969EE}" sibTransId="{58AE7F72-1AF6-4B50-A771-BBA5A2D0218F}"/>
    <dgm:cxn modelId="{465BEE10-ADA0-DC44-997A-D77F9AC1D0DD}" type="presOf" srcId="{339DEF82-080E-4F2D-B0DC-B7484189E74F}" destId="{7347F475-3E4C-034F-8178-8D81C9622122}" srcOrd="1" destOrd="0" presId="urn:microsoft.com/office/officeart/2005/8/layout/process4"/>
    <dgm:cxn modelId="{5AB96425-0D58-A04E-9E3A-A54EAB74909A}" type="presOf" srcId="{CF9D3D09-9D7E-45E3-A08B-031CAB247CC0}" destId="{D961F942-EA08-0A40-8736-695246509C5C}" srcOrd="0" destOrd="0" presId="urn:microsoft.com/office/officeart/2005/8/layout/process4"/>
    <dgm:cxn modelId="{2A2F1539-AE32-49F3-920A-0740853706C5}" srcId="{339DEF82-080E-4F2D-B0DC-B7484189E74F}" destId="{FBFCBB8D-C28E-4B9D-9536-2929723E3964}" srcOrd="0" destOrd="0" parTransId="{0BA2B8AA-0D78-40A1-9E9E-2685737630CF}" sibTransId="{A715A513-5302-48AF-B237-766ACBDCEED8}"/>
    <dgm:cxn modelId="{93F7E03C-2009-9A4E-BA86-38F83FCCAD1F}" type="presOf" srcId="{FBFCBB8D-C28E-4B9D-9536-2929723E3964}" destId="{1E4440D1-7807-034C-9845-4930910F03A5}" srcOrd="0" destOrd="0" presId="urn:microsoft.com/office/officeart/2005/8/layout/process4"/>
    <dgm:cxn modelId="{D2D91640-3F4B-E442-9B1F-CDF3A2FB9F54}" type="presOf" srcId="{339DEF82-080E-4F2D-B0DC-B7484189E74F}" destId="{5D16D43E-8B08-F347-8472-30561F3A0E10}" srcOrd="0" destOrd="0" presId="urn:microsoft.com/office/officeart/2005/8/layout/process4"/>
    <dgm:cxn modelId="{CB977A4A-546A-4BC3-820E-50F574E520A2}" srcId="{339DEF82-080E-4F2D-B0DC-B7484189E74F}" destId="{CF9D3D09-9D7E-45E3-A08B-031CAB247CC0}" srcOrd="2" destOrd="0" parTransId="{5F8F442A-A4D0-4E06-9A14-ED0392712175}" sibTransId="{BD35FDA8-B718-4E0D-8A78-3B4E01BA2870}"/>
    <dgm:cxn modelId="{46024056-7176-A14A-B198-E54075177DE1}" type="presOf" srcId="{13F7BBF5-5263-4AB4-8B99-DD9A76B11EBB}" destId="{309AC126-F51C-FB4E-9953-0960A2B5BD75}" srcOrd="0" destOrd="0" presId="urn:microsoft.com/office/officeart/2005/8/layout/process4"/>
    <dgm:cxn modelId="{3D1FE278-063C-FA40-A8E1-1621108DAA67}" type="presOf" srcId="{AD3C9624-5D55-4152-B0EA-C3068024B215}" destId="{3651A9BF-717D-D54C-AA01-6B24EDC287BA}" srcOrd="0" destOrd="0" presId="urn:microsoft.com/office/officeart/2005/8/layout/process4"/>
    <dgm:cxn modelId="{45CD3BA6-093A-444C-A370-3A121D006439}" type="presOf" srcId="{C9A3142F-0905-4F5E-8566-853C7B7BA3C7}" destId="{85216A84-5242-8A42-BA65-AACD9AD1DEF2}" srcOrd="0" destOrd="0" presId="urn:microsoft.com/office/officeart/2005/8/layout/process4"/>
    <dgm:cxn modelId="{B3CE61A6-708D-406C-BAD5-D0F170E53011}" srcId="{339DEF82-080E-4F2D-B0DC-B7484189E74F}" destId="{13F7BBF5-5263-4AB4-8B99-DD9A76B11EBB}" srcOrd="3" destOrd="0" parTransId="{FBD5DBFD-2928-4C87-ACD6-493F9354EFCE}" sibTransId="{87EB58D7-F818-49EF-92BC-4F594511F90A}"/>
    <dgm:cxn modelId="{E5D65DAF-0712-4A37-A8AE-DE5B3CBB47E1}" srcId="{EE5E9256-645B-4965-969D-C550B67BB9C9}" destId="{339DEF82-080E-4F2D-B0DC-B7484189E74F}" srcOrd="1" destOrd="0" parTransId="{B5FA9D18-A57D-44B6-998D-8CA0C8CDBD5F}" sibTransId="{F85B2C87-3A3A-4180-8076-F06EE37BE550}"/>
    <dgm:cxn modelId="{6C96BCE2-FE53-B94C-AC35-CB4CE1F9016E}" type="presOf" srcId="{EE5E9256-645B-4965-969D-C550B67BB9C9}" destId="{08017480-6532-A74E-A8A0-0F3861A13E18}" srcOrd="0" destOrd="0" presId="urn:microsoft.com/office/officeart/2005/8/layout/process4"/>
    <dgm:cxn modelId="{162677F0-EC95-42DE-949D-0A0EC710022B}" srcId="{339DEF82-080E-4F2D-B0DC-B7484189E74F}" destId="{C9A3142F-0905-4F5E-8566-853C7B7BA3C7}" srcOrd="1" destOrd="0" parTransId="{470CFF9A-D1CB-4246-8045-EA6F50F30EB3}" sibTransId="{B42755AE-EE6A-45A3-B344-67631254BB15}"/>
    <dgm:cxn modelId="{E4751B90-4066-674A-A9AB-2EB4A6E9B0A5}" type="presParOf" srcId="{08017480-6532-A74E-A8A0-0F3861A13E18}" destId="{9A086AF9-0DB5-4C41-8D9A-40BAADB0D988}" srcOrd="0" destOrd="0" presId="urn:microsoft.com/office/officeart/2005/8/layout/process4"/>
    <dgm:cxn modelId="{0B0A3AA4-9440-9F4F-842E-5524B438328A}" type="presParOf" srcId="{9A086AF9-0DB5-4C41-8D9A-40BAADB0D988}" destId="{5D16D43E-8B08-F347-8472-30561F3A0E10}" srcOrd="0" destOrd="0" presId="urn:microsoft.com/office/officeart/2005/8/layout/process4"/>
    <dgm:cxn modelId="{C0B8E97A-7556-9E44-B3A1-1AE4B63B00F6}" type="presParOf" srcId="{9A086AF9-0DB5-4C41-8D9A-40BAADB0D988}" destId="{7347F475-3E4C-034F-8178-8D81C9622122}" srcOrd="1" destOrd="0" presId="urn:microsoft.com/office/officeart/2005/8/layout/process4"/>
    <dgm:cxn modelId="{A74394CF-255C-1E40-90A4-3A3BB2143E0B}" type="presParOf" srcId="{9A086AF9-0DB5-4C41-8D9A-40BAADB0D988}" destId="{CFCE8013-E67B-2E43-BA05-6ACF77B79217}" srcOrd="2" destOrd="0" presId="urn:microsoft.com/office/officeart/2005/8/layout/process4"/>
    <dgm:cxn modelId="{DA20C1CB-C9AC-F645-8FE5-1B59ECF896D9}" type="presParOf" srcId="{CFCE8013-E67B-2E43-BA05-6ACF77B79217}" destId="{1E4440D1-7807-034C-9845-4930910F03A5}" srcOrd="0" destOrd="0" presId="urn:microsoft.com/office/officeart/2005/8/layout/process4"/>
    <dgm:cxn modelId="{15A74450-70B3-1B4E-9A1E-AEC87484AD02}" type="presParOf" srcId="{CFCE8013-E67B-2E43-BA05-6ACF77B79217}" destId="{85216A84-5242-8A42-BA65-AACD9AD1DEF2}" srcOrd="1" destOrd="0" presId="urn:microsoft.com/office/officeart/2005/8/layout/process4"/>
    <dgm:cxn modelId="{BE21F14B-BF98-C840-B75B-1FAB725B6D3A}" type="presParOf" srcId="{CFCE8013-E67B-2E43-BA05-6ACF77B79217}" destId="{D961F942-EA08-0A40-8736-695246509C5C}" srcOrd="2" destOrd="0" presId="urn:microsoft.com/office/officeart/2005/8/layout/process4"/>
    <dgm:cxn modelId="{901B0DFF-7267-9A45-9E21-A683F20C59BB}" type="presParOf" srcId="{CFCE8013-E67B-2E43-BA05-6ACF77B79217}" destId="{309AC126-F51C-FB4E-9953-0960A2B5BD75}" srcOrd="3" destOrd="0" presId="urn:microsoft.com/office/officeart/2005/8/layout/process4"/>
    <dgm:cxn modelId="{F4DEE64B-F973-194D-99CF-960E4731E356}" type="presParOf" srcId="{08017480-6532-A74E-A8A0-0F3861A13E18}" destId="{2AF46A1F-58EF-C941-B865-4F8BDBFBC178}" srcOrd="1" destOrd="0" presId="urn:microsoft.com/office/officeart/2005/8/layout/process4"/>
    <dgm:cxn modelId="{A08CAB00-5D0C-4E43-8840-57B6445EC4D3}" type="presParOf" srcId="{08017480-6532-A74E-A8A0-0F3861A13E18}" destId="{3741744A-23F8-BA40-A3A8-70AF30EA3A3A}" srcOrd="2" destOrd="0" presId="urn:microsoft.com/office/officeart/2005/8/layout/process4"/>
    <dgm:cxn modelId="{D56528AF-B060-614A-9202-FF5859FDC80A}" type="presParOf" srcId="{3741744A-23F8-BA40-A3A8-70AF30EA3A3A}" destId="{3651A9BF-717D-D54C-AA01-6B24EDC287B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7F475-3E4C-034F-8178-8D81C9622122}">
      <dsp:nvSpPr>
        <dsp:cNvPr id="0" name=""/>
        <dsp:cNvSpPr/>
      </dsp:nvSpPr>
      <dsp:spPr>
        <a:xfrm>
          <a:off x="0" y="3304625"/>
          <a:ext cx="7037387" cy="216819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End of this presentation our goal is to understand </a:t>
          </a:r>
        </a:p>
      </dsp:txBody>
      <dsp:txXfrm>
        <a:off x="0" y="3304625"/>
        <a:ext cx="7037387" cy="1170823"/>
      </dsp:txXfrm>
    </dsp:sp>
    <dsp:sp modelId="{1E4440D1-7807-034C-9845-4930910F03A5}">
      <dsp:nvSpPr>
        <dsp:cNvPr id="0" name=""/>
        <dsp:cNvSpPr/>
      </dsp:nvSpPr>
      <dsp:spPr>
        <a:xfrm>
          <a:off x="0" y="4432085"/>
          <a:ext cx="1759346" cy="99736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Get some text and extract relevant information</a:t>
          </a:r>
        </a:p>
      </dsp:txBody>
      <dsp:txXfrm>
        <a:off x="0" y="4432085"/>
        <a:ext cx="1759346" cy="997368"/>
      </dsp:txXfrm>
    </dsp:sp>
    <dsp:sp modelId="{85216A84-5242-8A42-BA65-AACD9AD1DEF2}">
      <dsp:nvSpPr>
        <dsp:cNvPr id="0" name=""/>
        <dsp:cNvSpPr/>
      </dsp:nvSpPr>
      <dsp:spPr>
        <a:xfrm>
          <a:off x="1759346" y="4432085"/>
          <a:ext cx="1759346" cy="997368"/>
        </a:xfrm>
        <a:prstGeom prst="rect">
          <a:avLst/>
        </a:prstGeom>
        <a:solidFill>
          <a:schemeClr val="accent5">
            <a:tint val="40000"/>
            <a:alpha val="90000"/>
            <a:hueOff val="-2246587"/>
            <a:satOff val="-7611"/>
            <a:lumOff val="-976"/>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Create a knowledge graph</a:t>
          </a:r>
        </a:p>
      </dsp:txBody>
      <dsp:txXfrm>
        <a:off x="1759346" y="4432085"/>
        <a:ext cx="1759346" cy="997368"/>
      </dsp:txXfrm>
    </dsp:sp>
    <dsp:sp modelId="{D961F942-EA08-0A40-8736-695246509C5C}">
      <dsp:nvSpPr>
        <dsp:cNvPr id="0" name=""/>
        <dsp:cNvSpPr/>
      </dsp:nvSpPr>
      <dsp:spPr>
        <a:xfrm>
          <a:off x="3518693" y="4432085"/>
          <a:ext cx="1759346" cy="997368"/>
        </a:xfrm>
        <a:prstGeom prst="rect">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Vectorize knowledge graphs </a:t>
          </a:r>
        </a:p>
      </dsp:txBody>
      <dsp:txXfrm>
        <a:off x="3518693" y="4432085"/>
        <a:ext cx="1759346" cy="997368"/>
      </dsp:txXfrm>
    </dsp:sp>
    <dsp:sp modelId="{309AC126-F51C-FB4E-9953-0960A2B5BD75}">
      <dsp:nvSpPr>
        <dsp:cNvPr id="0" name=""/>
        <dsp:cNvSpPr/>
      </dsp:nvSpPr>
      <dsp:spPr>
        <a:xfrm>
          <a:off x="5278040" y="4432085"/>
          <a:ext cx="1759346" cy="997368"/>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Know how to apply machine learning into this knowledge graph</a:t>
          </a:r>
        </a:p>
      </dsp:txBody>
      <dsp:txXfrm>
        <a:off x="5278040" y="4432085"/>
        <a:ext cx="1759346" cy="997368"/>
      </dsp:txXfrm>
    </dsp:sp>
    <dsp:sp modelId="{3651A9BF-717D-D54C-AA01-6B24EDC287BA}">
      <dsp:nvSpPr>
        <dsp:cNvPr id="0" name=""/>
        <dsp:cNvSpPr/>
      </dsp:nvSpPr>
      <dsp:spPr>
        <a:xfrm rot="10800000">
          <a:off x="0" y="2468"/>
          <a:ext cx="7037387" cy="3334679"/>
        </a:xfrm>
        <a:prstGeom prst="upArrowCallou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Today we will extract the data from the one text data set and try to visualize the relationship between them. We will export the data set from Wikipedia.</a:t>
          </a:r>
        </a:p>
      </dsp:txBody>
      <dsp:txXfrm rot="10800000">
        <a:off x="0" y="2468"/>
        <a:ext cx="7037387" cy="21667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0CBE6-9ACC-0E47-BC7B-60BEF86F2869}" type="datetimeFigureOut">
              <a:rPr lang="en-US" smtClean="0"/>
              <a:t>12/18/22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B0378-3792-6E43-A3AF-B291B7F0740D}" type="slidenum">
              <a:rPr lang="en-US" smtClean="0"/>
              <a:t>‹#›</a:t>
            </a:fld>
            <a:endParaRPr lang="en-US"/>
          </a:p>
        </p:txBody>
      </p:sp>
    </p:spTree>
    <p:extLst>
      <p:ext uri="{BB962C8B-B14F-4D97-AF65-F5344CB8AC3E}">
        <p14:creationId xmlns:p14="http://schemas.microsoft.com/office/powerpoint/2010/main" val="3638763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EB0378-3792-6E43-A3AF-B291B7F0740D}" type="slidenum">
              <a:rPr lang="en-US" smtClean="0"/>
              <a:t>5</a:t>
            </a:fld>
            <a:endParaRPr lang="en-US"/>
          </a:p>
        </p:txBody>
      </p:sp>
    </p:spTree>
    <p:extLst>
      <p:ext uri="{BB962C8B-B14F-4D97-AF65-F5344CB8AC3E}">
        <p14:creationId xmlns:p14="http://schemas.microsoft.com/office/powerpoint/2010/main" val="3567935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0DB7-1D6B-5646-A618-EC1BDA653E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B12F8C-67BD-5042-A41F-DDC6FF4D08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3458A8-07C5-5649-8DC4-EC96A2EE4A8E}"/>
              </a:ext>
            </a:extLst>
          </p:cNvPr>
          <p:cNvSpPr>
            <a:spLocks noGrp="1"/>
          </p:cNvSpPr>
          <p:nvPr>
            <p:ph type="dt" sz="half" idx="10"/>
          </p:nvPr>
        </p:nvSpPr>
        <p:spPr/>
        <p:txBody>
          <a:bodyPr/>
          <a:lstStyle/>
          <a:p>
            <a:fld id="{3714AB31-42AF-A248-B678-F55F59482418}" type="datetimeFigureOut">
              <a:rPr lang="en-US" smtClean="0"/>
              <a:t>12/17/22</a:t>
            </a:fld>
            <a:endParaRPr lang="en-US"/>
          </a:p>
        </p:txBody>
      </p:sp>
      <p:sp>
        <p:nvSpPr>
          <p:cNvPr id="5" name="Footer Placeholder 4">
            <a:extLst>
              <a:ext uri="{FF2B5EF4-FFF2-40B4-BE49-F238E27FC236}">
                <a16:creationId xmlns:a16="http://schemas.microsoft.com/office/drawing/2014/main" id="{9798C3B2-A4BC-F04A-88A4-0DCAA0DB5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153C8-4FE5-3541-9B45-44571C347375}"/>
              </a:ext>
            </a:extLst>
          </p:cNvPr>
          <p:cNvSpPr>
            <a:spLocks noGrp="1"/>
          </p:cNvSpPr>
          <p:nvPr>
            <p:ph type="sldNum" sz="quarter" idx="12"/>
          </p:nvPr>
        </p:nvSpPr>
        <p:spPr/>
        <p:txBody>
          <a:bodyPr/>
          <a:lstStyle/>
          <a:p>
            <a:fld id="{CCE6B112-7EC1-994D-B086-FC210652DC90}" type="slidenum">
              <a:rPr lang="en-US" smtClean="0"/>
              <a:t>‹#›</a:t>
            </a:fld>
            <a:endParaRPr lang="en-US"/>
          </a:p>
        </p:txBody>
      </p:sp>
    </p:spTree>
    <p:extLst>
      <p:ext uri="{BB962C8B-B14F-4D97-AF65-F5344CB8AC3E}">
        <p14:creationId xmlns:p14="http://schemas.microsoft.com/office/powerpoint/2010/main" val="252395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D7247-1652-2B47-BC70-9269145B8E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242989-D441-C84D-9ECE-2DBDCD9D5A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75962-919C-AE49-ACD2-60670B720F6C}"/>
              </a:ext>
            </a:extLst>
          </p:cNvPr>
          <p:cNvSpPr>
            <a:spLocks noGrp="1"/>
          </p:cNvSpPr>
          <p:nvPr>
            <p:ph type="dt" sz="half" idx="10"/>
          </p:nvPr>
        </p:nvSpPr>
        <p:spPr/>
        <p:txBody>
          <a:bodyPr/>
          <a:lstStyle/>
          <a:p>
            <a:fld id="{3714AB31-42AF-A248-B678-F55F59482418}" type="datetimeFigureOut">
              <a:rPr lang="en-US" smtClean="0"/>
              <a:t>12/17/22</a:t>
            </a:fld>
            <a:endParaRPr lang="en-US"/>
          </a:p>
        </p:txBody>
      </p:sp>
      <p:sp>
        <p:nvSpPr>
          <p:cNvPr id="5" name="Footer Placeholder 4">
            <a:extLst>
              <a:ext uri="{FF2B5EF4-FFF2-40B4-BE49-F238E27FC236}">
                <a16:creationId xmlns:a16="http://schemas.microsoft.com/office/drawing/2014/main" id="{7D4A7C39-F594-8441-9637-28F15FD0E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916A7-0C61-5646-9B5D-9BE69C3405CE}"/>
              </a:ext>
            </a:extLst>
          </p:cNvPr>
          <p:cNvSpPr>
            <a:spLocks noGrp="1"/>
          </p:cNvSpPr>
          <p:nvPr>
            <p:ph type="sldNum" sz="quarter" idx="12"/>
          </p:nvPr>
        </p:nvSpPr>
        <p:spPr/>
        <p:txBody>
          <a:bodyPr/>
          <a:lstStyle/>
          <a:p>
            <a:fld id="{CCE6B112-7EC1-994D-B086-FC210652DC90}" type="slidenum">
              <a:rPr lang="en-US" smtClean="0"/>
              <a:t>‹#›</a:t>
            </a:fld>
            <a:endParaRPr lang="en-US"/>
          </a:p>
        </p:txBody>
      </p:sp>
    </p:spTree>
    <p:extLst>
      <p:ext uri="{BB962C8B-B14F-4D97-AF65-F5344CB8AC3E}">
        <p14:creationId xmlns:p14="http://schemas.microsoft.com/office/powerpoint/2010/main" val="1783140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4CE586-6438-0944-9A56-B1F956D376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649ADA-4B0B-F541-B4AD-5DE32E1161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531A0-7F7C-B44A-8634-827B71C9D41E}"/>
              </a:ext>
            </a:extLst>
          </p:cNvPr>
          <p:cNvSpPr>
            <a:spLocks noGrp="1"/>
          </p:cNvSpPr>
          <p:nvPr>
            <p:ph type="dt" sz="half" idx="10"/>
          </p:nvPr>
        </p:nvSpPr>
        <p:spPr/>
        <p:txBody>
          <a:bodyPr/>
          <a:lstStyle/>
          <a:p>
            <a:fld id="{3714AB31-42AF-A248-B678-F55F59482418}" type="datetimeFigureOut">
              <a:rPr lang="en-US" smtClean="0"/>
              <a:t>12/17/22</a:t>
            </a:fld>
            <a:endParaRPr lang="en-US"/>
          </a:p>
        </p:txBody>
      </p:sp>
      <p:sp>
        <p:nvSpPr>
          <p:cNvPr id="5" name="Footer Placeholder 4">
            <a:extLst>
              <a:ext uri="{FF2B5EF4-FFF2-40B4-BE49-F238E27FC236}">
                <a16:creationId xmlns:a16="http://schemas.microsoft.com/office/drawing/2014/main" id="{0BDA86C9-C0C2-704D-B222-E76D37E75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309DE-E08F-D447-B340-A20F5AD9598F}"/>
              </a:ext>
            </a:extLst>
          </p:cNvPr>
          <p:cNvSpPr>
            <a:spLocks noGrp="1"/>
          </p:cNvSpPr>
          <p:nvPr>
            <p:ph type="sldNum" sz="quarter" idx="12"/>
          </p:nvPr>
        </p:nvSpPr>
        <p:spPr/>
        <p:txBody>
          <a:bodyPr/>
          <a:lstStyle/>
          <a:p>
            <a:fld id="{CCE6B112-7EC1-994D-B086-FC210652DC90}" type="slidenum">
              <a:rPr lang="en-US" smtClean="0"/>
              <a:t>‹#›</a:t>
            </a:fld>
            <a:endParaRPr lang="en-US"/>
          </a:p>
        </p:txBody>
      </p:sp>
    </p:spTree>
    <p:extLst>
      <p:ext uri="{BB962C8B-B14F-4D97-AF65-F5344CB8AC3E}">
        <p14:creationId xmlns:p14="http://schemas.microsoft.com/office/powerpoint/2010/main" val="464271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E9CB7-EF67-F24D-94ED-9073301D71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5D9DCD-29DF-2C4D-95A6-B53C74D582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5E90A-276A-FA4C-A54B-655CA03C12D3}"/>
              </a:ext>
            </a:extLst>
          </p:cNvPr>
          <p:cNvSpPr>
            <a:spLocks noGrp="1"/>
          </p:cNvSpPr>
          <p:nvPr>
            <p:ph type="dt" sz="half" idx="10"/>
          </p:nvPr>
        </p:nvSpPr>
        <p:spPr/>
        <p:txBody>
          <a:bodyPr/>
          <a:lstStyle/>
          <a:p>
            <a:fld id="{3714AB31-42AF-A248-B678-F55F59482418}" type="datetimeFigureOut">
              <a:rPr lang="en-US" smtClean="0"/>
              <a:t>12/17/22</a:t>
            </a:fld>
            <a:endParaRPr lang="en-US"/>
          </a:p>
        </p:txBody>
      </p:sp>
      <p:sp>
        <p:nvSpPr>
          <p:cNvPr id="5" name="Footer Placeholder 4">
            <a:extLst>
              <a:ext uri="{FF2B5EF4-FFF2-40B4-BE49-F238E27FC236}">
                <a16:creationId xmlns:a16="http://schemas.microsoft.com/office/drawing/2014/main" id="{C5B73011-79AD-9841-984F-B080AD7FB9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8AEEC-8BB7-BD4F-BC15-7AAF194976EA}"/>
              </a:ext>
            </a:extLst>
          </p:cNvPr>
          <p:cNvSpPr>
            <a:spLocks noGrp="1"/>
          </p:cNvSpPr>
          <p:nvPr>
            <p:ph type="sldNum" sz="quarter" idx="12"/>
          </p:nvPr>
        </p:nvSpPr>
        <p:spPr/>
        <p:txBody>
          <a:bodyPr/>
          <a:lstStyle/>
          <a:p>
            <a:fld id="{CCE6B112-7EC1-994D-B086-FC210652DC90}" type="slidenum">
              <a:rPr lang="en-US" smtClean="0"/>
              <a:t>‹#›</a:t>
            </a:fld>
            <a:endParaRPr lang="en-US"/>
          </a:p>
        </p:txBody>
      </p:sp>
    </p:spTree>
    <p:extLst>
      <p:ext uri="{BB962C8B-B14F-4D97-AF65-F5344CB8AC3E}">
        <p14:creationId xmlns:p14="http://schemas.microsoft.com/office/powerpoint/2010/main" val="2272892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C9A1-A700-5D4F-820D-195AA250B2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3F5D4E-FE15-C142-B545-BE6E04D41C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4E1A07-FF34-DB49-9A8D-1DDDD6DA2858}"/>
              </a:ext>
            </a:extLst>
          </p:cNvPr>
          <p:cNvSpPr>
            <a:spLocks noGrp="1"/>
          </p:cNvSpPr>
          <p:nvPr>
            <p:ph type="dt" sz="half" idx="10"/>
          </p:nvPr>
        </p:nvSpPr>
        <p:spPr/>
        <p:txBody>
          <a:bodyPr/>
          <a:lstStyle/>
          <a:p>
            <a:fld id="{3714AB31-42AF-A248-B678-F55F59482418}" type="datetimeFigureOut">
              <a:rPr lang="en-US" smtClean="0"/>
              <a:t>12/17/22</a:t>
            </a:fld>
            <a:endParaRPr lang="en-US"/>
          </a:p>
        </p:txBody>
      </p:sp>
      <p:sp>
        <p:nvSpPr>
          <p:cNvPr id="5" name="Footer Placeholder 4">
            <a:extLst>
              <a:ext uri="{FF2B5EF4-FFF2-40B4-BE49-F238E27FC236}">
                <a16:creationId xmlns:a16="http://schemas.microsoft.com/office/drawing/2014/main" id="{6507B4CE-0DD2-2040-965B-492153E96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794AD-C932-DF42-97A3-DA02225E801A}"/>
              </a:ext>
            </a:extLst>
          </p:cNvPr>
          <p:cNvSpPr>
            <a:spLocks noGrp="1"/>
          </p:cNvSpPr>
          <p:nvPr>
            <p:ph type="sldNum" sz="quarter" idx="12"/>
          </p:nvPr>
        </p:nvSpPr>
        <p:spPr/>
        <p:txBody>
          <a:bodyPr/>
          <a:lstStyle/>
          <a:p>
            <a:fld id="{CCE6B112-7EC1-994D-B086-FC210652DC90}" type="slidenum">
              <a:rPr lang="en-US" smtClean="0"/>
              <a:t>‹#›</a:t>
            </a:fld>
            <a:endParaRPr lang="en-US"/>
          </a:p>
        </p:txBody>
      </p:sp>
    </p:spTree>
    <p:extLst>
      <p:ext uri="{BB962C8B-B14F-4D97-AF65-F5344CB8AC3E}">
        <p14:creationId xmlns:p14="http://schemas.microsoft.com/office/powerpoint/2010/main" val="949683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3652-903E-B541-B859-12794433A6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642EAE-6542-1542-AE25-2543316C70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306679-7629-034A-BC59-DD79D240E8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62D374-B9B7-A84F-8528-D9E1EA7E2241}"/>
              </a:ext>
            </a:extLst>
          </p:cNvPr>
          <p:cNvSpPr>
            <a:spLocks noGrp="1"/>
          </p:cNvSpPr>
          <p:nvPr>
            <p:ph type="dt" sz="half" idx="10"/>
          </p:nvPr>
        </p:nvSpPr>
        <p:spPr/>
        <p:txBody>
          <a:bodyPr/>
          <a:lstStyle/>
          <a:p>
            <a:fld id="{3714AB31-42AF-A248-B678-F55F59482418}" type="datetimeFigureOut">
              <a:rPr lang="en-US" smtClean="0"/>
              <a:t>12/17/22</a:t>
            </a:fld>
            <a:endParaRPr lang="en-US"/>
          </a:p>
        </p:txBody>
      </p:sp>
      <p:sp>
        <p:nvSpPr>
          <p:cNvPr id="6" name="Footer Placeholder 5">
            <a:extLst>
              <a:ext uri="{FF2B5EF4-FFF2-40B4-BE49-F238E27FC236}">
                <a16:creationId xmlns:a16="http://schemas.microsoft.com/office/drawing/2014/main" id="{20206B46-8EC3-974F-9487-AECD0FF72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CB5211-74E4-2545-B602-4CADAE6DC1BF}"/>
              </a:ext>
            </a:extLst>
          </p:cNvPr>
          <p:cNvSpPr>
            <a:spLocks noGrp="1"/>
          </p:cNvSpPr>
          <p:nvPr>
            <p:ph type="sldNum" sz="quarter" idx="12"/>
          </p:nvPr>
        </p:nvSpPr>
        <p:spPr/>
        <p:txBody>
          <a:bodyPr/>
          <a:lstStyle/>
          <a:p>
            <a:fld id="{CCE6B112-7EC1-994D-B086-FC210652DC90}" type="slidenum">
              <a:rPr lang="en-US" smtClean="0"/>
              <a:t>‹#›</a:t>
            </a:fld>
            <a:endParaRPr lang="en-US"/>
          </a:p>
        </p:txBody>
      </p:sp>
    </p:spTree>
    <p:extLst>
      <p:ext uri="{BB962C8B-B14F-4D97-AF65-F5344CB8AC3E}">
        <p14:creationId xmlns:p14="http://schemas.microsoft.com/office/powerpoint/2010/main" val="154894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5738-307B-9C49-86ED-B1B7C83F68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D9A03B-AEDC-7345-B05D-918D19B4CA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562494-A248-9B4E-AAB0-017572A7C6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7D79C5-4732-CE44-9D47-A71F227BF5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25D736-5B2E-D344-9E61-A912343927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2D2380-0819-8B4B-9669-CB7DDFB2B14D}"/>
              </a:ext>
            </a:extLst>
          </p:cNvPr>
          <p:cNvSpPr>
            <a:spLocks noGrp="1"/>
          </p:cNvSpPr>
          <p:nvPr>
            <p:ph type="dt" sz="half" idx="10"/>
          </p:nvPr>
        </p:nvSpPr>
        <p:spPr/>
        <p:txBody>
          <a:bodyPr/>
          <a:lstStyle/>
          <a:p>
            <a:fld id="{3714AB31-42AF-A248-B678-F55F59482418}" type="datetimeFigureOut">
              <a:rPr lang="en-US" smtClean="0"/>
              <a:t>12/17/22</a:t>
            </a:fld>
            <a:endParaRPr lang="en-US"/>
          </a:p>
        </p:txBody>
      </p:sp>
      <p:sp>
        <p:nvSpPr>
          <p:cNvPr id="8" name="Footer Placeholder 7">
            <a:extLst>
              <a:ext uri="{FF2B5EF4-FFF2-40B4-BE49-F238E27FC236}">
                <a16:creationId xmlns:a16="http://schemas.microsoft.com/office/drawing/2014/main" id="{DF479440-6214-9E49-9953-0A50660A6A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EE1F37-CB73-3742-A5BE-6B554ACEB7FD}"/>
              </a:ext>
            </a:extLst>
          </p:cNvPr>
          <p:cNvSpPr>
            <a:spLocks noGrp="1"/>
          </p:cNvSpPr>
          <p:nvPr>
            <p:ph type="sldNum" sz="quarter" idx="12"/>
          </p:nvPr>
        </p:nvSpPr>
        <p:spPr/>
        <p:txBody>
          <a:bodyPr/>
          <a:lstStyle/>
          <a:p>
            <a:fld id="{CCE6B112-7EC1-994D-B086-FC210652DC90}" type="slidenum">
              <a:rPr lang="en-US" smtClean="0"/>
              <a:t>‹#›</a:t>
            </a:fld>
            <a:endParaRPr lang="en-US"/>
          </a:p>
        </p:txBody>
      </p:sp>
    </p:spTree>
    <p:extLst>
      <p:ext uri="{BB962C8B-B14F-4D97-AF65-F5344CB8AC3E}">
        <p14:creationId xmlns:p14="http://schemas.microsoft.com/office/powerpoint/2010/main" val="3853556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824B-7371-5F4B-80B3-AF9D8EABCE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D08B8C-E81F-F642-A2FF-133F07BF993C}"/>
              </a:ext>
            </a:extLst>
          </p:cNvPr>
          <p:cNvSpPr>
            <a:spLocks noGrp="1"/>
          </p:cNvSpPr>
          <p:nvPr>
            <p:ph type="dt" sz="half" idx="10"/>
          </p:nvPr>
        </p:nvSpPr>
        <p:spPr/>
        <p:txBody>
          <a:bodyPr/>
          <a:lstStyle/>
          <a:p>
            <a:fld id="{3714AB31-42AF-A248-B678-F55F59482418}" type="datetimeFigureOut">
              <a:rPr lang="en-US" smtClean="0"/>
              <a:t>12/17/22</a:t>
            </a:fld>
            <a:endParaRPr lang="en-US"/>
          </a:p>
        </p:txBody>
      </p:sp>
      <p:sp>
        <p:nvSpPr>
          <p:cNvPr id="4" name="Footer Placeholder 3">
            <a:extLst>
              <a:ext uri="{FF2B5EF4-FFF2-40B4-BE49-F238E27FC236}">
                <a16:creationId xmlns:a16="http://schemas.microsoft.com/office/drawing/2014/main" id="{3C50972E-AE23-7B41-BD7E-22E1D2E269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C5D647-9DE1-FF4B-A482-A337813E7BC4}"/>
              </a:ext>
            </a:extLst>
          </p:cNvPr>
          <p:cNvSpPr>
            <a:spLocks noGrp="1"/>
          </p:cNvSpPr>
          <p:nvPr>
            <p:ph type="sldNum" sz="quarter" idx="12"/>
          </p:nvPr>
        </p:nvSpPr>
        <p:spPr/>
        <p:txBody>
          <a:bodyPr/>
          <a:lstStyle/>
          <a:p>
            <a:fld id="{CCE6B112-7EC1-994D-B086-FC210652DC90}" type="slidenum">
              <a:rPr lang="en-US" smtClean="0"/>
              <a:t>‹#›</a:t>
            </a:fld>
            <a:endParaRPr lang="en-US"/>
          </a:p>
        </p:txBody>
      </p:sp>
    </p:spTree>
    <p:extLst>
      <p:ext uri="{BB962C8B-B14F-4D97-AF65-F5344CB8AC3E}">
        <p14:creationId xmlns:p14="http://schemas.microsoft.com/office/powerpoint/2010/main" val="102568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A0EB89-F733-7B4F-981B-17788119C74A}"/>
              </a:ext>
            </a:extLst>
          </p:cNvPr>
          <p:cNvSpPr>
            <a:spLocks noGrp="1"/>
          </p:cNvSpPr>
          <p:nvPr>
            <p:ph type="dt" sz="half" idx="10"/>
          </p:nvPr>
        </p:nvSpPr>
        <p:spPr/>
        <p:txBody>
          <a:bodyPr/>
          <a:lstStyle/>
          <a:p>
            <a:fld id="{3714AB31-42AF-A248-B678-F55F59482418}" type="datetimeFigureOut">
              <a:rPr lang="en-US" smtClean="0"/>
              <a:t>12/17/22</a:t>
            </a:fld>
            <a:endParaRPr lang="en-US"/>
          </a:p>
        </p:txBody>
      </p:sp>
      <p:sp>
        <p:nvSpPr>
          <p:cNvPr id="3" name="Footer Placeholder 2">
            <a:extLst>
              <a:ext uri="{FF2B5EF4-FFF2-40B4-BE49-F238E27FC236}">
                <a16:creationId xmlns:a16="http://schemas.microsoft.com/office/drawing/2014/main" id="{6E06F630-D2E3-4746-8997-1023232440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F72F81-56FA-A54F-817A-E01EA3BAADDA}"/>
              </a:ext>
            </a:extLst>
          </p:cNvPr>
          <p:cNvSpPr>
            <a:spLocks noGrp="1"/>
          </p:cNvSpPr>
          <p:nvPr>
            <p:ph type="sldNum" sz="quarter" idx="12"/>
          </p:nvPr>
        </p:nvSpPr>
        <p:spPr/>
        <p:txBody>
          <a:bodyPr/>
          <a:lstStyle/>
          <a:p>
            <a:fld id="{CCE6B112-7EC1-994D-B086-FC210652DC90}" type="slidenum">
              <a:rPr lang="en-US" smtClean="0"/>
              <a:t>‹#›</a:t>
            </a:fld>
            <a:endParaRPr lang="en-US"/>
          </a:p>
        </p:txBody>
      </p:sp>
    </p:spTree>
    <p:extLst>
      <p:ext uri="{BB962C8B-B14F-4D97-AF65-F5344CB8AC3E}">
        <p14:creationId xmlns:p14="http://schemas.microsoft.com/office/powerpoint/2010/main" val="2292528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C294D-CF79-344B-89AA-3466AC7B9E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125AE1-E627-0E4C-A7EB-9F5169E67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928B64-6674-F145-8929-898249FAC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AD0A87-DBF7-3C48-AF60-43724494B9BA}"/>
              </a:ext>
            </a:extLst>
          </p:cNvPr>
          <p:cNvSpPr>
            <a:spLocks noGrp="1"/>
          </p:cNvSpPr>
          <p:nvPr>
            <p:ph type="dt" sz="half" idx="10"/>
          </p:nvPr>
        </p:nvSpPr>
        <p:spPr/>
        <p:txBody>
          <a:bodyPr/>
          <a:lstStyle/>
          <a:p>
            <a:fld id="{3714AB31-42AF-A248-B678-F55F59482418}" type="datetimeFigureOut">
              <a:rPr lang="en-US" smtClean="0"/>
              <a:t>12/17/22</a:t>
            </a:fld>
            <a:endParaRPr lang="en-US"/>
          </a:p>
        </p:txBody>
      </p:sp>
      <p:sp>
        <p:nvSpPr>
          <p:cNvPr id="6" name="Footer Placeholder 5">
            <a:extLst>
              <a:ext uri="{FF2B5EF4-FFF2-40B4-BE49-F238E27FC236}">
                <a16:creationId xmlns:a16="http://schemas.microsoft.com/office/drawing/2014/main" id="{4AB2E5E6-A09E-934B-9770-EF9A747B3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2DEA62-0BEF-524E-AB46-7C8BA065D6DA}"/>
              </a:ext>
            </a:extLst>
          </p:cNvPr>
          <p:cNvSpPr>
            <a:spLocks noGrp="1"/>
          </p:cNvSpPr>
          <p:nvPr>
            <p:ph type="sldNum" sz="quarter" idx="12"/>
          </p:nvPr>
        </p:nvSpPr>
        <p:spPr/>
        <p:txBody>
          <a:bodyPr/>
          <a:lstStyle/>
          <a:p>
            <a:fld id="{CCE6B112-7EC1-994D-B086-FC210652DC90}" type="slidenum">
              <a:rPr lang="en-US" smtClean="0"/>
              <a:t>‹#›</a:t>
            </a:fld>
            <a:endParaRPr lang="en-US"/>
          </a:p>
        </p:txBody>
      </p:sp>
    </p:spTree>
    <p:extLst>
      <p:ext uri="{BB962C8B-B14F-4D97-AF65-F5344CB8AC3E}">
        <p14:creationId xmlns:p14="http://schemas.microsoft.com/office/powerpoint/2010/main" val="2035834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B87-8BBD-314F-B1DC-76E95127E9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70194-F25E-AF4B-8BCF-615D50200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4BDF04-B6B0-6347-B8D4-33B5F0C5AB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5FCF2-7BA5-7C44-8128-D152B316DD38}"/>
              </a:ext>
            </a:extLst>
          </p:cNvPr>
          <p:cNvSpPr>
            <a:spLocks noGrp="1"/>
          </p:cNvSpPr>
          <p:nvPr>
            <p:ph type="dt" sz="half" idx="10"/>
          </p:nvPr>
        </p:nvSpPr>
        <p:spPr/>
        <p:txBody>
          <a:bodyPr/>
          <a:lstStyle/>
          <a:p>
            <a:fld id="{3714AB31-42AF-A248-B678-F55F59482418}" type="datetimeFigureOut">
              <a:rPr lang="en-US" smtClean="0"/>
              <a:t>12/17/22</a:t>
            </a:fld>
            <a:endParaRPr lang="en-US"/>
          </a:p>
        </p:txBody>
      </p:sp>
      <p:sp>
        <p:nvSpPr>
          <p:cNvPr id="6" name="Footer Placeholder 5">
            <a:extLst>
              <a:ext uri="{FF2B5EF4-FFF2-40B4-BE49-F238E27FC236}">
                <a16:creationId xmlns:a16="http://schemas.microsoft.com/office/drawing/2014/main" id="{ABCAB216-461D-F042-B6E7-86773573AC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BFCA0B-FE62-B347-B9AA-B41A43D32AC1}"/>
              </a:ext>
            </a:extLst>
          </p:cNvPr>
          <p:cNvSpPr>
            <a:spLocks noGrp="1"/>
          </p:cNvSpPr>
          <p:nvPr>
            <p:ph type="sldNum" sz="quarter" idx="12"/>
          </p:nvPr>
        </p:nvSpPr>
        <p:spPr/>
        <p:txBody>
          <a:bodyPr/>
          <a:lstStyle/>
          <a:p>
            <a:fld id="{CCE6B112-7EC1-994D-B086-FC210652DC90}" type="slidenum">
              <a:rPr lang="en-US" smtClean="0"/>
              <a:t>‹#›</a:t>
            </a:fld>
            <a:endParaRPr lang="en-US"/>
          </a:p>
        </p:txBody>
      </p:sp>
    </p:spTree>
    <p:extLst>
      <p:ext uri="{BB962C8B-B14F-4D97-AF65-F5344CB8AC3E}">
        <p14:creationId xmlns:p14="http://schemas.microsoft.com/office/powerpoint/2010/main" val="538885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AA1F0-C7BB-6944-BDCD-70A7BBB841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04229F-BCA8-AE41-B89E-07D7A162FE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82FE6-52CD-4D42-820C-4E2EF5C2A3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4AB31-42AF-A248-B678-F55F59482418}" type="datetimeFigureOut">
              <a:rPr lang="en-US" smtClean="0"/>
              <a:t>12/17/22</a:t>
            </a:fld>
            <a:endParaRPr lang="en-US"/>
          </a:p>
        </p:txBody>
      </p:sp>
      <p:sp>
        <p:nvSpPr>
          <p:cNvPr id="5" name="Footer Placeholder 4">
            <a:extLst>
              <a:ext uri="{FF2B5EF4-FFF2-40B4-BE49-F238E27FC236}">
                <a16:creationId xmlns:a16="http://schemas.microsoft.com/office/drawing/2014/main" id="{48456E1F-DE05-EA45-819F-50733ED31E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BD4284-4898-B240-A249-055CAD6A48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6B112-7EC1-994D-B086-FC210652DC90}" type="slidenum">
              <a:rPr lang="en-US" smtClean="0"/>
              <a:t>‹#›</a:t>
            </a:fld>
            <a:endParaRPr lang="en-US"/>
          </a:p>
        </p:txBody>
      </p:sp>
    </p:spTree>
    <p:extLst>
      <p:ext uri="{BB962C8B-B14F-4D97-AF65-F5344CB8AC3E}">
        <p14:creationId xmlns:p14="http://schemas.microsoft.com/office/powerpoint/2010/main" val="3614990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530A1517-EA92-1BEE-E7EA-636DD175B4DB}"/>
              </a:ext>
            </a:extLst>
          </p:cNvPr>
          <p:cNvPicPr>
            <a:picLocks noChangeAspect="1"/>
          </p:cNvPicPr>
          <p:nvPr/>
        </p:nvPicPr>
        <p:blipFill rotWithShape="1">
          <a:blip r:embed="rId2">
            <a:alphaModFix amt="50000"/>
          </a:blip>
          <a:srcRect t="3981" b="6019"/>
          <a:stretch/>
        </p:blipFill>
        <p:spPr>
          <a:xfrm>
            <a:off x="20" y="1"/>
            <a:ext cx="12191980" cy="6857999"/>
          </a:xfrm>
          <a:prstGeom prst="rect">
            <a:avLst/>
          </a:prstGeom>
        </p:spPr>
      </p:pic>
      <p:sp>
        <p:nvSpPr>
          <p:cNvPr id="2" name="Title 1">
            <a:extLst>
              <a:ext uri="{FF2B5EF4-FFF2-40B4-BE49-F238E27FC236}">
                <a16:creationId xmlns:a16="http://schemas.microsoft.com/office/drawing/2014/main" id="{7189A268-77AB-2548-B994-73D3564DD14B}"/>
              </a:ext>
            </a:extLst>
          </p:cNvPr>
          <p:cNvSpPr>
            <a:spLocks noGrp="1"/>
          </p:cNvSpPr>
          <p:nvPr>
            <p:ph type="ctrTitle"/>
          </p:nvPr>
        </p:nvSpPr>
        <p:spPr>
          <a:xfrm>
            <a:off x="1524000" y="1122362"/>
            <a:ext cx="9144000" cy="2900518"/>
          </a:xfrm>
        </p:spPr>
        <p:txBody>
          <a:bodyPr>
            <a:normAutofit/>
          </a:bodyPr>
          <a:lstStyle/>
          <a:p>
            <a:r>
              <a:rPr lang="en-US" b="1" i="0" dirty="0">
                <a:solidFill>
                  <a:srgbClr val="FFFFFF"/>
                </a:solidFill>
                <a:effectLst/>
                <a:latin typeface="sohne"/>
              </a:rPr>
              <a:t>Construct a knowledge Graph with fro</a:t>
            </a:r>
            <a:r>
              <a:rPr lang="en-US" b="1" dirty="0">
                <a:solidFill>
                  <a:srgbClr val="FFFFFF"/>
                </a:solidFill>
                <a:latin typeface="sohne"/>
              </a:rPr>
              <a:t>m Text Data</a:t>
            </a:r>
            <a:br>
              <a:rPr lang="en-US" b="1" i="0" dirty="0">
                <a:solidFill>
                  <a:srgbClr val="FFFFFF"/>
                </a:solidFill>
                <a:effectLst/>
                <a:latin typeface="sohne"/>
              </a:rPr>
            </a:br>
            <a:endParaRPr lang="en-US" dirty="0">
              <a:solidFill>
                <a:srgbClr val="FFFFFF"/>
              </a:solidFill>
            </a:endParaRPr>
          </a:p>
        </p:txBody>
      </p:sp>
      <p:sp>
        <p:nvSpPr>
          <p:cNvPr id="3" name="Subtitle 2">
            <a:extLst>
              <a:ext uri="{FF2B5EF4-FFF2-40B4-BE49-F238E27FC236}">
                <a16:creationId xmlns:a16="http://schemas.microsoft.com/office/drawing/2014/main" id="{7870A874-D272-DA47-ADA9-7FE7CDFCADA0}"/>
              </a:ext>
            </a:extLst>
          </p:cNvPr>
          <p:cNvSpPr>
            <a:spLocks noGrp="1"/>
          </p:cNvSpPr>
          <p:nvPr>
            <p:ph type="subTitle" idx="1"/>
          </p:nvPr>
        </p:nvSpPr>
        <p:spPr>
          <a:xfrm>
            <a:off x="1524000" y="4159404"/>
            <a:ext cx="9144000" cy="1098395"/>
          </a:xfrm>
        </p:spPr>
        <p:txBody>
          <a:bodyPr>
            <a:normAutofit/>
          </a:bodyPr>
          <a:lstStyle/>
          <a:p>
            <a:r>
              <a:rPr lang="en-US" sz="1700">
                <a:solidFill>
                  <a:srgbClr val="FFFFFF"/>
                </a:solidFill>
              </a:rPr>
              <a:t>Machine Learning CSC-8515</a:t>
            </a:r>
          </a:p>
          <a:p>
            <a:r>
              <a:rPr lang="en-US" sz="1700">
                <a:solidFill>
                  <a:srgbClr val="FFFFFF"/>
                </a:solidFill>
              </a:rPr>
              <a:t>Name : Tanjina Alam </a:t>
            </a:r>
          </a:p>
          <a:p>
            <a:r>
              <a:rPr lang="en-US" sz="1700">
                <a:solidFill>
                  <a:srgbClr val="FFFFFF"/>
                </a:solidFill>
              </a:rPr>
              <a:t>Villanova University </a:t>
            </a:r>
          </a:p>
        </p:txBody>
      </p:sp>
    </p:spTree>
    <p:extLst>
      <p:ext uri="{BB962C8B-B14F-4D97-AF65-F5344CB8AC3E}">
        <p14:creationId xmlns:p14="http://schemas.microsoft.com/office/powerpoint/2010/main" val="1717125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B4B54A-58D1-6B43-B4BA-F5AD091F1DFF}"/>
              </a:ext>
            </a:extLst>
          </p:cNvPr>
          <p:cNvSpPr>
            <a:spLocks noGrp="1"/>
          </p:cNvSpPr>
          <p:nvPr>
            <p:ph type="title"/>
          </p:nvPr>
        </p:nvSpPr>
        <p:spPr>
          <a:xfrm>
            <a:off x="1282963" y="1238080"/>
            <a:ext cx="9849751" cy="1349671"/>
          </a:xfrm>
        </p:spPr>
        <p:txBody>
          <a:bodyPr anchor="b">
            <a:normAutofit/>
          </a:bodyPr>
          <a:lstStyle/>
          <a:p>
            <a:r>
              <a:rPr lang="en-US" sz="3800" i="0">
                <a:effectLst/>
                <a:latin typeface="sohne"/>
              </a:rPr>
              <a:t>Knowledge graph as machine learning data input</a:t>
            </a:r>
            <a:br>
              <a:rPr lang="en-US" sz="3800" i="0">
                <a:effectLst/>
                <a:latin typeface="sohne"/>
              </a:rPr>
            </a:br>
            <a:endParaRPr lang="en-US" sz="3800"/>
          </a:p>
        </p:txBody>
      </p:sp>
      <p:sp>
        <p:nvSpPr>
          <p:cNvPr id="3" name="Content Placeholder 2">
            <a:extLst>
              <a:ext uri="{FF2B5EF4-FFF2-40B4-BE49-F238E27FC236}">
                <a16:creationId xmlns:a16="http://schemas.microsoft.com/office/drawing/2014/main" id="{BA0C923E-DD37-734B-A9F3-9BBD760D8A0E}"/>
              </a:ext>
            </a:extLst>
          </p:cNvPr>
          <p:cNvSpPr>
            <a:spLocks noGrp="1"/>
          </p:cNvSpPr>
          <p:nvPr>
            <p:ph idx="1"/>
          </p:nvPr>
        </p:nvSpPr>
        <p:spPr>
          <a:xfrm>
            <a:off x="1289304" y="2902913"/>
            <a:ext cx="9849751" cy="3032168"/>
          </a:xfrm>
        </p:spPr>
        <p:txBody>
          <a:bodyPr anchor="ctr">
            <a:normAutofit/>
          </a:bodyPr>
          <a:lstStyle/>
          <a:p>
            <a:r>
              <a:rPr lang="en-US" sz="2000"/>
              <a:t>Machine Learning can support the creation of relations using classification, but also the definition of the classes. For instance, Natural Language Processing of documents can model topics and recognize named-entities. With their statistical representation, a human can then make data-informed decisions about which elements should constitute new types of relations. These then become the labels for the classification.</a:t>
            </a:r>
          </a:p>
        </p:txBody>
      </p:sp>
    </p:spTree>
    <p:extLst>
      <p:ext uri="{BB962C8B-B14F-4D97-AF65-F5344CB8AC3E}">
        <p14:creationId xmlns:p14="http://schemas.microsoft.com/office/powerpoint/2010/main" val="3452733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17B112-7E1D-164C-9BEA-963ECB65E165}"/>
              </a:ext>
            </a:extLst>
          </p:cNvPr>
          <p:cNvSpPr>
            <a:spLocks noGrp="1"/>
          </p:cNvSpPr>
          <p:nvPr>
            <p:ph type="title"/>
          </p:nvPr>
        </p:nvSpPr>
        <p:spPr>
          <a:xfrm>
            <a:off x="643466" y="321734"/>
            <a:ext cx="6891187" cy="1135737"/>
          </a:xfrm>
        </p:spPr>
        <p:txBody>
          <a:bodyPr>
            <a:normAutofit/>
          </a:bodyPr>
          <a:lstStyle/>
          <a:p>
            <a:r>
              <a:rPr lang="en-US" sz="3600">
                <a:latin typeface="sohne"/>
              </a:rPr>
              <a:t>Challenges and future implementation </a:t>
            </a:r>
            <a:endParaRPr lang="en-US" sz="3600"/>
          </a:p>
        </p:txBody>
      </p:sp>
      <p:sp>
        <p:nvSpPr>
          <p:cNvPr id="3" name="Content Placeholder 2">
            <a:extLst>
              <a:ext uri="{FF2B5EF4-FFF2-40B4-BE49-F238E27FC236}">
                <a16:creationId xmlns:a16="http://schemas.microsoft.com/office/drawing/2014/main" id="{C3039CDB-D349-6840-AB27-C1D7D3101448}"/>
              </a:ext>
            </a:extLst>
          </p:cNvPr>
          <p:cNvSpPr>
            <a:spLocks noGrp="1"/>
          </p:cNvSpPr>
          <p:nvPr>
            <p:ph idx="1"/>
          </p:nvPr>
        </p:nvSpPr>
        <p:spPr>
          <a:xfrm>
            <a:off x="643467" y="1782981"/>
            <a:ext cx="6891187" cy="4393982"/>
          </a:xfrm>
        </p:spPr>
        <p:txBody>
          <a:bodyPr>
            <a:normAutofit/>
          </a:bodyPr>
          <a:lstStyle/>
          <a:p>
            <a:r>
              <a:rPr lang="en-US" sz="2000" dirty="0"/>
              <a:t>Challenges : </a:t>
            </a:r>
          </a:p>
          <a:p>
            <a:pPr lvl="1"/>
            <a:r>
              <a:rPr lang="en-US" sz="2000" dirty="0" err="1"/>
              <a:t>Jupyter</a:t>
            </a:r>
            <a:r>
              <a:rPr lang="en-US" sz="2000" dirty="0"/>
              <a:t> notebook got slower. We could use Google-</a:t>
            </a:r>
            <a:r>
              <a:rPr lang="en-US" sz="2000" dirty="0" err="1"/>
              <a:t>colab</a:t>
            </a:r>
            <a:r>
              <a:rPr lang="en-US" sz="2000" dirty="0"/>
              <a:t>.</a:t>
            </a:r>
          </a:p>
          <a:p>
            <a:pPr marL="457200" lvl="1" indent="0">
              <a:buNone/>
            </a:pPr>
            <a:endParaRPr lang="en-US" sz="2000" dirty="0"/>
          </a:p>
          <a:p>
            <a:r>
              <a:rPr lang="en-US" sz="2000" dirty="0"/>
              <a:t>Future improvement : We restricted ourselves to use sentences with exactly 2 entities. Even then we were able to build quite informative knowledge graphs. We could extract more future implementations with more entities.</a:t>
            </a:r>
          </a:p>
          <a:p>
            <a:r>
              <a:rPr lang="en-US" sz="2000" dirty="0"/>
              <a:t>There are many free Open-source knowledge graphs tools we could use that in future.</a:t>
            </a:r>
          </a:p>
        </p:txBody>
      </p:sp>
      <p:sp>
        <p:nvSpPr>
          <p:cNvPr id="18" name="Isosceles Triangle 1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4" descr="Desk with productivity items">
            <a:extLst>
              <a:ext uri="{FF2B5EF4-FFF2-40B4-BE49-F238E27FC236}">
                <a16:creationId xmlns:a16="http://schemas.microsoft.com/office/drawing/2014/main" id="{37855732-A35C-49C0-4490-6746B9F65F43}"/>
              </a:ext>
            </a:extLst>
          </p:cNvPr>
          <p:cNvPicPr>
            <a:picLocks noChangeAspect="1"/>
          </p:cNvPicPr>
          <p:nvPr/>
        </p:nvPicPr>
        <p:blipFill rotWithShape="1">
          <a:blip r:embed="rId2"/>
          <a:srcRect l="37856" r="22606" b="-1"/>
          <a:stretch/>
        </p:blipFill>
        <p:spPr>
          <a:xfrm>
            <a:off x="8129873" y="10"/>
            <a:ext cx="4062128" cy="6857990"/>
          </a:xfrm>
          <a:prstGeom prst="rect">
            <a:avLst/>
          </a:prstGeom>
        </p:spPr>
      </p:pic>
      <p:grpSp>
        <p:nvGrpSpPr>
          <p:cNvPr id="15" name="Group 14">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50872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5CB63E-BF6E-8744-A72D-5CC4C2E906FF}"/>
              </a:ext>
            </a:extLst>
          </p:cNvPr>
          <p:cNvSpPr>
            <a:spLocks noGrp="1"/>
          </p:cNvSpPr>
          <p:nvPr>
            <p:ph type="title"/>
          </p:nvPr>
        </p:nvSpPr>
        <p:spPr>
          <a:xfrm>
            <a:off x="808638" y="386930"/>
            <a:ext cx="9236700" cy="1188950"/>
          </a:xfrm>
        </p:spPr>
        <p:txBody>
          <a:bodyPr anchor="b">
            <a:normAutofit/>
          </a:bodyPr>
          <a:lstStyle/>
          <a:p>
            <a:r>
              <a:rPr lang="en-US" sz="3800" dirty="0">
                <a:latin typeface="sohne"/>
              </a:rPr>
              <a:t>References</a:t>
            </a:r>
            <a:br>
              <a:rPr lang="en-US" sz="3800" i="0" dirty="0">
                <a:effectLst/>
                <a:latin typeface="sohne"/>
              </a:rPr>
            </a:br>
            <a:endParaRPr lang="en-US" sz="38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A28937-41B7-AA4B-82D7-B6DF7B14C79F}"/>
              </a:ext>
            </a:extLst>
          </p:cNvPr>
          <p:cNvSpPr>
            <a:spLocks noGrp="1"/>
          </p:cNvSpPr>
          <p:nvPr>
            <p:ph idx="1"/>
          </p:nvPr>
        </p:nvSpPr>
        <p:spPr>
          <a:xfrm>
            <a:off x="793660" y="2599509"/>
            <a:ext cx="10143668" cy="3435531"/>
          </a:xfrm>
        </p:spPr>
        <p:txBody>
          <a:bodyPr anchor="ctr">
            <a:normAutofit/>
          </a:bodyPr>
          <a:lstStyle/>
          <a:p>
            <a:r>
              <a:rPr lang="en-US" sz="800" dirty="0"/>
              <a:t>Construct a biomedical knowledge graph with NLP | by </a:t>
            </a:r>
            <a:r>
              <a:rPr lang="en-US" sz="800" dirty="0" err="1"/>
              <a:t>Tomaz</a:t>
            </a:r>
            <a:r>
              <a:rPr lang="en-US" sz="800" dirty="0"/>
              <a:t> </a:t>
            </a:r>
            <a:r>
              <a:rPr lang="en-US" sz="800" dirty="0" err="1"/>
              <a:t>Bratanic</a:t>
            </a:r>
            <a:r>
              <a:rPr lang="en-US" sz="800" dirty="0"/>
              <a:t> | Towards Data Science</a:t>
            </a:r>
          </a:p>
          <a:p>
            <a:r>
              <a:rPr lang="en-US" sz="800" dirty="0"/>
              <a:t>From Text to Knowledge: The Information Extraction Pipeline | by </a:t>
            </a:r>
            <a:r>
              <a:rPr lang="en-US" sz="800" dirty="0" err="1"/>
              <a:t>Tomaz</a:t>
            </a:r>
            <a:r>
              <a:rPr lang="en-US" sz="800" dirty="0"/>
              <a:t> </a:t>
            </a:r>
            <a:r>
              <a:rPr lang="en-US" sz="800" dirty="0" err="1"/>
              <a:t>Bratanic</a:t>
            </a:r>
            <a:r>
              <a:rPr lang="en-US" sz="800" dirty="0"/>
              <a:t> | Towards Data Science</a:t>
            </a:r>
          </a:p>
          <a:p>
            <a:r>
              <a:rPr lang="en-US" sz="800" b="0" i="0" dirty="0" err="1">
                <a:effectLst/>
                <a:latin typeface="source-serif-pro"/>
              </a:rPr>
              <a:t>Cetoli</a:t>
            </a:r>
            <a:r>
              <a:rPr lang="en-US" sz="800" b="0" i="0" dirty="0">
                <a:effectLst/>
                <a:latin typeface="source-serif-pro"/>
              </a:rPr>
              <a:t>, A. (2020). Exploring the zero-shot limit of </a:t>
            </a:r>
            <a:r>
              <a:rPr lang="en-US" sz="800" b="0" i="0" dirty="0" err="1">
                <a:effectLst/>
                <a:latin typeface="source-serif-pro"/>
              </a:rPr>
              <a:t>FewRel</a:t>
            </a:r>
            <a:r>
              <a:rPr lang="en-US" sz="800" b="0" i="0" dirty="0">
                <a:effectLst/>
                <a:latin typeface="source-serif-pro"/>
              </a:rPr>
              <a:t>. In </a:t>
            </a:r>
            <a:r>
              <a:rPr lang="en-US" sz="800" b="0" i="1" dirty="0">
                <a:effectLst/>
                <a:latin typeface="source-serif-pro"/>
              </a:rPr>
              <a:t>Proceedings of the 28th International Conference on Computational Linguistics</a:t>
            </a:r>
            <a:r>
              <a:rPr lang="en-US" sz="800" b="0" i="0" dirty="0">
                <a:effectLst/>
                <a:latin typeface="source-serif-pro"/>
              </a:rPr>
              <a:t> (pp. 1447–1451). International Committee on Computational Linguistics.</a:t>
            </a:r>
          </a:p>
          <a:p>
            <a:r>
              <a:rPr lang="en-US" sz="800" b="0" i="0" dirty="0">
                <a:effectLst/>
                <a:latin typeface="source-serif-pro"/>
              </a:rPr>
              <a:t>https://</a:t>
            </a:r>
            <a:r>
              <a:rPr lang="en-US" sz="800" b="0" i="0" dirty="0" err="1">
                <a:effectLst/>
                <a:latin typeface="source-serif-pro"/>
              </a:rPr>
              <a:t>www.kaggle.com</a:t>
            </a:r>
            <a:r>
              <a:rPr lang="en-US" sz="800" b="0" i="0" dirty="0">
                <a:effectLst/>
                <a:latin typeface="source-serif-pro"/>
              </a:rPr>
              <a:t>/code/</a:t>
            </a:r>
            <a:r>
              <a:rPr lang="en-US" sz="800" b="0" i="0" dirty="0" err="1">
                <a:effectLst/>
                <a:latin typeface="source-serif-pro"/>
              </a:rPr>
              <a:t>nageshsingh</a:t>
            </a:r>
            <a:r>
              <a:rPr lang="en-US" sz="800" b="0" i="0" dirty="0">
                <a:effectLst/>
                <a:latin typeface="source-serif-pro"/>
              </a:rPr>
              <a:t>/build-knowledge-graph-using-python/notebook</a:t>
            </a:r>
          </a:p>
          <a:p>
            <a:r>
              <a:rPr lang="en-US" sz="800" dirty="0"/>
              <a:t>https://</a:t>
            </a:r>
            <a:r>
              <a:rPr lang="en-US" sz="800" dirty="0" err="1"/>
              <a:t>towardsdatascience.com</a:t>
            </a:r>
            <a:r>
              <a:rPr lang="en-US" sz="800" dirty="0"/>
              <a:t>/knowledge-graphs-and-machine-learning-3939b504c7bc</a:t>
            </a:r>
          </a:p>
          <a:p>
            <a:r>
              <a:rPr lang="en-US" sz="800" dirty="0">
                <a:latin typeface="source-serif-pro"/>
              </a:rPr>
              <a:t>https://</a:t>
            </a:r>
            <a:r>
              <a:rPr lang="en-US" sz="800" dirty="0" err="1">
                <a:latin typeface="source-serif-pro"/>
              </a:rPr>
              <a:t>towardsdatascience.com</a:t>
            </a:r>
            <a:r>
              <a:rPr lang="en-US" sz="800" dirty="0">
                <a:latin typeface="source-serif-pro"/>
              </a:rPr>
              <a:t>/a-guide-to-the-knowledge-graphs-bfb5c40272f1</a:t>
            </a:r>
          </a:p>
          <a:p>
            <a:r>
              <a:rPr lang="en-US" sz="800" dirty="0"/>
              <a:t>https://neo4j.com/blog/future-ai-machine-learning-knowledge-graphs/</a:t>
            </a:r>
          </a:p>
          <a:p>
            <a:r>
              <a:rPr lang="en-US" sz="800" dirty="0"/>
              <a:t>https://</a:t>
            </a:r>
            <a:r>
              <a:rPr lang="en-US" sz="800" dirty="0" err="1"/>
              <a:t>www.turing.ac.uk</a:t>
            </a:r>
            <a:r>
              <a:rPr lang="en-US" sz="800" dirty="0"/>
              <a:t>/research/interest-groups/knowledge-graphs</a:t>
            </a:r>
          </a:p>
          <a:p>
            <a:r>
              <a:rPr lang="en-US" sz="800" dirty="0"/>
              <a:t>https://</a:t>
            </a:r>
            <a:r>
              <a:rPr lang="en-US" sz="800" dirty="0" err="1"/>
              <a:t>www.analyticsvidhya.com</a:t>
            </a:r>
            <a:r>
              <a:rPr lang="en-US" sz="800" dirty="0"/>
              <a:t>/blog/2019/10/how-to-build-knowledge-graph-text-using-spacy/</a:t>
            </a:r>
          </a:p>
          <a:p>
            <a:r>
              <a:rPr lang="en-US" sz="800" dirty="0"/>
              <a:t>https://</a:t>
            </a:r>
            <a:r>
              <a:rPr lang="en-US" sz="800" dirty="0" err="1"/>
              <a:t>www.youtube.com</a:t>
            </a:r>
            <a:r>
              <a:rPr lang="en-US" sz="800" dirty="0"/>
              <a:t>/</a:t>
            </a:r>
            <a:r>
              <a:rPr lang="en-US" sz="800" dirty="0" err="1"/>
              <a:t>watch?v</a:t>
            </a:r>
            <a:r>
              <a:rPr lang="en-US" sz="800" dirty="0"/>
              <a:t>=5ejrG3hX2T8</a:t>
            </a:r>
          </a:p>
          <a:p>
            <a:r>
              <a:rPr lang="en-US" sz="800" dirty="0"/>
              <a:t>https://</a:t>
            </a:r>
            <a:r>
              <a:rPr lang="en-US" sz="800" dirty="0" err="1"/>
              <a:t>www.ibm.com</a:t>
            </a:r>
            <a:r>
              <a:rPr lang="en-US" sz="800" dirty="0"/>
              <a:t>/cloud/learn/knowledge-graph</a:t>
            </a:r>
          </a:p>
          <a:p>
            <a:r>
              <a:rPr lang="en-US" sz="800" dirty="0"/>
              <a:t>https://</a:t>
            </a:r>
            <a:r>
              <a:rPr lang="en-US" sz="800" dirty="0" err="1"/>
              <a:t>blog.vaticle.com</a:t>
            </a:r>
            <a:r>
              <a:rPr lang="en-US" sz="800" dirty="0"/>
              <a:t>/what-is-a-knowledge-graph-5234363bf7f5</a:t>
            </a:r>
          </a:p>
          <a:p>
            <a:r>
              <a:rPr lang="en-US" sz="800" dirty="0"/>
              <a:t>https://</a:t>
            </a:r>
            <a:r>
              <a:rPr lang="en-US" sz="800" dirty="0" err="1"/>
              <a:t>neptune.ai</a:t>
            </a:r>
            <a:r>
              <a:rPr lang="en-US" sz="800" dirty="0"/>
              <a:t>/blog/web-scraping-and-knowledge-graphs-machine-learning</a:t>
            </a:r>
          </a:p>
          <a:p>
            <a:r>
              <a:rPr lang="en-US" sz="800" dirty="0"/>
              <a:t>https://</a:t>
            </a:r>
            <a:r>
              <a:rPr lang="en-US" sz="800" dirty="0" err="1"/>
              <a:t>web.stanford.edu</a:t>
            </a:r>
            <a:r>
              <a:rPr lang="en-US" sz="800" dirty="0"/>
              <a:t>/~</a:t>
            </a:r>
            <a:r>
              <a:rPr lang="en-US" sz="800" dirty="0" err="1"/>
              <a:t>vinayc</a:t>
            </a:r>
            <a:r>
              <a:rPr lang="en-US" sz="800" dirty="0"/>
              <a:t>/kg/notes/</a:t>
            </a:r>
            <a:r>
              <a:rPr lang="en-US" sz="800" dirty="0" err="1"/>
              <a:t>What_Are_Some_High_Value_Use_Cases_Of_Knowledge_Graphs.html</a:t>
            </a:r>
            <a:endParaRPr lang="en-US" sz="800" dirty="0"/>
          </a:p>
          <a:p>
            <a:endParaRPr lang="en-US" sz="800" dirty="0"/>
          </a:p>
        </p:txBody>
      </p:sp>
    </p:spTree>
    <p:extLst>
      <p:ext uri="{BB962C8B-B14F-4D97-AF65-F5344CB8AC3E}">
        <p14:creationId xmlns:p14="http://schemas.microsoft.com/office/powerpoint/2010/main" val="350768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2F497-DB78-244F-9232-FC0F8C580F1A}"/>
              </a:ext>
            </a:extLst>
          </p:cNvPr>
          <p:cNvSpPr>
            <a:spLocks noGrp="1"/>
          </p:cNvSpPr>
          <p:nvPr>
            <p:ph type="title"/>
          </p:nvPr>
        </p:nvSpPr>
        <p:spPr>
          <a:xfrm>
            <a:off x="4965430" y="629268"/>
            <a:ext cx="6586491" cy="1286160"/>
          </a:xfrm>
        </p:spPr>
        <p:txBody>
          <a:bodyPr anchor="b">
            <a:normAutofit/>
          </a:bodyPr>
          <a:lstStyle/>
          <a:p>
            <a:r>
              <a:rPr lang="en-US" dirty="0"/>
              <a:t>Contents </a:t>
            </a:r>
          </a:p>
        </p:txBody>
      </p:sp>
      <p:sp>
        <p:nvSpPr>
          <p:cNvPr id="3" name="Content Placeholder 2">
            <a:extLst>
              <a:ext uri="{FF2B5EF4-FFF2-40B4-BE49-F238E27FC236}">
                <a16:creationId xmlns:a16="http://schemas.microsoft.com/office/drawing/2014/main" id="{9AAAFBD5-6198-1A43-B995-7D96634CE493}"/>
              </a:ext>
            </a:extLst>
          </p:cNvPr>
          <p:cNvSpPr>
            <a:spLocks noGrp="1"/>
          </p:cNvSpPr>
          <p:nvPr>
            <p:ph idx="1"/>
          </p:nvPr>
        </p:nvSpPr>
        <p:spPr>
          <a:xfrm>
            <a:off x="4965431" y="2438400"/>
            <a:ext cx="6586489" cy="3785419"/>
          </a:xfrm>
        </p:spPr>
        <p:txBody>
          <a:bodyPr>
            <a:normAutofit fontScale="92500" lnSpcReduction="10000"/>
          </a:bodyPr>
          <a:lstStyle/>
          <a:p>
            <a:r>
              <a:rPr lang="en-US" sz="1400" dirty="0"/>
              <a:t>Introduction </a:t>
            </a:r>
          </a:p>
          <a:p>
            <a:r>
              <a:rPr lang="en-US" sz="1400" dirty="0"/>
              <a:t>Problem and goal </a:t>
            </a:r>
          </a:p>
          <a:p>
            <a:r>
              <a:rPr lang="en-US" sz="1400" dirty="0"/>
              <a:t>What is a knowledge graph</a:t>
            </a:r>
          </a:p>
          <a:p>
            <a:r>
              <a:rPr lang="en-US" sz="1400" dirty="0"/>
              <a:t>How to represent  knowledge in a graph</a:t>
            </a:r>
          </a:p>
          <a:p>
            <a:r>
              <a:rPr lang="en-US" sz="1400" dirty="0"/>
              <a:t>Construct a Knowledge graph </a:t>
            </a:r>
          </a:p>
          <a:p>
            <a:pPr lvl="2"/>
            <a:r>
              <a:rPr lang="en-US" sz="1400" dirty="0"/>
              <a:t>Sentence Segmentation</a:t>
            </a:r>
          </a:p>
          <a:p>
            <a:pPr lvl="2"/>
            <a:r>
              <a:rPr lang="en-US" sz="1400" dirty="0"/>
              <a:t>Entities Extraction</a:t>
            </a:r>
          </a:p>
          <a:p>
            <a:pPr lvl="2"/>
            <a:r>
              <a:rPr lang="en-US" sz="1400" dirty="0"/>
              <a:t>Extract Relations</a:t>
            </a:r>
          </a:p>
          <a:p>
            <a:pPr lvl="2"/>
            <a:r>
              <a:rPr lang="en-US" sz="1400" dirty="0"/>
              <a:t>Build a Knowledge Graph from Text Data</a:t>
            </a:r>
          </a:p>
          <a:p>
            <a:pPr lvl="2"/>
            <a:r>
              <a:rPr lang="en-US" sz="1400" i="0" dirty="0">
                <a:effectLst/>
                <a:latin typeface="source-serif-pro"/>
              </a:rPr>
              <a:t>External database enrichment</a:t>
            </a:r>
            <a:endParaRPr lang="en-US" sz="1400" dirty="0"/>
          </a:p>
          <a:p>
            <a:r>
              <a:rPr lang="en-US" sz="1400" dirty="0"/>
              <a:t>Knowledge graph and Its applications</a:t>
            </a:r>
          </a:p>
          <a:p>
            <a:r>
              <a:rPr lang="en-US" sz="1400" i="0" dirty="0">
                <a:effectLst/>
                <a:latin typeface="sohne"/>
              </a:rPr>
              <a:t>Knowledge graph as machine learning data input</a:t>
            </a:r>
          </a:p>
          <a:p>
            <a:r>
              <a:rPr lang="en-US" sz="1400" dirty="0">
                <a:latin typeface="sohne"/>
              </a:rPr>
              <a:t>Challenges Faced </a:t>
            </a:r>
            <a:endParaRPr lang="en-US" sz="1400" i="0" dirty="0">
              <a:effectLst/>
              <a:latin typeface="sohne"/>
            </a:endParaRPr>
          </a:p>
          <a:p>
            <a:r>
              <a:rPr lang="en-US" sz="1400" dirty="0">
                <a:latin typeface="sohne"/>
              </a:rPr>
              <a:t>References</a:t>
            </a:r>
            <a:endParaRPr lang="en-US" sz="1400" i="0" dirty="0">
              <a:effectLst/>
              <a:latin typeface="sohne"/>
            </a:endParaRPr>
          </a:p>
          <a:p>
            <a:endParaRPr lang="en-US" sz="1100" i="0" dirty="0">
              <a:effectLst/>
              <a:latin typeface="sohne"/>
            </a:endParaRPr>
          </a:p>
          <a:p>
            <a:endParaRPr lang="en-US" sz="1100" dirty="0"/>
          </a:p>
          <a:p>
            <a:pPr lvl="2"/>
            <a:endParaRPr lang="en-US" sz="1100" b="0" i="0" dirty="0">
              <a:effectLst/>
              <a:latin typeface="source-serif-pro"/>
            </a:endParaRPr>
          </a:p>
          <a:p>
            <a:pPr marL="914400" lvl="2" indent="0">
              <a:buNone/>
            </a:pPr>
            <a:endParaRPr lang="en-US" sz="1100" b="0" i="0" dirty="0">
              <a:effectLst/>
              <a:latin typeface="source-serif-pro"/>
            </a:endParaRPr>
          </a:p>
        </p:txBody>
      </p:sp>
      <p:pic>
        <p:nvPicPr>
          <p:cNvPr id="18" name="Picture 17" descr="Question mark on green pastel background">
            <a:extLst>
              <a:ext uri="{FF2B5EF4-FFF2-40B4-BE49-F238E27FC236}">
                <a16:creationId xmlns:a16="http://schemas.microsoft.com/office/drawing/2014/main" id="{DF7D278E-FE90-262D-BDC4-3A3711F6EC35}"/>
              </a:ext>
            </a:extLst>
          </p:cNvPr>
          <p:cNvPicPr>
            <a:picLocks noChangeAspect="1"/>
          </p:cNvPicPr>
          <p:nvPr/>
        </p:nvPicPr>
        <p:blipFill rotWithShape="1">
          <a:blip r:embed="rId2"/>
          <a:srcRect l="44771" r="4534"/>
          <a:stretch/>
        </p:blipFill>
        <p:spPr>
          <a:xfrm>
            <a:off x="20" y="10"/>
            <a:ext cx="4635571" cy="6857990"/>
          </a:xfrm>
          <a:prstGeom prst="rect">
            <a:avLst/>
          </a:prstGeom>
          <a:effectLst/>
        </p:spPr>
      </p:pic>
      <p:cxnSp>
        <p:nvCxnSpPr>
          <p:cNvPr id="29" name="Straight Connector 2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94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1"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538D7BE-95FF-7C44-AA93-8C97454B01C7}"/>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Introduction </a:t>
            </a:r>
          </a:p>
        </p:txBody>
      </p:sp>
      <p:sp>
        <p:nvSpPr>
          <p:cNvPr id="23" name="Content Placeholder 2">
            <a:extLst>
              <a:ext uri="{FF2B5EF4-FFF2-40B4-BE49-F238E27FC236}">
                <a16:creationId xmlns:a16="http://schemas.microsoft.com/office/drawing/2014/main" id="{90BBB264-03BD-5044-9053-640E98AB9AFC}"/>
              </a:ext>
            </a:extLst>
          </p:cNvPr>
          <p:cNvSpPr>
            <a:spLocks noGrp="1"/>
          </p:cNvSpPr>
          <p:nvPr>
            <p:ph idx="1"/>
          </p:nvPr>
        </p:nvSpPr>
        <p:spPr>
          <a:xfrm>
            <a:off x="6172200" y="804672"/>
            <a:ext cx="5221224" cy="5230368"/>
          </a:xfrm>
        </p:spPr>
        <p:txBody>
          <a:bodyPr anchor="ctr">
            <a:normAutofit/>
          </a:bodyPr>
          <a:lstStyle/>
          <a:p>
            <a:r>
              <a:rPr lang="en-US" sz="1800" dirty="0">
                <a:solidFill>
                  <a:schemeClr val="tx2"/>
                </a:solidFill>
              </a:rPr>
              <a:t>Knowledge graph is one of the most interesting and fascinating concept in machine learning.</a:t>
            </a:r>
          </a:p>
          <a:p>
            <a:r>
              <a:rPr lang="en-US" sz="1800" dirty="0">
                <a:solidFill>
                  <a:schemeClr val="tx2"/>
                </a:solidFill>
              </a:rPr>
              <a:t>In this presentation I am going to introduce you with knowledge graph, how it is implemented. </a:t>
            </a:r>
          </a:p>
          <a:p>
            <a:r>
              <a:rPr lang="en-US" sz="1800" dirty="0">
                <a:solidFill>
                  <a:schemeClr val="tx2"/>
                </a:solidFill>
              </a:rPr>
              <a:t>The full process of generating the knowledge graph consists of  three parts </a:t>
            </a:r>
          </a:p>
          <a:p>
            <a:pPr lvl="2"/>
            <a:r>
              <a:rPr lang="en-US" sz="1800" dirty="0">
                <a:solidFill>
                  <a:schemeClr val="tx2"/>
                </a:solidFill>
              </a:rPr>
              <a:t>Sentence Segmentation </a:t>
            </a:r>
          </a:p>
          <a:p>
            <a:pPr lvl="2"/>
            <a:r>
              <a:rPr lang="en-US" sz="1800" dirty="0">
                <a:solidFill>
                  <a:schemeClr val="tx2"/>
                </a:solidFill>
              </a:rPr>
              <a:t>Entities Extraction</a:t>
            </a:r>
          </a:p>
          <a:p>
            <a:pPr lvl="2"/>
            <a:r>
              <a:rPr lang="en-US" sz="1800" dirty="0">
                <a:solidFill>
                  <a:schemeClr val="tx2"/>
                </a:solidFill>
              </a:rPr>
              <a:t>Relations Extraction</a:t>
            </a:r>
          </a:p>
          <a:p>
            <a:r>
              <a:rPr lang="en-US" sz="1800" dirty="0">
                <a:solidFill>
                  <a:schemeClr val="tx2"/>
                </a:solidFill>
              </a:rPr>
              <a:t>Knowledge graph and its applications</a:t>
            </a:r>
          </a:p>
          <a:p>
            <a:r>
              <a:rPr lang="en-US" sz="1800" dirty="0">
                <a:solidFill>
                  <a:schemeClr val="tx2"/>
                </a:solidFill>
              </a:rPr>
              <a:t>Knowledge graph and Machine learning</a:t>
            </a:r>
          </a:p>
          <a:p>
            <a:endParaRPr lang="en-US" sz="1800" dirty="0">
              <a:solidFill>
                <a:schemeClr val="tx2"/>
              </a:solidFill>
            </a:endParaRPr>
          </a:p>
          <a:p>
            <a:pPr marL="914400" lvl="2" indent="0">
              <a:buNone/>
            </a:pPr>
            <a:endParaRPr lang="en-US" sz="1800" dirty="0">
              <a:solidFill>
                <a:schemeClr val="tx2"/>
              </a:solidFill>
            </a:endParaRPr>
          </a:p>
        </p:txBody>
      </p:sp>
    </p:spTree>
    <p:extLst>
      <p:ext uri="{BB962C8B-B14F-4D97-AF65-F5344CB8AC3E}">
        <p14:creationId xmlns:p14="http://schemas.microsoft.com/office/powerpoint/2010/main" val="76802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5D9F4B7-3394-5B40-97CE-4A9A8E53112C}"/>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Problem and Goals</a:t>
            </a:r>
          </a:p>
        </p:txBody>
      </p:sp>
      <p:sp>
        <p:nvSpPr>
          <p:cNvPr id="11"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Rectangle 1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6BCA718-7385-7877-1478-33239890CBF4}"/>
              </a:ext>
            </a:extLst>
          </p:cNvPr>
          <p:cNvGraphicFramePr>
            <a:graphicFrameLocks noGrp="1"/>
          </p:cNvGraphicFramePr>
          <p:nvPr>
            <p:ph idx="1"/>
            <p:extLst>
              <p:ext uri="{D42A27DB-BD31-4B8C-83A1-F6EECF244321}">
                <p14:modId xmlns:p14="http://schemas.microsoft.com/office/powerpoint/2010/main" val="4248910523"/>
              </p:ext>
            </p:extLst>
          </p:nvPr>
        </p:nvGraphicFramePr>
        <p:xfrm>
          <a:off x="4379913" y="687388"/>
          <a:ext cx="7037387" cy="5475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0615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EB5606-F34D-9941-9CAE-78FA879C4896}"/>
              </a:ext>
            </a:extLst>
          </p:cNvPr>
          <p:cNvSpPr>
            <a:spLocks noGrp="1"/>
          </p:cNvSpPr>
          <p:nvPr>
            <p:ph type="title"/>
          </p:nvPr>
        </p:nvSpPr>
        <p:spPr>
          <a:xfrm>
            <a:off x="643467" y="321734"/>
            <a:ext cx="10905066" cy="1135737"/>
          </a:xfrm>
        </p:spPr>
        <p:txBody>
          <a:bodyPr>
            <a:normAutofit/>
          </a:bodyPr>
          <a:lstStyle/>
          <a:p>
            <a:r>
              <a:rPr lang="en-US" sz="3600" dirty="0"/>
              <a:t>What is a knowledge graph</a:t>
            </a:r>
            <a:br>
              <a:rPr lang="en-US" sz="3600" dirty="0"/>
            </a:br>
            <a:endParaRPr lang="en-US" sz="3600" dirty="0"/>
          </a:p>
        </p:txBody>
      </p:sp>
      <p:sp>
        <p:nvSpPr>
          <p:cNvPr id="3" name="Content Placeholder 2">
            <a:extLst>
              <a:ext uri="{FF2B5EF4-FFF2-40B4-BE49-F238E27FC236}">
                <a16:creationId xmlns:a16="http://schemas.microsoft.com/office/drawing/2014/main" id="{5802F771-45B6-104C-A6DB-3DB89C1E6F8A}"/>
              </a:ext>
            </a:extLst>
          </p:cNvPr>
          <p:cNvSpPr>
            <a:spLocks noGrp="1"/>
          </p:cNvSpPr>
          <p:nvPr>
            <p:ph idx="1"/>
          </p:nvPr>
        </p:nvSpPr>
        <p:spPr>
          <a:xfrm>
            <a:off x="643469" y="1782981"/>
            <a:ext cx="4008384" cy="4393982"/>
          </a:xfrm>
        </p:spPr>
        <p:txBody>
          <a:bodyPr>
            <a:normAutofit/>
          </a:bodyPr>
          <a:lstStyle/>
          <a:p>
            <a:r>
              <a:rPr lang="en-US" sz="1400" dirty="0"/>
              <a:t>Knowledge graph represents a collection of interlinked descriptions of entities objects events or concepts. Knowledge graphs put data into context via linking and semantic meta data and this way provide a framework for data integration, analytics and sharing.</a:t>
            </a:r>
          </a:p>
          <a:p>
            <a:r>
              <a:rPr lang="en-US" sz="1400" dirty="0"/>
              <a:t>In machine learning , common use cases are around adding identifiers and descriptions to data of various modalities to enable sense-making, integration, and explainable analysis.  In AI, knowledge graphs complement machine learning techniques to:</a:t>
            </a:r>
          </a:p>
          <a:p>
            <a:pPr lvl="2"/>
            <a:r>
              <a:rPr lang="en-US" sz="1400" dirty="0"/>
              <a:t>reduce the need of large, labelled datasets;</a:t>
            </a:r>
          </a:p>
          <a:p>
            <a:pPr lvl="2"/>
            <a:r>
              <a:rPr lang="en-US" sz="1400" dirty="0"/>
              <a:t>facilitate transfer learning and explain ability;</a:t>
            </a:r>
          </a:p>
          <a:p>
            <a:pPr lvl="2"/>
            <a:r>
              <a:rPr lang="en-US" sz="1400" dirty="0"/>
              <a:t>Encode domain, task and application knowledge that would be costly to learn from data alone.</a:t>
            </a:r>
          </a:p>
          <a:p>
            <a:endParaRPr lang="en-US" sz="1400" dirty="0"/>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Graphical user interface, application, Teams&#10;&#10;Description automatically generated">
            <a:extLst>
              <a:ext uri="{FF2B5EF4-FFF2-40B4-BE49-F238E27FC236}">
                <a16:creationId xmlns:a16="http://schemas.microsoft.com/office/drawing/2014/main" id="{078F9F44-E789-2D41-BABE-529A966C2884}"/>
              </a:ext>
            </a:extLst>
          </p:cNvPr>
          <p:cNvPicPr>
            <a:picLocks noChangeAspect="1"/>
          </p:cNvPicPr>
          <p:nvPr/>
        </p:nvPicPr>
        <p:blipFill>
          <a:blip r:embed="rId3"/>
          <a:stretch>
            <a:fillRect/>
          </a:stretch>
        </p:blipFill>
        <p:spPr>
          <a:xfrm>
            <a:off x="4522920" y="1340867"/>
            <a:ext cx="7748740" cy="4836095"/>
          </a:xfrm>
          <a:prstGeom prst="rect">
            <a:avLst/>
          </a:prstGeom>
        </p:spPr>
      </p:pic>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4"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48021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C2D21-F22D-4B46-AA52-CB260DE01874}"/>
              </a:ext>
            </a:extLst>
          </p:cNvPr>
          <p:cNvSpPr>
            <a:spLocks noGrp="1"/>
          </p:cNvSpPr>
          <p:nvPr>
            <p:ph type="title"/>
          </p:nvPr>
        </p:nvSpPr>
        <p:spPr>
          <a:xfrm>
            <a:off x="793662" y="386930"/>
            <a:ext cx="10066122" cy="1298448"/>
          </a:xfrm>
        </p:spPr>
        <p:txBody>
          <a:bodyPr anchor="b">
            <a:normAutofit/>
          </a:bodyPr>
          <a:lstStyle/>
          <a:p>
            <a:r>
              <a:rPr lang="en-US" sz="4800"/>
              <a:t>How to represent knowledge in a graph </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B4EDEB-2C92-AE40-989D-DABA53A448CE}"/>
              </a:ext>
            </a:extLst>
          </p:cNvPr>
          <p:cNvSpPr>
            <a:spLocks noGrp="1"/>
          </p:cNvSpPr>
          <p:nvPr>
            <p:ph idx="1"/>
          </p:nvPr>
        </p:nvSpPr>
        <p:spPr>
          <a:xfrm>
            <a:off x="793661" y="2599509"/>
            <a:ext cx="4530898" cy="3639450"/>
          </a:xfrm>
        </p:spPr>
        <p:txBody>
          <a:bodyPr anchor="ctr">
            <a:normAutofit/>
          </a:bodyPr>
          <a:lstStyle/>
          <a:p>
            <a:r>
              <a:rPr lang="en-US" sz="1400" dirty="0"/>
              <a:t>A knowledge graph, also known as a semantic network, represents a network of real-world entities—i.e. objects, events, situations, or concepts—and illustrates the relationship between them. This information is usually stored in a graph database and visualized as a graph structure, prompting the term knowledge “graph.”</a:t>
            </a:r>
          </a:p>
          <a:p>
            <a:r>
              <a:rPr lang="en-US" sz="1400" dirty="0"/>
              <a:t>A knowledge graph is made up of three main components: nodes, edges, and labels. Any object, place, or person can be a node. An edge defines the relationship between the nodes.</a:t>
            </a:r>
          </a:p>
          <a:p>
            <a:r>
              <a:rPr lang="en-US" sz="1400" dirty="0"/>
              <a:t>A simple KG example is shown. One example of fact could be &lt;</a:t>
            </a:r>
            <a:r>
              <a:rPr lang="en-US" sz="1400" dirty="0" err="1"/>
              <a:t>BoB</a:t>
            </a:r>
            <a:r>
              <a:rPr lang="en-US" sz="1400" dirty="0"/>
              <a:t>, </a:t>
            </a:r>
            <a:r>
              <a:rPr lang="en-US" sz="1400" dirty="0" err="1"/>
              <a:t>is_interested_in</a:t>
            </a:r>
            <a:r>
              <a:rPr lang="en-US" sz="1400" dirty="0"/>
              <a:t>, </a:t>
            </a:r>
            <a:r>
              <a:rPr lang="en-US" sz="1400" dirty="0" err="1"/>
              <a:t>The_Mona_Lisa</a:t>
            </a:r>
            <a:r>
              <a:rPr lang="en-US" sz="1400" dirty="0"/>
              <a:t>&gt;. You can see the KG is nothing but a collection of multiple such facts.</a:t>
            </a:r>
          </a:p>
        </p:txBody>
      </p:sp>
      <p:pic>
        <p:nvPicPr>
          <p:cNvPr id="5" name="Picture 4" descr="Diagram&#10;&#10;Description automatically generated">
            <a:extLst>
              <a:ext uri="{FF2B5EF4-FFF2-40B4-BE49-F238E27FC236}">
                <a16:creationId xmlns:a16="http://schemas.microsoft.com/office/drawing/2014/main" id="{A8EE633F-0F06-C847-BE6C-D2428E61E139}"/>
              </a:ext>
            </a:extLst>
          </p:cNvPr>
          <p:cNvPicPr>
            <a:picLocks noChangeAspect="1"/>
          </p:cNvPicPr>
          <p:nvPr/>
        </p:nvPicPr>
        <p:blipFill>
          <a:blip r:embed="rId2"/>
          <a:stretch>
            <a:fillRect/>
          </a:stretch>
        </p:blipFill>
        <p:spPr>
          <a:xfrm>
            <a:off x="5911532" y="2764105"/>
            <a:ext cx="5150277" cy="31545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42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92F4F-C5E0-454B-B8BD-D0B858D5BB99}"/>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Construct a Knowledge Graph and Use of NLP</a:t>
            </a:r>
          </a:p>
        </p:txBody>
      </p:sp>
      <p:sp>
        <p:nvSpPr>
          <p:cNvPr id="13" name="Content Placeholder 2">
            <a:extLst>
              <a:ext uri="{FF2B5EF4-FFF2-40B4-BE49-F238E27FC236}">
                <a16:creationId xmlns:a16="http://schemas.microsoft.com/office/drawing/2014/main" id="{B7E386AE-42B1-A34A-85B9-7CAA74753372}"/>
              </a:ext>
            </a:extLst>
          </p:cNvPr>
          <p:cNvSpPr>
            <a:spLocks noGrp="1"/>
          </p:cNvSpPr>
          <p:nvPr>
            <p:ph idx="1"/>
          </p:nvPr>
        </p:nvSpPr>
        <p:spPr>
          <a:xfrm>
            <a:off x="4810259" y="649480"/>
            <a:ext cx="6555347" cy="5546047"/>
          </a:xfrm>
        </p:spPr>
        <p:txBody>
          <a:bodyPr anchor="ctr">
            <a:normAutofit/>
          </a:bodyPr>
          <a:lstStyle/>
          <a:p>
            <a:r>
              <a:rPr lang="en-US" sz="1800" dirty="0"/>
              <a:t>We will construct a knowledge graph from a text file Which is scraped from Wikipedia data to discover structured information and relationships.</a:t>
            </a:r>
          </a:p>
          <a:p>
            <a:r>
              <a:rPr lang="en-US" sz="1800" dirty="0"/>
              <a:t>Manually building a knowledge graph is not scalable. Nobody is going to go through thousands of documents and extract all the entities and the relations between them!</a:t>
            </a:r>
          </a:p>
          <a:p>
            <a:r>
              <a:rPr lang="en-US" sz="1800" dirty="0"/>
              <a:t>Machines do not understand natural language. This is where Natural Language Processing (NLP) comes into the picture.</a:t>
            </a:r>
          </a:p>
          <a:p>
            <a:r>
              <a:rPr lang="en-US" sz="1800" dirty="0"/>
              <a:t>To build a knowledge graph from the text, it is important to make our machine understand natural language. This can be done by using NLP techniques such as sentence segmentation, dependency parsing, parts of speech tagging, and entity recognition</a:t>
            </a:r>
          </a:p>
        </p:txBody>
      </p:sp>
    </p:spTree>
    <p:extLst>
      <p:ext uri="{BB962C8B-B14F-4D97-AF65-F5344CB8AC3E}">
        <p14:creationId xmlns:p14="http://schemas.microsoft.com/office/powerpoint/2010/main" val="3536315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8DD29D-5341-3A48-AB24-4B2F049BC9E6}"/>
              </a:ext>
            </a:extLst>
          </p:cNvPr>
          <p:cNvSpPr>
            <a:spLocks noGrp="1"/>
          </p:cNvSpPr>
          <p:nvPr>
            <p:ph type="title"/>
          </p:nvPr>
        </p:nvSpPr>
        <p:spPr>
          <a:xfrm>
            <a:off x="808638" y="386930"/>
            <a:ext cx="9236700" cy="1188950"/>
          </a:xfrm>
        </p:spPr>
        <p:txBody>
          <a:bodyPr anchor="b">
            <a:normAutofit/>
          </a:bodyPr>
          <a:lstStyle/>
          <a:p>
            <a:r>
              <a:rPr lang="en-US" sz="3800" dirty="0"/>
              <a:t>Construct a Knowledge graph </a:t>
            </a:r>
            <a:br>
              <a:rPr lang="en-US" sz="3800" dirty="0"/>
            </a:br>
            <a:endParaRPr lang="en-US" sz="3800" dirty="0"/>
          </a:p>
        </p:txBody>
      </p:sp>
      <p:grpSp>
        <p:nvGrpSpPr>
          <p:cNvPr id="21" name="Group 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2" name="Rectangle 2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CCD455-6EE4-A54F-A398-0A5B11887BAC}"/>
              </a:ext>
            </a:extLst>
          </p:cNvPr>
          <p:cNvSpPr>
            <a:spLocks noGrp="1"/>
          </p:cNvSpPr>
          <p:nvPr>
            <p:ph idx="1"/>
          </p:nvPr>
        </p:nvSpPr>
        <p:spPr>
          <a:xfrm>
            <a:off x="793660" y="2599509"/>
            <a:ext cx="10143668" cy="3435531"/>
          </a:xfrm>
        </p:spPr>
        <p:txBody>
          <a:bodyPr anchor="ctr">
            <a:normAutofit/>
          </a:bodyPr>
          <a:lstStyle/>
          <a:p>
            <a:r>
              <a:rPr lang="en-US" sz="2400"/>
              <a:t>We will build a knowledge graph from scratch by using the text from a set of movies and films related to Wikipedia articles. We will use a data set which is already  extracted around 4,300 sentences from over 500 Wikipedia articles. Each of these sentences contains exactly two entities – one subject and one object. </a:t>
            </a:r>
          </a:p>
          <a:p>
            <a:r>
              <a:rPr lang="en-US" sz="2400"/>
              <a:t>Lets go to the Jupyter notebook for code and more details.</a:t>
            </a:r>
          </a:p>
        </p:txBody>
      </p:sp>
    </p:spTree>
    <p:extLst>
      <p:ext uri="{BB962C8B-B14F-4D97-AF65-F5344CB8AC3E}">
        <p14:creationId xmlns:p14="http://schemas.microsoft.com/office/powerpoint/2010/main" val="2518927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8" name="Rectangle 27">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1A0D12-519A-2447-A0B1-920F400D76DC}"/>
              </a:ext>
            </a:extLst>
          </p:cNvPr>
          <p:cNvSpPr>
            <a:spLocks noGrp="1"/>
          </p:cNvSpPr>
          <p:nvPr>
            <p:ph type="title"/>
          </p:nvPr>
        </p:nvSpPr>
        <p:spPr>
          <a:xfrm>
            <a:off x="1282963" y="1238080"/>
            <a:ext cx="9849751" cy="1349671"/>
          </a:xfrm>
        </p:spPr>
        <p:txBody>
          <a:bodyPr anchor="b">
            <a:normAutofit/>
          </a:bodyPr>
          <a:lstStyle/>
          <a:p>
            <a:r>
              <a:rPr lang="en-US" sz="4200"/>
              <a:t>Knowledge graph and Its applications</a:t>
            </a:r>
            <a:br>
              <a:rPr lang="en-US" sz="4200"/>
            </a:br>
            <a:endParaRPr lang="en-US" sz="4200"/>
          </a:p>
        </p:txBody>
      </p:sp>
      <p:sp>
        <p:nvSpPr>
          <p:cNvPr id="3" name="Content Placeholder 2">
            <a:extLst>
              <a:ext uri="{FF2B5EF4-FFF2-40B4-BE49-F238E27FC236}">
                <a16:creationId xmlns:a16="http://schemas.microsoft.com/office/drawing/2014/main" id="{7BDF418B-89B9-4542-9B95-400D70C87E5F}"/>
              </a:ext>
            </a:extLst>
          </p:cNvPr>
          <p:cNvSpPr>
            <a:spLocks noGrp="1"/>
          </p:cNvSpPr>
          <p:nvPr>
            <p:ph idx="1"/>
          </p:nvPr>
        </p:nvSpPr>
        <p:spPr>
          <a:xfrm>
            <a:off x="1289304" y="2902913"/>
            <a:ext cx="9849751" cy="3032168"/>
          </a:xfrm>
        </p:spPr>
        <p:txBody>
          <a:bodyPr anchor="ctr">
            <a:normAutofit/>
          </a:bodyPr>
          <a:lstStyle/>
          <a:p>
            <a:r>
              <a:rPr lang="en-US" sz="2000" dirty="0"/>
              <a:t>Retail: Knowledge graphs have been for up-sell and cross-sell strategies, recommending products based on individual purchase behavior and popular purchase trends across demographic groups.</a:t>
            </a:r>
          </a:p>
          <a:p>
            <a:r>
              <a:rPr lang="en-US" sz="2000" dirty="0"/>
              <a:t>Healthcare: Knowledge graphs are also benefiting the healthcare industry by organizing and categorizing relationships within medical research. This information assists providers by validating diagnoses and identifying treatment plans based on individual needs.  </a:t>
            </a:r>
          </a:p>
          <a:p>
            <a:r>
              <a:rPr lang="en-US" sz="2000" dirty="0"/>
              <a:t>Life Sciences: AstraZeneca built a biomedical knowledge graph with </a:t>
            </a:r>
            <a:r>
              <a:rPr lang="en-US" sz="2000" dirty="0" err="1"/>
              <a:t>TypeDB</a:t>
            </a:r>
            <a:r>
              <a:rPr lang="en-US" sz="2000" dirty="0"/>
              <a:t> to predict new disease targets for drug discovery. They ingest heterogeneous biomedical data such as genes, proteins, compounds, and diseases. </a:t>
            </a:r>
          </a:p>
        </p:txBody>
      </p:sp>
    </p:spTree>
    <p:extLst>
      <p:ext uri="{BB962C8B-B14F-4D97-AF65-F5344CB8AC3E}">
        <p14:creationId xmlns:p14="http://schemas.microsoft.com/office/powerpoint/2010/main" val="336584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1128</Words>
  <Application>Microsoft Macintosh PowerPoint</Application>
  <PresentationFormat>Widescreen</PresentationFormat>
  <Paragraphs>83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sohne</vt:lpstr>
      <vt:lpstr>source-serif-pro</vt:lpstr>
      <vt:lpstr>Office Theme</vt:lpstr>
      <vt:lpstr>Construct a knowledge Graph with from Text Data </vt:lpstr>
      <vt:lpstr>Contents </vt:lpstr>
      <vt:lpstr>Introduction </vt:lpstr>
      <vt:lpstr>Problem and Goals</vt:lpstr>
      <vt:lpstr>What is a knowledge graph </vt:lpstr>
      <vt:lpstr>How to represent knowledge in a graph </vt:lpstr>
      <vt:lpstr>Construct a Knowledge Graph and Use of NLP</vt:lpstr>
      <vt:lpstr>Construct a Knowledge graph  </vt:lpstr>
      <vt:lpstr>Knowledge graph and Its applications </vt:lpstr>
      <vt:lpstr>Knowledge graph as machine learning data input </vt:lpstr>
      <vt:lpstr>Challenges and future implementation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 a Biomedical knowledge Graph with NLP </dc:title>
  <dc:creator>Tanjina Alam</dc:creator>
  <cp:lastModifiedBy>Tanjina Alam</cp:lastModifiedBy>
  <cp:revision>2</cp:revision>
  <dcterms:created xsi:type="dcterms:W3CDTF">2022-11-21T19:25:34Z</dcterms:created>
  <dcterms:modified xsi:type="dcterms:W3CDTF">2022-12-18T07:45:43Z</dcterms:modified>
</cp:coreProperties>
</file>