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386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1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918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0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7B08-8A04-4A87-9B74-AFF5AE2BE7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71B44-00D6-4403-B1AA-8970387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067" y="766234"/>
            <a:ext cx="7766936" cy="1646302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bg2">
                    <a:lumMod val="25000"/>
                  </a:schemeClr>
                </a:solidFill>
              </a:rPr>
              <a:t>GENERAL ELECTION OF INDIA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-2024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806701"/>
            <a:ext cx="7766936" cy="234103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</a:rPr>
              <a:t>PRESENTED BY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TANJU GOGOI</a:t>
            </a:r>
            <a:endParaRPr 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9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1320800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--Winning candidate name, Party name, Total votes, The margin of victory, State Of </a:t>
            </a:r>
            <a:r>
              <a:rPr lang="en-US" sz="14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Kaziranga</a:t>
            </a:r>
            <a:r>
              <a:rPr lang="en-US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Constituency</a:t>
            </a:r>
            <a:r>
              <a:rPr lang="en-US" sz="1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sz="1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u="sng" dirty="0" smtClean="0">
                <a:solidFill>
                  <a:schemeClr val="tx1"/>
                </a:solidFill>
              </a:rPr>
              <a:t>Query:</a:t>
            </a:r>
            <a:br>
              <a:rPr lang="en-US" sz="1600" b="1" u="sng" dirty="0" smtClean="0">
                <a:solidFill>
                  <a:schemeClr val="tx1"/>
                </a:solidFill>
              </a:rPr>
            </a:br>
            <a:r>
              <a:rPr lang="en-US" sz="1600" b="1" u="sng" dirty="0">
                <a:solidFill>
                  <a:schemeClr val="tx1"/>
                </a:solidFill>
              </a:rPr>
              <a:t/>
            </a:r>
            <a:br>
              <a:rPr lang="en-US" sz="1600" b="1" u="sng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SELECT 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.[Winning Candidate],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partywise_results.Party</a:t>
            </a:r>
            <a:r>
              <a:rPr lang="en-US" sz="1600" dirty="0">
                <a:solidFill>
                  <a:schemeClr val="accent5"/>
                </a:solidFill>
              </a:rPr>
              <a:t>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partywise_results.Party_Alliance</a:t>
            </a:r>
            <a:r>
              <a:rPr lang="en-US" sz="1600" dirty="0">
                <a:solidFill>
                  <a:schemeClr val="accent5"/>
                </a:solidFill>
              </a:rPr>
              <a:t>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.[Total Votes],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constituencywise_results.Margin</a:t>
            </a:r>
            <a:r>
              <a:rPr lang="en-US" sz="1600" dirty="0">
                <a:solidFill>
                  <a:schemeClr val="accent5"/>
                </a:solidFill>
              </a:rPr>
              <a:t>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states.[State],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.[Constituency Name]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FROM 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 JOIN </a:t>
            </a:r>
            <a:r>
              <a:rPr lang="en-US" sz="1600" dirty="0" err="1">
                <a:solidFill>
                  <a:schemeClr val="accent5"/>
                </a:solidFill>
              </a:rPr>
              <a:t>partywise_results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ON 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.[Party ID]=</a:t>
            </a:r>
            <a:r>
              <a:rPr lang="en-US" sz="1600" dirty="0" err="1">
                <a:solidFill>
                  <a:schemeClr val="accent5"/>
                </a:solidFill>
              </a:rPr>
              <a:t>partywise_results</a:t>
            </a:r>
            <a:r>
              <a:rPr lang="en-US" sz="1600" dirty="0">
                <a:solidFill>
                  <a:schemeClr val="accent5"/>
                </a:solidFill>
              </a:rPr>
              <a:t>.[Party ID]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JOIN </a:t>
            </a:r>
            <a:r>
              <a:rPr lang="en-US" sz="1600" dirty="0" err="1">
                <a:solidFill>
                  <a:schemeClr val="accent5"/>
                </a:solidFill>
              </a:rPr>
              <a:t>statewise_results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ON </a:t>
            </a:r>
            <a:r>
              <a:rPr lang="en-US" sz="1600" dirty="0" err="1">
                <a:solidFill>
                  <a:schemeClr val="accent5"/>
                </a:solidFill>
              </a:rPr>
              <a:t>statewise_results</a:t>
            </a:r>
            <a:r>
              <a:rPr lang="en-US" sz="1600" dirty="0">
                <a:solidFill>
                  <a:schemeClr val="accent5"/>
                </a:solidFill>
              </a:rPr>
              <a:t>.[Parliament Constituency]=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.[Parliament Constituency]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JOIN states ON states.[State ID]=</a:t>
            </a:r>
            <a:r>
              <a:rPr lang="en-US" sz="1600" dirty="0" err="1">
                <a:solidFill>
                  <a:schemeClr val="accent5"/>
                </a:solidFill>
              </a:rPr>
              <a:t>statewise_results</a:t>
            </a:r>
            <a:r>
              <a:rPr lang="en-US" sz="1600" dirty="0">
                <a:solidFill>
                  <a:schemeClr val="accent5"/>
                </a:solidFill>
              </a:rPr>
              <a:t>.[State ID]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WHERE 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.[Constituency Name]='KAZIRANGA';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/>
            </a:r>
            <a:br>
              <a:rPr lang="en-US" sz="1400" b="1" dirty="0">
                <a:solidFill>
                  <a:schemeClr val="accent5"/>
                </a:solidFill>
              </a:rPr>
            </a:br>
            <a:endParaRPr lang="en-US" sz="14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38701"/>
            <a:ext cx="8661400" cy="1392046"/>
          </a:xfrm>
        </p:spPr>
      </p:pic>
      <p:sp>
        <p:nvSpPr>
          <p:cNvPr id="4" name="Rectangle 3"/>
          <p:cNvSpPr/>
          <p:nvPr/>
        </p:nvSpPr>
        <p:spPr>
          <a:xfrm>
            <a:off x="901700" y="4178300"/>
            <a:ext cx="1790700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1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--Distribution of EVM Votes </a:t>
            </a:r>
            <a:r>
              <a:rPr lang="en-US" sz="1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Vurses</a:t>
            </a:r>
            <a: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Postal Votes for </a:t>
            </a:r>
            <a:r>
              <a:rPr lang="en-US" sz="16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Cadidates</a:t>
            </a:r>
            <a: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KAZIRANGA</a:t>
            </a:r>
            <a:r>
              <a:rPr lang="en-US" sz="1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sz="1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u="sng" dirty="0" smtClean="0">
                <a:solidFill>
                  <a:schemeClr val="tx1"/>
                </a:solidFill>
              </a:rPr>
              <a:t>Query:</a:t>
            </a:r>
            <a: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accent5"/>
                </a:solidFill>
              </a:rPr>
              <a:t>SELECT </a:t>
            </a:r>
            <a:r>
              <a:rPr lang="en-US" sz="1600" dirty="0" err="1">
                <a:solidFill>
                  <a:schemeClr val="accent5"/>
                </a:solidFill>
              </a:rPr>
              <a:t>constituencywise_details.Candidate</a:t>
            </a:r>
            <a:r>
              <a:rPr lang="en-US" sz="1600" dirty="0">
                <a:solidFill>
                  <a:schemeClr val="accent5"/>
                </a:solidFill>
              </a:rPr>
              <a:t>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.[Constituency Name],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constituencywise_details</a:t>
            </a:r>
            <a:r>
              <a:rPr lang="en-US" sz="1600" dirty="0">
                <a:solidFill>
                  <a:schemeClr val="accent5"/>
                </a:solidFill>
              </a:rPr>
              <a:t>.[EVM Votes],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constituencywise_details</a:t>
            </a:r>
            <a:r>
              <a:rPr lang="en-US" sz="1600" dirty="0">
                <a:solidFill>
                  <a:schemeClr val="accent5"/>
                </a:solidFill>
              </a:rPr>
              <a:t>.[Postal Votes],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constituencywise_details</a:t>
            </a:r>
            <a:r>
              <a:rPr lang="en-US" sz="1600" dirty="0">
                <a:solidFill>
                  <a:schemeClr val="accent5"/>
                </a:solidFill>
              </a:rPr>
              <a:t>.[Total Votes]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FROM </a:t>
            </a:r>
            <a:r>
              <a:rPr lang="en-US" sz="1600" dirty="0" err="1">
                <a:solidFill>
                  <a:schemeClr val="accent5"/>
                </a:solidFill>
              </a:rPr>
              <a:t>constituencywise_details</a:t>
            </a:r>
            <a:r>
              <a:rPr lang="en-US" sz="1600" dirty="0">
                <a:solidFill>
                  <a:schemeClr val="accent5"/>
                </a:solidFill>
              </a:rPr>
              <a:t> JOIN 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ON </a:t>
            </a:r>
            <a:r>
              <a:rPr lang="en-US" sz="1600" dirty="0" err="1">
                <a:solidFill>
                  <a:schemeClr val="accent5"/>
                </a:solidFill>
              </a:rPr>
              <a:t>constituencywise_details</a:t>
            </a:r>
            <a:r>
              <a:rPr lang="en-US" sz="1600" dirty="0">
                <a:solidFill>
                  <a:schemeClr val="accent5"/>
                </a:solidFill>
              </a:rPr>
              <a:t>.[Constituency ID]=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.[Constituency ID]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WHERE  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.[Constituency Name]='KAZIRANGA';</a:t>
            </a:r>
            <a:br>
              <a:rPr lang="en-US" sz="1600" dirty="0">
                <a:solidFill>
                  <a:schemeClr val="accent5"/>
                </a:solidFill>
              </a:rPr>
            </a:br>
            <a:endParaRPr lang="en-US" sz="1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568700"/>
            <a:ext cx="6763923" cy="3289300"/>
          </a:xfrm>
        </p:spPr>
      </p:pic>
      <p:sp>
        <p:nvSpPr>
          <p:cNvPr id="4" name="Rectangle 3"/>
          <p:cNvSpPr/>
          <p:nvPr/>
        </p:nvSpPr>
        <p:spPr>
          <a:xfrm>
            <a:off x="825500" y="2971800"/>
            <a:ext cx="1765300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23400" cy="1320800"/>
          </a:xfrm>
        </p:spPr>
        <p:txBody>
          <a:bodyPr>
            <a:normAutofit fontScale="90000"/>
          </a:bodyPr>
          <a:lstStyle/>
          <a:p>
            <a: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--Find which party won the most seats in Assam state and how many seats did each party win</a:t>
            </a:r>
            <a:r>
              <a:rPr lang="en-US" sz="1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sz="1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u="sng" dirty="0" smtClean="0">
                <a:solidFill>
                  <a:schemeClr val="tx1"/>
                </a:solidFill>
              </a:rPr>
              <a:t>Query:</a:t>
            </a:r>
            <a:br>
              <a:rPr lang="en-US" sz="1600" b="1" u="sng" dirty="0" smtClean="0">
                <a:solidFill>
                  <a:schemeClr val="tx1"/>
                </a:solidFill>
              </a:rPr>
            </a:br>
            <a:r>
              <a:rPr lang="en-US" sz="1600" b="1" u="sng" dirty="0">
                <a:solidFill>
                  <a:schemeClr val="tx1"/>
                </a:solidFill>
              </a:rPr>
              <a:t/>
            </a:r>
            <a:br>
              <a:rPr lang="en-US" sz="1600" b="1" u="sng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Select </a:t>
            </a:r>
            <a:r>
              <a:rPr lang="en-US" sz="1600" dirty="0" err="1">
                <a:solidFill>
                  <a:schemeClr val="accent5"/>
                </a:solidFill>
              </a:rPr>
              <a:t>partywise_results.Party</a:t>
            </a:r>
            <a:r>
              <a:rPr lang="en-US" sz="1600" dirty="0">
                <a:solidFill>
                  <a:schemeClr val="accent5"/>
                </a:solidFill>
              </a:rPr>
              <a:t>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COUNT(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.[Constituency ID]) AS </a:t>
            </a:r>
            <a:r>
              <a:rPr lang="en-US" sz="1600" dirty="0" err="1">
                <a:solidFill>
                  <a:schemeClr val="accent5"/>
                </a:solidFill>
              </a:rPr>
              <a:t>Total_Seats_Won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FROM </a:t>
            </a:r>
            <a:r>
              <a:rPr lang="en-US" sz="1600" dirty="0" err="1">
                <a:solidFill>
                  <a:schemeClr val="accent5"/>
                </a:solidFill>
              </a:rPr>
              <a:t>partywise_results</a:t>
            </a:r>
            <a:r>
              <a:rPr lang="en-US" sz="1600" dirty="0">
                <a:solidFill>
                  <a:schemeClr val="accent5"/>
                </a:solidFill>
              </a:rPr>
              <a:t> JOIN 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ON </a:t>
            </a:r>
            <a:r>
              <a:rPr lang="en-US" sz="1600" dirty="0" err="1">
                <a:solidFill>
                  <a:schemeClr val="accent5"/>
                </a:solidFill>
              </a:rPr>
              <a:t>partywise_results</a:t>
            </a:r>
            <a:r>
              <a:rPr lang="en-US" sz="1600" dirty="0">
                <a:solidFill>
                  <a:schemeClr val="accent5"/>
                </a:solidFill>
              </a:rPr>
              <a:t>.[Party ID]=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.[Party ID]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JOIN </a:t>
            </a:r>
            <a:r>
              <a:rPr lang="en-US" sz="1600" dirty="0" err="1">
                <a:solidFill>
                  <a:schemeClr val="accent5"/>
                </a:solidFill>
              </a:rPr>
              <a:t>statewise_results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ON 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.[Parliament Constituency]=</a:t>
            </a:r>
            <a:r>
              <a:rPr lang="en-US" sz="1600" dirty="0" err="1">
                <a:solidFill>
                  <a:schemeClr val="accent5"/>
                </a:solidFill>
              </a:rPr>
              <a:t>statewise_results</a:t>
            </a:r>
            <a:r>
              <a:rPr lang="en-US" sz="1600" dirty="0">
                <a:solidFill>
                  <a:schemeClr val="accent5"/>
                </a:solidFill>
              </a:rPr>
              <a:t>.[Parliament Constituency]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JOIN states ON states.[State ID]=</a:t>
            </a:r>
            <a:r>
              <a:rPr lang="en-US" sz="1600" dirty="0" err="1">
                <a:solidFill>
                  <a:schemeClr val="accent5"/>
                </a:solidFill>
              </a:rPr>
              <a:t>statewise_results</a:t>
            </a:r>
            <a:r>
              <a:rPr lang="en-US" sz="1600" dirty="0">
                <a:solidFill>
                  <a:schemeClr val="accent5"/>
                </a:solidFill>
              </a:rPr>
              <a:t>.[State ID]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WHERE states.[State]='Assam'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GROUP BY </a:t>
            </a:r>
            <a:r>
              <a:rPr lang="en-US" sz="1600" dirty="0" err="1">
                <a:solidFill>
                  <a:schemeClr val="accent5"/>
                </a:solidFill>
              </a:rPr>
              <a:t>partywise_results.Party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ORDER BY COUNT(</a:t>
            </a:r>
            <a:r>
              <a:rPr lang="en-US" sz="16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600" dirty="0">
                <a:solidFill>
                  <a:schemeClr val="accent5"/>
                </a:solidFill>
              </a:rPr>
              <a:t>.[Constituency ID])DESC;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940072"/>
            <a:ext cx="5080000" cy="2194028"/>
          </a:xfrm>
        </p:spPr>
      </p:pic>
      <p:sp>
        <p:nvSpPr>
          <p:cNvPr id="4" name="Rectangle 3"/>
          <p:cNvSpPr/>
          <p:nvPr/>
        </p:nvSpPr>
        <p:spPr>
          <a:xfrm>
            <a:off x="863600" y="3314700"/>
            <a:ext cx="17907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0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1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--Total number of seats won by each party alliance(NDA,I.N.D.I.A &amp; OTHER) in each states</a:t>
            </a:r>
            <a:r>
              <a:rPr lang="en-US" sz="12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sz="12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u="sng" dirty="0" smtClean="0">
                <a:solidFill>
                  <a:schemeClr val="tx1"/>
                </a:solidFill>
              </a:rPr>
              <a:t>Query:</a:t>
            </a:r>
            <a:br>
              <a:rPr lang="en-US" sz="1200" b="1" u="sng" dirty="0" smtClean="0">
                <a:solidFill>
                  <a:schemeClr val="tx1"/>
                </a:solidFill>
              </a:rPr>
            </a:br>
            <a:r>
              <a:rPr lang="en-US" sz="1200" b="1" u="sng" dirty="0">
                <a:solidFill>
                  <a:schemeClr val="tx1"/>
                </a:solidFill>
              </a:rPr>
              <a:t/>
            </a:r>
            <a:br>
              <a:rPr lang="en-US" sz="1200" b="1" u="sng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SELECT </a:t>
            </a:r>
            <a:r>
              <a:rPr lang="en-US" sz="1200" b="1" dirty="0" err="1">
                <a:solidFill>
                  <a:schemeClr val="accent5"/>
                </a:solidFill>
              </a:rPr>
              <a:t>partywise_results.Party_Alliance</a:t>
            </a:r>
            <a:r>
              <a:rPr lang="en-US" sz="1200" b="1" dirty="0">
                <a:solidFill>
                  <a:schemeClr val="accent5"/>
                </a:solidFill>
              </a:rPr>
              <a:t>,</a:t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states.[State],</a:t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COUNT(</a:t>
            </a:r>
            <a:r>
              <a:rPr lang="en-US" sz="1200" b="1" dirty="0" err="1">
                <a:solidFill>
                  <a:schemeClr val="accent5"/>
                </a:solidFill>
              </a:rPr>
              <a:t>constituencywise_results</a:t>
            </a:r>
            <a:r>
              <a:rPr lang="en-US" sz="1200" b="1" dirty="0">
                <a:solidFill>
                  <a:schemeClr val="accent5"/>
                </a:solidFill>
              </a:rPr>
              <a:t>.[Constituency ID]) AS </a:t>
            </a:r>
            <a:r>
              <a:rPr lang="en-US" sz="1200" b="1" dirty="0" err="1">
                <a:solidFill>
                  <a:schemeClr val="accent5"/>
                </a:solidFill>
              </a:rPr>
              <a:t>Total_Seats_Won</a:t>
            </a:r>
            <a:r>
              <a:rPr lang="en-US" sz="1200" b="1" dirty="0">
                <a:solidFill>
                  <a:schemeClr val="accent5"/>
                </a:solidFill>
              </a:rPr>
              <a:t/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FROM </a:t>
            </a:r>
            <a:r>
              <a:rPr lang="en-US" sz="1200" b="1" dirty="0" err="1">
                <a:solidFill>
                  <a:schemeClr val="accent5"/>
                </a:solidFill>
              </a:rPr>
              <a:t>partywise_results</a:t>
            </a:r>
            <a:r>
              <a:rPr lang="en-US" sz="1200" b="1" dirty="0">
                <a:solidFill>
                  <a:schemeClr val="accent5"/>
                </a:solidFill>
              </a:rPr>
              <a:t> JOIN </a:t>
            </a:r>
            <a:r>
              <a:rPr lang="en-US" sz="1200" b="1" dirty="0" err="1">
                <a:solidFill>
                  <a:schemeClr val="accent5"/>
                </a:solidFill>
              </a:rPr>
              <a:t>constituencywise_results</a:t>
            </a:r>
            <a:r>
              <a:rPr lang="en-US" sz="1200" b="1" dirty="0">
                <a:solidFill>
                  <a:schemeClr val="accent5"/>
                </a:solidFill>
              </a:rPr>
              <a:t/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ON </a:t>
            </a:r>
            <a:r>
              <a:rPr lang="en-US" sz="1200" b="1" dirty="0" err="1">
                <a:solidFill>
                  <a:schemeClr val="accent5"/>
                </a:solidFill>
              </a:rPr>
              <a:t>partywise_results</a:t>
            </a:r>
            <a:r>
              <a:rPr lang="en-US" sz="1200" b="1" dirty="0">
                <a:solidFill>
                  <a:schemeClr val="accent5"/>
                </a:solidFill>
              </a:rPr>
              <a:t>.[Party ID]=</a:t>
            </a:r>
            <a:r>
              <a:rPr lang="en-US" sz="1200" b="1" dirty="0" err="1">
                <a:solidFill>
                  <a:schemeClr val="accent5"/>
                </a:solidFill>
              </a:rPr>
              <a:t>constituencywise_results</a:t>
            </a:r>
            <a:r>
              <a:rPr lang="en-US" sz="1200" b="1" dirty="0">
                <a:solidFill>
                  <a:schemeClr val="accent5"/>
                </a:solidFill>
              </a:rPr>
              <a:t>.[Party ID]</a:t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JOIN </a:t>
            </a:r>
            <a:r>
              <a:rPr lang="en-US" sz="1200" b="1" dirty="0" err="1">
                <a:solidFill>
                  <a:schemeClr val="accent5"/>
                </a:solidFill>
              </a:rPr>
              <a:t>statewise_results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ON </a:t>
            </a:r>
            <a:r>
              <a:rPr lang="en-US" sz="1200" b="1" dirty="0" err="1">
                <a:solidFill>
                  <a:schemeClr val="accent5"/>
                </a:solidFill>
              </a:rPr>
              <a:t>constituencywise_results</a:t>
            </a:r>
            <a:r>
              <a:rPr lang="en-US" sz="1200" b="1" dirty="0">
                <a:solidFill>
                  <a:schemeClr val="accent5"/>
                </a:solidFill>
              </a:rPr>
              <a:t>.[Parliament Constituency]=</a:t>
            </a:r>
            <a:r>
              <a:rPr lang="en-US" sz="1200" b="1" dirty="0" err="1">
                <a:solidFill>
                  <a:schemeClr val="accent5"/>
                </a:solidFill>
              </a:rPr>
              <a:t>statewise_results</a:t>
            </a:r>
            <a:r>
              <a:rPr lang="en-US" sz="1200" b="1" dirty="0">
                <a:solidFill>
                  <a:schemeClr val="accent5"/>
                </a:solidFill>
              </a:rPr>
              <a:t>.[Parliament Constituency]</a:t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JOIN states ON states.[State ID]=</a:t>
            </a:r>
            <a:r>
              <a:rPr lang="en-US" sz="1200" b="1" dirty="0" err="1">
                <a:solidFill>
                  <a:schemeClr val="accent5"/>
                </a:solidFill>
              </a:rPr>
              <a:t>statewise_results</a:t>
            </a:r>
            <a:r>
              <a:rPr lang="en-US" sz="1200" b="1" dirty="0">
                <a:solidFill>
                  <a:schemeClr val="accent5"/>
                </a:solidFill>
              </a:rPr>
              <a:t>.[State ID]</a:t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GROUP BY </a:t>
            </a:r>
            <a:r>
              <a:rPr lang="en-US" sz="1200" b="1" dirty="0" err="1">
                <a:solidFill>
                  <a:schemeClr val="accent5"/>
                </a:solidFill>
              </a:rPr>
              <a:t>partywise_results.Party_Alliance</a:t>
            </a:r>
            <a:r>
              <a:rPr lang="en-US" sz="1200" b="1" dirty="0">
                <a:solidFill>
                  <a:schemeClr val="accent5"/>
                </a:solidFill>
              </a:rPr>
              <a:t>, states.[State]</a:t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</a:rPr>
              <a:t>ORDER BY states.[State], COUNT(</a:t>
            </a:r>
            <a:r>
              <a:rPr lang="en-US" sz="1200" b="1" dirty="0" err="1">
                <a:solidFill>
                  <a:schemeClr val="accent5"/>
                </a:solidFill>
              </a:rPr>
              <a:t>constituencywise_results</a:t>
            </a:r>
            <a:r>
              <a:rPr lang="en-US" sz="1200" b="1" dirty="0">
                <a:solidFill>
                  <a:schemeClr val="accent5"/>
                </a:solidFill>
              </a:rPr>
              <a:t>.[Constituency ID])  DESC;</a:t>
            </a:r>
            <a:br>
              <a:rPr lang="en-US" sz="1200" b="1" dirty="0">
                <a:solidFill>
                  <a:schemeClr val="accent5"/>
                </a:solidFill>
              </a:rPr>
            </a:br>
            <a:r>
              <a:rPr lang="en-US" sz="1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2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476500"/>
            <a:ext cx="4853253" cy="4381499"/>
          </a:xfrm>
        </p:spPr>
      </p:pic>
      <p:sp>
        <p:nvSpPr>
          <p:cNvPr id="4" name="Rectangle 3"/>
          <p:cNvSpPr/>
          <p:nvPr/>
        </p:nvSpPr>
        <p:spPr>
          <a:xfrm>
            <a:off x="1498600" y="3403600"/>
            <a:ext cx="1676400" cy="52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8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--Candidate name that Received the highest number of EVM votes in Each Constituency.</a:t>
            </a:r>
            <a:br>
              <a:rPr lang="en-US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u="sng" dirty="0" smtClean="0">
                <a:solidFill>
                  <a:schemeClr val="tx1"/>
                </a:solidFill>
              </a:rPr>
              <a:t>Query:</a:t>
            </a:r>
            <a:br>
              <a:rPr lang="en-US" sz="1400" b="1" u="sng" dirty="0" smtClean="0">
                <a:solidFill>
                  <a:schemeClr val="tx1"/>
                </a:solidFill>
              </a:rPr>
            </a:br>
            <a:r>
              <a:rPr lang="en-US" sz="1400" b="1" u="sng" dirty="0">
                <a:solidFill>
                  <a:schemeClr val="tx1"/>
                </a:solidFill>
              </a:rPr>
              <a:t/>
            </a:r>
            <a:br>
              <a:rPr lang="en-US" sz="1400" b="1" u="sng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RC.[Constituency ID],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RC.[Constituency Name],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RC.Candidate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RC.[EVM Votes]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(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constituencywise_details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.[Constituency ID],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constituencywise_results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.[Constituency Name],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constituencywise_details.Candidate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constituencywise_details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.[EVM Votes],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ROW_NUMBER() 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OVER(PARTITION BY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constituencywise_details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.[Constituency ID] 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constituencywise_details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.[EVM Votes] DESC)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rank_position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constituencywise_details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constituencywise_results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constituencywise_details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.[Constituency ID]=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constituencywise_results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.[Constituency ID]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AS RC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RC.rank_position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RC.[EVM Votes] DESC;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1130300"/>
            <a:ext cx="5600700" cy="5727700"/>
          </a:xfrm>
        </p:spPr>
      </p:pic>
      <p:sp>
        <p:nvSpPr>
          <p:cNvPr id="4" name="Rectangle 3"/>
          <p:cNvSpPr/>
          <p:nvPr/>
        </p:nvSpPr>
        <p:spPr>
          <a:xfrm>
            <a:off x="6502400" y="508000"/>
            <a:ext cx="1790700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1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--</a:t>
            </a:r>
            <a:r>
              <a:rPr lang="en-US" sz="1600" dirty="0" err="1" smtClean="0">
                <a:solidFill>
                  <a:schemeClr val="accent5"/>
                </a:solidFill>
              </a:rPr>
              <a:t>Total_Seats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u="sng" dirty="0" smtClean="0">
                <a:solidFill>
                  <a:schemeClr val="bg2">
                    <a:lumMod val="10000"/>
                  </a:schemeClr>
                </a:solidFill>
              </a:rPr>
              <a:t>Query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SELECT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COUNT(</a:t>
            </a:r>
            <a:r>
              <a:rPr lang="en-US" sz="18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800" dirty="0">
                <a:solidFill>
                  <a:schemeClr val="accent5"/>
                </a:solidFill>
              </a:rPr>
              <a:t>.[Parliament Constituency])AS </a:t>
            </a:r>
            <a:r>
              <a:rPr lang="en-US" sz="1800" dirty="0" err="1">
                <a:solidFill>
                  <a:schemeClr val="accent5"/>
                </a:solidFill>
              </a:rPr>
              <a:t>Total_Seats</a:t>
            </a:r>
            <a:r>
              <a:rPr lang="en-US" sz="1800" dirty="0">
                <a:solidFill>
                  <a:schemeClr val="accent5"/>
                </a:solidFill>
              </a:rPr>
              <a:t/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FROM </a:t>
            </a:r>
            <a:r>
              <a:rPr lang="en-US" sz="1800" dirty="0" err="1">
                <a:solidFill>
                  <a:schemeClr val="accent5"/>
                </a:solidFill>
              </a:rPr>
              <a:t>constituencywise_results</a:t>
            </a:r>
            <a:r>
              <a:rPr lang="en-US" sz="1800" dirty="0" smtClean="0">
                <a:solidFill>
                  <a:schemeClr val="accent5"/>
                </a:solidFill>
              </a:rPr>
              <a:t>;</a:t>
            </a:r>
            <a:br>
              <a:rPr lang="en-US" sz="1800" dirty="0" smtClean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/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/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565400"/>
            <a:ext cx="5676899" cy="1993170"/>
          </a:xfrm>
        </p:spPr>
      </p:pic>
      <p:sp>
        <p:nvSpPr>
          <p:cNvPr id="5" name="Rectangle 4"/>
          <p:cNvSpPr/>
          <p:nvPr/>
        </p:nvSpPr>
        <p:spPr>
          <a:xfrm>
            <a:off x="660400" y="2044700"/>
            <a:ext cx="1739900" cy="41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chemeClr val="accent5"/>
                </a:solidFill>
              </a:rPr>
              <a:t>--Total number of seats available for elections in each states.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u="sng" dirty="0" smtClean="0">
                <a:solidFill>
                  <a:schemeClr val="bg2">
                    <a:lumMod val="10000"/>
                  </a:schemeClr>
                </a:solidFill>
              </a:rPr>
              <a:t>Query:</a:t>
            </a:r>
            <a:r>
              <a:rPr lang="en-US" sz="1800" b="1" u="sng" dirty="0" smtClean="0">
                <a:solidFill>
                  <a:schemeClr val="accent5"/>
                </a:solidFill>
              </a:rPr>
              <a:t/>
            </a:r>
            <a:br>
              <a:rPr lang="en-US" sz="1800" b="1" u="sng" dirty="0" smtClean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>SELECT 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>states.[State] As </a:t>
            </a:r>
            <a:r>
              <a:rPr lang="en-US" sz="1800" b="1" dirty="0" err="1">
                <a:solidFill>
                  <a:schemeClr val="accent5"/>
                </a:solidFill>
              </a:rPr>
              <a:t>State_Name</a:t>
            </a:r>
            <a:r>
              <a:rPr lang="en-US" sz="1800" b="1" dirty="0">
                <a:solidFill>
                  <a:schemeClr val="accent5"/>
                </a:solidFill>
              </a:rPr>
              <a:t>,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>COUNT(</a:t>
            </a:r>
            <a:r>
              <a:rPr lang="en-US" sz="1800" b="1" dirty="0" err="1">
                <a:solidFill>
                  <a:schemeClr val="accent5"/>
                </a:solidFill>
              </a:rPr>
              <a:t>statewise_results</a:t>
            </a:r>
            <a:r>
              <a:rPr lang="en-US" sz="1800" b="1" dirty="0">
                <a:solidFill>
                  <a:schemeClr val="accent5"/>
                </a:solidFill>
              </a:rPr>
              <a:t>.[Parliament Constituency])As Seats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>From </a:t>
            </a:r>
            <a:r>
              <a:rPr lang="en-US" sz="1800" b="1" dirty="0" err="1">
                <a:solidFill>
                  <a:schemeClr val="accent5"/>
                </a:solidFill>
              </a:rPr>
              <a:t>statewise_results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>JOIN states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>On states.[State ID]=</a:t>
            </a:r>
            <a:r>
              <a:rPr lang="en-US" sz="1800" b="1" dirty="0" err="1">
                <a:solidFill>
                  <a:schemeClr val="accent5"/>
                </a:solidFill>
              </a:rPr>
              <a:t>statewise_results</a:t>
            </a:r>
            <a:r>
              <a:rPr lang="en-US" sz="1800" b="1" dirty="0">
                <a:solidFill>
                  <a:schemeClr val="accent5"/>
                </a:solidFill>
              </a:rPr>
              <a:t>.[State ID]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>Group By states.[State]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>ORDER BY COUNT(</a:t>
            </a:r>
            <a:r>
              <a:rPr lang="en-US" sz="1800" b="1" dirty="0" err="1">
                <a:solidFill>
                  <a:schemeClr val="accent5"/>
                </a:solidFill>
              </a:rPr>
              <a:t>statewise_results</a:t>
            </a:r>
            <a:r>
              <a:rPr lang="en-US" sz="1800" b="1" dirty="0">
                <a:solidFill>
                  <a:schemeClr val="accent5"/>
                </a:solidFill>
              </a:rPr>
              <a:t>.[Parliament Constituency]) DESC</a:t>
            </a:r>
            <a:r>
              <a:rPr lang="en-US" sz="1800" b="1" dirty="0" smtClean="0">
                <a:solidFill>
                  <a:schemeClr val="accent5"/>
                </a:solidFill>
              </a:rPr>
              <a:t>;</a:t>
            </a:r>
            <a:br>
              <a:rPr lang="en-US" sz="1800" b="1" dirty="0" smtClean="0">
                <a:solidFill>
                  <a:schemeClr val="accent5"/>
                </a:solidFill>
              </a:rPr>
            </a:br>
            <a:r>
              <a:rPr lang="en-US" sz="1800" b="1" dirty="0" smtClean="0">
                <a:solidFill>
                  <a:schemeClr val="accent5"/>
                </a:solidFill>
              </a:rPr>
              <a:t/>
            </a:r>
            <a:br>
              <a:rPr lang="en-US" sz="1800" b="1" dirty="0" smtClean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/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/>
            </a:r>
            <a:br>
              <a:rPr lang="en-US" sz="1800" b="1" dirty="0">
                <a:solidFill>
                  <a:schemeClr val="accent5"/>
                </a:solidFill>
              </a:rPr>
            </a:br>
            <a:endParaRPr lang="en-US" sz="1800" b="1" u="sng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603500"/>
            <a:ext cx="4699000" cy="4254500"/>
          </a:xfrm>
        </p:spPr>
      </p:pic>
      <p:sp>
        <p:nvSpPr>
          <p:cNvPr id="5" name="Rectangle 4"/>
          <p:cNvSpPr/>
          <p:nvPr/>
        </p:nvSpPr>
        <p:spPr>
          <a:xfrm>
            <a:off x="0" y="2984500"/>
            <a:ext cx="1651000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5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562100"/>
          </a:xfrm>
        </p:spPr>
        <p:txBody>
          <a:bodyPr>
            <a:normAutofit fontScale="90000"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--Total Seats Won by NDA Alliance</a:t>
            </a:r>
            <a:r>
              <a:rPr lang="en-US" sz="1600" b="1" dirty="0" smtClean="0">
                <a:solidFill>
                  <a:schemeClr val="accent5"/>
                </a:solidFill>
              </a:rPr>
              <a:t>.                   </a:t>
            </a:r>
            <a:br>
              <a:rPr lang="en-US" sz="1600" b="1" dirty="0" smtClean="0">
                <a:solidFill>
                  <a:schemeClr val="accent5"/>
                </a:solidFill>
              </a:rPr>
            </a:br>
            <a:r>
              <a:rPr lang="en-US" sz="1600" b="1" u="sng" dirty="0" smtClean="0">
                <a:solidFill>
                  <a:schemeClr val="tx1"/>
                </a:solidFill>
              </a:rPr>
              <a:t>Query:</a:t>
            </a:r>
            <a:br>
              <a:rPr lang="en-US" sz="1600" b="1" u="sng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SELECT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SUM(</a:t>
            </a:r>
            <a:r>
              <a:rPr lang="en-US" sz="1600" dirty="0" err="1">
                <a:solidFill>
                  <a:schemeClr val="accent5"/>
                </a:solidFill>
              </a:rPr>
              <a:t>partywise_results.Won</a:t>
            </a:r>
            <a:r>
              <a:rPr lang="en-US" sz="1600" dirty="0">
                <a:solidFill>
                  <a:schemeClr val="accent5"/>
                </a:solidFill>
              </a:rPr>
              <a:t>)AS </a:t>
            </a:r>
            <a:r>
              <a:rPr lang="en-US" sz="1600" dirty="0" err="1">
                <a:solidFill>
                  <a:schemeClr val="accent5"/>
                </a:solidFill>
              </a:rPr>
              <a:t>Total_Seats_of_NDA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FROM </a:t>
            </a:r>
            <a:r>
              <a:rPr lang="en-US" sz="1600" dirty="0" err="1">
                <a:solidFill>
                  <a:schemeClr val="accent5"/>
                </a:solidFill>
              </a:rPr>
              <a:t>partywise_results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WHERE </a:t>
            </a:r>
            <a:r>
              <a:rPr lang="en-US" sz="1600" dirty="0" err="1">
                <a:solidFill>
                  <a:schemeClr val="accent5"/>
                </a:solidFill>
              </a:rPr>
              <a:t>partywise_results</a:t>
            </a:r>
            <a:r>
              <a:rPr lang="en-US" sz="1600" dirty="0">
                <a:solidFill>
                  <a:schemeClr val="accent5"/>
                </a:solidFill>
              </a:rPr>
              <a:t>.[Party] IN( '</a:t>
            </a:r>
            <a:r>
              <a:rPr lang="en-US" sz="1600" dirty="0" err="1">
                <a:solidFill>
                  <a:schemeClr val="accent5"/>
                </a:solidFill>
              </a:rPr>
              <a:t>Bharatiya</a:t>
            </a:r>
            <a:r>
              <a:rPr lang="en-US" sz="1600" dirty="0">
                <a:solidFill>
                  <a:schemeClr val="accent5"/>
                </a:solidFill>
              </a:rPr>
              <a:t> Janata Party - BJP</a:t>
            </a:r>
            <a:r>
              <a:rPr lang="en-US" sz="1600" dirty="0" smtClean="0">
                <a:solidFill>
                  <a:schemeClr val="accent5"/>
                </a:solidFill>
              </a:rPr>
              <a:t>',                        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'Telugu </a:t>
            </a:r>
            <a:r>
              <a:rPr lang="en-US" sz="1600" dirty="0" err="1">
                <a:solidFill>
                  <a:schemeClr val="accent5"/>
                </a:solidFill>
              </a:rPr>
              <a:t>Desam</a:t>
            </a:r>
            <a:r>
              <a:rPr lang="en-US" sz="1600" dirty="0">
                <a:solidFill>
                  <a:schemeClr val="accent5"/>
                </a:solidFill>
              </a:rPr>
              <a:t> - TDP</a:t>
            </a:r>
            <a:r>
              <a:rPr lang="en-US" sz="1600" dirty="0" smtClean="0">
                <a:solidFill>
                  <a:schemeClr val="accent5"/>
                </a:solidFill>
              </a:rPr>
              <a:t>',                                                                                        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'Janata Dal  (United) - JD(U)',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'Shiv </a:t>
            </a:r>
            <a:r>
              <a:rPr lang="en-US" sz="1600" dirty="0" err="1">
                <a:solidFill>
                  <a:schemeClr val="accent5"/>
                </a:solidFill>
              </a:rPr>
              <a:t>Sena</a:t>
            </a:r>
            <a:r>
              <a:rPr lang="en-US" sz="1600" dirty="0">
                <a:solidFill>
                  <a:schemeClr val="accent5"/>
                </a:solidFill>
              </a:rPr>
              <a:t> - SHS',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'AJSU Party - AJSUP',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Apna</a:t>
            </a:r>
            <a:r>
              <a:rPr lang="en-US" sz="1600" dirty="0">
                <a:solidFill>
                  <a:schemeClr val="accent5"/>
                </a:solidFill>
              </a:rPr>
              <a:t> Dal (</a:t>
            </a:r>
            <a:r>
              <a:rPr lang="en-US" sz="1600" dirty="0" err="1">
                <a:solidFill>
                  <a:schemeClr val="accent5"/>
                </a:solidFill>
              </a:rPr>
              <a:t>Soneylal</a:t>
            </a:r>
            <a:r>
              <a:rPr lang="en-US" sz="1600" dirty="0">
                <a:solidFill>
                  <a:schemeClr val="accent5"/>
                </a:solidFill>
              </a:rPr>
              <a:t>) - ADAL',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Asom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Gana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Parishad</a:t>
            </a:r>
            <a:r>
              <a:rPr lang="en-US" sz="1600" dirty="0">
                <a:solidFill>
                  <a:schemeClr val="accent5"/>
                </a:solidFill>
              </a:rPr>
              <a:t> - AGP',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'Hindustani </a:t>
            </a:r>
            <a:r>
              <a:rPr lang="en-US" sz="1600" dirty="0" err="1">
                <a:solidFill>
                  <a:schemeClr val="accent5"/>
                </a:solidFill>
              </a:rPr>
              <a:t>Awam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Morcha</a:t>
            </a:r>
            <a:r>
              <a:rPr lang="en-US" sz="1600" dirty="0">
                <a:solidFill>
                  <a:schemeClr val="accent5"/>
                </a:solidFill>
              </a:rPr>
              <a:t> (Secular) - HAMS',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Janasena</a:t>
            </a:r>
            <a:r>
              <a:rPr lang="en-US" sz="1600" dirty="0">
                <a:solidFill>
                  <a:schemeClr val="accent5"/>
                </a:solidFill>
              </a:rPr>
              <a:t> Party - </a:t>
            </a:r>
            <a:r>
              <a:rPr lang="en-US" sz="1600" dirty="0" err="1">
                <a:solidFill>
                  <a:schemeClr val="accent5"/>
                </a:solidFill>
              </a:rPr>
              <a:t>JnP</a:t>
            </a:r>
            <a:r>
              <a:rPr lang="en-US" sz="1600" dirty="0">
                <a:solidFill>
                  <a:schemeClr val="accent5"/>
                </a:solidFill>
              </a:rPr>
              <a:t>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'Janata Dal  (Secular) - JD(S)',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Lok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Janshakti</a:t>
            </a:r>
            <a:r>
              <a:rPr lang="en-US" sz="1600" dirty="0">
                <a:solidFill>
                  <a:schemeClr val="accent5"/>
                </a:solidFill>
              </a:rPr>
              <a:t> Party(Ram Vilas) - LJPRV',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'Nationalist Congress Party - NCP',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Rashtriya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Lok</a:t>
            </a:r>
            <a:r>
              <a:rPr lang="en-US" sz="1600" dirty="0">
                <a:solidFill>
                  <a:schemeClr val="accent5"/>
                </a:solidFill>
              </a:rPr>
              <a:t> Dal - RLD',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'Sikkim </a:t>
            </a:r>
            <a:r>
              <a:rPr lang="en-US" sz="1600" dirty="0" err="1">
                <a:solidFill>
                  <a:schemeClr val="accent5"/>
                </a:solidFill>
              </a:rPr>
              <a:t>Krantikari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Morcha</a:t>
            </a:r>
            <a:r>
              <a:rPr lang="en-US" sz="1600" dirty="0">
                <a:solidFill>
                  <a:schemeClr val="accent5"/>
                </a:solidFill>
              </a:rPr>
              <a:t> - SKM');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16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286000"/>
            <a:ext cx="4051300" cy="2160655"/>
          </a:xfrm>
        </p:spPr>
      </p:pic>
      <p:sp>
        <p:nvSpPr>
          <p:cNvPr id="5" name="Rectangle 4"/>
          <p:cNvSpPr/>
          <p:nvPr/>
        </p:nvSpPr>
        <p:spPr>
          <a:xfrm>
            <a:off x="5295900" y="1562100"/>
            <a:ext cx="17780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--Seats Won by NDA Alliance Parties</a:t>
            </a:r>
            <a:r>
              <a:rPr lang="en-US" sz="2000" b="1" dirty="0" smtClean="0">
                <a:solidFill>
                  <a:schemeClr val="accent5"/>
                </a:solidFill>
              </a:rPr>
              <a:t>.</a:t>
            </a:r>
            <a:br>
              <a:rPr lang="en-US" sz="2000" b="1" dirty="0" smtClean="0">
                <a:solidFill>
                  <a:schemeClr val="accent5"/>
                </a:solidFill>
              </a:rPr>
            </a:br>
            <a:r>
              <a:rPr lang="en-US" sz="2000" b="1" dirty="0" smtClean="0">
                <a:solidFill>
                  <a:schemeClr val="accent5"/>
                </a:solidFill>
              </a:rPr>
              <a:t/>
            </a:r>
            <a:br>
              <a:rPr lang="en-US" sz="2000" b="1" dirty="0" smtClean="0">
                <a:solidFill>
                  <a:schemeClr val="accent5"/>
                </a:solidFill>
              </a:rPr>
            </a:br>
            <a:r>
              <a:rPr lang="en-US" sz="1800" b="1" u="sng" dirty="0" smtClean="0">
                <a:solidFill>
                  <a:schemeClr val="tx1"/>
                </a:solidFill>
              </a:rPr>
              <a:t>Query:</a:t>
            </a:r>
            <a:br>
              <a:rPr lang="en-US" sz="1800" b="1" u="sng" dirty="0" smtClean="0">
                <a:solidFill>
                  <a:schemeClr val="tx1"/>
                </a:solidFill>
              </a:rPr>
            </a:br>
            <a:r>
              <a:rPr lang="en-US" sz="1800" b="1" u="sng" dirty="0" smtClean="0">
                <a:solidFill>
                  <a:schemeClr val="tx1"/>
                </a:solidFill>
              </a:rPr>
              <a:t/>
            </a:r>
            <a:br>
              <a:rPr lang="en-US" sz="1800" b="1" u="sng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accent5"/>
                </a:solidFill>
              </a:rPr>
              <a:t>SELECT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partywise_results.Party</a:t>
            </a:r>
            <a:r>
              <a:rPr lang="en-US" sz="1600" dirty="0">
                <a:solidFill>
                  <a:schemeClr val="accent5"/>
                </a:solidFill>
              </a:rPr>
              <a:t> AS </a:t>
            </a:r>
            <a:r>
              <a:rPr lang="en-US" sz="1600" dirty="0" err="1">
                <a:solidFill>
                  <a:schemeClr val="accent5"/>
                </a:solidFill>
              </a:rPr>
              <a:t>Party_Name</a:t>
            </a:r>
            <a:r>
              <a:rPr lang="en-US" sz="1600" dirty="0">
                <a:solidFill>
                  <a:schemeClr val="accent5"/>
                </a:solidFill>
              </a:rPr>
              <a:t>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 err="1">
                <a:solidFill>
                  <a:schemeClr val="accent5"/>
                </a:solidFill>
              </a:rPr>
              <a:t>partywise_results.Won</a:t>
            </a:r>
            <a:r>
              <a:rPr lang="en-US" sz="1600" dirty="0">
                <a:solidFill>
                  <a:schemeClr val="accent5"/>
                </a:solidFill>
              </a:rPr>
              <a:t> AS </a:t>
            </a:r>
            <a:r>
              <a:rPr lang="en-US" sz="1600" dirty="0" err="1" smtClean="0">
                <a:solidFill>
                  <a:schemeClr val="accent5"/>
                </a:solidFill>
              </a:rPr>
              <a:t>Seats_Won_by_NDA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FROM </a:t>
            </a:r>
            <a:r>
              <a:rPr lang="en-US" sz="1600" dirty="0" err="1">
                <a:solidFill>
                  <a:schemeClr val="accent5"/>
                </a:solidFill>
              </a:rPr>
              <a:t>partywise_results</a:t>
            </a:r>
            <a:r>
              <a:rPr lang="en-US" sz="1600" dirty="0">
                <a:solidFill>
                  <a:schemeClr val="accent5"/>
                </a:solidFill>
              </a:rPr>
              <a:t/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WHERE </a:t>
            </a:r>
            <a:r>
              <a:rPr lang="en-US" sz="1600" dirty="0" err="1">
                <a:solidFill>
                  <a:schemeClr val="accent5"/>
                </a:solidFill>
              </a:rPr>
              <a:t>partywise_results</a:t>
            </a:r>
            <a:r>
              <a:rPr lang="en-US" sz="1600" dirty="0">
                <a:solidFill>
                  <a:schemeClr val="accent5"/>
                </a:solidFill>
              </a:rPr>
              <a:t>.[Party] IN( '</a:t>
            </a:r>
            <a:r>
              <a:rPr lang="en-US" sz="1600" dirty="0" err="1">
                <a:solidFill>
                  <a:schemeClr val="accent5"/>
                </a:solidFill>
              </a:rPr>
              <a:t>Bharatiya</a:t>
            </a:r>
            <a:r>
              <a:rPr lang="en-US" sz="1600" dirty="0">
                <a:solidFill>
                  <a:schemeClr val="accent5"/>
                </a:solidFill>
              </a:rPr>
              <a:t> Janata Party - BJP',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'Telugu </a:t>
            </a:r>
            <a:r>
              <a:rPr lang="en-US" sz="1600" dirty="0" err="1">
                <a:solidFill>
                  <a:schemeClr val="accent5"/>
                </a:solidFill>
              </a:rPr>
              <a:t>Desam</a:t>
            </a:r>
            <a:r>
              <a:rPr lang="en-US" sz="1600" dirty="0">
                <a:solidFill>
                  <a:schemeClr val="accent5"/>
                </a:solidFill>
              </a:rPr>
              <a:t> - TDP',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'Janata Dal  (United) - JD(U)',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'Shiv </a:t>
            </a:r>
            <a:r>
              <a:rPr lang="en-US" sz="1600" dirty="0" err="1">
                <a:solidFill>
                  <a:schemeClr val="accent5"/>
                </a:solidFill>
              </a:rPr>
              <a:t>Sena</a:t>
            </a:r>
            <a:r>
              <a:rPr lang="en-US" sz="1600" dirty="0">
                <a:solidFill>
                  <a:schemeClr val="accent5"/>
                </a:solidFill>
              </a:rPr>
              <a:t> - SHS',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'AJSU Party - AJSUP',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Apna</a:t>
            </a:r>
            <a:r>
              <a:rPr lang="en-US" sz="1600" dirty="0">
                <a:solidFill>
                  <a:schemeClr val="accent5"/>
                </a:solidFill>
              </a:rPr>
              <a:t> Dal (</a:t>
            </a:r>
            <a:r>
              <a:rPr lang="en-US" sz="1600" dirty="0" err="1">
                <a:solidFill>
                  <a:schemeClr val="accent5"/>
                </a:solidFill>
              </a:rPr>
              <a:t>Soneylal</a:t>
            </a:r>
            <a:r>
              <a:rPr lang="en-US" sz="1600" dirty="0">
                <a:solidFill>
                  <a:schemeClr val="accent5"/>
                </a:solidFill>
              </a:rPr>
              <a:t>) - ADAL',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Asom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Gana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Parishad</a:t>
            </a:r>
            <a:r>
              <a:rPr lang="en-US" sz="1600" dirty="0">
                <a:solidFill>
                  <a:schemeClr val="accent5"/>
                </a:solidFill>
              </a:rPr>
              <a:t> - AGP',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'Hindustani </a:t>
            </a:r>
            <a:r>
              <a:rPr lang="en-US" sz="1600" dirty="0" err="1">
                <a:solidFill>
                  <a:schemeClr val="accent5"/>
                </a:solidFill>
              </a:rPr>
              <a:t>Awam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Morcha</a:t>
            </a:r>
            <a:r>
              <a:rPr lang="en-US" sz="1600" dirty="0">
                <a:solidFill>
                  <a:schemeClr val="accent5"/>
                </a:solidFill>
              </a:rPr>
              <a:t> (Secular) - HAMS',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Janasena</a:t>
            </a:r>
            <a:r>
              <a:rPr lang="en-US" sz="1600" dirty="0">
                <a:solidFill>
                  <a:schemeClr val="accent5"/>
                </a:solidFill>
              </a:rPr>
              <a:t> Party - </a:t>
            </a:r>
            <a:r>
              <a:rPr lang="en-US" sz="1600" dirty="0" err="1">
                <a:solidFill>
                  <a:schemeClr val="accent5"/>
                </a:solidFill>
              </a:rPr>
              <a:t>JnP</a:t>
            </a:r>
            <a:r>
              <a:rPr lang="en-US" sz="1600" dirty="0">
                <a:solidFill>
                  <a:schemeClr val="accent5"/>
                </a:solidFill>
              </a:rPr>
              <a:t>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'Janata Dal  (Secular) - JD(S)',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Lok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Janshakti</a:t>
            </a:r>
            <a:r>
              <a:rPr lang="en-US" sz="1600" dirty="0">
                <a:solidFill>
                  <a:schemeClr val="accent5"/>
                </a:solidFill>
              </a:rPr>
              <a:t> Party(Ram Vilas) - LJPRV',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'Nationalist Congress Party - NCP',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</a:t>
            </a:r>
            <a:r>
              <a:rPr lang="en-US" sz="1600" dirty="0" err="1">
                <a:solidFill>
                  <a:schemeClr val="accent5"/>
                </a:solidFill>
              </a:rPr>
              <a:t>Rashtriya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Lok</a:t>
            </a:r>
            <a:r>
              <a:rPr lang="en-US" sz="1600" dirty="0">
                <a:solidFill>
                  <a:schemeClr val="accent5"/>
                </a:solidFill>
              </a:rPr>
              <a:t> Dal - RLD',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'Sikkim </a:t>
            </a:r>
            <a:r>
              <a:rPr lang="en-US" sz="1600" dirty="0" err="1">
                <a:solidFill>
                  <a:schemeClr val="accent5"/>
                </a:solidFill>
              </a:rPr>
              <a:t>Krantikari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Morcha</a:t>
            </a:r>
            <a:r>
              <a:rPr lang="en-US" sz="1600" dirty="0">
                <a:solidFill>
                  <a:schemeClr val="accent5"/>
                </a:solidFill>
              </a:rPr>
              <a:t> - SKM')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ORDER BY </a:t>
            </a:r>
            <a:r>
              <a:rPr lang="en-US" sz="1600" dirty="0" err="1">
                <a:solidFill>
                  <a:schemeClr val="accent5"/>
                </a:solidFill>
              </a:rPr>
              <a:t>partywise_results.Won</a:t>
            </a:r>
            <a:r>
              <a:rPr lang="en-US" sz="1600" dirty="0">
                <a:solidFill>
                  <a:schemeClr val="accent5"/>
                </a:solidFill>
              </a:rPr>
              <a:t> DESC;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2006600"/>
            <a:ext cx="4559566" cy="4495800"/>
          </a:xfrm>
        </p:spPr>
      </p:pic>
      <p:sp>
        <p:nvSpPr>
          <p:cNvPr id="5" name="Rectangle 4"/>
          <p:cNvSpPr/>
          <p:nvPr/>
        </p:nvSpPr>
        <p:spPr>
          <a:xfrm>
            <a:off x="5778500" y="1333500"/>
            <a:ext cx="17526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47200" cy="1930400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chemeClr val="accent5"/>
                </a:solidFill>
              </a:rPr>
              <a:t>--Total Seats Won by I.N.D.I.A.</a:t>
            </a:r>
            <a:br>
              <a:rPr lang="en-US" sz="1800" b="1" dirty="0">
                <a:solidFill>
                  <a:schemeClr val="accent5"/>
                </a:solidFill>
              </a:rPr>
            </a:br>
            <a:r>
              <a:rPr lang="en-US" sz="1800" b="1" dirty="0" smtClean="0">
                <a:solidFill>
                  <a:schemeClr val="accent5"/>
                </a:solidFill>
              </a:rPr>
              <a:t/>
            </a:r>
            <a:br>
              <a:rPr lang="en-US" sz="1800" b="1" dirty="0" smtClean="0">
                <a:solidFill>
                  <a:schemeClr val="accent5"/>
                </a:solidFill>
              </a:rPr>
            </a:br>
            <a:r>
              <a:rPr lang="en-US" sz="1800" b="1" u="sng" dirty="0" smtClean="0">
                <a:solidFill>
                  <a:schemeClr val="tx1"/>
                </a:solidFill>
              </a:rPr>
              <a:t>Query:</a:t>
            </a:r>
            <a:br>
              <a:rPr lang="en-US" sz="1800" b="1" u="sng" dirty="0" smtClean="0">
                <a:solidFill>
                  <a:schemeClr val="tx1"/>
                </a:solidFill>
              </a:rPr>
            </a:br>
            <a:r>
              <a:rPr lang="en-US" sz="1800" b="1" u="sng" dirty="0">
                <a:solidFill>
                  <a:schemeClr val="tx1"/>
                </a:solidFill>
              </a:rPr>
              <a:t/>
            </a:r>
            <a:br>
              <a:rPr lang="en-US" sz="1800" b="1" u="sng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SELECT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SUM(</a:t>
            </a:r>
            <a:r>
              <a:rPr lang="en-US" sz="1600" dirty="0" err="1">
                <a:solidFill>
                  <a:srgbClr val="FF0000"/>
                </a:solidFill>
              </a:rPr>
              <a:t>partywise_results.Won</a:t>
            </a:r>
            <a:r>
              <a:rPr lang="en-US" sz="1600" dirty="0">
                <a:solidFill>
                  <a:srgbClr val="FF0000"/>
                </a:solidFill>
              </a:rPr>
              <a:t>)AS </a:t>
            </a:r>
            <a:r>
              <a:rPr lang="en-US" sz="1600" dirty="0" err="1">
                <a:solidFill>
                  <a:srgbClr val="FF0000"/>
                </a:solidFill>
              </a:rPr>
              <a:t>Total_Seats_of_INDIA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FROM </a:t>
            </a:r>
            <a:r>
              <a:rPr lang="en-US" sz="1600" dirty="0" err="1">
                <a:solidFill>
                  <a:srgbClr val="FF0000"/>
                </a:solidFill>
              </a:rPr>
              <a:t>partywise_results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WHERE </a:t>
            </a:r>
            <a:r>
              <a:rPr lang="en-US" sz="1600" dirty="0" err="1">
                <a:solidFill>
                  <a:srgbClr val="FF0000"/>
                </a:solidFill>
              </a:rPr>
              <a:t>partywise_results</a:t>
            </a:r>
            <a:r>
              <a:rPr lang="en-US" sz="1600" dirty="0">
                <a:solidFill>
                  <a:srgbClr val="FF0000"/>
                </a:solidFill>
              </a:rPr>
              <a:t>.[Party] IN( 'Indian National Congress - INC</a:t>
            </a:r>
            <a:r>
              <a:rPr lang="en-US" sz="1600" dirty="0" smtClean="0">
                <a:solidFill>
                  <a:srgbClr val="FF0000"/>
                </a:solidFill>
              </a:rPr>
              <a:t>',                                         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Aam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Aadmi</a:t>
            </a:r>
            <a:r>
              <a:rPr lang="en-US" sz="1600" dirty="0">
                <a:solidFill>
                  <a:srgbClr val="FF0000"/>
                </a:solidFill>
              </a:rPr>
              <a:t> Party - AAAP',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'All India </a:t>
            </a:r>
            <a:r>
              <a:rPr lang="en-US" sz="1600" dirty="0" err="1">
                <a:solidFill>
                  <a:srgbClr val="FF0000"/>
                </a:solidFill>
              </a:rPr>
              <a:t>Trinamool</a:t>
            </a:r>
            <a:r>
              <a:rPr lang="en-US" sz="1600" dirty="0">
                <a:solidFill>
                  <a:srgbClr val="FF0000"/>
                </a:solidFill>
              </a:rPr>
              <a:t> Congress - AITC',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'Bharat Adivasi Party - BHRTADVSIP',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'Communist Party of India  (Marxist) - CPI(M)',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'Communist Party of India  (Marxist-Leninist)  (Liberation) - CPI(ML)(L)',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'Communist Party of India - CPI',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Dravida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Munnetra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Kazhagam</a:t>
            </a:r>
            <a:r>
              <a:rPr lang="en-US" sz="1600" dirty="0">
                <a:solidFill>
                  <a:srgbClr val="FF0000"/>
                </a:solidFill>
              </a:rPr>
              <a:t> - DMK',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'Indian Union Muslim League - IUML',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'Jammu &amp; Kashmir National Conference - JKN',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'Kerala Congress - KEC',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'Jharkhand </a:t>
            </a:r>
            <a:r>
              <a:rPr lang="en-US" sz="1600" dirty="0" err="1">
                <a:solidFill>
                  <a:srgbClr val="FF0000"/>
                </a:solidFill>
              </a:rPr>
              <a:t>Mukti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Morcha</a:t>
            </a:r>
            <a:r>
              <a:rPr lang="en-US" sz="1600" dirty="0">
                <a:solidFill>
                  <a:srgbClr val="FF0000"/>
                </a:solidFill>
              </a:rPr>
              <a:t> - JMM',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Marumalarchi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Dravida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Munnetra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Kazhagam</a:t>
            </a:r>
            <a:r>
              <a:rPr lang="en-US" sz="1600" dirty="0">
                <a:solidFill>
                  <a:srgbClr val="FF0000"/>
                </a:solidFill>
              </a:rPr>
              <a:t> - MDMK',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'Nationalist Congress Party </a:t>
            </a:r>
            <a:r>
              <a:rPr lang="en-US" sz="1600" dirty="0" err="1">
                <a:solidFill>
                  <a:srgbClr val="FF0000"/>
                </a:solidFill>
              </a:rPr>
              <a:t>Sharadchandra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Pawar</a:t>
            </a:r>
            <a:r>
              <a:rPr lang="en-US" sz="1600" dirty="0">
                <a:solidFill>
                  <a:srgbClr val="FF0000"/>
                </a:solidFill>
              </a:rPr>
              <a:t> - NCPSP',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Rashtriya</a:t>
            </a:r>
            <a:r>
              <a:rPr lang="en-US" sz="1600" dirty="0">
                <a:solidFill>
                  <a:srgbClr val="FF0000"/>
                </a:solidFill>
              </a:rPr>
              <a:t> Janata Dal - RJD',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Rashtriya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Loktantrik</a:t>
            </a:r>
            <a:r>
              <a:rPr lang="en-US" sz="1600" dirty="0">
                <a:solidFill>
                  <a:srgbClr val="FF0000"/>
                </a:solidFill>
              </a:rPr>
              <a:t> Party - RLTP',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'Revolutionary Socialist Party - RSP',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Samajwadi</a:t>
            </a:r>
            <a:r>
              <a:rPr lang="en-US" sz="1600" dirty="0">
                <a:solidFill>
                  <a:srgbClr val="FF0000"/>
                </a:solidFill>
              </a:rPr>
              <a:t> Party - SP',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'Shiv </a:t>
            </a:r>
            <a:r>
              <a:rPr lang="en-US" sz="1600" dirty="0" err="1">
                <a:solidFill>
                  <a:srgbClr val="FF0000"/>
                </a:solidFill>
              </a:rPr>
              <a:t>Sena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Uddhav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Balasaheb</a:t>
            </a:r>
            <a:r>
              <a:rPr lang="en-US" sz="1600" dirty="0">
                <a:solidFill>
                  <a:srgbClr val="FF0000"/>
                </a:solidFill>
              </a:rPr>
              <a:t> Thackrey) - SHSUBT',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Viduthalai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Chiruthaigal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Katchi</a:t>
            </a:r>
            <a:r>
              <a:rPr lang="en-US" sz="1600" dirty="0">
                <a:solidFill>
                  <a:srgbClr val="FF0000"/>
                </a:solidFill>
              </a:rPr>
              <a:t> - VCK');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chemeClr val="accent5"/>
                </a:solidFill>
              </a:rPr>
              <a:t/>
            </a:r>
            <a:br>
              <a:rPr lang="en-US" sz="1800" b="1" dirty="0">
                <a:solidFill>
                  <a:schemeClr val="accent5"/>
                </a:solidFill>
              </a:rPr>
            </a:br>
            <a:endParaRPr lang="en-US" sz="1800" b="1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260600"/>
            <a:ext cx="2781300" cy="2184400"/>
          </a:xfrm>
        </p:spPr>
      </p:pic>
      <p:sp>
        <p:nvSpPr>
          <p:cNvPr id="5" name="Rectangle 4"/>
          <p:cNvSpPr/>
          <p:nvPr/>
        </p:nvSpPr>
        <p:spPr>
          <a:xfrm>
            <a:off x="6819900" y="1689100"/>
            <a:ext cx="18796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6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--Seats Won by INDIA Alliance Party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u="sng" dirty="0" smtClean="0">
                <a:solidFill>
                  <a:schemeClr val="tx1"/>
                </a:solidFill>
              </a:rPr>
              <a:t>Query: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partywise_results.Party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Party_Name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partywise_results.Won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AS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Seats_Won_by_INDIA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partywise_results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partywise_results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.[Party] IN( 'Indian National Congress - INC',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Aam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Aadmi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Party - AAAP',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'All India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Trinamool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Congress - AITC',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'Bharat Adivasi Party - BHRTADVSIP',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'Communist Party of India  (Marxist) - CPI(M)',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'Communist Party of India  (Marxist-Leninist)  (Liberation) - CPI(ML)(L)',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'Communist Party of India - CPI',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Dravida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Munnetra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Kazhagam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- DMK',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'Indian Union Muslim League - IUML',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'Jammu &amp; Kashmir National Conference - JKN',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'Kerala Congress - KEC',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'Jharkhand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Mukti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Morcha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- JMM',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Marumalarchi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Dravida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Munnetra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Kazhagam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- MDMK',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'Nationalist Congress Party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Sharadchandra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Pawar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- NCPSP',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Rashtriya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Janata Dal - RJD',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Rashtriya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Loktantrik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Party - RLTP',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'Revolutionary Socialist Party - RSP',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Samajwadi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Party - SP',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'Shiv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Sena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Uddhav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Balasaheb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Thackrey) - SHSUBT',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Viduthalai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Chiruthaigal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Katchi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- VCK')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ORDER BY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partywise_results.Won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DESC;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99" y="2095500"/>
            <a:ext cx="4519901" cy="4762499"/>
          </a:xfrm>
        </p:spPr>
      </p:pic>
      <p:sp>
        <p:nvSpPr>
          <p:cNvPr id="5" name="Rectangle 4"/>
          <p:cNvSpPr/>
          <p:nvPr/>
        </p:nvSpPr>
        <p:spPr>
          <a:xfrm>
            <a:off x="6122699" y="1422400"/>
            <a:ext cx="1789401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9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78700" cy="1320800"/>
          </a:xfrm>
        </p:spPr>
        <p:txBody>
          <a:bodyPr>
            <a:normAutofit fontScale="90000"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--Add new Column to find out the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Party_Alliance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names for each column.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Query:</a:t>
            </a:r>
            <a:br>
              <a:rPr lang="en-US" sz="12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ALTER TABLE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partywise_results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Party_Alliance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VARCHAR(250);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UPDATE </a:t>
            </a:r>
            <a:r>
              <a:rPr lang="en-US" sz="1300" dirty="0" err="1" smtClean="0">
                <a:solidFill>
                  <a:schemeClr val="accent5">
                    <a:lumMod val="75000"/>
                  </a:schemeClr>
                </a:solidFill>
              </a:rPr>
              <a:t>partywise_results</a:t>
            </a:r>
            <a:r>
              <a:rPr lang="en-US" sz="13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                                                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SET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Party_Alliance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= 'I.N.D.I.A'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partywise_results.Party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IN( 'Indian National Congress - INC',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Aam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Aadmi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Party - AAAP',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'All India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Trinamool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Congress - AITC',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'Bharat Adivasi Party - BHRTADVSIP',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'Communist Party of India  (Marxist) - CPI(M)',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'Communist Party of India  (Marxist-Leninist)  (Liberation) - CPI(ML)(L)',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'Communist Party of India - CPI',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Dravida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Munnetra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Kazhagam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DMK',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'Indian Union Muslim League - IUML',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'Jammu &amp; Kashmir National Conference - JKN',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'Kerala Congress - KEC',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'Jharkhand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Mukti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Morcha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JMM',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Marumalarchi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Dravida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Munnetra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Kazhagam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MDMK',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'Nationalist Congress Party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Sharadchandra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Pawar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NCPSP',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Rashtriya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Janata Dal - RJD',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Rashtriya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Loktantrik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Party - RLTP',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'Revolutionary Socialist Party - RSP',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Samajwadi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Party - SP',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'Shiv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Sena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Uddhav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Balasaheb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Thackrey) - SHSUBT',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Viduthalai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Chiruthaigal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Katchi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VCK');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UPDATE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partywise_results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SET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Party_Alliance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= 'NDA'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partywise_results.Party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IN( 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Bharatiya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Janata Party - BJP',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'Telugu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Desam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TDP',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'Janata Dal  (United) - JD(U)',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'Shiv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Sena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SHS',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'AJSU Party - AJSUP',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Apna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Dal (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Soneylal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 - ADAL',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Asom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Gana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Parishad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AGP',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'Hindustani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Awam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Morcha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(Secular) - HAMS',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Janasena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Party -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JnP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'Janata Dal  (Secular) - JD(S)',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Lok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Janshakti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Party(Ram Vilas) - LJPRV',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'Nationalist Congress Party - NCP',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Rashtriya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Lok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Dal - RLD',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'Sikkim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Krantikari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Morcha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SKM');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UPDATE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partywise_results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SET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Party_Alliance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= 'OTHER'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partywise_results.Party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IN('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Aazad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Samaj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Party (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Kanshi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Ram) - ASPKR',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'All India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Majlis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-E-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Ittehadul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Muslimeen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- AIMIM',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'Independent - IND',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'Shiromani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Akali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Dal - SAD',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'United People’s Party, Liberal - UPPL',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'Voice of the People Party - VOTPP',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Yuvajana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Sramika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Rythu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Congress Party - YSRCP',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Zoram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People’s Movement - ZPM');</a:t>
            </a:r>
            <a:br>
              <a:rPr lang="en-US" sz="1300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1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914400"/>
            <a:ext cx="6197600" cy="5943600"/>
          </a:xfrm>
        </p:spPr>
      </p:pic>
      <p:sp>
        <p:nvSpPr>
          <p:cNvPr id="4" name="Rectangle 3"/>
          <p:cNvSpPr/>
          <p:nvPr/>
        </p:nvSpPr>
        <p:spPr>
          <a:xfrm>
            <a:off x="6972300" y="254000"/>
            <a:ext cx="184150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OUTPUT: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9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--Party Alliance that won the most seats across the all states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u="sng" dirty="0" smtClean="0">
                <a:solidFill>
                  <a:schemeClr val="tx1"/>
                </a:solidFill>
              </a:rPr>
              <a:t>Query:</a:t>
            </a:r>
            <a:br>
              <a:rPr lang="en-US" sz="1600" b="1" u="sng" dirty="0" smtClean="0">
                <a:solidFill>
                  <a:schemeClr val="tx1"/>
                </a:solidFill>
              </a:rPr>
            </a:br>
            <a:r>
              <a:rPr lang="en-US" sz="1600" b="1" u="sng" dirty="0">
                <a:solidFill>
                  <a:schemeClr val="tx1"/>
                </a:solidFill>
              </a:rPr>
              <a:t/>
            </a:r>
            <a:br>
              <a:rPr lang="en-US" sz="1600" b="1" u="sng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SELECT </a:t>
            </a:r>
            <a:r>
              <a:rPr lang="en-US" sz="1800" dirty="0" err="1">
                <a:solidFill>
                  <a:schemeClr val="accent5"/>
                </a:solidFill>
              </a:rPr>
              <a:t>partywise_results.Party_Alliance</a:t>
            </a:r>
            <a:r>
              <a:rPr lang="en-US" sz="1800" dirty="0">
                <a:solidFill>
                  <a:schemeClr val="accent5"/>
                </a:solidFill>
              </a:rPr>
              <a:t>,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SUM(</a:t>
            </a:r>
            <a:r>
              <a:rPr lang="en-US" sz="1800" dirty="0" err="1">
                <a:solidFill>
                  <a:schemeClr val="accent5"/>
                </a:solidFill>
              </a:rPr>
              <a:t>partywise_results.Won</a:t>
            </a:r>
            <a:r>
              <a:rPr lang="en-US" sz="1800" dirty="0">
                <a:solidFill>
                  <a:schemeClr val="accent5"/>
                </a:solidFill>
              </a:rPr>
              <a:t>) AS </a:t>
            </a:r>
            <a:r>
              <a:rPr lang="en-US" sz="1800" dirty="0" err="1">
                <a:solidFill>
                  <a:schemeClr val="accent5"/>
                </a:solidFill>
              </a:rPr>
              <a:t>Total_Seats</a:t>
            </a:r>
            <a:r>
              <a:rPr lang="en-US" sz="1800" dirty="0">
                <a:solidFill>
                  <a:schemeClr val="accent5"/>
                </a:solidFill>
              </a:rPr>
              <a:t/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FROM </a:t>
            </a:r>
            <a:r>
              <a:rPr lang="en-US" sz="1800" dirty="0" err="1">
                <a:solidFill>
                  <a:schemeClr val="accent5"/>
                </a:solidFill>
              </a:rPr>
              <a:t>partywise_results</a:t>
            </a:r>
            <a:r>
              <a:rPr lang="en-US" sz="1800" dirty="0">
                <a:solidFill>
                  <a:schemeClr val="accent5"/>
                </a:solidFill>
              </a:rPr>
              <a:t/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GROUP BY </a:t>
            </a:r>
            <a:r>
              <a:rPr lang="en-US" sz="1800" dirty="0" err="1">
                <a:solidFill>
                  <a:schemeClr val="accent5"/>
                </a:solidFill>
              </a:rPr>
              <a:t>partywise_results.Party_Alliance</a:t>
            </a:r>
            <a:r>
              <a:rPr lang="en-US" sz="1800" dirty="0">
                <a:solidFill>
                  <a:schemeClr val="accent5"/>
                </a:solidFill>
              </a:rPr>
              <a:t/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ORDER BY SUM(</a:t>
            </a:r>
            <a:r>
              <a:rPr lang="en-US" sz="1800" dirty="0" err="1">
                <a:solidFill>
                  <a:schemeClr val="accent5"/>
                </a:solidFill>
              </a:rPr>
              <a:t>partywise_results.Won</a:t>
            </a:r>
            <a:r>
              <a:rPr lang="en-US" sz="1800" dirty="0">
                <a:solidFill>
                  <a:schemeClr val="accent5"/>
                </a:solidFill>
              </a:rPr>
              <a:t>) DESC;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933700"/>
            <a:ext cx="3810000" cy="2626608"/>
          </a:xfrm>
        </p:spPr>
      </p:pic>
      <p:sp>
        <p:nvSpPr>
          <p:cNvPr id="4" name="Rectangle 3"/>
          <p:cNvSpPr/>
          <p:nvPr/>
        </p:nvSpPr>
        <p:spPr>
          <a:xfrm>
            <a:off x="3683000" y="2438400"/>
            <a:ext cx="1981200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84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1788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GENERAL ELECTION OF INDIA-2024</vt:lpstr>
      <vt:lpstr>--Total_Seats Query: SELECT COUNT(constituencywise_results.[Parliament Constituency])AS Total_Seats FROM constituencywise_results;    </vt:lpstr>
      <vt:lpstr>--Total number of seats available for elections in each states. Query: SELECT  states.[State] As State_Name, COUNT(statewise_results.[Parliament Constituency])As Seats From statewise_results  JOIN states On states.[State ID]=statewise_results.[State ID] Group By states.[State] ORDER BY COUNT(statewise_results.[Parliament Constituency]) DESC;    </vt:lpstr>
      <vt:lpstr>--Total Seats Won by NDA Alliance.                    Query: SELECT SUM(partywise_results.Won)AS Total_Seats_of_NDA FROM partywise_results WHERE partywise_results.[Party] IN( 'Bharatiya Janata Party - BJP',                         'Telugu Desam - TDP',                                                                                         'Janata Dal  (United) - JD(U)', 'Shiv Sena - SHS', 'AJSU Party - AJSUP', 'Apna Dal (Soneylal) - ADAL', 'Asom Gana Parishad - AGP', 'Hindustani Awam Morcha (Secular) - HAMS', 'Janasena Party - JnP', 'Janata Dal  (Secular) - JD(S)', 'Lok Janshakti Party(Ram Vilas) - LJPRV', 'Nationalist Congress Party - NCP', 'Rashtriya Lok Dal - RLD', 'Sikkim Krantikari Morcha - SKM');  </vt:lpstr>
      <vt:lpstr>--Seats Won by NDA Alliance Parties.  Query:  SELECT partywise_results.Party AS Party_Name, partywise_results.Won AS Seats_Won_by_NDA FROM partywise_results WHERE partywise_results.[Party] IN( 'Bharatiya Janata Party - BJP', 'Telugu Desam - TDP', 'Janata Dal  (United) - JD(U)', 'Shiv Sena - SHS', 'AJSU Party - AJSUP', 'Apna Dal (Soneylal) - ADAL', 'Asom Gana Parishad - AGP', 'Hindustani Awam Morcha (Secular) - HAMS', 'Janasena Party - JnP', 'Janata Dal  (Secular) - JD(S)', 'Lok Janshakti Party(Ram Vilas) - LJPRV', 'Nationalist Congress Party - NCP', 'Rashtriya Lok Dal - RLD', 'Sikkim Krantikari Morcha - SKM') ORDER BY partywise_results.Won DESC;   </vt:lpstr>
      <vt:lpstr>--Total Seats Won by I.N.D.I.A.  Query:  SELECT SUM(partywise_results.Won)AS Total_Seats_of_INDIA FROM partywise_results WHERE partywise_results.[Party] IN( 'Indian National Congress - INC',                                          'Aam Aadmi Party - AAAP', 'All India Trinamool Congress - AITC', 'Bharat Adivasi Party - BHRTADVSIP', 'Communist Party of India  (Marxist) - CPI(M)', 'Communist Party of India  (Marxist-Leninist)  (Liberation) - CPI(ML)(L)', 'Communist Party of India - CPI', 'Dravida Munnetra Kazhagam - DMK', 'Indian Union Muslim League - IUML', 'Jammu &amp; Kashmir National Conference - JKN', 'Kerala Congress - KEC', 'Jharkhand Mukti Morcha - JMM', 'Marumalarchi Dravida Munnetra Kazhagam - MDMK', 'Nationalist Congress Party Sharadchandra Pawar - NCPSP', 'Rashtriya Janata Dal - RJD', 'Rashtriya Loktantrik Party - RLTP', 'Revolutionary Socialist Party - RSP', 'Samajwadi Party - SP', 'Shiv Sena (Uddhav Balasaheb Thackrey) - SHSUBT', 'Viduthalai Chiruthaigal Katchi - VCK');  </vt:lpstr>
      <vt:lpstr>--Seats Won by INDIA Alliance Party.  Query:   SELECT partywise_results.Party AS Party_Name, partywise_results.Won AS Seats_Won_by_INDIA                                                       FROM partywise_results WHERE partywise_results.[Party] IN( 'Indian National Congress - INC', 'Aam Aadmi Party - AAAP', 'All India Trinamool Congress - AITC', 'Bharat Adivasi Party - BHRTADVSIP', 'Communist Party of India  (Marxist) - CPI(M)', 'Communist Party of India  (Marxist-Leninist)  (Liberation) - CPI(ML)(L)', 'Communist Party of India - CPI', 'Dravida Munnetra Kazhagam - DMK', 'Indian Union Muslim League - IUML', 'Jammu &amp; Kashmir National Conference - JKN', 'Kerala Congress - KEC', 'Jharkhand Mukti Morcha - JMM', 'Marumalarchi Dravida Munnetra Kazhagam - MDMK', 'Nationalist Congress Party Sharadchandra Pawar - NCPSP', 'Rashtriya Janata Dal - RJD', 'Rashtriya Loktantrik Party - RLTP', 'Revolutionary Socialist Party - RSP', 'Samajwadi Party - SP', 'Shiv Sena (Uddhav Balasaheb Thackrey) - SHSUBT', 'Viduthalai Chiruthaigal Katchi - VCK') ORDER BY partywise_results.Won DESC; </vt:lpstr>
      <vt:lpstr>--Add new Column to find out the Party_Alliance names for each column. Query:  ALTER TABLE partywise_results ADD Party_Alliance VARCHAR(250);  UPDATE partywise_results                                                                                                      SET Party_Alliance= 'I.N.D.I.A' WHERE partywise_results.Party IN( 'Indian National Congress - INC', 'Aam Aadmi Party - AAAP', 'All India Trinamool Congress - AITC', 'Bharat Adivasi Party - BHRTADVSIP', 'Communist Party of India  (Marxist) - CPI(M)', 'Communist Party of India  (Marxist-Leninist)  (Liberation) - CPI(ML)(L)', 'Communist Party of India - CPI', 'Dravida Munnetra Kazhagam - DMK', 'Indian Union Muslim League - IUML', 'Jammu &amp; Kashmir National Conference - JKN', 'Kerala Congress - KEC', 'Jharkhand Mukti Morcha - JMM', 'Marumalarchi Dravida Munnetra Kazhagam - MDMK', 'Nationalist Congress Party Sharadchandra Pawar - NCPSP', 'Rashtriya Janata Dal - RJD', 'Rashtriya Loktantrik Party - RLTP', 'Revolutionary Socialist Party - RSP', 'Samajwadi Party - SP', 'Shiv Sena (Uddhav Balasaheb Thackrey) - SHSUBT', 'Viduthalai Chiruthaigal Katchi - VCK');  UPDATE partywise_results SET Party_Alliance= 'NDA' WHERE partywise_results.Party IN( 'Bharatiya Janata Party - BJP', 'Telugu Desam - TDP', 'Janata Dal  (United) - JD(U)', 'Shiv Sena - SHS', 'AJSU Party - AJSUP', 'Apna Dal (Soneylal) - ADAL', 'Asom Gana Parishad - AGP', 'Hindustani Awam Morcha (Secular) - HAMS', 'Janasena Party - JnP', 'Janata Dal  (Secular) - JD(S)', 'Lok Janshakti Party(Ram Vilas) - LJPRV', 'Nationalist Congress Party - NCP', 'Rashtriya Lok Dal - RLD', 'Sikkim Krantikari Morcha - SKM');  UPDATE partywise_results SET Party_Alliance= 'OTHER' WHERE partywise_results.Party IN('Aazad Samaj Party (Kanshi Ram) - ASPKR', 'All India Majlis-E-Ittehadul Muslimeen - AIMIM', 'Independent - IND', 'Shiromani Akali Dal - SAD', 'United People’s Party, Liberal - UPPL', 'Voice of the People Party - VOTPP', 'Yuvajana Sramika Rythu Congress Party - YSRCP', 'Zoram People’s Movement - ZPM'); </vt:lpstr>
      <vt:lpstr>--Party Alliance that won the most seats across the all states.  Query:  SELECT partywise_results.Party_Alliance, SUM(partywise_results.Won) AS Total_Seats FROM partywise_results GROUP BY partywise_results.Party_Alliance ORDER BY SUM(partywise_results.Won) DESC;  </vt:lpstr>
      <vt:lpstr>--Winning candidate name, Party name, Total votes, The margin of victory, State Of Kaziranga Constituency.  Query:  SELECT constituencywise_results.[Winning Candidate], partywise_results.Party, partywise_results.Party_Alliance, constituencywise_results.[Total Votes], constituencywise_results.Margin, states.[State], constituencywise_results.[Constituency Name] FROM constituencywise_results JOIN partywise_results ON constituencywise_results.[Party ID]=partywise_results.[Party ID] JOIN statewise_results  ON statewise_results.[Parliament Constituency]=constituencywise_results.[Parliament Constituency] JOIN states ON states.[State ID]=statewise_results.[State ID] WHERE constituencywise_results.[Constituency Name]='KAZIRANGA';  </vt:lpstr>
      <vt:lpstr>--Distribution of EVM Votes Vurses Postal Votes for Cadidates in KAZIRANGA.  Query:  SELECT constituencywise_details.Candidate, constituencywise_results.[Constituency Name], constituencywise_details.[EVM Votes], constituencywise_details.[Postal Votes], constituencywise_details.[Total Votes] FROM constituencywise_details JOIN constituencywise_results ON constituencywise_details.[Constituency ID]=constituencywise_results.[Constituency ID] WHERE  constituencywise_results.[Constituency Name]='KAZIRANGA'; </vt:lpstr>
      <vt:lpstr>--Find which party won the most seats in Assam state and how many seats did each party win.  Query:  Select partywise_results.Party, COUNT(constituencywise_results.[Constituency ID]) AS Total_Seats_Won FROM partywise_results JOIN constituencywise_results ON partywise_results.[Party ID]=constituencywise_results.[Party ID] JOIN statewise_results  ON constituencywise_results.[Parliament Constituency]=statewise_results.[Parliament Constituency] JOIN states ON states.[State ID]=statewise_results.[State ID] WHERE states.[State]='Assam' GROUP BY partywise_results.Party ORDER BY COUNT(constituencywise_results.[Constituency ID])DESC;  </vt:lpstr>
      <vt:lpstr>--Total number of seats won by each party alliance(NDA,I.N.D.I.A &amp; OTHER) in each states.  Query:  SELECT partywise_results.Party_Alliance, states.[State], COUNT(constituencywise_results.[Constituency ID]) AS Total_Seats_Won FROM partywise_results JOIN constituencywise_results ON partywise_results.[Party ID]=constituencywise_results.[Party ID] JOIN statewise_results  ON constituencywise_results.[Parliament Constituency]=statewise_results.[Parliament Constituency] JOIN states ON states.[State ID]=statewise_results.[State ID] GROUP BY partywise_results.Party_Alliance, states.[State] ORDER BY states.[State], COUNT(constituencywise_results.[Constituency ID])  DESC;  </vt:lpstr>
      <vt:lpstr>--Candidate name that Received the highest number of EVM votes in Each Constituency.  Query:  SELECT RC.[Constituency ID], RC.[Constituency Name], RC.Candidate, RC.[EVM Votes] FROM ( SELECT constituencywise_details.[Constituency ID], constituencywise_results.[Constituency Name], constituencywise_details.Candidate, constituencywise_details.[EVM Votes], ROW_NUMBER()  OVER(PARTITION BY constituencywise_details.[Constituency ID]  ORDER BY constituencywise_details.[EVM Votes] DESC) AS rank_position  FROM constituencywise_details JOIN constituencywise_results ON constituencywise_details.[Constituency ID]=constituencywise_results.[Constituency ID]  ) AS RC WHERE RC.rank_position=1 ORDER BY RC.[EVM Votes] DESC;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ELECTION OF INDIA-2024</dc:title>
  <dc:creator>Tanju gogoi</dc:creator>
  <cp:lastModifiedBy>Tanju gogoi</cp:lastModifiedBy>
  <cp:revision>13</cp:revision>
  <dcterms:created xsi:type="dcterms:W3CDTF">2025-01-15T15:25:39Z</dcterms:created>
  <dcterms:modified xsi:type="dcterms:W3CDTF">2025-01-15T17:02:04Z</dcterms:modified>
</cp:coreProperties>
</file>