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12/21/2018</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12/21/2018</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172.217.18.3/" TargetMode="External"/><Relationship Id="rId2" Type="http://schemas.openxmlformats.org/officeDocument/2006/relationships/hyperlink" Target="http://azizozbek.ch/"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isc.org/downloads/bin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543800" cy="2593975"/>
          </a:xfrm>
        </p:spPr>
        <p:txBody>
          <a:bodyPr/>
          <a:lstStyle/>
          <a:p>
            <a:pPr algn="ctr"/>
            <a:r>
              <a:rPr lang="tr-TR" dirty="0" smtClean="0"/>
              <a:t>Linux Platformları</a:t>
            </a:r>
            <a:br>
              <a:rPr lang="tr-TR" dirty="0" smtClean="0"/>
            </a:br>
            <a:r>
              <a:rPr lang="tr-TR" dirty="0" smtClean="0"/>
              <a:t>Dns Server Kurulumu</a:t>
            </a:r>
            <a:endParaRPr lang="tr-TR" dirty="0"/>
          </a:p>
        </p:txBody>
      </p:sp>
      <p:sp>
        <p:nvSpPr>
          <p:cNvPr id="3" name="Subtitle 2"/>
          <p:cNvSpPr>
            <a:spLocks noGrp="1"/>
          </p:cNvSpPr>
          <p:nvPr>
            <p:ph type="subTitle" idx="1"/>
          </p:nvPr>
        </p:nvSpPr>
        <p:spPr>
          <a:xfrm>
            <a:off x="762000" y="3657600"/>
            <a:ext cx="6461760" cy="1066800"/>
          </a:xfrm>
        </p:spPr>
        <p:txBody>
          <a:bodyPr/>
          <a:lstStyle/>
          <a:p>
            <a:pPr algn="ctr"/>
            <a:r>
              <a:rPr lang="tr-TR" dirty="0" smtClean="0"/>
              <a:t>2015141059</a:t>
            </a:r>
          </a:p>
          <a:p>
            <a:pPr algn="ctr"/>
            <a:r>
              <a:rPr lang="tr-TR" dirty="0" smtClean="0"/>
              <a:t>Aykut Tanrıkulu</a:t>
            </a:r>
            <a:endParaRPr lang="tr-TR" dirty="0"/>
          </a:p>
        </p:txBody>
      </p:sp>
    </p:spTree>
    <p:extLst>
      <p:ext uri="{BB962C8B-B14F-4D97-AF65-F5344CB8AC3E}">
        <p14:creationId xmlns:p14="http://schemas.microsoft.com/office/powerpoint/2010/main" val="3216438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926"/>
            <a:ext cx="8458200" cy="6622473"/>
          </a:xfrm>
        </p:spPr>
        <p:txBody>
          <a:bodyPr>
            <a:normAutofit/>
          </a:bodyPr>
          <a:lstStyle/>
          <a:p>
            <a:r>
              <a:rPr lang="tr-TR" b="1" dirty="0"/>
              <a:t>DNS Resource Records – Kaynak Kayıtları</a:t>
            </a:r>
          </a:p>
          <a:p>
            <a:r>
              <a:rPr lang="tr-TR" b="1" dirty="0"/>
              <a:t>$TTL</a:t>
            </a:r>
            <a:r>
              <a:rPr lang="tr-TR" dirty="0"/>
              <a:t>: (Time to Live) Hayatta Kalma Zamanının değerini belirtir. Burada saniye cinsinden belirttiğimiz süreç, diğer DNS sunuculara bu alanın kayıtlarını ne kadar süreyle onbellege alması gerektiğini söyler. Yani burada bir DNS Sunucusunun bizim Sunucudan istek talep ettiğinde, verdiğimiz cevabın onların Onbelleğinde ne kadar süre durmasını söyler. Böylelikle aynı sunucu TTL Süresi bitene kadar ikinci kez aynı Sorgu için bizim sunucuya gelmek zorunda kalmaz.</a:t>
            </a:r>
          </a:p>
          <a:p>
            <a:r>
              <a:rPr lang="tr-TR" b="1" dirty="0"/>
              <a:t>SOA </a:t>
            </a:r>
            <a:r>
              <a:rPr lang="tr-TR" dirty="0"/>
              <a:t>(Start of Authority): Bu kayıt dosyanın içinde olmalıdır.  Bir domaine ait global paramtertelerin belirtildiği ana kayıttır.</a:t>
            </a:r>
          </a:p>
          <a:p>
            <a:r>
              <a:rPr lang="tr-TR" dirty="0"/>
              <a:t>Bu satırdaki “@” işareti, alan adının kendisini gösterir. “IN”, Internet demek ve sınıftır(class), “SOA” kaynak kaydı (rr), ana isim sunucusu “ns.dns.azizozbek.ch” ve “admin.dns.azizozbek.ch” yetkilinin e -posta adresi. Burada </a:t>
            </a:r>
            <a:r>
              <a:rPr lang="tr-TR" b="1" dirty="0"/>
              <a:t>@</a:t>
            </a:r>
            <a:r>
              <a:rPr lang="tr-TR" dirty="0"/>
              <a:t> yerine </a:t>
            </a:r>
            <a:r>
              <a:rPr lang="tr-TR" b="1" dirty="0"/>
              <a:t>.</a:t>
            </a:r>
            <a:r>
              <a:rPr lang="tr-TR" dirty="0"/>
              <a:t> (nokta) kullanır:</a:t>
            </a:r>
          </a:p>
          <a:p>
            <a:endParaRPr lang="tr-TR" dirty="0"/>
          </a:p>
        </p:txBody>
      </p:sp>
    </p:spTree>
    <p:extLst>
      <p:ext uri="{BB962C8B-B14F-4D97-AF65-F5344CB8AC3E}">
        <p14:creationId xmlns:p14="http://schemas.microsoft.com/office/powerpoint/2010/main" val="2489542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855"/>
            <a:ext cx="7620000" cy="4800600"/>
          </a:xfrm>
        </p:spPr>
        <p:txBody>
          <a:bodyPr>
            <a:normAutofit fontScale="85000" lnSpcReduction="20000"/>
          </a:bodyPr>
          <a:lstStyle/>
          <a:p>
            <a:r>
              <a:rPr lang="tr-TR" b="1" dirty="0"/>
              <a:t>Serial </a:t>
            </a:r>
            <a:r>
              <a:rPr lang="tr-TR" dirty="0"/>
              <a:t>: Format olarak YYYYMMDDXX okunur. Yani 2007040101 -&gt; 01/04/2007 oluşturulmuş ve bir kez değiştirilmiştir. İkinci değiştirme de 2007040102.</a:t>
            </a:r>
          </a:p>
          <a:p>
            <a:r>
              <a:rPr lang="tr-TR" b="1" dirty="0"/>
              <a:t>Refresh </a:t>
            </a:r>
            <a:r>
              <a:rPr lang="tr-TR" dirty="0"/>
              <a:t>: Bilgilerin yenilenme süresi.</a:t>
            </a:r>
          </a:p>
          <a:p>
            <a:r>
              <a:rPr lang="tr-TR" b="1" dirty="0"/>
              <a:t>Retry </a:t>
            </a:r>
            <a:r>
              <a:rPr lang="tr-TR" dirty="0"/>
              <a:t>: Yenilenirken bir hata çıkarsa, tekrar deneme süresi.</a:t>
            </a:r>
          </a:p>
          <a:p>
            <a:r>
              <a:rPr lang="tr-TR" b="1" dirty="0"/>
              <a:t>Expires</a:t>
            </a:r>
            <a:r>
              <a:rPr lang="tr-TR" dirty="0"/>
              <a:t>‘: Son kullanma tarihi de diyebiliriz.</a:t>
            </a:r>
          </a:p>
          <a:p>
            <a:r>
              <a:rPr lang="tr-TR" b="1" dirty="0"/>
              <a:t>Negative cache TTL</a:t>
            </a:r>
            <a:r>
              <a:rPr lang="tr-TR" dirty="0"/>
              <a:t>‘: Yukardaki hayatta kalma süresi ile aynı olmalıdır</a:t>
            </a:r>
            <a:r>
              <a:rPr lang="tr-TR" dirty="0" smtClean="0"/>
              <a:t>.</a:t>
            </a:r>
          </a:p>
          <a:p>
            <a:endParaRPr lang="tr-TR" dirty="0"/>
          </a:p>
          <a:p>
            <a:r>
              <a:rPr lang="tr-TR" dirty="0"/>
              <a:t>‘</a:t>
            </a:r>
            <a:r>
              <a:rPr lang="tr-TR" b="1" dirty="0"/>
              <a:t>NS</a:t>
            </a:r>
            <a:r>
              <a:rPr lang="tr-TR" dirty="0"/>
              <a:t>: Nameserver ismi.</a:t>
            </a:r>
          </a:p>
          <a:p>
            <a:r>
              <a:rPr lang="tr-TR" dirty="0"/>
              <a:t>‘</a:t>
            </a:r>
            <a:r>
              <a:rPr lang="tr-TR" b="1" dirty="0"/>
              <a:t>MX</a:t>
            </a:r>
            <a:r>
              <a:rPr lang="tr-TR" dirty="0"/>
              <a:t>: Mail Server Bilgisi. Birden fazla eklenildiğinde öncelikte belirtilmelidir. En düşük sayı en yüksek önceliktedir.</a:t>
            </a:r>
          </a:p>
          <a:p>
            <a:r>
              <a:rPr lang="tr-TR" dirty="0"/>
              <a:t>‘</a:t>
            </a:r>
            <a:r>
              <a:rPr lang="tr-TR" b="1" dirty="0"/>
              <a:t>A</a:t>
            </a:r>
            <a:r>
              <a:rPr lang="tr-TR" dirty="0"/>
              <a:t>: IPv4 Adresinde (32 bits) domaine karşılık gelen IP</a:t>
            </a:r>
          </a:p>
          <a:p>
            <a:r>
              <a:rPr lang="tr-TR" dirty="0"/>
              <a:t>‘</a:t>
            </a:r>
            <a:r>
              <a:rPr lang="tr-TR" b="1" dirty="0"/>
              <a:t>AAAA</a:t>
            </a:r>
            <a:r>
              <a:rPr lang="tr-TR" dirty="0"/>
              <a:t>: IPv6 adresinde (128 bits) domaine karşılık gelen IP</a:t>
            </a:r>
          </a:p>
          <a:p>
            <a:r>
              <a:rPr lang="tr-TR" dirty="0"/>
              <a:t>‘</a:t>
            </a:r>
            <a:r>
              <a:rPr lang="tr-TR" b="1" dirty="0"/>
              <a:t>CNAME</a:t>
            </a:r>
            <a:r>
              <a:rPr lang="tr-TR" dirty="0"/>
              <a:t>: Alias(Göbek isim) olarak kullanilir.</a:t>
            </a:r>
          </a:p>
          <a:p>
            <a:r>
              <a:rPr lang="tr-TR" dirty="0"/>
              <a:t>‘</a:t>
            </a:r>
            <a:r>
              <a:rPr lang="tr-TR" b="1" dirty="0"/>
              <a:t>PTR</a:t>
            </a:r>
            <a:r>
              <a:rPr lang="tr-TR" dirty="0"/>
              <a:t>: A Kaydının tam tersi gibi çalışır.</a:t>
            </a:r>
          </a:p>
          <a:p>
            <a:r>
              <a:rPr lang="tr-TR" dirty="0"/>
              <a:t>Forward Lookup Zone dosyanız aşağıdaki gibi görünmelidir:</a:t>
            </a:r>
          </a:p>
          <a:p>
            <a:endParaRPr lang="tr-TR" dirty="0"/>
          </a:p>
          <a:p>
            <a:endParaRPr lang="tr-TR" dirty="0"/>
          </a:p>
        </p:txBody>
      </p:sp>
      <p:pic>
        <p:nvPicPr>
          <p:cNvPr id="5122" name="Picture 2" descr="C:\Users\Lenovo\Desktop\ubuntu-bind9-forward-lookup-zo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60" y="4419600"/>
            <a:ext cx="10661939"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761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dirty="0"/>
          </a:p>
        </p:txBody>
      </p:sp>
      <p:sp>
        <p:nvSpPr>
          <p:cNvPr id="3" name="Content Placeholder 2"/>
          <p:cNvSpPr>
            <a:spLocks noGrp="1"/>
          </p:cNvSpPr>
          <p:nvPr>
            <p:ph idx="1"/>
          </p:nvPr>
        </p:nvSpPr>
        <p:spPr/>
        <p:txBody>
          <a:bodyPr/>
          <a:lstStyle/>
          <a:p>
            <a:r>
              <a:rPr lang="tr-TR" b="1" dirty="0"/>
              <a:t>Reserve Lookup Zone - Bind9 DNS Server Kurulumu</a:t>
            </a:r>
          </a:p>
          <a:p>
            <a:r>
              <a:rPr lang="tr-TR" dirty="0"/>
              <a:t>Reverse Lookup Zone dosyası, ters DNS aramaları için DNS PTR kayıtlarını tanımladığımız yerdir.</a:t>
            </a:r>
          </a:p>
          <a:p>
            <a:endParaRPr lang="tr-TR" dirty="0"/>
          </a:p>
        </p:txBody>
      </p:sp>
      <p:pic>
        <p:nvPicPr>
          <p:cNvPr id="6146" name="Picture 2" descr="C:\Users\Lenovo\Desktop\ubuntu-bind9-reserve-lookup-zo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743200"/>
            <a:ext cx="8324851"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7214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tr-TR" b="1" dirty="0"/>
              <a:t>Yazım Hatalarını Kontrol Etme - Bind9 DNS Server Kurulumu</a:t>
            </a:r>
          </a:p>
          <a:p>
            <a:r>
              <a:rPr lang="tr-TR" dirty="0"/>
              <a:t>sudo named-checkconf komutu ile oluşturduğunuz dosyaları kontrol edebilirsiniz. Eğer bi hata yok ise herhangi bir çıktı ile karşılaşmazsınız. Forward Lookup Zone ve Reverse Lookup Zone dosyalarını da aşağıdaki gibi kontrol edebilirsiniz.</a:t>
            </a:r>
          </a:p>
          <a:p>
            <a:r>
              <a:rPr lang="tr-TR" dirty="0"/>
              <a:t>sudo named-check sudo named-checkzone dns.azizozbek.ch db.dns.azizozbek.ch // bind klasörunun icinde degilseniz, dosyanin tam yolunu verin. sudo named-checkzone 1.168.192.in-addr.arpa db.192.168.1Kontol ettikten sonra, Bind yeniden başlatın.</a:t>
            </a:r>
          </a:p>
          <a:p>
            <a:r>
              <a:rPr lang="tr-TR" dirty="0"/>
              <a:t>sudo /etc/init.d/bind9 restart</a:t>
            </a:r>
            <a:br>
              <a:rPr lang="tr-TR" dirty="0"/>
            </a:br>
            <a:r>
              <a:rPr lang="tr-TR" dirty="0"/>
              <a:t>sudo /etc/init.d/bind9 status //check out if it works</a:t>
            </a:r>
          </a:p>
          <a:p>
            <a:endParaRPr lang="tr-TR" dirty="0"/>
          </a:p>
        </p:txBody>
      </p:sp>
    </p:spTree>
    <p:extLst>
      <p:ext uri="{BB962C8B-B14F-4D97-AF65-F5344CB8AC3E}">
        <p14:creationId xmlns:p14="http://schemas.microsoft.com/office/powerpoint/2010/main" val="3555320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endParaRPr lang="tr-TR"/>
          </a:p>
        </p:txBody>
      </p:sp>
      <p:pic>
        <p:nvPicPr>
          <p:cNvPr id="7170" name="Picture 2" descr="C:\Users\Lenovo\Desktop\ubuntu-bind9-server-statu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01" y="228601"/>
            <a:ext cx="8536999"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57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fontScale="92500" lnSpcReduction="10000"/>
          </a:bodyPr>
          <a:lstStyle/>
          <a:p>
            <a:r>
              <a:rPr lang="tr-TR" b="1" dirty="0"/>
              <a:t>Client Konfigurasyonu</a:t>
            </a:r>
          </a:p>
          <a:p>
            <a:r>
              <a:rPr lang="tr-TR" dirty="0"/>
              <a:t>Aslında Client Tarafında herhangi bir şey yapılandırmanız gerekmez. DHCP Sunucunuz varsa, orada sadece Nameserver’i “ns.dns.azizozbek.ch” ekleyin ve DHCP Bilgilerinizi yenileyin.</a:t>
            </a:r>
          </a:p>
          <a:p>
            <a:r>
              <a:rPr lang="tr-TR" dirty="0"/>
              <a:t>dhclient -r</a:t>
            </a:r>
            <a:br>
              <a:rPr lang="tr-TR" dirty="0"/>
            </a:br>
            <a:r>
              <a:rPr lang="tr-TR" dirty="0"/>
              <a:t>dhclient ens33 // give here your interface name</a:t>
            </a:r>
            <a:br>
              <a:rPr lang="tr-TR" dirty="0"/>
            </a:br>
            <a:r>
              <a:rPr lang="tr-TR" dirty="0"/>
              <a:t>ipconfig /renew // Windows CMD Fakat benim DHCP Server’im yok.(Aslında var, ama Router’dan, Router’da kompakt olduğu için yapılandıranıyorum). Ayrıca benim kullandığım domain hali hazırda var olduğu için, bunu lokalde kullanmak için ayrıca bir değişiklik yapmalıyım. İlk olarak “resolv.conf” dosyası ile oynuyoruz. Aşağıdaki kodlar ile dosyayı kalıcı olarak değirtirebilirsiniz. Eğer tek seferlik istiyorsanız, direk dosyanın kendisini değiştirin.  sudo vi /etc/resolv.conf,</a:t>
            </a:r>
          </a:p>
          <a:p>
            <a:r>
              <a:rPr lang="tr-TR" dirty="0"/>
              <a:t>sudo vi /etc/resolvconf/resolv.conf.d/head sudo resolvconf -u // regenerate new resolv.conf</a:t>
            </a:r>
          </a:p>
          <a:p>
            <a:endParaRPr lang="tr-TR" dirty="0"/>
          </a:p>
        </p:txBody>
      </p:sp>
    </p:spTree>
    <p:extLst>
      <p:ext uri="{BB962C8B-B14F-4D97-AF65-F5344CB8AC3E}">
        <p14:creationId xmlns:p14="http://schemas.microsoft.com/office/powerpoint/2010/main" val="3417485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endParaRPr lang="tr-TR"/>
          </a:p>
        </p:txBody>
      </p:sp>
      <p:pic>
        <p:nvPicPr>
          <p:cNvPr id="8194" name="Picture 2" descr="C:\Users\Lenovo\Desktop\ubuntu-bind9-resolv-con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49" y="27709"/>
            <a:ext cx="9372601" cy="2552700"/>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C:\Users\Lenovo\Desktop\ubuntu-regenerate-resolv.conf_.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49" y="3386138"/>
            <a:ext cx="9372601" cy="2557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87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tr-TR" dirty="0"/>
              <a:t>Eğer sizin özel FQDN’iniz “superlig.local”, gibi ise, sizin işiniz burda bitiyor. nslookup ile Sunucuyu kontrol edebilirsiniz.</a:t>
            </a:r>
          </a:p>
          <a:p>
            <a:r>
              <a:rPr lang="tr-TR" dirty="0"/>
              <a:t>nslookup 192.168.1.131 nslookup clientBen halka açık bir FQDN olduğu için “ns.dns.</a:t>
            </a:r>
            <a:r>
              <a:rPr lang="tr-TR" b="1" dirty="0"/>
              <a:t>azizozbek.ch</a:t>
            </a:r>
            <a:r>
              <a:rPr lang="tr-TR" dirty="0"/>
              <a:t>” Domain sorgu sıralamasını değiştirmeliyim. Eger nslookup client, yazarsaniz Istek ilk olarak /etc/hosts dosyasina, sonra /etc/resolv.conf dosyasina Sunucuyu bulmaya gider. /etc/hostsdosyası, içinde Nameserver’in IP’sini istediğim isime atayabilirim, fakat bu bir çözüm değil. O yüzden /etc/nsswitch.confdosyasındaki DNS Sorgu sıralamasını değiştiricem.</a:t>
            </a:r>
          </a:p>
          <a:p>
            <a:r>
              <a:rPr lang="tr-TR" b="1" dirty="0"/>
              <a:t>nsswitch.conf</a:t>
            </a:r>
          </a:p>
          <a:p>
            <a:endParaRPr lang="tr-TR" dirty="0"/>
          </a:p>
        </p:txBody>
      </p:sp>
    </p:spTree>
    <p:extLst>
      <p:ext uri="{BB962C8B-B14F-4D97-AF65-F5344CB8AC3E}">
        <p14:creationId xmlns:p14="http://schemas.microsoft.com/office/powerpoint/2010/main" val="3954879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endParaRPr lang="tr-TR"/>
          </a:p>
        </p:txBody>
      </p:sp>
      <p:pic>
        <p:nvPicPr>
          <p:cNvPr id="9218" name="Picture 2" descr="C:\Users\Lenovo\Desktop\ubuntu-bind9-nsswitch.conf_.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9600"/>
            <a:ext cx="13792200" cy="422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850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tr-TR" dirty="0"/>
              <a:t>Sıralamayı değiştirdikten sonra nslookup ile domain ismini kontrol ediyorum ve herşey problemsiz çalışıyo. Ben Nameserver’in olduğu Ubuntu’ya Webserver’da kurmuştum. Eğer Nameserverin adını Tarayıcıda adres çubuğuna yazarsam, web serveri görürüm.</a:t>
            </a:r>
            <a:endParaRPr lang="tr-TR" dirty="0"/>
          </a:p>
        </p:txBody>
      </p:sp>
    </p:spTree>
    <p:extLst>
      <p:ext uri="{BB962C8B-B14F-4D97-AF65-F5344CB8AC3E}">
        <p14:creationId xmlns:p14="http://schemas.microsoft.com/office/powerpoint/2010/main" val="344748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7620000" cy="1143000"/>
          </a:xfrm>
        </p:spPr>
        <p:txBody>
          <a:bodyPr/>
          <a:lstStyle/>
          <a:p>
            <a:r>
              <a:rPr lang="tr-TR" sz="4000" b="1" dirty="0"/>
              <a:t>DNS(Domain Name System) Nedir?</a:t>
            </a:r>
            <a:br>
              <a:rPr lang="tr-TR" sz="4000" b="1" dirty="0"/>
            </a:br>
            <a:endParaRPr lang="tr-TR" sz="4000" dirty="0"/>
          </a:p>
        </p:txBody>
      </p:sp>
      <p:sp>
        <p:nvSpPr>
          <p:cNvPr id="3" name="Content Placeholder 2"/>
          <p:cNvSpPr>
            <a:spLocks noGrp="1"/>
          </p:cNvSpPr>
          <p:nvPr>
            <p:ph idx="1"/>
          </p:nvPr>
        </p:nvSpPr>
        <p:spPr>
          <a:xfrm>
            <a:off x="228600" y="1524000"/>
            <a:ext cx="8077200" cy="4800600"/>
          </a:xfrm>
        </p:spPr>
        <p:txBody>
          <a:bodyPr>
            <a:normAutofit lnSpcReduction="10000"/>
          </a:bodyPr>
          <a:lstStyle/>
          <a:p>
            <a:r>
              <a:rPr lang="tr-TR" dirty="0" smtClean="0"/>
              <a:t>İnternetteki </a:t>
            </a:r>
            <a:r>
              <a:rPr lang="tr-TR" dirty="0"/>
              <a:t>her ağ aygıtına, “IP adresi” adı verilen ve benzersiz olan (ancak zaman içinde değişebilen) bir numara verilir).</a:t>
            </a:r>
          </a:p>
          <a:p>
            <a:r>
              <a:rPr lang="tr-TR" dirty="0"/>
              <a:t>Örneğin, benim websitemin “</a:t>
            </a:r>
            <a:r>
              <a:rPr lang="tr-TR" dirty="0">
                <a:hlinkClick r:id="rId2"/>
              </a:rPr>
              <a:t>azizozbek.ch</a:t>
            </a:r>
            <a:r>
              <a:rPr lang="tr-TR" dirty="0"/>
              <a:t>” IP adresi </a:t>
            </a:r>
            <a:r>
              <a:rPr lang="tr-TR" i="1" dirty="0"/>
              <a:t>104.18.51.8 </a:t>
            </a:r>
            <a:r>
              <a:rPr lang="tr-TR" dirty="0"/>
              <a:t>. Windows’ta Cmd konsolunu veya Linux’ta bir Terminali açıp ping azizozbek.ch veya nslookup azizozbek.ch yazarsanız, web sitemin IP adresini alırsınız. Normalde web siteme taraycı ile </a:t>
            </a:r>
            <a:r>
              <a:rPr lang="tr-TR" i="1" dirty="0"/>
              <a:t>http://104.18.51.8/</a:t>
            </a:r>
            <a:r>
              <a:rPr lang="tr-TR" dirty="0"/>
              <a:t>  veya terminalden curl 104.18.51.8 ile ulaşabilirsiniz. </a:t>
            </a:r>
            <a:r>
              <a:rPr lang="tr-TR" dirty="0" smtClean="0"/>
              <a:t>Başka bir örnek: Site </a:t>
            </a:r>
            <a:r>
              <a:rPr lang="tr-TR" dirty="0"/>
              <a:t>yerine Google’a ping atın ve gelen IP’yi Tarayıcıdaki adres çubuğu kısmına yapıştırın(</a:t>
            </a:r>
            <a:r>
              <a:rPr lang="tr-TR" dirty="0">
                <a:hlinkClick r:id="rId3"/>
              </a:rPr>
              <a:t>http://172.217.18.3</a:t>
            </a:r>
            <a:r>
              <a:rPr lang="tr-TR" dirty="0"/>
              <a:t>).</a:t>
            </a:r>
          </a:p>
          <a:p>
            <a:r>
              <a:rPr lang="tr-TR" dirty="0"/>
              <a:t>Bu tür sayılarin bizim için hatırlanması zor ve IP adresleri değişebileceğinden, DNS (Domain Name System) geliştirildi. Bu sistem IP adreslerine, Domain adı verilen okunması daha kolay bir ad atar.</a:t>
            </a:r>
          </a:p>
          <a:p>
            <a:endParaRPr lang="tr-TR" dirty="0"/>
          </a:p>
        </p:txBody>
      </p:sp>
    </p:spTree>
    <p:extLst>
      <p:ext uri="{BB962C8B-B14F-4D97-AF65-F5344CB8AC3E}">
        <p14:creationId xmlns:p14="http://schemas.microsoft.com/office/powerpoint/2010/main" val="3444931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620000" cy="1143000"/>
          </a:xfrm>
        </p:spPr>
        <p:txBody>
          <a:bodyPr/>
          <a:lstStyle/>
          <a:p>
            <a:r>
              <a:rPr lang="tr-TR" b="1" dirty="0"/>
              <a:t>Domain ve Subdomain nedir?</a:t>
            </a:r>
            <a:br>
              <a:rPr lang="tr-TR" b="1" dirty="0"/>
            </a:br>
            <a:endParaRPr lang="tr-TR" dirty="0"/>
          </a:p>
        </p:txBody>
      </p:sp>
      <p:sp>
        <p:nvSpPr>
          <p:cNvPr id="3" name="Content Placeholder 2"/>
          <p:cNvSpPr>
            <a:spLocks noGrp="1"/>
          </p:cNvSpPr>
          <p:nvPr>
            <p:ph idx="1"/>
          </p:nvPr>
        </p:nvSpPr>
        <p:spPr/>
        <p:txBody>
          <a:bodyPr>
            <a:normAutofit lnSpcReduction="10000"/>
          </a:bodyPr>
          <a:lstStyle/>
          <a:p>
            <a:r>
              <a:rPr lang="tr-TR" b="1" dirty="0" smtClean="0"/>
              <a:t>DNS</a:t>
            </a:r>
            <a:r>
              <a:rPr lang="tr-TR" dirty="0" smtClean="0"/>
              <a:t>‘in </a:t>
            </a:r>
            <a:r>
              <a:rPr lang="tr-TR" dirty="0"/>
              <a:t>mantığı cep telefonunuzdaki Kişiler </a:t>
            </a:r>
            <a:r>
              <a:rPr lang="tr-TR" b="1" dirty="0"/>
              <a:t>Rehber </a:t>
            </a:r>
            <a:r>
              <a:rPr lang="tr-TR" dirty="0"/>
              <a:t>ile </a:t>
            </a:r>
            <a:r>
              <a:rPr lang="tr-TR" b="1" dirty="0"/>
              <a:t>aynıdır</a:t>
            </a:r>
            <a:r>
              <a:rPr lang="tr-TR" dirty="0"/>
              <a:t>. Misal; Ahmet’in iki tane numarası var, biri iş hayatında kullandığı numara, diğeri özel hayatta kullandığı numara. Sen de Ahmet’i aramak istiyorsun. Eğer telefondunda kişiler rehberi olmasaydı, </a:t>
            </a:r>
            <a:r>
              <a:rPr lang="tr-TR" b="1" dirty="0"/>
              <a:t>iki numarayı da ezbere bilmek zorunda </a:t>
            </a:r>
            <a:r>
              <a:rPr lang="tr-TR" dirty="0"/>
              <a:t>olurdun ve her seferinde yazman gerekirdi. Rehber olduğu için, yapman gereken sadece Ahmetin ismini bilmek ve bu iki numarayı rehberine, “Ahmet İş” ve “Ahmet Özel” diye kaydetmek.</a:t>
            </a:r>
          </a:p>
          <a:p>
            <a:r>
              <a:rPr lang="tr-TR" dirty="0"/>
              <a:t>Böyle kaydettiğimizde DNS mantığı ile bakarsak iki tane Domain ismimiz olur, yani rehberde iki kişilik yer kaplamış olur. Fakat önce Ahmet’i ismi ile kayıt edip, sonra İş ve Özel olarak iki alt numara kaydederseniz, rehberinizde bir tane Domain ve bu Domaininde de iki tane Subdomain olmuş olur</a:t>
            </a:r>
          </a:p>
          <a:p>
            <a:endParaRPr lang="tr-TR" dirty="0"/>
          </a:p>
        </p:txBody>
      </p:sp>
    </p:spTree>
    <p:extLst>
      <p:ext uri="{BB962C8B-B14F-4D97-AF65-F5344CB8AC3E}">
        <p14:creationId xmlns:p14="http://schemas.microsoft.com/office/powerpoint/2010/main" val="4037188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t>Bind nedir?</a:t>
            </a:r>
            <a:br>
              <a:rPr lang="tr-TR" b="1" dirty="0"/>
            </a:br>
            <a:endParaRPr lang="tr-TR" dirty="0"/>
          </a:p>
        </p:txBody>
      </p:sp>
      <p:sp>
        <p:nvSpPr>
          <p:cNvPr id="3" name="Content Placeholder 2"/>
          <p:cNvSpPr>
            <a:spLocks noGrp="1"/>
          </p:cNvSpPr>
          <p:nvPr>
            <p:ph idx="1"/>
          </p:nvPr>
        </p:nvSpPr>
        <p:spPr/>
        <p:txBody>
          <a:bodyPr/>
          <a:lstStyle/>
          <a:p>
            <a:r>
              <a:rPr lang="tr-TR" dirty="0" smtClean="0"/>
              <a:t>BIND </a:t>
            </a:r>
            <a:r>
              <a:rPr lang="tr-TR" dirty="0"/>
              <a:t>– Berkeley Internet Name Domain, Linux İşletim Sistemleri için alan adı sisteminde (DNS) isim çözümlemeye yarayan açık kaynaklı bir program paketidir. Yazılım, 1980’lerin başında Berkeley’deki California Üniversitesi’nde ortaya çıktı. Bu yüzden ismini bulunduğu yer olan Berkeley’den almıştır. Şimdilik bize bu kadar bilgi yeter. Bind hakkında daha fazla öğrenmek istiyorsanız </a:t>
            </a:r>
            <a:r>
              <a:rPr lang="tr-TR" dirty="0">
                <a:hlinkClick r:id="rId2"/>
              </a:rPr>
              <a:t>resmi web sitesini</a:t>
            </a:r>
            <a:r>
              <a:rPr lang="tr-TR" dirty="0"/>
              <a:t> ziyaret edebilirsiniz.</a:t>
            </a:r>
          </a:p>
          <a:p>
            <a:endParaRPr lang="tr-TR" dirty="0"/>
          </a:p>
        </p:txBody>
      </p:sp>
    </p:spTree>
    <p:extLst>
      <p:ext uri="{BB962C8B-B14F-4D97-AF65-F5344CB8AC3E}">
        <p14:creationId xmlns:p14="http://schemas.microsoft.com/office/powerpoint/2010/main" val="1729264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7620000" cy="1143000"/>
          </a:xfrm>
        </p:spPr>
        <p:txBody>
          <a:bodyPr/>
          <a:lstStyle/>
          <a:p>
            <a:r>
              <a:rPr lang="tr-TR" b="1" dirty="0"/>
              <a:t>Bind9 DNS Server Kurulumu Linux - Ubuntu 16.04</a:t>
            </a:r>
            <a:br>
              <a:rPr lang="tr-TR" b="1" dirty="0"/>
            </a:br>
            <a:endParaRPr lang="tr-TR" dirty="0"/>
          </a:p>
        </p:txBody>
      </p:sp>
      <p:sp>
        <p:nvSpPr>
          <p:cNvPr id="3" name="Content Placeholder 2"/>
          <p:cNvSpPr>
            <a:spLocks noGrp="1"/>
          </p:cNvSpPr>
          <p:nvPr>
            <p:ph idx="1"/>
          </p:nvPr>
        </p:nvSpPr>
        <p:spPr/>
        <p:txBody>
          <a:bodyPr/>
          <a:lstStyle/>
          <a:p>
            <a:r>
              <a:rPr lang="tr-TR" b="1" dirty="0" smtClean="0"/>
              <a:t>Güncelleme </a:t>
            </a:r>
            <a:r>
              <a:rPr lang="tr-TR" b="1" dirty="0"/>
              <a:t>&amp; Kurulum</a:t>
            </a:r>
          </a:p>
          <a:p>
            <a:r>
              <a:rPr lang="tr-TR" dirty="0"/>
              <a:t>Öncelikle, sisteminizi </a:t>
            </a:r>
            <a:r>
              <a:rPr lang="tr-TR" b="1" dirty="0"/>
              <a:t>güncellemeniz </a:t>
            </a:r>
            <a:r>
              <a:rPr lang="tr-TR" dirty="0"/>
              <a:t>ve yükseltmeniz gerekir, böylece </a:t>
            </a:r>
            <a:r>
              <a:rPr lang="tr-TR" b="1" dirty="0"/>
              <a:t>olası bir hata </a:t>
            </a:r>
            <a:r>
              <a:rPr lang="tr-TR" dirty="0"/>
              <a:t>ile karşılaştığınızda, güncellik problemini listenizden kaldırabilirsiniz.🙂</a:t>
            </a:r>
          </a:p>
          <a:p>
            <a:r>
              <a:rPr lang="tr-TR" dirty="0"/>
              <a:t>sudo apt update -y - sudo apt upgrade </a:t>
            </a:r>
            <a:r>
              <a:rPr lang="tr-TR" dirty="0" smtClean="0"/>
              <a:t>–y Eğer </a:t>
            </a:r>
            <a:r>
              <a:rPr lang="tr-TR" dirty="0"/>
              <a:t>Ubuntu 16.04 Versiyonundan </a:t>
            </a:r>
            <a:r>
              <a:rPr lang="tr-TR" b="1" dirty="0"/>
              <a:t>aşağısını </a:t>
            </a:r>
            <a:r>
              <a:rPr lang="tr-TR" dirty="0"/>
              <a:t>kullanıyorsanız, “</a:t>
            </a:r>
            <a:r>
              <a:rPr lang="tr-TR" b="1" dirty="0"/>
              <a:t>apt-get</a:t>
            </a:r>
            <a:r>
              <a:rPr lang="tr-TR" dirty="0"/>
              <a:t>” yazmalısınız.</a:t>
            </a:r>
          </a:p>
          <a:p>
            <a:r>
              <a:rPr lang="tr-TR" dirty="0"/>
              <a:t>sudo apt-get install bind9 bind9utilsKurulum başarı ile tamamlandıktan sonra BIND’i IPv4 moduna ayarlayın. sudo vi /</a:t>
            </a:r>
            <a:r>
              <a:rPr lang="tr-TR" dirty="0" smtClean="0"/>
              <a:t>etc/default/bind9</a:t>
            </a:r>
            <a:endParaRPr lang="tr-TR" dirty="0"/>
          </a:p>
        </p:txBody>
      </p:sp>
      <p:pic>
        <p:nvPicPr>
          <p:cNvPr id="1026" name="Picture 2" descr="C:\Users\Lenovo\Desktop\ipv4-mode-bin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3911" y="4953000"/>
            <a:ext cx="5505450" cy="136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9563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lnSpcReduction="10000"/>
          </a:bodyPr>
          <a:lstStyle/>
          <a:p>
            <a:r>
              <a:rPr lang="tr-TR" b="1" dirty="0"/>
              <a:t>irincil DNS Server Yapılandırma</a:t>
            </a:r>
          </a:p>
          <a:p>
            <a:r>
              <a:rPr lang="tr-TR" b="1" dirty="0"/>
              <a:t>Hedef</a:t>
            </a:r>
          </a:p>
          <a:p>
            <a:r>
              <a:rPr lang="tr-TR" dirty="0"/>
              <a:t>Benim iki tane Sanal Makinem var. Bunlardan birini </a:t>
            </a:r>
            <a:r>
              <a:rPr lang="tr-TR" dirty="0" smtClean="0"/>
              <a:t>Name server </a:t>
            </a:r>
            <a:r>
              <a:rPr lang="tr-TR" dirty="0"/>
              <a:t>olarak diğerini de Client olarak kullanıcam</a:t>
            </a:r>
            <a:r>
              <a:rPr lang="tr-TR" dirty="0" smtClean="0"/>
              <a:t>.</a:t>
            </a:r>
            <a:endParaRPr lang="tr-TR" i="1" dirty="0" smtClean="0"/>
          </a:p>
          <a:p>
            <a:pPr marL="114300" indent="0">
              <a:buNone/>
            </a:pPr>
            <a:r>
              <a:rPr lang="tr-TR" i="1" dirty="0" smtClean="0"/>
              <a:t>*</a:t>
            </a:r>
            <a:r>
              <a:rPr lang="tr-TR" i="1" dirty="0"/>
              <a:t>FQDN = Fully-Qualified Domain Name </a:t>
            </a:r>
            <a:br>
              <a:rPr lang="tr-TR" i="1" dirty="0"/>
            </a:br>
            <a:endParaRPr lang="tr-TR" dirty="0"/>
          </a:p>
          <a:p>
            <a:r>
              <a:rPr lang="tr-TR" dirty="0"/>
              <a:t>Ilk olarak Bind dizinine gidelim. cd /etc/bind/</a:t>
            </a:r>
          </a:p>
          <a:p>
            <a:r>
              <a:rPr lang="tr-TR" dirty="0"/>
              <a:t>named.conf.options dosyasinda nameserver dahil güvenilir Hostları(Ağ Üyelerini) belirleyelim. Ben bu konuda Slave Nameserver(Yedek, Köle) eklemicem. Slave Nameserver ile verilerinizi iki yerde tutarsınız ve Nameserverlardan birinde taşma olursa, yada kapanırsa, yedek Nameserver devreye girer, binevi backup. Lokalde kurulum yapıyorsanız, büyük ihtimal fazla ihtiyaç duymazsınız.</a:t>
            </a:r>
          </a:p>
          <a:p>
            <a:endParaRPr lang="tr-TR" dirty="0" smtClean="0"/>
          </a:p>
          <a:p>
            <a:endParaRPr lang="tr-TR" dirty="0" smtClean="0"/>
          </a:p>
          <a:p>
            <a:endParaRPr lang="tr-TR" dirty="0"/>
          </a:p>
        </p:txBody>
      </p:sp>
    </p:spTree>
    <p:extLst>
      <p:ext uri="{BB962C8B-B14F-4D97-AF65-F5344CB8AC3E}">
        <p14:creationId xmlns:p14="http://schemas.microsoft.com/office/powerpoint/2010/main" val="853053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tr-TR" b="1" dirty="0"/>
              <a:t>Recursive Mode</a:t>
            </a:r>
            <a:endParaRPr lang="tr-TR" dirty="0"/>
          </a:p>
          <a:p>
            <a:r>
              <a:rPr lang="tr-TR" dirty="0"/>
              <a:t>Eğer Recursive Modunu etkinleştirirseniz, Clientlardan(Resolver) Domain talebi geldiğinde ve istenilen Domain Nameserverda bulunmadığında, Nameserver diğer Nameserverlara talebi iletir, eğer onlarda da Domain bulunmazsa, size öneride bulunur</a:t>
            </a:r>
          </a:p>
          <a:p>
            <a:r>
              <a:rPr lang="tr-TR" b="1" dirty="0"/>
              <a:t>Iterative Mode</a:t>
            </a:r>
            <a:endParaRPr lang="tr-TR" dirty="0"/>
          </a:p>
          <a:p>
            <a:r>
              <a:rPr lang="tr-TR" dirty="0"/>
              <a:t>İterative Modunda, Nameserver’da istenilen Domain varsa size IP’yi verir, yoksa bilmediğini söyler.</a:t>
            </a:r>
          </a:p>
          <a:p>
            <a:endParaRPr lang="tr-TR" dirty="0"/>
          </a:p>
        </p:txBody>
      </p:sp>
      <p:pic>
        <p:nvPicPr>
          <p:cNvPr id="3074" name="Picture 2" descr="C:\Users\Lenovo\Desktop\ubuntu-bind9-named.conf_.op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82" y="4997450"/>
            <a:ext cx="8898875" cy="1860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598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7620000" cy="4800600"/>
          </a:xfrm>
        </p:spPr>
        <p:txBody>
          <a:bodyPr/>
          <a:lstStyle/>
          <a:p>
            <a:r>
              <a:rPr lang="tr-TR" dirty="0"/>
              <a:t>Yukarda ki düzenlemeleri yaptıktan sonra, Zoneları(Alanları) belirleyelim. </a:t>
            </a:r>
            <a:r>
              <a:rPr lang="tr-TR" dirty="0"/>
              <a:t>named.conf.local</a:t>
            </a:r>
            <a:r>
              <a:rPr lang="tr-TR" dirty="0"/>
              <a:t> dosyasında henüz bişi olmayabilir. Aşağıdak ekran fotosundaki yazabilirisiniz(elinizin alışması için öneririm). Yazmak istemiyorsanız, </a:t>
            </a:r>
            <a:r>
              <a:rPr lang="tr-TR" dirty="0"/>
              <a:t>named.conf.default-zones</a:t>
            </a:r>
            <a:r>
              <a:rPr lang="tr-TR" dirty="0"/>
              <a:t>dosyasinda hazır Şablonlarda mevcut. Ordan </a:t>
            </a:r>
            <a:r>
              <a:rPr lang="tr-TR" dirty="0"/>
              <a:t>named.conf.local</a:t>
            </a:r>
            <a:r>
              <a:rPr lang="tr-TR" dirty="0"/>
              <a:t>dosyasına kopyalayabilirsiniz ve isimleri kendinize göre değiştirebilirsiniz. İlk zone paragrafı bizim Forward lookup zone’muz. İkincisi ise Reverse(ters) Lookup Zone. Burda dikkat etmeniz gereken, DNS çözümleme sağdan başladığı için, Ağ Ip’inizi tersten yazmanız. Yani Ağ Ip’isi 192.168.1.0 ise 1.168.192.in-addr.arpa yazmalısınız.</a:t>
            </a:r>
            <a:endParaRPr lang="tr-TR" dirty="0"/>
          </a:p>
        </p:txBody>
      </p:sp>
      <p:pic>
        <p:nvPicPr>
          <p:cNvPr id="4098" name="Picture 2" descr="C:\Users\Lenovo\Desktop\ubuntu-bind9-named-conf-local-768x26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09630"/>
            <a:ext cx="11201400" cy="256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2755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tr-TR" dirty="0"/>
              <a:t>Bölge isimleri size bağlı. Bu konu için ben kendi sitemin reklamını yaptığım için “dns.azıözbek.ch” adresini seçiyorum. Siz Lokalde deniyorsanız, ismi istediğiniz gibi değiştirebilirsiniz. Misal bir Lig ismi kullanabilirsiniz. Örneğin “superlig.local”. Böylece, Futbol Kulübü isimlerini Clientlara atayabilir ve bunları kolayca hatırlayabilirsiniz. Misal benim çalıştığım şirkette </a:t>
            </a:r>
            <a:r>
              <a:rPr lang="tr-TR" dirty="0" smtClean="0"/>
              <a:t>Gezegenleri Nameserver olarak kullanıyorlar.</a:t>
            </a:r>
          </a:p>
          <a:p>
            <a:r>
              <a:rPr lang="tr-TR" b="1" dirty="0"/>
              <a:t>Forward Lookup Zone - Bind9 DNS Server Kurulumu</a:t>
            </a:r>
          </a:p>
          <a:p>
            <a:r>
              <a:rPr lang="tr-TR" dirty="0"/>
              <a:t>İlk olarak Zone’lar(Alanlar) için ayrı bir klasör oluşturalım. sudo mkdir /etc/bind/zones. Sonra db.local dosyasını kendi Forward Lookup Zone adınızı vererek kopyalayın. Bu isim named.conf.local‘de ki ile aynı.</a:t>
            </a:r>
          </a:p>
          <a:p>
            <a:r>
              <a:rPr lang="tr-TR" dirty="0"/>
              <a:t>cp db.local zones/db.dns.azizozbek.ch</a:t>
            </a:r>
          </a:p>
          <a:p>
            <a:endParaRPr lang="tr-TR" dirty="0"/>
          </a:p>
        </p:txBody>
      </p:sp>
    </p:spTree>
    <p:extLst>
      <p:ext uri="{BB962C8B-B14F-4D97-AF65-F5344CB8AC3E}">
        <p14:creationId xmlns:p14="http://schemas.microsoft.com/office/powerpoint/2010/main" val="42518235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26</TotalTime>
  <Words>489</Words>
  <Application>Microsoft Office PowerPoint</Application>
  <PresentationFormat>On-screen Show (4:3)</PresentationFormat>
  <Paragraphs>64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Adjacency</vt:lpstr>
      <vt:lpstr>Linux Platformları Dns Server Kurulumu</vt:lpstr>
      <vt:lpstr>DNS(Domain Name System) Nedir? </vt:lpstr>
      <vt:lpstr>Domain ve Subdomain nedir? </vt:lpstr>
      <vt:lpstr>Bind nedir? </vt:lpstr>
      <vt:lpstr>Bind9 DNS Server Kurulumu Linux - Ubuntu 16.04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Platformları Dns Server Kurulumu</dc:title>
  <dc:creator>Lenovo</dc:creator>
  <cp:lastModifiedBy>Lenovo</cp:lastModifiedBy>
  <cp:revision>4</cp:revision>
  <dcterms:created xsi:type="dcterms:W3CDTF">2006-08-16T00:00:00Z</dcterms:created>
  <dcterms:modified xsi:type="dcterms:W3CDTF">2018-12-20T22:21:38Z</dcterms:modified>
</cp:coreProperties>
</file>