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12/21/2018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inux.org.tr/dagitimlar-kilavuzu/#SECTION000370000000000000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inux.org.tr/dagitimlar-kilavuzu/#SECTION0003800000000000000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ekirdek.uludag.org.tr/~meren/belgeler/dagitim_belgesi/dagitim_belgesi_single_html/#foot339" TargetMode="External"/><Relationship Id="rId2" Type="http://schemas.openxmlformats.org/officeDocument/2006/relationships/hyperlink" Target="https://linux.org.tr/dagitimlar-kilavuzu/#SECTION00039000000000000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ekirdek.uludag.org.tr/~meren/belgeler/dagitim_belgesi/dagitim_belgesi_single_html/#foot340" TargetMode="External"/><Relationship Id="rId2" Type="http://schemas.openxmlformats.org/officeDocument/2006/relationships/hyperlink" Target="https://linux.org.tr/dagitimlar-kilavuzu/#SECTION0003100000000000000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ekirdek.uludag.org.tr/~meren/belgeler/dagitim_belgesi/dagitim_belgesi_single_html/#foot341" TargetMode="External"/><Relationship Id="rId2" Type="http://schemas.openxmlformats.org/officeDocument/2006/relationships/hyperlink" Target="https://linux.org.tr/dagitimlar-kilavuzu/#SECTION00031100000000000000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linux.org.tr/dagitimlar-kilavuzu/#tex2html8" TargetMode="External"/><Relationship Id="rId13" Type="http://schemas.openxmlformats.org/officeDocument/2006/relationships/hyperlink" Target="http://www.archlinuxtr.org/" TargetMode="External"/><Relationship Id="rId18" Type="http://schemas.openxmlformats.org/officeDocument/2006/relationships/hyperlink" Target="https://linux.org.tr/dagitimlar-kilavuzu/l#tex2html18" TargetMode="External"/><Relationship Id="rId26" Type="http://schemas.openxmlformats.org/officeDocument/2006/relationships/hyperlink" Target="https://linux.org.tr/dagitimlar-kilavuzu/l#tex2html26" TargetMode="External"/><Relationship Id="rId39" Type="http://schemas.openxmlformats.org/officeDocument/2006/relationships/hyperlink" Target="http://lwn.net/Articles/84851/" TargetMode="External"/><Relationship Id="rId3" Type="http://schemas.openxmlformats.org/officeDocument/2006/relationships/hyperlink" Target="http://www.gnu.org/" TargetMode="External"/><Relationship Id="rId21" Type="http://schemas.openxmlformats.org/officeDocument/2006/relationships/hyperlink" Target="http://www.gentoo.org/" TargetMode="External"/><Relationship Id="rId34" Type="http://schemas.openxmlformats.org/officeDocument/2006/relationships/hyperlink" Target="https://linux.org.tr/dagitimlar-kilavuzu/#tex2html34" TargetMode="External"/><Relationship Id="rId42" Type="http://schemas.openxmlformats.org/officeDocument/2006/relationships/hyperlink" Target="https://linux.org.tr/dagitimlar-kilavuzu/#tex2html42" TargetMode="External"/><Relationship Id="rId7" Type="http://schemas.openxmlformats.org/officeDocument/2006/relationships/hyperlink" Target="http://cekirdek.pardus.org.tr/~meren/gnu.html" TargetMode="External"/><Relationship Id="rId12" Type="http://schemas.openxmlformats.org/officeDocument/2006/relationships/hyperlink" Target="https://linux.org.tr/dagitimlar-kilavuzu/l#tex2html12" TargetMode="External"/><Relationship Id="rId17" Type="http://schemas.openxmlformats.org/officeDocument/2006/relationships/hyperlink" Target="http://www.redhat.com/" TargetMode="External"/><Relationship Id="rId25" Type="http://schemas.openxmlformats.org/officeDocument/2006/relationships/hyperlink" Target="http://forums.gentoo.org/" TargetMode="External"/><Relationship Id="rId33" Type="http://schemas.openxmlformats.org/officeDocument/2006/relationships/hyperlink" Target="http://www.knoppix.de/" TargetMode="External"/><Relationship Id="rId38" Type="http://schemas.openxmlformats.org/officeDocument/2006/relationships/hyperlink" Target="https://linux.org.tr/dagitimlar-kilavuzu/#tex2html38" TargetMode="External"/><Relationship Id="rId2" Type="http://schemas.openxmlformats.org/officeDocument/2006/relationships/hyperlink" Target="https://linux.org.tr/dagitimlar-kilavuzu/#tex2html2" TargetMode="External"/><Relationship Id="rId16" Type="http://schemas.openxmlformats.org/officeDocument/2006/relationships/hyperlink" Target="https://linux.org.tr/dagitimlar-kilavuzu/#tex2html16" TargetMode="External"/><Relationship Id="rId20" Type="http://schemas.openxmlformats.org/officeDocument/2006/relationships/hyperlink" Target="https://linux.org.tr/dagitimlar-kilavuzu/#tex2html20" TargetMode="External"/><Relationship Id="rId29" Type="http://schemas.openxmlformats.org/officeDocument/2006/relationships/hyperlink" Target="http://www.gentoo.org/main/en/lists.xml" TargetMode="External"/><Relationship Id="rId41" Type="http://schemas.openxmlformats.org/officeDocument/2006/relationships/hyperlink" Target="http://www.pardus.org.tr/" TargetMode="External"/><Relationship Id="rId1" Type="http://schemas.openxmlformats.org/officeDocument/2006/relationships/slideLayout" Target="../slideLayouts/slideLayout2.xml"/><Relationship Id="rId6" Type="http://schemas.openxmlformats.org/officeDocument/2006/relationships/hyperlink" Target="https://linux.org.tr/dagitimlar-kilavuzu/#tex2html6" TargetMode="External"/><Relationship Id="rId11" Type="http://schemas.openxmlformats.org/officeDocument/2006/relationships/hyperlink" Target="http://liste.linux.org.tr/" TargetMode="External"/><Relationship Id="rId24" Type="http://schemas.openxmlformats.org/officeDocument/2006/relationships/hyperlink" Target="https://linux.org.tr/dagitimlar-kilavuzu/#tex2html24" TargetMode="External"/><Relationship Id="rId32" Type="http://schemas.openxmlformats.org/officeDocument/2006/relationships/hyperlink" Target="https://linux.org.tr/dagitimlar-kilavuzu/#tex2html32" TargetMode="External"/><Relationship Id="rId37" Type="http://schemas.openxmlformats.org/officeDocument/2006/relationships/hyperlink" Target="http://lwn.net/Articles/31458/" TargetMode="External"/><Relationship Id="rId40" Type="http://schemas.openxmlformats.org/officeDocument/2006/relationships/hyperlink" Target="https://linux.org.tr/dagitimlar-kilavuzu/#tex2html40" TargetMode="External"/><Relationship Id="rId45" Type="http://schemas.openxmlformats.org/officeDocument/2006/relationships/hyperlink" Target="http://www.desktoplinux.com/cgi-bin/survey/survey.cgi?view=archive&amp;id=0813200712407" TargetMode="External"/><Relationship Id="rId5" Type="http://schemas.openxmlformats.org/officeDocument/2006/relationships/hyperlink" Target="http://www.paul.sladen.org/pronunciation/torvalds-says-linux.wav" TargetMode="External"/><Relationship Id="rId15" Type="http://schemas.openxmlformats.org/officeDocument/2006/relationships/hyperlink" Target="http://www.debian.org/" TargetMode="External"/><Relationship Id="rId23" Type="http://schemas.openxmlformats.org/officeDocument/2006/relationships/hyperlink" Target="http://www-106.ibm.com/developerworks/library/l-dist1.html" TargetMode="External"/><Relationship Id="rId28" Type="http://schemas.openxmlformats.org/officeDocument/2006/relationships/hyperlink" Target="https://linux.org.tr/dagitimlar-kilavuzu/#tex2html28" TargetMode="External"/><Relationship Id="rId36" Type="http://schemas.openxmlformats.org/officeDocument/2006/relationships/hyperlink" Target="https://linux.org.tr/dagitimlar-kilavuzu/#tex2html36" TargetMode="External"/><Relationship Id="rId10" Type="http://schemas.openxmlformats.org/officeDocument/2006/relationships/hyperlink" Target="https://linux.org.tr/dagitimlar-kilavuzu/l#tex2html10" TargetMode="External"/><Relationship Id="rId19" Type="http://schemas.openxmlformats.org/officeDocument/2006/relationships/hyperlink" Target="http://fedora.redhat.com/" TargetMode="External"/><Relationship Id="rId31" Type="http://schemas.openxmlformats.org/officeDocument/2006/relationships/hyperlink" Target="http://www.mandrake.com/" TargetMode="External"/><Relationship Id="rId44" Type="http://schemas.openxmlformats.org/officeDocument/2006/relationships/hyperlink" Target="https://linux.org.tr/dagitimlar-kilavuzu/#tex2html44" TargetMode="External"/><Relationship Id="rId4" Type="http://schemas.openxmlformats.org/officeDocument/2006/relationships/hyperlink" Target="https://linux.org.tr/dagitimlar-kilavuzu/#tex2html4" TargetMode="External"/><Relationship Id="rId9" Type="http://schemas.openxmlformats.org/officeDocument/2006/relationships/hyperlink" Target="http://www.lkd.org.tr/" TargetMode="External"/><Relationship Id="rId14" Type="http://schemas.openxmlformats.org/officeDocument/2006/relationships/hyperlink" Target="https://linux.org.tr/dagitimlar-kilavuzu/l#tex2html14" TargetMode="External"/><Relationship Id="rId22" Type="http://schemas.openxmlformats.org/officeDocument/2006/relationships/hyperlink" Target="https://linux.org.tr/dagitimlar-kilavuzu/#tex2html22" TargetMode="External"/><Relationship Id="rId27" Type="http://schemas.openxmlformats.org/officeDocument/2006/relationships/hyperlink" Target="http://www.gentoo.org/main/en/irc.xml" TargetMode="External"/><Relationship Id="rId30" Type="http://schemas.openxmlformats.org/officeDocument/2006/relationships/hyperlink" Target="https://linux.org.tr/dagitimlar-kilavuzu/#tex2html30" TargetMode="External"/><Relationship Id="rId35" Type="http://schemas.openxmlformats.org/officeDocument/2006/relationships/hyperlink" Target="http://www.osnews.com/story.php?news_id=2305" TargetMode="External"/><Relationship Id="rId43" Type="http://schemas.openxmlformats.org/officeDocument/2006/relationships/hyperlink" Target="http://www.slackwar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linux.org.tr/dagitimlar-kilavuzu/#SECTION00037000000000000000" TargetMode="External"/><Relationship Id="rId3" Type="http://schemas.openxmlformats.org/officeDocument/2006/relationships/hyperlink" Target="https://linux.org.tr/dagitimlar-kilavuzu/#SECTION00032000000000000000" TargetMode="External"/><Relationship Id="rId7" Type="http://schemas.openxmlformats.org/officeDocument/2006/relationships/hyperlink" Target="https://linux.org.tr/dagitimlar-kilavuzu/#SECTION00036000000000000000" TargetMode="External"/><Relationship Id="rId12" Type="http://schemas.openxmlformats.org/officeDocument/2006/relationships/hyperlink" Target="https://linux.org.tr/dagitimlar-kilavuzu/#SECTION000311000000000000000" TargetMode="External"/><Relationship Id="rId2" Type="http://schemas.openxmlformats.org/officeDocument/2006/relationships/hyperlink" Target="https://linux.org.tr/dagitimlar-kilavuzu/#SECTION00031000000000000000" TargetMode="External"/><Relationship Id="rId1" Type="http://schemas.openxmlformats.org/officeDocument/2006/relationships/slideLayout" Target="../slideLayouts/slideLayout2.xml"/><Relationship Id="rId6" Type="http://schemas.openxmlformats.org/officeDocument/2006/relationships/hyperlink" Target="https://linux.org.tr/dagitimlar-kilavuzu/#SECTION00035000000000000000" TargetMode="External"/><Relationship Id="rId11" Type="http://schemas.openxmlformats.org/officeDocument/2006/relationships/hyperlink" Target="https://linux.org.tr/dagitimlar-kilavuzu/#SECTION000310000000000000000" TargetMode="External"/><Relationship Id="rId5" Type="http://schemas.openxmlformats.org/officeDocument/2006/relationships/hyperlink" Target="https://linux.org.tr/dagitimlar-kilavuzu/#SECTION00034000000000000000" TargetMode="External"/><Relationship Id="rId10" Type="http://schemas.openxmlformats.org/officeDocument/2006/relationships/hyperlink" Target="https://linux.org.tr/dagitimlar-kilavuzu/#SECTION00039000000000000000" TargetMode="External"/><Relationship Id="rId4" Type="http://schemas.openxmlformats.org/officeDocument/2006/relationships/hyperlink" Target="https://linux.org.tr/dagitimlar-kilavuzu/#SECTION00033000000000000000" TargetMode="External"/><Relationship Id="rId9" Type="http://schemas.openxmlformats.org/officeDocument/2006/relationships/hyperlink" Target="https://linux.org.tr/dagitimlar-kilavuzu/#SECTION00038000000000000000"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linux.org.tr/dagitimlar-kilavuzu/#SECTION00031000000000000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inux.org.tr/dagitimlar-kilavuzu/#SECTION000320000000000000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nux.org.tr/dagitimlar-kilavuzu/#SECTION000330000000000000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inux.org.tr/dagitimlar-kilavuzu/#SECTION00034000000000000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inux.org.tr/dagitimlar-kilavuzu/#SECTION000350000000000000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inux.org.tr/dagitimlar-kilavuzu/#SECTION000360000000000000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543800" cy="2593975"/>
          </a:xfrm>
        </p:spPr>
        <p:txBody>
          <a:bodyPr/>
          <a:lstStyle/>
          <a:p>
            <a:r>
              <a:rPr lang="tr-TR" dirty="0" smtClean="0"/>
              <a:t>Linux Dağıtımları</a:t>
            </a:r>
            <a:br>
              <a:rPr lang="tr-TR" dirty="0" smtClean="0"/>
            </a:br>
            <a:endParaRPr lang="tr-TR" dirty="0"/>
          </a:p>
        </p:txBody>
      </p:sp>
      <p:sp>
        <p:nvSpPr>
          <p:cNvPr id="3" name="Subtitle 2"/>
          <p:cNvSpPr>
            <a:spLocks noGrp="1"/>
          </p:cNvSpPr>
          <p:nvPr>
            <p:ph type="subTitle" idx="1"/>
          </p:nvPr>
        </p:nvSpPr>
        <p:spPr/>
        <p:txBody>
          <a:bodyPr/>
          <a:lstStyle/>
          <a:p>
            <a:pPr algn="ctr"/>
            <a:r>
              <a:rPr lang="tr-TR" dirty="0" smtClean="0"/>
              <a:t>201514059</a:t>
            </a:r>
          </a:p>
          <a:p>
            <a:pPr algn="ctr"/>
            <a:r>
              <a:rPr lang="tr-TR" dirty="0" smtClean="0"/>
              <a:t>Aykut Tanrıkulu</a:t>
            </a:r>
            <a:endParaRPr lang="tr-TR" dirty="0"/>
          </a:p>
        </p:txBody>
      </p:sp>
    </p:spTree>
    <p:extLst>
      <p:ext uri="{BB962C8B-B14F-4D97-AF65-F5344CB8AC3E}">
        <p14:creationId xmlns:p14="http://schemas.microsoft.com/office/powerpoint/2010/main" val="3361072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hlinkClick r:id="rId2"/>
              </a:rPr>
              <a:t>Knoppix</a:t>
            </a:r>
            <a:endParaRPr lang="tr-TR" dirty="0"/>
          </a:p>
        </p:txBody>
      </p:sp>
      <p:sp>
        <p:nvSpPr>
          <p:cNvPr id="3" name="Content Placeholder 2"/>
          <p:cNvSpPr>
            <a:spLocks noGrp="1"/>
          </p:cNvSpPr>
          <p:nvPr>
            <p:ph idx="1"/>
          </p:nvPr>
        </p:nvSpPr>
        <p:spPr>
          <a:xfrm>
            <a:off x="228600" y="1219200"/>
            <a:ext cx="7620000" cy="4800600"/>
          </a:xfrm>
        </p:spPr>
        <p:txBody>
          <a:bodyPr>
            <a:normAutofit fontScale="92500" lnSpcReduction="10000"/>
          </a:bodyPr>
          <a:lstStyle/>
          <a:p>
            <a:r>
              <a:rPr lang="tr-TR" dirty="0"/>
              <a:t>Almanya’da Klaus Knopper tarafından geliştirilen ve Debian tabanlı olan Knoppix’in, özellikle otomatik donanım tanıma konusunda çıtayı yükseğe çektiğini söylemek yanlış olmaz. Rahat açılışı, sunduğu yazılımların çeşitliliği, on-the-fly sıkıştırma tekniği ve sabit dist üzerine kurulum yapabilmesi özellikleri Knoppix’i bir Linux dağıtımı olmanın ötesinde vazgeçilmez bir araç haline getirmiştir. Bir kurtarma diski olarak, Linux’u daha görmemiş olanlara sunmak amacıyla, ya da satın almadan önce bir bilgisayarı denemek amacıyla kullanılabilmektedir. Bunların dışında, günlük işleri görmek amacıyla kullanılabilecek bir Linux dağıtımıdır</a:t>
            </a:r>
            <a:r>
              <a:rPr lang="tr-TR" dirty="0" smtClean="0"/>
              <a:t>.</a:t>
            </a:r>
          </a:p>
          <a:p>
            <a:r>
              <a:rPr lang="tr-TR" b="1" dirty="0" smtClean="0"/>
              <a:t>Avantajları:</a:t>
            </a:r>
          </a:p>
          <a:p>
            <a:r>
              <a:rPr lang="tr-TR" dirty="0"/>
              <a:t>Çok iyi donanım tanıma, sabit disk kurulumu olmadan CD’den çalışması ve sabit disklere özellikle istenmediği taktirde dokunmaması, sistem kurtarma aracı olarak kullanılabilmesi.</a:t>
            </a:r>
            <a:endParaRPr lang="tr-TR" b="1" dirty="0" smtClean="0"/>
          </a:p>
          <a:p>
            <a:r>
              <a:rPr lang="tr-TR" b="1" dirty="0" smtClean="0"/>
              <a:t>Dezavantajları:</a:t>
            </a:r>
          </a:p>
          <a:p>
            <a:r>
              <a:rPr lang="tr-TR" dirty="0"/>
              <a:t>Sadece CD’den çalıştığı takdirde hızda ve performansda azalma.</a:t>
            </a:r>
            <a:endParaRPr lang="tr-TR" dirty="0"/>
          </a:p>
        </p:txBody>
      </p:sp>
    </p:spTree>
    <p:extLst>
      <p:ext uri="{BB962C8B-B14F-4D97-AF65-F5344CB8AC3E}">
        <p14:creationId xmlns:p14="http://schemas.microsoft.com/office/powerpoint/2010/main" val="1024589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620000" cy="1143000"/>
          </a:xfrm>
        </p:spPr>
        <p:txBody>
          <a:bodyPr/>
          <a:lstStyle/>
          <a:p>
            <a:r>
              <a:rPr lang="tr-TR" dirty="0">
                <a:hlinkClick r:id="rId2"/>
              </a:rPr>
              <a:t>openSUSE</a:t>
            </a:r>
            <a:endParaRPr lang="tr-TR" dirty="0"/>
          </a:p>
        </p:txBody>
      </p:sp>
      <p:sp>
        <p:nvSpPr>
          <p:cNvPr id="3" name="Content Placeholder 2"/>
          <p:cNvSpPr>
            <a:spLocks noGrp="1"/>
          </p:cNvSpPr>
          <p:nvPr>
            <p:ph idx="1"/>
          </p:nvPr>
        </p:nvSpPr>
        <p:spPr>
          <a:xfrm>
            <a:off x="0" y="914400"/>
            <a:ext cx="8534400" cy="6096000"/>
          </a:xfrm>
        </p:spPr>
        <p:txBody>
          <a:bodyPr>
            <a:normAutofit fontScale="92500"/>
          </a:bodyPr>
          <a:lstStyle/>
          <a:p>
            <a:r>
              <a:rPr lang="tr-TR" dirty="0"/>
              <a:t>Daha önceden ismi S.u.S.E. GmBH (Software und System-Entwicklung (Yazılım ve Sistem Geliştirme)) olan SuSe AG, önce Almanya daha sonra ABD’de kayıtlı bir firma olarak Peter MacDonald tarafından 1992’de kurulmuştur ve SuSe Linux bu firma çatısında geliştirilmiş bir dağıtımdır (daha sonradan SuSE AG firmasının Novell’e satılması sonucunda SuSe Linux, openSUSE adını almıştır. Bu gün openSUSE, Novell’in SUSE Linux Enterprise Server ve SUSE Linux Enterprise Desktop isimli ücretli desteğe sahip 2 dağıtımının kod tabanını oluşturur</a:t>
            </a:r>
            <a:r>
              <a:rPr lang="tr-TR" dirty="0" smtClean="0"/>
              <a:t>).</a:t>
            </a:r>
          </a:p>
          <a:p>
            <a:r>
              <a:rPr lang="tr-TR" b="1" dirty="0" smtClean="0"/>
              <a:t>Avantajları:</a:t>
            </a:r>
          </a:p>
          <a:p>
            <a:r>
              <a:rPr lang="tr-TR" dirty="0"/>
              <a:t>Kolay kurulum ve yönetim, SaX2 ile neredeyse otomatikleşmiş X kurulumu, YaST2 sayesinde kolay sistem kurulum ve yönetimi, geniş paket deposu .</a:t>
            </a:r>
            <a:endParaRPr lang="tr-TR" b="1" dirty="0" smtClean="0"/>
          </a:p>
          <a:p>
            <a:r>
              <a:rPr lang="tr-TR" b="1" dirty="0" smtClean="0"/>
              <a:t>Dezavantajları:</a:t>
            </a:r>
          </a:p>
          <a:p>
            <a:r>
              <a:rPr lang="tr-TR" dirty="0"/>
              <a:t>Tüm paketlerin yerelleştirme özellikleri için ek CD gereksinimi, belirsiz sürüm yenileme periyodu, bir önceki sürümden yeni sürüme sistemi kapatmadan güncelleme yapılamaması, önceki sürümlerde varolan paketlerin sonraki sürümlerden kaldırılması riski, bazı paketlerin elle derlenmesinde karşılaşılan bağımlılık problemleri, topluluk destekli paket depolarının azalması, Novell’in ticari ilişkileri yüzünden dağıtımın geliştirici kadrosunda eksilmeler.</a:t>
            </a:r>
            <a:endParaRPr lang="tr-TR" dirty="0" smtClean="0"/>
          </a:p>
        </p:txBody>
      </p:sp>
    </p:spTree>
    <p:extLst>
      <p:ext uri="{BB962C8B-B14F-4D97-AF65-F5344CB8AC3E}">
        <p14:creationId xmlns:p14="http://schemas.microsoft.com/office/powerpoint/2010/main" val="165370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hlinkClick r:id="rId2"/>
              </a:rPr>
              <a:t>Pardus</a:t>
            </a:r>
            <a:endParaRPr lang="tr-TR" dirty="0"/>
          </a:p>
        </p:txBody>
      </p:sp>
      <p:sp>
        <p:nvSpPr>
          <p:cNvPr id="3" name="Content Placeholder 2"/>
          <p:cNvSpPr>
            <a:spLocks noGrp="1"/>
          </p:cNvSpPr>
          <p:nvPr>
            <p:ph idx="1"/>
          </p:nvPr>
        </p:nvSpPr>
        <p:spPr/>
        <p:txBody>
          <a:bodyPr>
            <a:normAutofit fontScale="92500" lnSpcReduction="10000"/>
          </a:bodyPr>
          <a:lstStyle/>
          <a:p>
            <a:r>
              <a:rPr lang="tr-TR" dirty="0"/>
              <a:t>Pardus</a:t>
            </a:r>
            <a:r>
              <a:rPr lang="tr-TR" baseline="30000" dirty="0">
                <a:hlinkClick r:id="rId3"/>
              </a:rPr>
              <a:t>20</a:t>
            </a:r>
            <a:r>
              <a:rPr lang="tr-TR" dirty="0"/>
              <a:t>, 2003 yılından bu yana Tübitak/UEKAE bünyesinde geliştirilmekte olan, öncelikli hedefi olarak, bilişim okur-yazarlığına sahip bilgisayar kullanıcılarının temel masaüstü ihtiyaçlarını belirlemiş, proje kapsamında geliştirilen araçları ile kurulum, yapılandırma ve kullanım kolaylığı sunan bir GNU/Linux dağıtımıdır.</a:t>
            </a:r>
          </a:p>
          <a:p>
            <a:r>
              <a:rPr lang="tr-TR" dirty="0"/>
              <a:t>Pardus sürümleri “Kurulan” ve “Çalışan” olmak üzere iki farklı CD halinde yayınlanmaktadır. Yaklaşık 3 aylık aralıklarla ara sürümler ve yılda bir kez de yeni sürüm sunulmaktadır. Bu yazının yazıldığı tarih itibariyle Pardus’un son sürümü 2008.1 Hyaena Hyaena’dır.</a:t>
            </a:r>
          </a:p>
          <a:p>
            <a:r>
              <a:rPr lang="tr-TR" b="1" dirty="0" smtClean="0"/>
              <a:t>Avantajları:</a:t>
            </a:r>
          </a:p>
          <a:p>
            <a:r>
              <a:rPr lang="tr-TR" dirty="0"/>
              <a:t>Kolay kurulum, kolay kullanımlı sistem araçları, güncel paket deposu, hızlı ve pratik paket yönetim sistemi</a:t>
            </a:r>
            <a:endParaRPr lang="tr-TR" b="1" dirty="0" smtClean="0"/>
          </a:p>
          <a:p>
            <a:r>
              <a:rPr lang="tr-TR" b="1" dirty="0" smtClean="0"/>
              <a:t>Dezavantajları:</a:t>
            </a:r>
          </a:p>
          <a:p>
            <a:r>
              <a:rPr lang="tr-TR" dirty="0"/>
              <a:t>Yansı sayısının azlığı, Pardus araçları ile ilgili dokümanların az olması, 64 bit sürümünün bulunmaması, sadece standart kurulumu desteklemesi</a:t>
            </a:r>
            <a:endParaRPr lang="tr-TR" dirty="0"/>
          </a:p>
        </p:txBody>
      </p:sp>
    </p:spTree>
    <p:extLst>
      <p:ext uri="{BB962C8B-B14F-4D97-AF65-F5344CB8AC3E}">
        <p14:creationId xmlns:p14="http://schemas.microsoft.com/office/powerpoint/2010/main" val="100519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hlinkClick r:id="rId2"/>
              </a:rPr>
              <a:t>Slackware</a:t>
            </a:r>
            <a:endParaRPr lang="tr-TR" dirty="0"/>
          </a:p>
        </p:txBody>
      </p:sp>
      <p:sp>
        <p:nvSpPr>
          <p:cNvPr id="3" name="Content Placeholder 2"/>
          <p:cNvSpPr>
            <a:spLocks noGrp="1"/>
          </p:cNvSpPr>
          <p:nvPr>
            <p:ph idx="1"/>
          </p:nvPr>
        </p:nvSpPr>
        <p:spPr/>
        <p:txBody>
          <a:bodyPr>
            <a:normAutofit lnSpcReduction="10000"/>
          </a:bodyPr>
          <a:lstStyle/>
          <a:p>
            <a:r>
              <a:rPr lang="tr-TR" dirty="0"/>
              <a:t>Slackware Linux</a:t>
            </a:r>
            <a:r>
              <a:rPr lang="tr-TR" baseline="30000" dirty="0">
                <a:hlinkClick r:id="rId3"/>
              </a:rPr>
              <a:t>21</a:t>
            </a:r>
            <a:r>
              <a:rPr lang="tr-TR" dirty="0"/>
              <a:t>, Patrick Volkerding tarafından 1992 de yaratılmış olan en eski Linux dağıtımıdır. Grafiksel konfigürasyon araçları ve basit arayüzler sunmaktan ziyade, sizin Linux’a aşina olmanızı bekleyen bir yapıya sahiptir. Diğer dağıtımlar geliştirmesi zor fakat kullanması kolay arayüzler sunarken, Slackware’de her şeyi konfigürasyon dosyalarına bizzat el atarak halletmeniz gerekir. Bundan dolayı Slackware kullanmayı düşünen acemiler Linux öğrenmek için zaman harcamaya hazır olmalıdırlar</a:t>
            </a:r>
            <a:r>
              <a:rPr lang="tr-TR" dirty="0" smtClean="0"/>
              <a:t>.</a:t>
            </a:r>
          </a:p>
          <a:p>
            <a:r>
              <a:rPr lang="tr-TR" b="1" dirty="0" smtClean="0"/>
              <a:t>Avantajları:</a:t>
            </a:r>
          </a:p>
          <a:p>
            <a:r>
              <a:rPr lang="tr-TR" dirty="0"/>
              <a:t>Yüksek kararlılık, daha az hata, UNIX prensiplerine sıkı bağlılık.</a:t>
            </a:r>
            <a:endParaRPr lang="tr-TR" b="1" dirty="0" smtClean="0"/>
          </a:p>
          <a:p>
            <a:r>
              <a:rPr lang="tr-TR" b="1" dirty="0" smtClean="0"/>
              <a:t>Dezavantajları:</a:t>
            </a:r>
          </a:p>
          <a:p>
            <a:r>
              <a:rPr lang="tr-TR" dirty="0"/>
              <a:t>Neredeyse hiç konfigürasyon aracı olmaması, yeni kullanıcılar için zor kurulum.</a:t>
            </a:r>
            <a:endParaRPr lang="tr-TR" dirty="0"/>
          </a:p>
        </p:txBody>
      </p:sp>
    </p:spTree>
    <p:extLst>
      <p:ext uri="{BB962C8B-B14F-4D97-AF65-F5344CB8AC3E}">
        <p14:creationId xmlns:p14="http://schemas.microsoft.com/office/powerpoint/2010/main" val="181090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43000"/>
          </a:xfrm>
        </p:spPr>
        <p:txBody>
          <a:bodyPr/>
          <a:lstStyle/>
          <a:p>
            <a:r>
              <a:rPr lang="tr-TR" dirty="0">
                <a:hlinkClick r:id="rId2"/>
              </a:rPr>
              <a:t>Ubuntu</a:t>
            </a:r>
            <a:endParaRPr lang="tr-TR" dirty="0"/>
          </a:p>
        </p:txBody>
      </p:sp>
      <p:sp>
        <p:nvSpPr>
          <p:cNvPr id="3" name="Content Placeholder 2"/>
          <p:cNvSpPr>
            <a:spLocks noGrp="1"/>
          </p:cNvSpPr>
          <p:nvPr>
            <p:ph idx="1"/>
          </p:nvPr>
        </p:nvSpPr>
        <p:spPr>
          <a:xfrm>
            <a:off x="0" y="762000"/>
            <a:ext cx="8458200" cy="6096000"/>
          </a:xfrm>
        </p:spPr>
        <p:txBody>
          <a:bodyPr>
            <a:normAutofit lnSpcReduction="10000"/>
          </a:bodyPr>
          <a:lstStyle/>
          <a:p>
            <a:r>
              <a:rPr lang="tr-TR" dirty="0"/>
              <a:t>Ubuntu Canonical Ltd. Tarafından başlatılan ve finanse edilen bir açık kaynak işletim sistemi projesidir. İlk sürümü Ubuntu 4.10 Warty Warthog 2004 Kasım ayında dağıtılmaya başlanmıştır. Ayrıca kurulum medyalarını posta yoluyla ücretsiz olarak son kullanıcıya ulaştıran ilk dağıtımdır.</a:t>
            </a:r>
          </a:p>
          <a:p>
            <a:r>
              <a:rPr lang="tr-TR" dirty="0"/>
              <a:t>Güney Afrikalı bir şirket tarafından yürütüldüğü halde açık kaynak olan bu dağıtım, arkasına aldığı bu güçle beraber bir çok son kullanıcının bilgisayarında tercih ettiği dağıtım olmuştur. 2007 yılında yapılmış olan bir araştırmanın sonucuna göre</a:t>
            </a:r>
            <a:r>
              <a:rPr lang="tr-TR" baseline="30000" dirty="0">
                <a:hlinkClick r:id="rId3"/>
              </a:rPr>
              <a:t>22</a:t>
            </a:r>
            <a:r>
              <a:rPr lang="tr-TR" dirty="0"/>
              <a:t> GNU/Linux kullanıcılarının %30 gibi büyük bir kısmı bilgisayarlarında Ubuntu kullanmaktadır</a:t>
            </a:r>
            <a:r>
              <a:rPr lang="tr-TR" dirty="0" smtClean="0"/>
              <a:t>.</a:t>
            </a:r>
            <a:r>
              <a:rPr lang="tr-TR" b="1" dirty="0"/>
              <a:t> </a:t>
            </a:r>
            <a:endParaRPr lang="tr-TR" b="1" dirty="0" smtClean="0"/>
          </a:p>
          <a:p>
            <a:r>
              <a:rPr lang="tr-TR" b="1" dirty="0" smtClean="0"/>
              <a:t>Avantajları:</a:t>
            </a:r>
          </a:p>
          <a:p>
            <a:r>
              <a:rPr lang="tr-TR" dirty="0"/>
              <a:t>Geniş kullanım alanı, kararlı ve güncel olması , grafiksel kurulum, grafiksel yapılandırma araçları, iyi belgelendirme, her dilde yeterli miktarda kaynak sunması, aktif topluluk.</a:t>
            </a:r>
            <a:endParaRPr lang="tr-TR" b="1" dirty="0" smtClean="0"/>
          </a:p>
          <a:p>
            <a:r>
              <a:rPr lang="tr-TR" b="1" dirty="0" smtClean="0"/>
              <a:t>Dezavantajları:</a:t>
            </a:r>
          </a:p>
          <a:p>
            <a:r>
              <a:rPr lang="tr-TR" dirty="0"/>
              <a:t>İleri düzey kullanıcılara hitap etmiyor olması, sürüm güncellemelerinde hatalar yaşanması.</a:t>
            </a:r>
            <a:endParaRPr lang="tr-TR" b="1" dirty="0" smtClean="0"/>
          </a:p>
          <a:p>
            <a:endParaRPr lang="tr-TR" dirty="0"/>
          </a:p>
          <a:p>
            <a:endParaRPr lang="tr-TR" dirty="0"/>
          </a:p>
        </p:txBody>
      </p:sp>
    </p:spTree>
    <p:extLst>
      <p:ext uri="{BB962C8B-B14F-4D97-AF65-F5344CB8AC3E}">
        <p14:creationId xmlns:p14="http://schemas.microsoft.com/office/powerpoint/2010/main" val="414752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620000" cy="1143000"/>
          </a:xfrm>
        </p:spPr>
        <p:txBody>
          <a:bodyPr/>
          <a:lstStyle/>
          <a:p>
            <a:r>
              <a:rPr lang="tr-TR" dirty="0" smtClean="0"/>
              <a:t>Kaynaklar</a:t>
            </a:r>
            <a:endParaRPr lang="tr-TR" dirty="0"/>
          </a:p>
        </p:txBody>
      </p:sp>
      <p:sp>
        <p:nvSpPr>
          <p:cNvPr id="3" name="Content Placeholder 2"/>
          <p:cNvSpPr>
            <a:spLocks noGrp="1"/>
          </p:cNvSpPr>
          <p:nvPr>
            <p:ph idx="1"/>
          </p:nvPr>
        </p:nvSpPr>
        <p:spPr>
          <a:xfrm>
            <a:off x="0" y="838200"/>
            <a:ext cx="8458200" cy="5992091"/>
          </a:xfrm>
        </p:spPr>
        <p:txBody>
          <a:bodyPr>
            <a:normAutofit fontScale="85000" lnSpcReduction="20000"/>
          </a:bodyPr>
          <a:lstStyle/>
          <a:p>
            <a:r>
              <a:rPr lang="tr-TR" baseline="30000" dirty="0" smtClean="0">
                <a:hlinkClick r:id="rId2"/>
              </a:rPr>
              <a:t>1</a:t>
            </a:r>
            <a:r>
              <a:rPr lang="tr-TR" dirty="0"/>
              <a:t> GNU Web Sayfası </a:t>
            </a:r>
            <a:r>
              <a:rPr lang="tr-TR" dirty="0">
                <a:hlinkClick r:id="rId3"/>
              </a:rPr>
              <a:t>http://www.gnu.org</a:t>
            </a:r>
            <a:r>
              <a:rPr lang="tr-TR" dirty="0"/>
              <a:t/>
            </a:r>
            <a:br>
              <a:rPr lang="tr-TR" dirty="0"/>
            </a:br>
            <a:r>
              <a:rPr lang="tr-TR" baseline="30000" dirty="0">
                <a:hlinkClick r:id="rId4"/>
              </a:rPr>
              <a:t>2</a:t>
            </a:r>
            <a:r>
              <a:rPr lang="tr-TR" dirty="0"/>
              <a:t> Linus Torvalds’ın Linux telaffuzu </a:t>
            </a:r>
            <a:r>
              <a:rPr lang="tr-TR" dirty="0">
                <a:hlinkClick r:id="rId5"/>
              </a:rPr>
              <a:t>http://www.paul.sladen.org/pronunciation/torvalds-says-linux.wav</a:t>
            </a:r>
            <a:r>
              <a:rPr lang="tr-TR" dirty="0"/>
              <a:t/>
            </a:r>
            <a:br>
              <a:rPr lang="tr-TR" dirty="0"/>
            </a:br>
            <a:r>
              <a:rPr lang="tr-TR" baseline="30000" dirty="0">
                <a:hlinkClick r:id="rId6"/>
              </a:rPr>
              <a:t>3</a:t>
            </a:r>
            <a:r>
              <a:rPr lang="tr-TR" dirty="0"/>
              <a:t> </a:t>
            </a:r>
            <a:r>
              <a:rPr lang="tr-TR" dirty="0">
                <a:hlinkClick r:id="rId7"/>
              </a:rPr>
              <a:t>http://cekirdek.pardus.org.tr/~meren/gnu.html</a:t>
            </a:r>
            <a:r>
              <a:rPr lang="tr-TR" dirty="0"/>
              <a:t/>
            </a:r>
            <a:br>
              <a:rPr lang="tr-TR" dirty="0"/>
            </a:br>
            <a:r>
              <a:rPr lang="tr-TR" baseline="30000" dirty="0">
                <a:hlinkClick r:id="rId8"/>
              </a:rPr>
              <a:t>4</a:t>
            </a:r>
            <a:r>
              <a:rPr lang="tr-TR" dirty="0"/>
              <a:t> LKD Web Sayfası </a:t>
            </a:r>
            <a:r>
              <a:rPr lang="tr-TR" dirty="0">
                <a:hlinkClick r:id="rId9"/>
              </a:rPr>
              <a:t>http://www.lkd.org.tr</a:t>
            </a:r>
            <a:r>
              <a:rPr lang="tr-TR" dirty="0"/>
              <a:t/>
            </a:r>
            <a:br>
              <a:rPr lang="tr-TR" dirty="0"/>
            </a:br>
            <a:r>
              <a:rPr lang="tr-TR" baseline="30000" dirty="0">
                <a:hlinkClick r:id="rId10"/>
              </a:rPr>
              <a:t>5</a:t>
            </a:r>
            <a:r>
              <a:rPr lang="tr-TR" dirty="0"/>
              <a:t> LKD E-posta Listeci Arayüzü </a:t>
            </a:r>
            <a:r>
              <a:rPr lang="tr-TR" dirty="0">
                <a:hlinkClick r:id="rId11"/>
              </a:rPr>
              <a:t>http://liste.linux.org.tr</a:t>
            </a:r>
            <a:r>
              <a:rPr lang="tr-TR" dirty="0"/>
              <a:t/>
            </a:r>
            <a:br>
              <a:rPr lang="tr-TR" dirty="0"/>
            </a:br>
            <a:r>
              <a:rPr lang="tr-TR" baseline="30000" dirty="0">
                <a:hlinkClick r:id="rId12"/>
              </a:rPr>
              <a:t>6</a:t>
            </a:r>
            <a:r>
              <a:rPr lang="tr-TR" dirty="0"/>
              <a:t> Arch Linux Türkiye Topluluğu </a:t>
            </a:r>
            <a:r>
              <a:rPr lang="tr-TR" dirty="0">
                <a:hlinkClick r:id="rId13"/>
              </a:rPr>
              <a:t>http://www.archlinuxtr.org</a:t>
            </a:r>
            <a:r>
              <a:rPr lang="tr-TR" dirty="0"/>
              <a:t/>
            </a:r>
            <a:br>
              <a:rPr lang="tr-TR" dirty="0"/>
            </a:br>
            <a:r>
              <a:rPr lang="tr-TR" baseline="30000" dirty="0">
                <a:hlinkClick r:id="rId14"/>
              </a:rPr>
              <a:t>7</a:t>
            </a:r>
            <a:r>
              <a:rPr lang="tr-TR" dirty="0"/>
              <a:t> Debian Linux Ana Sayfası </a:t>
            </a:r>
            <a:r>
              <a:rPr lang="tr-TR" dirty="0">
                <a:hlinkClick r:id="rId15"/>
              </a:rPr>
              <a:t>http://www.debian.org</a:t>
            </a:r>
            <a:r>
              <a:rPr lang="tr-TR" dirty="0"/>
              <a:t/>
            </a:r>
            <a:br>
              <a:rPr lang="tr-TR" dirty="0"/>
            </a:br>
            <a:r>
              <a:rPr lang="tr-TR" baseline="30000" dirty="0">
                <a:hlinkClick r:id="rId16"/>
              </a:rPr>
              <a:t>8</a:t>
            </a:r>
            <a:r>
              <a:rPr lang="tr-TR" dirty="0"/>
              <a:t> RedHat’ın Web Sayfası </a:t>
            </a:r>
            <a:r>
              <a:rPr lang="tr-TR" dirty="0">
                <a:hlinkClick r:id="rId17"/>
              </a:rPr>
              <a:t>http://www.redhat.com</a:t>
            </a:r>
            <a:r>
              <a:rPr lang="tr-TR" dirty="0"/>
              <a:t/>
            </a:r>
            <a:br>
              <a:rPr lang="tr-TR" dirty="0"/>
            </a:br>
            <a:r>
              <a:rPr lang="tr-TR" baseline="30000" dirty="0">
                <a:hlinkClick r:id="rId18"/>
              </a:rPr>
              <a:t>9</a:t>
            </a:r>
            <a:r>
              <a:rPr lang="tr-TR" dirty="0"/>
              <a:t> Fedora Projesi Web Sayfası </a:t>
            </a:r>
            <a:r>
              <a:rPr lang="tr-TR" dirty="0">
                <a:hlinkClick r:id="rId19"/>
              </a:rPr>
              <a:t>http://fedora.redhat.com</a:t>
            </a:r>
            <a:r>
              <a:rPr lang="tr-TR" dirty="0"/>
              <a:t/>
            </a:r>
            <a:br>
              <a:rPr lang="tr-TR" dirty="0"/>
            </a:br>
            <a:r>
              <a:rPr lang="tr-TR" baseline="30000" dirty="0">
                <a:hlinkClick r:id="rId20"/>
              </a:rPr>
              <a:t>10</a:t>
            </a:r>
            <a:r>
              <a:rPr lang="tr-TR" dirty="0"/>
              <a:t> Gentoo Linux Web Sayfası </a:t>
            </a:r>
            <a:r>
              <a:rPr lang="tr-TR" dirty="0">
                <a:hlinkClick r:id="rId21"/>
              </a:rPr>
              <a:t>http://www.gentoo.org</a:t>
            </a:r>
            <a:r>
              <a:rPr lang="tr-TR" dirty="0"/>
              <a:t/>
            </a:r>
            <a:br>
              <a:rPr lang="tr-TR" dirty="0"/>
            </a:br>
            <a:r>
              <a:rPr lang="tr-TR" baseline="30000" dirty="0">
                <a:hlinkClick r:id="rId22"/>
              </a:rPr>
              <a:t>11</a:t>
            </a:r>
            <a:r>
              <a:rPr lang="tr-TR" dirty="0"/>
              <a:t> &gt;Daniel Robbins’in Kaleminden Bir Makale </a:t>
            </a:r>
            <a:r>
              <a:rPr lang="tr-TR" dirty="0">
                <a:hlinkClick r:id="rId23"/>
              </a:rPr>
              <a:t>http://www-106.ibm.com/developerworks/library/l-dist1.html</a:t>
            </a:r>
            <a:r>
              <a:rPr lang="tr-TR" dirty="0"/>
              <a:t/>
            </a:r>
            <a:br>
              <a:rPr lang="tr-TR" dirty="0"/>
            </a:br>
            <a:r>
              <a:rPr lang="tr-TR" baseline="30000" dirty="0">
                <a:hlinkClick r:id="rId24"/>
              </a:rPr>
              <a:t>12</a:t>
            </a:r>
            <a:r>
              <a:rPr lang="tr-TR" dirty="0"/>
              <a:t> Gentoo Forumları </a:t>
            </a:r>
            <a:r>
              <a:rPr lang="tr-TR" dirty="0">
                <a:hlinkClick r:id="rId25"/>
              </a:rPr>
              <a:t>http://forums.gentoo.org</a:t>
            </a:r>
            <a:r>
              <a:rPr lang="tr-TR" dirty="0"/>
              <a:t/>
            </a:r>
            <a:br>
              <a:rPr lang="tr-TR" dirty="0"/>
            </a:br>
            <a:r>
              <a:rPr lang="tr-TR" baseline="30000" dirty="0">
                <a:hlinkClick r:id="rId26"/>
              </a:rPr>
              <a:t>13</a:t>
            </a:r>
            <a:r>
              <a:rPr lang="tr-TR" dirty="0"/>
              <a:t> Gentoo IRC Sunucusu </a:t>
            </a:r>
            <a:r>
              <a:rPr lang="tr-TR" dirty="0">
                <a:hlinkClick r:id="rId27"/>
              </a:rPr>
              <a:t>http://www.gentoo.org/main/en/irc.xml</a:t>
            </a:r>
            <a:r>
              <a:rPr lang="tr-TR" dirty="0"/>
              <a:t/>
            </a:r>
            <a:br>
              <a:rPr lang="tr-TR" dirty="0"/>
            </a:br>
            <a:r>
              <a:rPr lang="tr-TR" baseline="30000" dirty="0">
                <a:hlinkClick r:id="rId28"/>
              </a:rPr>
              <a:t>14</a:t>
            </a:r>
            <a:r>
              <a:rPr lang="tr-TR" dirty="0"/>
              <a:t> Gentoo E-posta Listeleri </a:t>
            </a:r>
            <a:r>
              <a:rPr lang="tr-TR" dirty="0">
                <a:hlinkClick r:id="rId29"/>
              </a:rPr>
              <a:t>http://www.gentoo.org/main/en/lists.xml</a:t>
            </a:r>
            <a:r>
              <a:rPr lang="tr-TR" dirty="0"/>
              <a:t/>
            </a:r>
            <a:br>
              <a:rPr lang="tr-TR" dirty="0"/>
            </a:br>
            <a:r>
              <a:rPr lang="tr-TR" baseline="30000" dirty="0">
                <a:hlinkClick r:id="rId30"/>
              </a:rPr>
              <a:t>15</a:t>
            </a:r>
            <a:r>
              <a:rPr lang="tr-TR" dirty="0"/>
              <a:t> Mandrake Linux Projesi </a:t>
            </a:r>
            <a:r>
              <a:rPr lang="tr-TR" dirty="0">
                <a:hlinkClick r:id="rId31"/>
              </a:rPr>
              <a:t>http://www.mandrake.com</a:t>
            </a:r>
            <a:r>
              <a:rPr lang="tr-TR" dirty="0"/>
              <a:t/>
            </a:r>
            <a:br>
              <a:rPr lang="tr-TR" dirty="0"/>
            </a:br>
            <a:r>
              <a:rPr lang="tr-TR" baseline="30000" dirty="0">
                <a:hlinkClick r:id="rId32"/>
              </a:rPr>
              <a:t>16</a:t>
            </a:r>
            <a:r>
              <a:rPr lang="tr-TR" dirty="0"/>
              <a:t> Knoppix’in Web Sayfası </a:t>
            </a:r>
            <a:r>
              <a:rPr lang="tr-TR" dirty="0">
                <a:hlinkClick r:id="rId33"/>
              </a:rPr>
              <a:t>http://www.knoppix.de</a:t>
            </a:r>
            <a:r>
              <a:rPr lang="tr-TR" dirty="0"/>
              <a:t/>
            </a:r>
            <a:br>
              <a:rPr lang="tr-TR" dirty="0"/>
            </a:br>
            <a:r>
              <a:rPr lang="tr-TR" baseline="30000" dirty="0">
                <a:hlinkClick r:id="rId34"/>
              </a:rPr>
              <a:t>17</a:t>
            </a:r>
            <a:r>
              <a:rPr lang="tr-TR" dirty="0"/>
              <a:t> Klaus Knopper Ropörtajı </a:t>
            </a:r>
            <a:r>
              <a:rPr lang="tr-TR" dirty="0">
                <a:hlinkClick r:id="rId35"/>
              </a:rPr>
              <a:t>http://www.osnews.com/story.php?news_id=2305</a:t>
            </a:r>
            <a:r>
              <a:rPr lang="tr-TR" dirty="0"/>
              <a:t/>
            </a:r>
            <a:br>
              <a:rPr lang="tr-TR" dirty="0"/>
            </a:br>
            <a:r>
              <a:rPr lang="tr-TR" baseline="30000" dirty="0">
                <a:hlinkClick r:id="rId36"/>
              </a:rPr>
              <a:t>18</a:t>
            </a:r>
            <a:r>
              <a:rPr lang="tr-TR" dirty="0"/>
              <a:t> Knoppix Hakkında bir diğer Makale </a:t>
            </a:r>
            <a:r>
              <a:rPr lang="tr-TR" dirty="0">
                <a:hlinkClick r:id="rId37"/>
              </a:rPr>
              <a:t>http://lwn.net/Articles/31458/</a:t>
            </a:r>
            <a:r>
              <a:rPr lang="tr-TR" dirty="0"/>
              <a:t/>
            </a:r>
            <a:br>
              <a:rPr lang="tr-TR" dirty="0"/>
            </a:br>
            <a:r>
              <a:rPr lang="tr-TR" baseline="30000" dirty="0">
                <a:hlinkClick r:id="rId38"/>
              </a:rPr>
              <a:t>19</a:t>
            </a:r>
            <a:r>
              <a:rPr lang="tr-TR" dirty="0"/>
              <a:t> Knoppix Hakkında bir diğer Makale </a:t>
            </a:r>
            <a:r>
              <a:rPr lang="tr-TR" dirty="0">
                <a:hlinkClick r:id="rId39"/>
              </a:rPr>
              <a:t>http://lwn.net/Articles/84851/</a:t>
            </a:r>
            <a:r>
              <a:rPr lang="tr-TR" dirty="0"/>
              <a:t/>
            </a:r>
            <a:br>
              <a:rPr lang="tr-TR" dirty="0"/>
            </a:br>
            <a:r>
              <a:rPr lang="tr-TR" baseline="30000" dirty="0">
                <a:hlinkClick r:id="rId40"/>
              </a:rPr>
              <a:t>20</a:t>
            </a:r>
            <a:r>
              <a:rPr lang="tr-TR" dirty="0"/>
              <a:t> Pardus Projesi Web Sayfası </a:t>
            </a:r>
            <a:r>
              <a:rPr lang="tr-TR" dirty="0">
                <a:hlinkClick r:id="rId41"/>
              </a:rPr>
              <a:t>http://www.pardus.org.tr</a:t>
            </a:r>
            <a:r>
              <a:rPr lang="tr-TR" dirty="0"/>
              <a:t/>
            </a:r>
            <a:br>
              <a:rPr lang="tr-TR" dirty="0"/>
            </a:br>
            <a:r>
              <a:rPr lang="tr-TR" baseline="30000" dirty="0">
                <a:hlinkClick r:id="rId42"/>
              </a:rPr>
              <a:t>21</a:t>
            </a:r>
            <a:r>
              <a:rPr lang="tr-TR" dirty="0"/>
              <a:t> Slackware’in Web Sayfası </a:t>
            </a:r>
            <a:r>
              <a:rPr lang="tr-TR" dirty="0">
                <a:hlinkClick r:id="rId43"/>
              </a:rPr>
              <a:t>http://www.slackware.org</a:t>
            </a:r>
            <a:r>
              <a:rPr lang="tr-TR" dirty="0"/>
              <a:t/>
            </a:r>
            <a:br>
              <a:rPr lang="tr-TR" dirty="0"/>
            </a:br>
            <a:r>
              <a:rPr lang="tr-TR" baseline="30000" dirty="0">
                <a:hlinkClick r:id="rId44"/>
              </a:rPr>
              <a:t>22</a:t>
            </a:r>
            <a:r>
              <a:rPr lang="tr-TR" dirty="0"/>
              <a:t> 2007 yılında yapılmış bir araştırması </a:t>
            </a:r>
            <a:r>
              <a:rPr lang="tr-TR" dirty="0">
                <a:hlinkClick r:id="rId45"/>
              </a:rPr>
              <a:t>http://www.desktoplinux.com/cgi-bin/survey/survey.cgi?view=archive&amp;id=0813200712407</a:t>
            </a:r>
            <a:endParaRPr lang="tr-TR" dirty="0"/>
          </a:p>
          <a:p>
            <a:endParaRPr lang="tr-TR" dirty="0"/>
          </a:p>
        </p:txBody>
      </p:sp>
    </p:spTree>
    <p:extLst>
      <p:ext uri="{BB962C8B-B14F-4D97-AF65-F5344CB8AC3E}">
        <p14:creationId xmlns:p14="http://schemas.microsoft.com/office/powerpoint/2010/main" val="143313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Linux</a:t>
            </a:r>
            <a:endParaRPr lang="tr-TR" dirty="0"/>
          </a:p>
        </p:txBody>
      </p:sp>
      <p:sp>
        <p:nvSpPr>
          <p:cNvPr id="3" name="Content Placeholder 2"/>
          <p:cNvSpPr>
            <a:spLocks noGrp="1"/>
          </p:cNvSpPr>
          <p:nvPr>
            <p:ph idx="1"/>
          </p:nvPr>
        </p:nvSpPr>
        <p:spPr/>
        <p:txBody>
          <a:bodyPr/>
          <a:lstStyle/>
          <a:p>
            <a:r>
              <a:rPr lang="tr-TR" dirty="0" smtClean="0"/>
              <a:t>Linux</a:t>
            </a:r>
            <a:r>
              <a:rPr lang="tr-TR" dirty="0"/>
              <a:t>, Linus Torvalds adında Finlandiya’lı bir bilgisyar mühendisinin 1991 yılında Helsinki Üniversitesi’nde bir öğrenci iken kişisel bilgisayarında kullanmak üzere geliştirmeye başladığı bir işletim sistemi çekirdeğidir </a:t>
            </a:r>
            <a:endParaRPr lang="tr-TR" dirty="0" smtClean="0"/>
          </a:p>
          <a:p>
            <a:r>
              <a:rPr lang="tr-TR" dirty="0" smtClean="0"/>
              <a:t>işletim </a:t>
            </a:r>
            <a:r>
              <a:rPr lang="tr-TR" dirty="0"/>
              <a:t>sisteminin çekirdeği, işletim sisteminin beyni diye tabir edebileceğimiz </a:t>
            </a:r>
            <a:r>
              <a:rPr lang="tr-TR" dirty="0" smtClean="0"/>
              <a:t>kısmıdır</a:t>
            </a:r>
            <a:r>
              <a:rPr lang="tr-TR" dirty="0"/>
              <a:t>.</a:t>
            </a:r>
            <a:endParaRPr lang="tr-TR" dirty="0" smtClean="0"/>
          </a:p>
          <a:p>
            <a:r>
              <a:rPr lang="tr-TR" dirty="0" smtClean="0"/>
              <a:t> </a:t>
            </a:r>
            <a:r>
              <a:rPr lang="tr-TR" dirty="0"/>
              <a:t>İnternet’te yaptığı duyuru sonucunda tüm dünyadan bir çok programcının da desteği ile hızla gelişmiş ve halen aynı destek ile gelişmekte olan açık kaynak kodlu, özgür bir yazılımdır (Linux, Linus Torvalds tarafından “Linuks” şeklinde telaffuz </a:t>
            </a:r>
            <a:r>
              <a:rPr lang="tr-TR" dirty="0" smtClean="0"/>
              <a:t>edilmektedir.</a:t>
            </a:r>
          </a:p>
          <a:p>
            <a:endParaRPr lang="tr-TR" dirty="0"/>
          </a:p>
        </p:txBody>
      </p:sp>
    </p:spTree>
    <p:extLst>
      <p:ext uri="{BB962C8B-B14F-4D97-AF65-F5344CB8AC3E}">
        <p14:creationId xmlns:p14="http://schemas.microsoft.com/office/powerpoint/2010/main" val="180850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Linux Dağıtımları</a:t>
            </a:r>
            <a:endParaRPr lang="tr-TR" dirty="0"/>
          </a:p>
        </p:txBody>
      </p:sp>
      <p:sp>
        <p:nvSpPr>
          <p:cNvPr id="3" name="Content Placeholder 2"/>
          <p:cNvSpPr>
            <a:spLocks noGrp="1"/>
          </p:cNvSpPr>
          <p:nvPr>
            <p:ph idx="1"/>
          </p:nvPr>
        </p:nvSpPr>
        <p:spPr/>
        <p:txBody>
          <a:bodyPr>
            <a:normAutofit/>
          </a:bodyPr>
          <a:lstStyle/>
          <a:p>
            <a:r>
              <a:rPr lang="tr-TR" dirty="0" smtClean="0">
                <a:hlinkClick r:id="rId2"/>
              </a:rPr>
              <a:t>1 </a:t>
            </a:r>
            <a:r>
              <a:rPr lang="tr-TR" dirty="0">
                <a:hlinkClick r:id="rId2"/>
              </a:rPr>
              <a:t>Arch Linux</a:t>
            </a:r>
            <a:endParaRPr lang="tr-TR" dirty="0"/>
          </a:p>
          <a:p>
            <a:r>
              <a:rPr lang="tr-TR" dirty="0" smtClean="0">
                <a:hlinkClick r:id="rId3"/>
              </a:rPr>
              <a:t>2 </a:t>
            </a:r>
            <a:r>
              <a:rPr lang="tr-TR" dirty="0">
                <a:hlinkClick r:id="rId3"/>
              </a:rPr>
              <a:t>Debian</a:t>
            </a:r>
            <a:endParaRPr lang="tr-TR" dirty="0"/>
          </a:p>
          <a:p>
            <a:r>
              <a:rPr lang="tr-TR" dirty="0" smtClean="0">
                <a:hlinkClick r:id="rId4"/>
              </a:rPr>
              <a:t>3 </a:t>
            </a:r>
            <a:r>
              <a:rPr lang="tr-TR" dirty="0">
                <a:hlinkClick r:id="rId4"/>
              </a:rPr>
              <a:t>Fedora</a:t>
            </a:r>
            <a:endParaRPr lang="tr-TR" dirty="0"/>
          </a:p>
          <a:p>
            <a:r>
              <a:rPr lang="tr-TR" dirty="0" smtClean="0">
                <a:hlinkClick r:id="rId5"/>
              </a:rPr>
              <a:t>4 </a:t>
            </a:r>
            <a:r>
              <a:rPr lang="tr-TR" dirty="0">
                <a:hlinkClick r:id="rId5"/>
              </a:rPr>
              <a:t>Gentoo</a:t>
            </a:r>
            <a:endParaRPr lang="tr-TR" dirty="0"/>
          </a:p>
          <a:p>
            <a:r>
              <a:rPr lang="tr-TR" dirty="0" smtClean="0">
                <a:hlinkClick r:id="rId6"/>
              </a:rPr>
              <a:t>5 </a:t>
            </a:r>
            <a:r>
              <a:rPr lang="tr-TR" dirty="0">
                <a:hlinkClick r:id="rId6"/>
              </a:rPr>
              <a:t>Gobolinux</a:t>
            </a:r>
            <a:endParaRPr lang="tr-TR" dirty="0"/>
          </a:p>
          <a:p>
            <a:r>
              <a:rPr lang="tr-TR" dirty="0" smtClean="0">
                <a:hlinkClick r:id="rId7"/>
              </a:rPr>
              <a:t>6 </a:t>
            </a:r>
            <a:r>
              <a:rPr lang="tr-TR" dirty="0">
                <a:hlinkClick r:id="rId7"/>
              </a:rPr>
              <a:t>Mandriva</a:t>
            </a:r>
            <a:endParaRPr lang="tr-TR" dirty="0"/>
          </a:p>
          <a:p>
            <a:r>
              <a:rPr lang="tr-TR" dirty="0" smtClean="0">
                <a:hlinkClick r:id="rId8"/>
              </a:rPr>
              <a:t>7 </a:t>
            </a:r>
            <a:r>
              <a:rPr lang="tr-TR" dirty="0">
                <a:hlinkClick r:id="rId8"/>
              </a:rPr>
              <a:t>Knoppix</a:t>
            </a:r>
            <a:endParaRPr lang="tr-TR" dirty="0"/>
          </a:p>
          <a:p>
            <a:r>
              <a:rPr lang="tr-TR" dirty="0" smtClean="0">
                <a:hlinkClick r:id="rId9"/>
              </a:rPr>
              <a:t>8 </a:t>
            </a:r>
            <a:r>
              <a:rPr lang="tr-TR" dirty="0">
                <a:hlinkClick r:id="rId9"/>
              </a:rPr>
              <a:t>openSUSE</a:t>
            </a:r>
            <a:endParaRPr lang="tr-TR" dirty="0"/>
          </a:p>
          <a:p>
            <a:r>
              <a:rPr lang="tr-TR" dirty="0" smtClean="0">
                <a:hlinkClick r:id="rId10"/>
              </a:rPr>
              <a:t>9 </a:t>
            </a:r>
            <a:r>
              <a:rPr lang="tr-TR" dirty="0">
                <a:hlinkClick r:id="rId10"/>
              </a:rPr>
              <a:t>Pardus</a:t>
            </a:r>
            <a:endParaRPr lang="tr-TR" dirty="0"/>
          </a:p>
          <a:p>
            <a:r>
              <a:rPr lang="tr-TR" dirty="0" smtClean="0">
                <a:hlinkClick r:id="rId11"/>
              </a:rPr>
              <a:t>10 </a:t>
            </a:r>
            <a:r>
              <a:rPr lang="tr-TR" dirty="0">
                <a:hlinkClick r:id="rId11"/>
              </a:rPr>
              <a:t>Slackware</a:t>
            </a:r>
            <a:endParaRPr lang="tr-TR" dirty="0"/>
          </a:p>
          <a:p>
            <a:r>
              <a:rPr lang="tr-TR" dirty="0" smtClean="0">
                <a:hlinkClick r:id="rId12"/>
              </a:rPr>
              <a:t>11 </a:t>
            </a:r>
            <a:r>
              <a:rPr lang="tr-TR" dirty="0">
                <a:hlinkClick r:id="rId12"/>
              </a:rPr>
              <a:t>Ubuntu</a:t>
            </a:r>
            <a:endParaRPr lang="tr-TR" dirty="0"/>
          </a:p>
          <a:p>
            <a:endParaRPr lang="tr-TR" dirty="0"/>
          </a:p>
        </p:txBody>
      </p:sp>
    </p:spTree>
    <p:extLst>
      <p:ext uri="{BB962C8B-B14F-4D97-AF65-F5344CB8AC3E}">
        <p14:creationId xmlns:p14="http://schemas.microsoft.com/office/powerpoint/2010/main" val="343783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hlinkClick r:id="rId2"/>
              </a:rPr>
              <a:t>Arch Linux</a:t>
            </a:r>
            <a:endParaRPr lang="tr-TR" dirty="0"/>
          </a:p>
        </p:txBody>
      </p:sp>
      <p:sp>
        <p:nvSpPr>
          <p:cNvPr id="3" name="Content Placeholder 2"/>
          <p:cNvSpPr>
            <a:spLocks noGrp="1"/>
          </p:cNvSpPr>
          <p:nvPr>
            <p:ph idx="1"/>
          </p:nvPr>
        </p:nvSpPr>
        <p:spPr>
          <a:xfrm>
            <a:off x="228600" y="1219200"/>
            <a:ext cx="7620000" cy="4800600"/>
          </a:xfrm>
        </p:spPr>
        <p:txBody>
          <a:bodyPr>
            <a:normAutofit fontScale="92500"/>
          </a:bodyPr>
          <a:lstStyle/>
          <a:p>
            <a:r>
              <a:rPr lang="tr-TR" dirty="0"/>
              <a:t>Arch Linux basitlik ve hafiflik göz önünde bulundurularak geliştirilen bir Linux dağıtımıdır. Burada ‘basitlik’, Arch geliştiricileri tarafından ‘gerekli olmayan eklentiler ve değişiklikler olmaksızın’ anlamına gelmekte ve bu felsefe son kullanıcıdan ziyade geliştirici bakış açısını yansıtmaktadır. Geliştirici ekibin Arch’ın dizaynı ile ilgili yaklaşımı minimalizm, kod </a:t>
            </a:r>
            <a:r>
              <a:rPr lang="tr-TR" dirty="0" smtClean="0"/>
              <a:t>doğruluğu </a:t>
            </a:r>
            <a:r>
              <a:rPr lang="tr-TR" dirty="0"/>
              <a:t>ve kod zerafeti </a:t>
            </a:r>
            <a:r>
              <a:rPr lang="tr-TR" dirty="0" smtClean="0"/>
              <a:t>çerçevesindedir.2002 yılından beri geliştirilmektedir.</a:t>
            </a:r>
          </a:p>
          <a:p>
            <a:r>
              <a:rPr lang="tr-TR" b="1" dirty="0"/>
              <a:t>Avantajları:</a:t>
            </a:r>
          </a:p>
          <a:p>
            <a:r>
              <a:rPr lang="tr-TR" dirty="0" smtClean="0"/>
              <a:t>Hızlı</a:t>
            </a:r>
            <a:r>
              <a:rPr lang="tr-TR" dirty="0"/>
              <a:t>, kararlı ve son derece güncel bir dağıtım, basit yapısı ile kolay yönetilebilir, hızlı işleyen hata takip sistemi, iyi belgelendirme, aktif </a:t>
            </a:r>
            <a:r>
              <a:rPr lang="tr-TR" dirty="0" smtClean="0"/>
              <a:t>topluluk.</a:t>
            </a:r>
          </a:p>
          <a:p>
            <a:r>
              <a:rPr lang="tr-TR" b="1" dirty="0" smtClean="0"/>
              <a:t>Dezavantajları:</a:t>
            </a:r>
            <a:endParaRPr lang="tr-TR" b="1" dirty="0"/>
          </a:p>
          <a:p>
            <a:r>
              <a:rPr lang="tr-TR" dirty="0" smtClean="0"/>
              <a:t>Yalnızca </a:t>
            </a:r>
            <a:r>
              <a:rPr lang="tr-TR" dirty="0"/>
              <a:t>İnternet’ten kurulum, grafiksiz kurulum arabirimi, yapılandırma araçlarının olmayışı.</a:t>
            </a:r>
          </a:p>
        </p:txBody>
      </p:sp>
    </p:spTree>
    <p:extLst>
      <p:ext uri="{BB962C8B-B14F-4D97-AF65-F5344CB8AC3E}">
        <p14:creationId xmlns:p14="http://schemas.microsoft.com/office/powerpoint/2010/main" val="326757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620000" cy="1143000"/>
          </a:xfrm>
        </p:spPr>
        <p:txBody>
          <a:bodyPr/>
          <a:lstStyle/>
          <a:p>
            <a:r>
              <a:rPr lang="tr-TR" dirty="0" smtClean="0">
                <a:hlinkClick r:id="rId2"/>
              </a:rPr>
              <a:t>Debian</a:t>
            </a:r>
            <a:endParaRPr lang="tr-TR" dirty="0"/>
          </a:p>
        </p:txBody>
      </p:sp>
      <p:sp>
        <p:nvSpPr>
          <p:cNvPr id="3" name="Content Placeholder 2"/>
          <p:cNvSpPr>
            <a:spLocks noGrp="1"/>
          </p:cNvSpPr>
          <p:nvPr>
            <p:ph idx="1"/>
          </p:nvPr>
        </p:nvSpPr>
        <p:spPr>
          <a:xfrm>
            <a:off x="228600" y="838200"/>
            <a:ext cx="7620000" cy="5638800"/>
          </a:xfrm>
        </p:spPr>
        <p:txBody>
          <a:bodyPr>
            <a:normAutofit fontScale="85000" lnSpcReduction="20000"/>
          </a:bodyPr>
          <a:lstStyle/>
          <a:p>
            <a:r>
              <a:rPr lang="tr-TR" dirty="0"/>
              <a:t>Debian’ın kullanıcı karşısına 3 ana kol ile çıkmaktadır: “kararlı”, “test” ve “kararsız”. Bir paketin yeni bir versiyonu çıktığında, ilk önce “kararsız (unstable)” deposu altına alınır. Sonra daha derinlemesine ve uzun süreli testlerden geçirilmesi için “test (testing)” deposuna alınır. Eğer paket ayrıntılı test aşamasından geçecek kararlılıkta ve uyumda olduğuna karar verildiğinde “kararlı (stable)” deposuna alınır. Bunun sonucu olarak Debian’ın stable deposu çok yüksek kararlılıkta ve uyumda çalışan bir dağıtım sunar. Stable deposundaki yazılımlar görev kritik uygulamalar ve sunucular için harika bir alternatifse de genellikle yazılımların çok eski versiyonlarından oluştuğu için son kullanıcılar tarafından tercih edilmezler. Son kullanıcılar yazılımlarını daha çok testing ve unstable depolarından temin etmeyi tercih ederler</a:t>
            </a:r>
            <a:r>
              <a:rPr lang="tr-TR" dirty="0" smtClean="0"/>
              <a:t>.</a:t>
            </a:r>
          </a:p>
          <a:p>
            <a:endParaRPr lang="tr-TR" dirty="0"/>
          </a:p>
          <a:p>
            <a:r>
              <a:rPr lang="tr-TR" b="1" dirty="0" smtClean="0"/>
              <a:t>Avantajları:</a:t>
            </a:r>
          </a:p>
          <a:p>
            <a:r>
              <a:rPr lang="tr-TR" dirty="0"/>
              <a:t>%100 özgür, çok iyi hata takip sistemi ve topluluk çözümleri, stable sürümü çok iyi test edilmiş ve neredeyse %100 güvenli, apt yardımıyla çok kolay program kurma.</a:t>
            </a:r>
            <a:endParaRPr lang="tr-TR" b="1" dirty="0"/>
          </a:p>
          <a:p>
            <a:endParaRPr lang="tr-TR" b="1" dirty="0" smtClean="0"/>
          </a:p>
          <a:p>
            <a:r>
              <a:rPr lang="tr-TR" b="1" dirty="0" smtClean="0"/>
              <a:t>Dezavantajları:</a:t>
            </a:r>
          </a:p>
          <a:p>
            <a:r>
              <a:rPr lang="tr-TR" dirty="0"/>
              <a:t>Grafiksiz kurulum arabirimi, güncel olmayan kararlı sürüm, yetersiz konfigürasyon araçları.</a:t>
            </a:r>
            <a:endParaRPr lang="tr-TR" b="1" dirty="0"/>
          </a:p>
          <a:p>
            <a:endParaRPr lang="tr-TR" dirty="0" smtClean="0"/>
          </a:p>
          <a:p>
            <a:endParaRPr lang="tr-TR" dirty="0"/>
          </a:p>
          <a:p>
            <a:endParaRPr lang="tr-TR" dirty="0"/>
          </a:p>
        </p:txBody>
      </p:sp>
    </p:spTree>
    <p:extLst>
      <p:ext uri="{BB962C8B-B14F-4D97-AF65-F5344CB8AC3E}">
        <p14:creationId xmlns:p14="http://schemas.microsoft.com/office/powerpoint/2010/main" val="281617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hlinkClick r:id="rId2"/>
              </a:rPr>
              <a:t>Fedora</a:t>
            </a:r>
            <a:endParaRPr lang="tr-TR" dirty="0"/>
          </a:p>
        </p:txBody>
      </p:sp>
      <p:sp>
        <p:nvSpPr>
          <p:cNvPr id="3" name="Content Placeholder 2"/>
          <p:cNvSpPr>
            <a:spLocks noGrp="1"/>
          </p:cNvSpPr>
          <p:nvPr>
            <p:ph idx="1"/>
          </p:nvPr>
        </p:nvSpPr>
        <p:spPr>
          <a:xfrm>
            <a:off x="228600" y="1295400"/>
            <a:ext cx="7620000" cy="4800600"/>
          </a:xfrm>
        </p:spPr>
        <p:txBody>
          <a:bodyPr>
            <a:normAutofit fontScale="92500" lnSpcReduction="20000"/>
          </a:bodyPr>
          <a:lstStyle/>
          <a:p>
            <a:r>
              <a:rPr lang="tr-TR" dirty="0" smtClean="0"/>
              <a:t>Fedora </a:t>
            </a:r>
            <a:r>
              <a:rPr lang="tr-TR" dirty="0"/>
              <a:t>Core’u özel yapan şey kararlı ve bilinen paketlerin, sağlam bilgi ile biraraya getirilmesidir. Paketler güncel değildir; güvenlik güncellemeleri dışında, yeni bir beta versiyon çıktığında paket versiyonları dondurulmaktadır. Sonuç, iyi test edilmiş, nispeten kararlı bir Linux dağıtımıdır. Bug rapor etme ve beta programlar kullanıcılara açıktır ve çok sayıda e-posta listesi bulunmaktadır. Bu özellikleriyle Red Hat Linux, dünya çapındaki sunucuların bir çoğunda tercih edilmektedir. Ayrıca RPM paket yöneticisi, Red Hat’ın Linux’a katkılarından birisidir ve Fedora da dağıtımların en çok tercih ettikleri paket yöneticisi </a:t>
            </a:r>
            <a:r>
              <a:rPr lang="tr-TR" dirty="0" smtClean="0"/>
              <a:t>olan </a:t>
            </a:r>
            <a:r>
              <a:rPr lang="tr-TR" dirty="0"/>
              <a:t>RPM üzerine inşa edilmiştir</a:t>
            </a:r>
            <a:r>
              <a:rPr lang="tr-TR" dirty="0" smtClean="0"/>
              <a:t>.</a:t>
            </a:r>
          </a:p>
          <a:p>
            <a:r>
              <a:rPr lang="tr-TR" b="1" dirty="0" smtClean="0"/>
              <a:t>Avantajları:</a:t>
            </a:r>
          </a:p>
          <a:p>
            <a:r>
              <a:rPr lang="tr-TR" dirty="0"/>
              <a:t>Geniş kullanım alanı, iyi topluluk desteği, yenilikler, yetersiz olmayan yapılandırma araçları, yılların deneyimini miras almış olan kararlı altyapı.</a:t>
            </a:r>
            <a:endParaRPr lang="tr-TR" b="1" dirty="0" smtClean="0"/>
          </a:p>
          <a:p>
            <a:r>
              <a:rPr lang="tr-TR" b="1" dirty="0" smtClean="0"/>
              <a:t>Dezavantajları:</a:t>
            </a:r>
          </a:p>
          <a:p>
            <a:r>
              <a:rPr lang="tr-TR" dirty="0"/>
              <a:t>Nispeten kararsız, hatalarla karşılaşma olasılığı nispeten yüksek, CD tabanlı dağıtım.</a:t>
            </a:r>
            <a:endParaRPr lang="tr-TR" dirty="0"/>
          </a:p>
        </p:txBody>
      </p:sp>
    </p:spTree>
    <p:extLst>
      <p:ext uri="{BB962C8B-B14F-4D97-AF65-F5344CB8AC3E}">
        <p14:creationId xmlns:p14="http://schemas.microsoft.com/office/powerpoint/2010/main" val="157059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tr-TR" dirty="0" smtClean="0">
                <a:hlinkClick r:id="rId2"/>
              </a:rPr>
              <a:t>Gentoo</a:t>
            </a:r>
            <a:endParaRPr lang="tr-TR" dirty="0"/>
          </a:p>
        </p:txBody>
      </p:sp>
      <p:sp>
        <p:nvSpPr>
          <p:cNvPr id="3" name="Content Placeholder 2"/>
          <p:cNvSpPr>
            <a:spLocks noGrp="1"/>
          </p:cNvSpPr>
          <p:nvPr>
            <p:ph idx="1"/>
          </p:nvPr>
        </p:nvSpPr>
        <p:spPr>
          <a:xfrm>
            <a:off x="0" y="990600"/>
            <a:ext cx="8229600" cy="5867400"/>
          </a:xfrm>
        </p:spPr>
        <p:txBody>
          <a:bodyPr>
            <a:normAutofit fontScale="92500" lnSpcReduction="20000"/>
          </a:bodyPr>
          <a:lstStyle/>
          <a:p>
            <a:r>
              <a:rPr lang="tr-TR" dirty="0"/>
              <a:t>Gentoo Linux, kaynak kod temelli bir dağıtımdır. Kurulum ortamları, önceden derlenmiş paketler sunsa da, Gentoo’nun dayanağı, kullanıcının kaynak kodundan derleme ve kurulum yapmasıdır. Bunun en önemli avantajı, kullanılan yazılımların, kullanıcının bilgisayarının mimarisine göre optimize ediliyor olmasıdır. Ayrıca, kullanılan yazılımların üst versiyonlarına güncellenmesi tek bir komutla sağlanacak kadar kolaydır. Çoğu Gentoo kullanıcısı için, yazılımların tamamen güncel olması, hatta bazen saatler içinde güncellenmesi büyük bir kolaylıktır. Diğer taraftan, Gentoo’nun kurulması ve tamamen işlevsel, en yeni grafik arabirimlerine sahip bir dağıtım haline getirilmesi, programlar kaynak koddan derlendiğinden uzun bir süreçtir; hızlı bir işlemciye sahip bir bilgisayar için bile birkaç gün sürebilmektedir</a:t>
            </a:r>
            <a:r>
              <a:rPr lang="tr-TR" dirty="0" smtClean="0"/>
              <a:t>.</a:t>
            </a:r>
          </a:p>
          <a:p>
            <a:r>
              <a:rPr lang="tr-TR" b="1" dirty="0" smtClean="0"/>
              <a:t>Avantajları:</a:t>
            </a:r>
          </a:p>
          <a:p>
            <a:r>
              <a:rPr lang="tr-TR" dirty="0"/>
              <a:t>Yazılım paketlerinin sorunsuz kurulumu, çok güncel olması, çok iyi dokumantasyon, kullanıcının ihtiyaçlarına göre şekillendirilebilirlik, çok iyi komunite desteği.</a:t>
            </a:r>
            <a:endParaRPr lang="tr-TR" b="1" dirty="0" smtClean="0"/>
          </a:p>
          <a:p>
            <a:r>
              <a:rPr lang="tr-TR" b="1" dirty="0" smtClean="0"/>
              <a:t>Dezavantajları:</a:t>
            </a:r>
          </a:p>
          <a:p>
            <a:r>
              <a:rPr lang="tr-TR" dirty="0"/>
              <a:t>Uzun süren sistem kurulumu ve güncellemeler, konfigürasyon aracı yetersizliği, kurulumun zor olması, daha çok linux’u iyi bilen ya da araştırmaktan yorulmayacak kullanıcılara hitap ediyor olması, hızlı Internet erişimi gerektirmesi</a:t>
            </a:r>
            <a:r>
              <a:rPr lang="tr-TR" dirty="0" smtClean="0"/>
              <a:t>.</a:t>
            </a:r>
          </a:p>
        </p:txBody>
      </p:sp>
    </p:spTree>
    <p:extLst>
      <p:ext uri="{BB962C8B-B14F-4D97-AF65-F5344CB8AC3E}">
        <p14:creationId xmlns:p14="http://schemas.microsoft.com/office/powerpoint/2010/main" val="349778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hlinkClick r:id="rId2"/>
              </a:rPr>
              <a:t>Gobolinux</a:t>
            </a:r>
            <a:endParaRPr lang="tr-TR" dirty="0"/>
          </a:p>
        </p:txBody>
      </p:sp>
      <p:sp>
        <p:nvSpPr>
          <p:cNvPr id="3" name="Content Placeholder 2"/>
          <p:cNvSpPr>
            <a:spLocks noGrp="1"/>
          </p:cNvSpPr>
          <p:nvPr>
            <p:ph idx="1"/>
          </p:nvPr>
        </p:nvSpPr>
        <p:spPr/>
        <p:txBody>
          <a:bodyPr/>
          <a:lstStyle/>
          <a:p>
            <a:r>
              <a:rPr lang="tr-TR" dirty="0"/>
              <a:t>GoboLinux masaüstü kullanıcılar için tasarlanmış, kurulumu ve kullanımı kolay bir dağıtımdır. GoboLinux’u diğer dağıtımlardan ayıran en temel yanı yenilikçi dizin yapısıdır. Klasik UNIX tarzı dizin ağacının aksine Gobo’da her uygulama kendi dizinine sahip olur. Bu, yeni kullanıcılar için görünürde pek bir şey değiştirmese de daha kararlı ve kolay anlaşılır bir dizin yapısı sunmaktadır</a:t>
            </a:r>
            <a:r>
              <a:rPr lang="tr-TR" dirty="0" smtClean="0"/>
              <a:t>.</a:t>
            </a:r>
          </a:p>
          <a:p>
            <a:r>
              <a:rPr lang="tr-TR" b="1" dirty="0" smtClean="0"/>
              <a:t>Avantajları:</a:t>
            </a:r>
          </a:p>
          <a:p>
            <a:r>
              <a:rPr lang="tr-TR" dirty="0"/>
              <a:t>Hem yeni hem de deneyimli kullanıcılar için rahat, farklı dizin yapısı ve başlangıç betikleri sayesinde kolay yönetilir.</a:t>
            </a:r>
            <a:endParaRPr lang="tr-TR" b="1" dirty="0"/>
          </a:p>
          <a:p>
            <a:r>
              <a:rPr lang="tr-TR" b="1" dirty="0" smtClean="0"/>
              <a:t>Dezavantajları:</a:t>
            </a:r>
          </a:p>
          <a:p>
            <a:r>
              <a:rPr lang="tr-TR" dirty="0"/>
              <a:t>Çok popüler bir dağıtım olmadığı için derlenmiş paket ve yardım belgesi eksiklikleri.</a:t>
            </a:r>
            <a:endParaRPr lang="tr-TR" dirty="0"/>
          </a:p>
        </p:txBody>
      </p:sp>
    </p:spTree>
    <p:extLst>
      <p:ext uri="{BB962C8B-B14F-4D97-AF65-F5344CB8AC3E}">
        <p14:creationId xmlns:p14="http://schemas.microsoft.com/office/powerpoint/2010/main" val="209453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hlinkClick r:id="rId2"/>
              </a:rPr>
              <a:t>Mandriva</a:t>
            </a:r>
            <a:endParaRPr lang="tr-TR" dirty="0"/>
          </a:p>
        </p:txBody>
      </p:sp>
      <p:sp>
        <p:nvSpPr>
          <p:cNvPr id="3" name="Content Placeholder 2"/>
          <p:cNvSpPr>
            <a:spLocks noGrp="1"/>
          </p:cNvSpPr>
          <p:nvPr>
            <p:ph idx="1"/>
          </p:nvPr>
        </p:nvSpPr>
        <p:spPr/>
        <p:txBody>
          <a:bodyPr>
            <a:normAutofit fontScale="77500" lnSpcReduction="20000"/>
          </a:bodyPr>
          <a:lstStyle/>
          <a:p>
            <a:r>
              <a:rPr lang="tr-TR" dirty="0"/>
              <a:t>Mandriva, özellikle Linux’a yeni başlayan, ya da alternatif bir işletim sistemi denemek isteyen ev kullanıcıları arasında oldukça popülerdir. Mandriva, tamamen özgür ve şeffaf bir geliştirme ortamı sunmaktadır. Mandriva yüksek oranda güncellik ve kararlılık arasında iyi denge kuran bir Linux dağıtımıdır.</a:t>
            </a:r>
          </a:p>
          <a:p>
            <a:r>
              <a:rPr lang="tr-TR" dirty="0"/>
              <a:t>Mandriva Linux, tamamen özgür ve açık kaynaklı yazılımlardan oluşan, ücretsiz olarak dağıtılan ve tek bir DVD’ ye sığan Mandriva Free; çalışan cd özelliği taşıyan, bilgisayara kurulabilen ve ücretsiz olarak dağıtılan Mandriva One; kapalı kaynak kodlu sürücüler, uygulamalar ile zenginleştirilmiş ücretli bir ürün olan Mandriva Powerpack ve hali hazırda bir usb bellek diske kurulu olarak sunulan ücretli Mandriva Flash olarak çeşitli yayınlara sahiptir.</a:t>
            </a:r>
          </a:p>
          <a:p>
            <a:r>
              <a:rPr lang="tr-TR" b="1" dirty="0" smtClean="0"/>
              <a:t>Avantajları:</a:t>
            </a:r>
          </a:p>
          <a:p>
            <a:r>
              <a:rPr lang="tr-TR" dirty="0"/>
              <a:t>Kullanıcı dostu kurulum arayüzü, grafik destekli ve başarılı yapılandırma araçları, çok büyük topluluk desteği, kullanıcı dostu masaüstü görünümü, grafik açıdan etkileyici arayüz, yazılımlara son kullanıcı ihtiyaçları ön planda tutularak yapılan yamalar, tam Türkçe desteği.</a:t>
            </a:r>
            <a:endParaRPr lang="tr-TR" b="1" dirty="0" smtClean="0"/>
          </a:p>
          <a:p>
            <a:r>
              <a:rPr lang="tr-TR" b="1" dirty="0" smtClean="0"/>
              <a:t>Dezavantajları:</a:t>
            </a:r>
          </a:p>
          <a:p>
            <a:r>
              <a:rPr lang="tr-TR" dirty="0"/>
              <a:t>İleri düzey kullanıcılara hitap etmiyor olması, çok fazla özelleştirilmiş uygulamanın olması, paket yöneticisinin yavaşlığı</a:t>
            </a:r>
            <a:endParaRPr lang="tr-TR" dirty="0"/>
          </a:p>
        </p:txBody>
      </p:sp>
    </p:spTree>
    <p:extLst>
      <p:ext uri="{BB962C8B-B14F-4D97-AF65-F5344CB8AC3E}">
        <p14:creationId xmlns:p14="http://schemas.microsoft.com/office/powerpoint/2010/main" val="1560885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33</TotalTime>
  <Words>1591</Words>
  <Application>Microsoft Office PowerPoint</Application>
  <PresentationFormat>On-screen Show (4:3)</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Linux Dağıtımları </vt:lpstr>
      <vt:lpstr>Linux</vt:lpstr>
      <vt:lpstr>Linux Dağıtımları</vt:lpstr>
      <vt:lpstr>Arch Linux</vt:lpstr>
      <vt:lpstr>Debian</vt:lpstr>
      <vt:lpstr>Fedora</vt:lpstr>
      <vt:lpstr>Gentoo</vt:lpstr>
      <vt:lpstr>Gobolinux</vt:lpstr>
      <vt:lpstr>Mandriva</vt:lpstr>
      <vt:lpstr>Knoppix</vt:lpstr>
      <vt:lpstr>openSUSE</vt:lpstr>
      <vt:lpstr>Pardus</vt:lpstr>
      <vt:lpstr>Slackware</vt:lpstr>
      <vt:lpstr>Ubuntu</vt:lpstr>
      <vt:lpstr>Kaynaklar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Dağıtımları </dc:title>
  <dc:creator>Lenovo</dc:creator>
  <cp:lastModifiedBy>Lenovo</cp:lastModifiedBy>
  <cp:revision>26</cp:revision>
  <dcterms:created xsi:type="dcterms:W3CDTF">2006-08-16T00:00:00Z</dcterms:created>
  <dcterms:modified xsi:type="dcterms:W3CDTF">2018-12-20T23:05:40Z</dcterms:modified>
</cp:coreProperties>
</file>