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m4v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323" r:id="rId1"/>
  </p:sldMasterIdLst>
  <p:notesMasterIdLst>
    <p:notesMasterId r:id="rId11"/>
  </p:notesMasterIdLst>
  <p:sldIdLst>
    <p:sldId id="256" r:id="rId2"/>
    <p:sldId id="345" r:id="rId3"/>
    <p:sldId id="389" r:id="rId4"/>
    <p:sldId id="388" r:id="rId5"/>
    <p:sldId id="386" r:id="rId6"/>
    <p:sldId id="387" r:id="rId7"/>
    <p:sldId id="385" r:id="rId8"/>
    <p:sldId id="288" r:id="rId9"/>
    <p:sldId id="368" r:id="rId1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anklin Gothic Book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anklin Gothic Book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anklin Gothic Book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anklin Gothic Book"/>
        <a:ea typeface="+mn-ea"/>
        <a:cs typeface="Arial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utor" initials="A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93" autoAdjust="0"/>
    <p:restoredTop sz="88543" autoAdjust="0"/>
  </p:normalViewPr>
  <p:slideViewPr>
    <p:cSldViewPr showGuides="1">
      <p:cViewPr varScale="1">
        <p:scale>
          <a:sx n="66" d="100"/>
          <a:sy n="66" d="100"/>
        </p:scale>
        <p:origin x="-1476" y="-102"/>
      </p:cViewPr>
      <p:guideLst>
        <p:guide orient="horz" pos="4319"/>
        <p:guide pos="2880"/>
      </p:guideLst>
    </p:cSldViewPr>
  </p:slideViewPr>
  <p:outlineViewPr>
    <p:cViewPr>
      <p:scale>
        <a:sx n="33" d="100"/>
        <a:sy n="33" d="100"/>
      </p:scale>
      <p:origin x="0" y="23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-24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64EEAC9-2649-4F36-8852-E16D3155CE4D}" type="datetimeFigureOut">
              <a:rPr lang="de-DE"/>
              <a:pPr>
                <a:defRPr/>
              </a:pPr>
              <a:t>02.09.2014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9B70C94-38F5-49CA-BCA5-71CF537039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5850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>
          <a:xfrm>
            <a:off x="0" y="2544234"/>
            <a:ext cx="9144000" cy="32575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6"/>
          <p:cNvSpPr/>
          <p:nvPr/>
        </p:nvSpPr>
        <p:spPr>
          <a:xfrm>
            <a:off x="0" y="2667001"/>
            <a:ext cx="9144000" cy="274108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7"/>
          <p:cNvSpPr/>
          <p:nvPr/>
        </p:nvSpPr>
        <p:spPr>
          <a:xfrm>
            <a:off x="0" y="5477933"/>
            <a:ext cx="9144000" cy="23706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2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962400" y="4392085"/>
            <a:ext cx="1219200" cy="366183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723610A-FCBF-4AB1-B33F-CCA001ABA30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819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1" y="1240367"/>
            <a:ext cx="8748713" cy="253916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</p:spPr>
        <p:txBody>
          <a:bodyPr>
            <a:spAutoFit/>
          </a:bodyPr>
          <a:lstStyle>
            <a:defPPr>
              <a:defRPr lang="de-DE"/>
            </a:defPPr>
          </a:lstStyle>
          <a:p>
            <a:pPr algn="ctr">
              <a:defRPr/>
            </a:pPr>
            <a:endParaRPr lang="de-DE" sz="105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66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2529794" y="1240367"/>
            <a:ext cx="6218671" cy="253916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</p:spPr>
        <p:txBody>
          <a:bodyPr>
            <a:spAutoFit/>
          </a:bodyPr>
          <a:lstStyle>
            <a:defPPr>
              <a:defRPr lang="de-DE"/>
            </a:defPPr>
          </a:lstStyle>
          <a:p>
            <a:pPr algn="ctr">
              <a:defRPr/>
            </a:pPr>
            <a:endParaRPr lang="de-DE" sz="105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98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4673570" y="1240367"/>
            <a:ext cx="3930878" cy="253916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</a:lstStyle>
          <a:p>
            <a:pPr algn="ctr">
              <a:defRPr/>
            </a:pPr>
            <a:endParaRPr lang="de-DE" sz="105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" name="Textfeld 3"/>
          <p:cNvSpPr txBox="1"/>
          <p:nvPr userDrawn="1"/>
        </p:nvSpPr>
        <p:spPr>
          <a:xfrm>
            <a:off x="376568" y="1221317"/>
            <a:ext cx="2107200" cy="253916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</p:spPr>
        <p:txBody>
          <a:bodyPr>
            <a:spAutoFit/>
          </a:bodyPr>
          <a:lstStyle>
            <a:defPPr>
              <a:defRPr lang="de-DE"/>
            </a:defPPr>
          </a:lstStyle>
          <a:p>
            <a:pPr algn="ctr">
              <a:defRPr/>
            </a:pPr>
            <a:endParaRPr lang="de-DE" sz="105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38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6804249" y="1240367"/>
            <a:ext cx="1828945" cy="253916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</p:spPr>
        <p:txBody>
          <a:bodyPr>
            <a:spAutoFit/>
          </a:bodyPr>
          <a:lstStyle>
            <a:defPPr>
              <a:defRPr lang="de-DE"/>
            </a:defPPr>
          </a:lstStyle>
          <a:p>
            <a:pPr algn="ctr">
              <a:defRPr/>
            </a:pPr>
            <a:endParaRPr lang="de-DE" sz="105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" name="Textfeld 3"/>
          <p:cNvSpPr txBox="1"/>
          <p:nvPr userDrawn="1"/>
        </p:nvSpPr>
        <p:spPr>
          <a:xfrm>
            <a:off x="411302" y="1221317"/>
            <a:ext cx="4197112" cy="253916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</p:spPr>
        <p:txBody>
          <a:bodyPr>
            <a:spAutoFit/>
          </a:bodyPr>
          <a:lstStyle>
            <a:defPPr>
              <a:defRPr lang="de-DE"/>
            </a:defPPr>
          </a:lstStyle>
          <a:p>
            <a:pPr algn="ctr">
              <a:defRPr/>
            </a:pPr>
            <a:endParaRPr lang="de-DE" sz="105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07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403419" y="1221317"/>
            <a:ext cx="6375383" cy="253916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</p:spPr>
        <p:txBody>
          <a:bodyPr>
            <a:spAutoFit/>
          </a:bodyPr>
          <a:lstStyle>
            <a:defPPr>
              <a:defRPr lang="de-DE"/>
            </a:defPPr>
          </a:lstStyle>
          <a:p>
            <a:pPr algn="ctr">
              <a:defRPr/>
            </a:pPr>
            <a:endParaRPr lang="de-DE" sz="105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76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9484"/>
            <a:ext cx="9144000" cy="1454149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7218"/>
            <a:ext cx="9144000" cy="10287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033"/>
            <a:ext cx="8229600" cy="1111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17" name="Textfeld 16"/>
          <p:cNvSpPr txBox="1"/>
          <p:nvPr userDrawn="1"/>
        </p:nvSpPr>
        <p:spPr>
          <a:xfrm>
            <a:off x="8609014" y="1238251"/>
            <a:ext cx="511175" cy="253916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txBody>
          <a:bodyPr>
            <a:spAutoFit/>
          </a:bodyPr>
          <a:lstStyle>
            <a:defPPr>
              <a:defRPr lang="de-DE"/>
            </a:def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5AC00BC5-5E14-4575-BCB6-8267D709E637}" type="slidenum">
              <a:rPr lang="de-DE" sz="1050">
                <a:solidFill>
                  <a:schemeClr val="accent1"/>
                </a:solidFill>
                <a:latin typeface="Arial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50">
              <a:solidFill>
                <a:schemeClr val="accent1"/>
              </a:solidFill>
              <a:latin typeface="Arial" pitchFamily="34" charset="0"/>
            </a:endParaRPr>
          </a:p>
        </p:txBody>
      </p:sp>
      <p:grpSp>
        <p:nvGrpSpPr>
          <p:cNvPr id="1030" name="Gruppieren 2"/>
          <p:cNvGrpSpPr>
            <a:grpSpLocks/>
          </p:cNvGrpSpPr>
          <p:nvPr userDrawn="1"/>
        </p:nvGrpSpPr>
        <p:grpSpPr bwMode="auto">
          <a:xfrm>
            <a:off x="395536" y="1223435"/>
            <a:ext cx="8157956" cy="253916"/>
            <a:chOff x="1933832" y="918119"/>
            <a:chExt cx="6742624" cy="190375"/>
          </a:xfrm>
        </p:grpSpPr>
        <p:sp>
          <p:nvSpPr>
            <p:cNvPr id="20" name="Textfeld 19"/>
            <p:cNvSpPr txBox="1"/>
            <p:nvPr userDrawn="1"/>
          </p:nvSpPr>
          <p:spPr>
            <a:xfrm>
              <a:off x="5488514" y="918119"/>
              <a:ext cx="1711455" cy="190375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txBody>
            <a:bodyPr>
              <a:spAutoFit/>
            </a:bodyPr>
            <a:lstStyle>
              <a:defPPr>
                <a:defRPr lang="de-DE"/>
              </a:def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sz="1050" smtClean="0">
                  <a:solidFill>
                    <a:schemeClr val="bg1"/>
                  </a:solidFill>
                  <a:latin typeface="Arial" pitchFamily="34" charset="0"/>
                </a:rPr>
                <a:t>Implementierung</a:t>
              </a:r>
              <a:endParaRPr lang="de-DE" sz="105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21" name="Textfeld 20"/>
            <p:cNvSpPr txBox="1"/>
            <p:nvPr userDrawn="1"/>
          </p:nvSpPr>
          <p:spPr>
            <a:xfrm>
              <a:off x="3707204" y="918119"/>
              <a:ext cx="1711455" cy="190375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txBody>
            <a:bodyPr>
              <a:spAutoFit/>
            </a:bodyPr>
            <a:lstStyle>
              <a:defPPr>
                <a:defRPr lang="de-DE"/>
              </a:defPPr>
            </a:lstStyle>
            <a:p>
              <a:pPr algn="ctr">
                <a:defRPr/>
              </a:pPr>
              <a:r>
                <a:rPr lang="de-DE" sz="1050" smtClean="0">
                  <a:solidFill>
                    <a:schemeClr val="bg1"/>
                  </a:solidFill>
                  <a:latin typeface="Arial" pitchFamily="34" charset="0"/>
                </a:rPr>
                <a:t>Technische Grundlagen</a:t>
              </a:r>
              <a:endParaRPr lang="de-DE" sz="105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22" name="Textfeld 21"/>
            <p:cNvSpPr txBox="1"/>
            <p:nvPr userDrawn="1"/>
          </p:nvSpPr>
          <p:spPr>
            <a:xfrm>
              <a:off x="1933832" y="918119"/>
              <a:ext cx="1711455" cy="190375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txBody>
            <a:bodyPr>
              <a:spAutoFit/>
            </a:bodyPr>
            <a:lstStyle>
              <a:defPPr>
                <a:defRPr lang="de-DE"/>
              </a:defPPr>
            </a:lstStyle>
            <a:p>
              <a:pPr algn="ctr">
                <a:defRPr/>
              </a:pPr>
              <a:r>
                <a:rPr lang="de-DE" sz="1050" smtClean="0">
                  <a:solidFill>
                    <a:schemeClr val="bg1"/>
                  </a:solidFill>
                  <a:latin typeface="Arial" pitchFamily="34" charset="0"/>
                </a:rPr>
                <a:t>Projekt</a:t>
              </a:r>
              <a:endParaRPr lang="de-DE" sz="105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25" name="Textfeld 24"/>
            <p:cNvSpPr txBox="1"/>
            <p:nvPr userDrawn="1"/>
          </p:nvSpPr>
          <p:spPr>
            <a:xfrm>
              <a:off x="7263474" y="918119"/>
              <a:ext cx="1412982" cy="190375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txBody>
            <a:bodyPr>
              <a:spAutoFit/>
            </a:bodyPr>
            <a:lstStyle>
              <a:defPPr>
                <a:defRPr lang="de-DE"/>
              </a:def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sz="1050" smtClean="0">
                  <a:solidFill>
                    <a:schemeClr val="bg1"/>
                  </a:solidFill>
                  <a:latin typeface="Arial" pitchFamily="34" charset="0"/>
                </a:rPr>
                <a:t>Zusammenfassung</a:t>
              </a:r>
              <a:endParaRPr lang="de-DE" sz="1050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3" r:id="rId1"/>
    <p:sldLayoutId id="2147484734" r:id="rId2"/>
    <p:sldLayoutId id="2147484735" r:id="rId3"/>
    <p:sldLayoutId id="2147484736" r:id="rId4"/>
    <p:sldLayoutId id="2147484737" r:id="rId5"/>
    <p:sldLayoutId id="2147484738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Courier New" pitchFamily="49" charset="0"/>
        <a:buChar char="o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48774"/>
        </a:buClr>
        <a:buFont typeface="Arial" pitchFamily="34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EB8E7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3B651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4v"/><Relationship Id="rId1" Type="http://schemas.microsoft.com/office/2007/relationships/media" Target="../media/media1.m4v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\Desktop\TankCommander_Java\CD1.vsdx" TargetMode="Externa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\Desktop\TankCommander_Java\Verteilung.vsdx" TargetMode="Externa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tmp"/><Relationship Id="rId5" Type="http://schemas.openxmlformats.org/officeDocument/2006/relationships/image" Target="../media/image5.tmp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tm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ytools.codeplex.com/" TargetMode="External"/><Relationship Id="rId2" Type="http://schemas.openxmlformats.org/officeDocument/2006/relationships/hyperlink" Target="https://www.kdevelop.org/screenshots/advanced-static-type-infer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hecomputergamer.blogspot.de/2012/03/artillery-genre-retrospective.html" TargetMode="External"/><Relationship Id="rId5" Type="http://schemas.openxmlformats.org/officeDocument/2006/relationships/hyperlink" Target="http://en.wikipedia.org/wiki/Artillery_game" TargetMode="External"/><Relationship Id="rId4" Type="http://schemas.openxmlformats.org/officeDocument/2006/relationships/hyperlink" Target="https://netbean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8599" y="3044958"/>
            <a:ext cx="8686800" cy="1470025"/>
          </a:xfrm>
        </p:spPr>
        <p:txBody>
          <a:bodyPr/>
          <a:lstStyle/>
          <a:p>
            <a:pPr>
              <a:defRPr/>
            </a:pPr>
            <a:r>
              <a:rPr lang="de-DE" sz="4400" smtClean="0"/>
              <a:t>„TankCommander“</a:t>
            </a:r>
            <a:br>
              <a:rPr lang="de-DE" sz="4400" smtClean="0"/>
            </a:br>
            <a:r>
              <a:rPr lang="de-DE" sz="4400" smtClean="0"/>
              <a:t>mit Java-RMI</a:t>
            </a:r>
            <a:endParaRPr lang="de-DE" sz="4400" dirty="0"/>
          </a:p>
        </p:txBody>
      </p:sp>
      <p:sp>
        <p:nvSpPr>
          <p:cNvPr id="9219" name="Untertitel 3"/>
          <p:cNvSpPr>
            <a:spLocks noGrp="1"/>
          </p:cNvSpPr>
          <p:nvPr>
            <p:ph type="subTitle" idx="1"/>
          </p:nvPr>
        </p:nvSpPr>
        <p:spPr bwMode="auto">
          <a:xfrm>
            <a:off x="571500" y="4800600"/>
            <a:ext cx="80010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en-US" smtClean="0"/>
              <a:t>Mike Feustel, Markus Hinkelmann, Benno Schilling</a:t>
            </a:r>
          </a:p>
        </p:txBody>
      </p:sp>
      <p:sp>
        <p:nvSpPr>
          <p:cNvPr id="9220" name="Textfeld 2"/>
          <p:cNvSpPr txBox="1">
            <a:spLocks noChangeArrowheads="1"/>
          </p:cNvSpPr>
          <p:nvPr/>
        </p:nvSpPr>
        <p:spPr bwMode="auto">
          <a:xfrm>
            <a:off x="7451725" y="6212418"/>
            <a:ext cx="14414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Book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/>
                <a:cs typeface="Arial" pitchFamily="34" charset="0"/>
              </a:defRPr>
            </a:lvl9pPr>
          </a:lstStyle>
          <a:p>
            <a:pPr eaLnBrk="1" hangingPunct="1"/>
            <a:r>
              <a:rPr lang="de-DE" altLang="en-US" smtClean="0">
                <a:latin typeface="Arial" pitchFamily="34" charset="0"/>
              </a:rPr>
              <a:t>02.09.2014</a:t>
            </a:r>
            <a:endParaRPr lang="de-DE" altLang="en-US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Agenda</a:t>
            </a:r>
            <a:endParaRPr lang="en-US"/>
          </a:p>
        </p:txBody>
      </p:sp>
      <p:sp>
        <p:nvSpPr>
          <p:cNvPr id="10243" name="Inhaltsplatzhalter 2"/>
          <p:cNvSpPr>
            <a:spLocks noGrp="1"/>
          </p:cNvSpPr>
          <p:nvPr>
            <p:ph idx="4294967295"/>
          </p:nvPr>
        </p:nvSpPr>
        <p:spPr bwMode="auto">
          <a:xfrm>
            <a:off x="251521" y="1600200"/>
            <a:ext cx="8613775" cy="514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de-DE" altLang="de-DE" smtClean="0"/>
              <a:t>Projekt</a:t>
            </a:r>
          </a:p>
          <a:p>
            <a:pPr lvl="1">
              <a:lnSpc>
                <a:spcPct val="150000"/>
              </a:lnSpc>
            </a:pPr>
            <a:r>
              <a:rPr lang="de-DE" altLang="de-DE" smtClean="0"/>
              <a:t>Idee, Konzept, Organisaiton</a:t>
            </a:r>
            <a:endParaRPr lang="de-DE" altLang="de-DE" dirty="0" smtClean="0"/>
          </a:p>
          <a:p>
            <a:pPr>
              <a:lnSpc>
                <a:spcPct val="150000"/>
              </a:lnSpc>
            </a:pPr>
            <a:r>
              <a:rPr lang="de-DE" altLang="de-DE" smtClean="0"/>
              <a:t>Technische Grundlagen</a:t>
            </a:r>
          </a:p>
          <a:p>
            <a:pPr lvl="1">
              <a:lnSpc>
                <a:spcPct val="150000"/>
              </a:lnSpc>
            </a:pPr>
            <a:r>
              <a:rPr lang="de-DE" altLang="de-DE" smtClean="0"/>
              <a:t>Markus</a:t>
            </a:r>
            <a:endParaRPr lang="de-DE" altLang="de-DE" dirty="0" smtClean="0"/>
          </a:p>
          <a:p>
            <a:pPr>
              <a:lnSpc>
                <a:spcPct val="150000"/>
              </a:lnSpc>
            </a:pPr>
            <a:r>
              <a:rPr lang="de-DE" altLang="de-DE" smtClean="0"/>
              <a:t>Implementierung</a:t>
            </a:r>
            <a:endParaRPr lang="de-DE" altLang="de-DE" dirty="0" smtClean="0"/>
          </a:p>
          <a:p>
            <a:pPr lvl="1">
              <a:lnSpc>
                <a:spcPct val="150000"/>
              </a:lnSpc>
            </a:pPr>
            <a:r>
              <a:rPr lang="de-DE" altLang="de-DE" smtClean="0"/>
              <a:t>Markus Verbindungsaufbau</a:t>
            </a:r>
          </a:p>
          <a:p>
            <a:pPr lvl="1">
              <a:lnSpc>
                <a:spcPct val="150000"/>
              </a:lnSpc>
            </a:pPr>
            <a:r>
              <a:rPr lang="de-DE" altLang="de-DE" smtClean="0"/>
              <a:t>Mike Fallstricke durch Objektverteilung</a:t>
            </a:r>
            <a:endParaRPr lang="de-DE" altLang="de-DE" dirty="0" smtClean="0"/>
          </a:p>
          <a:p>
            <a:pPr lvl="1">
              <a:lnSpc>
                <a:spcPct val="150000"/>
              </a:lnSpc>
            </a:pPr>
            <a:r>
              <a:rPr lang="de-DE" altLang="de-DE" smtClean="0"/>
              <a:t>Benno Client</a:t>
            </a:r>
          </a:p>
          <a:p>
            <a:pPr>
              <a:lnSpc>
                <a:spcPct val="150000"/>
              </a:lnSpc>
            </a:pPr>
            <a:r>
              <a:rPr lang="de-DE" altLang="de-DE" smtClean="0"/>
              <a:t>Zusammenfassung</a:t>
            </a:r>
          </a:p>
          <a:p>
            <a:pPr lvl="1">
              <a:lnSpc>
                <a:spcPct val="150000"/>
              </a:lnSpc>
            </a:pPr>
            <a:r>
              <a:rPr lang="de-DE" altLang="de-DE" smtClean="0"/>
              <a:t>Benno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Film_TankCommander.m4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52950" y="3414713"/>
            <a:ext cx="38100" cy="28575"/>
          </a:xfrm>
          <a:prstGeom prst="rect">
            <a:avLst/>
          </a:prstGeom>
        </p:spPr>
      </p:pic>
      <p:pic>
        <p:nvPicPr>
          <p:cNvPr id="6" name="Film_TankCommander.m4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 rot="10800000" flipH="1" flipV="1">
            <a:off x="1513437" y="1650721"/>
            <a:ext cx="6096851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50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08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Gamelogik </a:t>
            </a:r>
            <a:r>
              <a:rPr lang="de-DE" dirty="0" smtClean="0"/>
              <a:t>- Klassendiagramm</a:t>
            </a:r>
            <a:endParaRPr lang="de-DE" dirty="0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577249"/>
              </p:ext>
            </p:extLst>
          </p:nvPr>
        </p:nvGraphicFramePr>
        <p:xfrm>
          <a:off x="107504" y="1700808"/>
          <a:ext cx="8924501" cy="4896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Visio" r:id="rId3" imgW="7629393" imgH="4200571" progId="Visio.Drawing.15">
                  <p:link updateAutomatic="1"/>
                </p:oleObj>
              </mc:Choice>
              <mc:Fallback>
                <p:oleObj name="Visio" r:id="rId3" imgW="7629393" imgH="4200571" progId="Visio.Drawing.15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504" y="1700808"/>
                        <a:ext cx="8924501" cy="4896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725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Gamelogik - MatchBuilder</a:t>
            </a: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553190"/>
              </p:ext>
            </p:extLst>
          </p:nvPr>
        </p:nvGraphicFramePr>
        <p:xfrm>
          <a:off x="490538" y="1598613"/>
          <a:ext cx="8154987" cy="359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Visio" r:id="rId3" imgW="10020277" imgH="4419600" progId="Visio.Drawing.15">
                  <p:link updateAutomatic="1"/>
                </p:oleObj>
              </mc:Choice>
              <mc:Fallback>
                <p:oleObj name="Visio" r:id="rId3" imgW="10020277" imgH="4419600" progId="Visio.Drawing.15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0538" y="1598613"/>
                        <a:ext cx="8154987" cy="3598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78" y="2921310"/>
            <a:ext cx="8373644" cy="3820058"/>
          </a:xfrm>
          <a:prstGeom prst="rect">
            <a:avLst/>
          </a:prstGeom>
        </p:spPr>
      </p:pic>
      <p:grpSp>
        <p:nvGrpSpPr>
          <p:cNvPr id="7" name="Pfeil_Blau"/>
          <p:cNvGrpSpPr/>
          <p:nvPr/>
        </p:nvGrpSpPr>
        <p:grpSpPr>
          <a:xfrm>
            <a:off x="2761640" y="1988840"/>
            <a:ext cx="1450320" cy="3816424"/>
            <a:chOff x="2761640" y="1988840"/>
            <a:chExt cx="1450320" cy="3816424"/>
          </a:xfrm>
        </p:grpSpPr>
        <p:cxnSp>
          <p:nvCxnSpPr>
            <p:cNvPr id="9" name="Gerade Verbindung mit Pfeil 8"/>
            <p:cNvCxnSpPr/>
            <p:nvPr/>
          </p:nvCxnSpPr>
          <p:spPr>
            <a:xfrm flipH="1">
              <a:off x="2761640" y="1988840"/>
              <a:ext cx="648072" cy="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flipH="1">
              <a:off x="3995936" y="5805264"/>
              <a:ext cx="216024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winkelte Verbindung 15"/>
            <p:cNvCxnSpPr/>
            <p:nvPr/>
          </p:nvCxnSpPr>
          <p:spPr>
            <a:xfrm rot="16200000" flipH="1">
              <a:off x="1691680" y="3284984"/>
              <a:ext cx="3816424" cy="1224136"/>
            </a:xfrm>
            <a:prstGeom prst="bentConnector3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Grafik 5" descr="Bildschirmausschnitt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921310"/>
            <a:ext cx="6468378" cy="171473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Pfeil_rt"/>
          <p:cNvGrpSpPr/>
          <p:nvPr/>
        </p:nvGrpSpPr>
        <p:grpSpPr>
          <a:xfrm>
            <a:off x="2627784" y="2348880"/>
            <a:ext cx="792088" cy="1548172"/>
            <a:chOff x="2547268" y="2348880"/>
            <a:chExt cx="792088" cy="1548172"/>
          </a:xfrm>
        </p:grpSpPr>
        <p:cxnSp>
          <p:nvCxnSpPr>
            <p:cNvPr id="8" name="Gerade Verbindung mit Pfeil 7"/>
            <p:cNvCxnSpPr/>
            <p:nvPr/>
          </p:nvCxnSpPr>
          <p:spPr>
            <a:xfrm>
              <a:off x="2691284" y="2348880"/>
              <a:ext cx="64807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Pfeil_rot"/>
            <p:cNvGrpSpPr/>
            <p:nvPr/>
          </p:nvGrpSpPr>
          <p:grpSpPr>
            <a:xfrm>
              <a:off x="2547268" y="2348880"/>
              <a:ext cx="324036" cy="1548172"/>
              <a:chOff x="2547268" y="2348880"/>
              <a:chExt cx="324036" cy="1548172"/>
            </a:xfrm>
          </p:grpSpPr>
          <p:cxnSp>
            <p:nvCxnSpPr>
              <p:cNvPr id="20" name="Gewinkelte Verbindung 19"/>
              <p:cNvCxnSpPr/>
              <p:nvPr/>
            </p:nvCxnSpPr>
            <p:spPr>
              <a:xfrm rot="5400000">
                <a:off x="1935200" y="2960948"/>
                <a:ext cx="1548172" cy="324036"/>
              </a:xfrm>
              <a:prstGeom prst="bentConnector3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21"/>
              <p:cNvCxnSpPr/>
              <p:nvPr/>
            </p:nvCxnSpPr>
            <p:spPr>
              <a:xfrm>
                <a:off x="2547268" y="3897052"/>
                <a:ext cx="162018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Rechteck 14"/>
          <p:cNvSpPr/>
          <p:nvPr/>
        </p:nvSpPr>
        <p:spPr>
          <a:xfrm>
            <a:off x="3485709" y="5313673"/>
            <a:ext cx="2160240" cy="12116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tailEnd type="arrow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3485709" y="5313673"/>
            <a:ext cx="720080" cy="1211671"/>
          </a:xfrm>
          <a:prstGeom prst="rect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4205789" y="5313673"/>
            <a:ext cx="720080" cy="1211671"/>
          </a:xfrm>
          <a:prstGeom prst="rect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4925869" y="5313673"/>
            <a:ext cx="720080" cy="1211671"/>
          </a:xfrm>
          <a:prstGeom prst="rect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li_gn"/>
          <p:cNvSpPr/>
          <p:nvPr/>
        </p:nvSpPr>
        <p:spPr>
          <a:xfrm>
            <a:off x="3530534" y="5313673"/>
            <a:ext cx="632899" cy="1211671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_gn"/>
          <p:cNvSpPr/>
          <p:nvPr/>
        </p:nvSpPr>
        <p:spPr>
          <a:xfrm>
            <a:off x="4969461" y="5313673"/>
            <a:ext cx="632899" cy="1211671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1475656" y="4755624"/>
            <a:ext cx="6437128" cy="325853"/>
          </a:xfrm>
          <a:prstGeom prst="rect">
            <a:avLst/>
          </a:prstGeom>
          <a:ln w="19050">
            <a:solidFill>
              <a:srgbClr val="C00000"/>
            </a:solidFill>
            <a:tailEnd type="arrow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965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3" grpId="0" animBg="1"/>
      <p:bldP spid="23" grpId="1" animBg="1"/>
      <p:bldP spid="11" grpId="0" animBg="1"/>
      <p:bldP spid="1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Gamelogik - Calculation</a:t>
            </a:r>
          </a:p>
        </p:txBody>
      </p:sp>
      <p:pic>
        <p:nvPicPr>
          <p:cNvPr id="4" name="orig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4" y="1625108"/>
            <a:ext cx="9144000" cy="4133939"/>
          </a:xfrm>
          <a:prstGeom prst="rect">
            <a:avLst/>
          </a:prstGeom>
        </p:spPr>
      </p:pic>
      <p:pic>
        <p:nvPicPr>
          <p:cNvPr id="3" name="fixed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" y="1625108"/>
            <a:ext cx="9144000" cy="4324172"/>
          </a:xfrm>
          <a:prstGeom prst="rect">
            <a:avLst/>
          </a:prstGeom>
        </p:spPr>
      </p:pic>
      <p:sp>
        <p:nvSpPr>
          <p:cNvPr id="5" name="source_pos_unten"/>
          <p:cNvSpPr/>
          <p:nvPr/>
        </p:nvSpPr>
        <p:spPr>
          <a:xfrm>
            <a:off x="3564904" y="4001372"/>
            <a:ext cx="1022400" cy="288032"/>
          </a:xfrm>
          <a:prstGeom prst="rect">
            <a:avLst/>
          </a:prstGeom>
          <a:ln w="28575">
            <a:solidFill>
              <a:srgbClr val="C00000"/>
            </a:solidFill>
            <a:tailEnd type="arrow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source_pos_oben"/>
          <p:cNvSpPr/>
          <p:nvPr/>
        </p:nvSpPr>
        <p:spPr>
          <a:xfrm>
            <a:off x="972616" y="1913140"/>
            <a:ext cx="3528392" cy="360040"/>
          </a:xfrm>
          <a:prstGeom prst="rect">
            <a:avLst/>
          </a:prstGeom>
          <a:ln w="28575">
            <a:solidFill>
              <a:srgbClr val="C00000"/>
            </a:solidFill>
            <a:tailEnd type="arrow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source_pos_cloned"/>
          <p:cNvSpPr/>
          <p:nvPr/>
        </p:nvSpPr>
        <p:spPr>
          <a:xfrm>
            <a:off x="972616" y="1913140"/>
            <a:ext cx="7056784" cy="504056"/>
          </a:xfrm>
          <a:prstGeom prst="rect">
            <a:avLst/>
          </a:prstGeom>
          <a:ln w="28575">
            <a:solidFill>
              <a:srgbClr val="C00000"/>
            </a:solidFill>
            <a:tailEnd type="arrow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 descr="Bildschirmausschnitt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5"/>
          <a:stretch/>
        </p:blipFill>
        <p:spPr>
          <a:xfrm>
            <a:off x="47688" y="1556792"/>
            <a:ext cx="8933880" cy="23717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2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78" t="52361" r="17262" b="17703"/>
          <a:stretch/>
        </p:blipFill>
        <p:spPr bwMode="auto">
          <a:xfrm>
            <a:off x="3029352" y="4867945"/>
            <a:ext cx="3098783" cy="2089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94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Zusammenfassung</a:t>
            </a:r>
            <a:endParaRPr lang="de-DE"/>
          </a:p>
        </p:txBody>
      </p:sp>
      <p:sp>
        <p:nvSpPr>
          <p:cNvPr id="3" name="Inhaltsplatzhalter 2"/>
          <p:cNvSpPr txBox="1">
            <a:spLocks/>
          </p:cNvSpPr>
          <p:nvPr/>
        </p:nvSpPr>
        <p:spPr bwMode="auto">
          <a:xfrm>
            <a:off x="251521" y="1600200"/>
            <a:ext cx="8613775" cy="514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48774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B8E7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altLang="de-DE" smtClean="0"/>
              <a:t>Hervorragende Objektorientierung</a:t>
            </a:r>
          </a:p>
          <a:p>
            <a:pPr>
              <a:lnSpc>
                <a:spcPct val="150000"/>
              </a:lnSpc>
            </a:pPr>
            <a:r>
              <a:rPr lang="de-DE" altLang="de-DE" smtClean="0"/>
              <a:t>Transparente Objekthaltung</a:t>
            </a:r>
          </a:p>
          <a:p>
            <a:pPr>
              <a:lnSpc>
                <a:spcPct val="150000"/>
              </a:lnSpc>
            </a:pPr>
            <a:r>
              <a:rPr lang="de-DE" altLang="de-DE" smtClean="0"/>
              <a:t>Performance – Probleme</a:t>
            </a:r>
          </a:p>
          <a:p>
            <a:pPr>
              <a:lnSpc>
                <a:spcPct val="150000"/>
              </a:lnSpc>
            </a:pPr>
            <a:r>
              <a:rPr lang="de-DE" altLang="de-DE" smtClean="0"/>
              <a:t>schnelle &amp; zuverlässige Netzwerkverbindung erforderlich</a:t>
            </a:r>
          </a:p>
          <a:p>
            <a:pPr>
              <a:lnSpc>
                <a:spcPct val="150000"/>
              </a:lnSpc>
            </a:pPr>
            <a:r>
              <a:rPr lang="de-DE" altLang="de-DE" smtClean="0"/>
              <a:t>schwer durchschaubarer Kontrollfluss </a:t>
            </a:r>
          </a:p>
          <a:p>
            <a:pPr>
              <a:lnSpc>
                <a:spcPct val="150000"/>
              </a:lnSpc>
            </a:pPr>
            <a:r>
              <a:rPr lang="de-DE" altLang="de-DE" smtClean="0"/>
              <a:t>enorme Möglichkeiten</a:t>
            </a:r>
          </a:p>
          <a:p>
            <a:pPr>
              <a:lnSpc>
                <a:spcPct val="150000"/>
              </a:lnSpc>
            </a:pPr>
            <a:r>
              <a:rPr lang="de-DE" altLang="de-DE" smtClean="0"/>
              <a:t>enorme Komplexität </a:t>
            </a:r>
          </a:p>
          <a:p>
            <a:pPr>
              <a:lnSpc>
                <a:spcPct val="150000"/>
              </a:lnSpc>
            </a:pPr>
            <a:r>
              <a:rPr lang="de-DE" altLang="de-DE" smtClean="0"/>
              <a:t>schwer zu „debuggen“</a:t>
            </a:r>
          </a:p>
        </p:txBody>
      </p:sp>
    </p:spTree>
    <p:extLst>
      <p:ext uri="{BB962C8B-B14F-4D97-AF65-F5344CB8AC3E}">
        <p14:creationId xmlns:p14="http://schemas.microsoft.com/office/powerpoint/2010/main" val="127620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8599" y="2276873"/>
            <a:ext cx="8686800" cy="230058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sz="4400"/>
              <a:t>Sind noch Fragen offen? </a:t>
            </a:r>
            <a:br>
              <a:rPr lang="de-DE" sz="4400"/>
            </a:br>
            <a:r>
              <a:rPr lang="de-DE" sz="4400"/>
              <a:t>Wir beantworten sie gern.</a:t>
            </a:r>
          </a:p>
        </p:txBody>
      </p:sp>
      <p:sp>
        <p:nvSpPr>
          <p:cNvPr id="2765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571500" y="4800600"/>
            <a:ext cx="80010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en-US" smtClean="0"/>
              <a:t>Mike Feustel, Markus Hinkelmann, Benno Schilling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Quellen</a:t>
            </a:r>
            <a:endParaRPr lang="de-DE"/>
          </a:p>
        </p:txBody>
      </p:sp>
      <p:sp>
        <p:nvSpPr>
          <p:cNvPr id="3" name="Inhaltsplatzhalter 2"/>
          <p:cNvSpPr txBox="1">
            <a:spLocks/>
          </p:cNvSpPr>
          <p:nvPr/>
        </p:nvSpPr>
        <p:spPr bwMode="auto">
          <a:xfrm>
            <a:off x="251521" y="1600200"/>
            <a:ext cx="8613775" cy="514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48774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B8E7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hlinkClick r:id="rId2"/>
              </a:rPr>
              <a:t>https://</a:t>
            </a:r>
            <a:r>
              <a:rPr lang="de-DE" altLang="de-DE" dirty="0" smtClean="0">
                <a:hlinkClick r:id="rId2"/>
              </a:rPr>
              <a:t>www.kdevelop.org/screenshots/advanced-static-type-inference</a:t>
            </a:r>
            <a:endParaRPr lang="de-DE" altLang="de-DE" dirty="0" smtClean="0"/>
          </a:p>
          <a:p>
            <a:r>
              <a:rPr lang="de-DE" altLang="de-DE" dirty="0">
                <a:hlinkClick r:id="rId3"/>
              </a:rPr>
              <a:t>http://pytools.codeplex.com</a:t>
            </a:r>
            <a:r>
              <a:rPr lang="de-DE" altLang="de-DE" dirty="0" smtClean="0">
                <a:hlinkClick r:id="rId3"/>
              </a:rPr>
              <a:t>/</a:t>
            </a:r>
            <a:endParaRPr lang="de-DE" altLang="de-DE" dirty="0" smtClean="0"/>
          </a:p>
          <a:p>
            <a:r>
              <a:rPr lang="de-DE" altLang="de-DE" dirty="0">
                <a:hlinkClick r:id="rId4"/>
              </a:rPr>
              <a:t>https://</a:t>
            </a:r>
            <a:r>
              <a:rPr lang="de-DE" altLang="de-DE">
                <a:hlinkClick r:id="rId4"/>
              </a:rPr>
              <a:t>netbeans.org</a:t>
            </a:r>
            <a:r>
              <a:rPr lang="de-DE" altLang="de-DE" smtClean="0">
                <a:hlinkClick r:id="rId4"/>
              </a:rPr>
              <a:t>/</a:t>
            </a:r>
            <a:endParaRPr lang="de-DE" altLang="de-DE" smtClean="0"/>
          </a:p>
          <a:p>
            <a:r>
              <a:rPr lang="de-DE" altLang="de-DE">
                <a:hlinkClick r:id="rId5"/>
              </a:rPr>
              <a:t>http://</a:t>
            </a:r>
            <a:r>
              <a:rPr lang="de-DE" altLang="de-DE" smtClean="0">
                <a:hlinkClick r:id="rId5"/>
              </a:rPr>
              <a:t>en.wikipedia.org/wiki/Artillery_game</a:t>
            </a:r>
            <a:endParaRPr lang="de-DE" altLang="de-DE" smtClean="0"/>
          </a:p>
          <a:p>
            <a:r>
              <a:rPr lang="de-DE" altLang="de-DE">
                <a:hlinkClick r:id="rId6"/>
              </a:rPr>
              <a:t>http://</a:t>
            </a:r>
            <a:r>
              <a:rPr lang="de-DE" altLang="de-DE" smtClean="0">
                <a:hlinkClick r:id="rId6"/>
              </a:rPr>
              <a:t>thecomputergamer.blogspot.de/2012/03/artillery-genre-retrospective.html</a:t>
            </a:r>
            <a:endParaRPr lang="de-DE" altLang="de-DE" smtClean="0"/>
          </a:p>
          <a:p>
            <a:endParaRPr lang="de-DE" altLang="de-DE"/>
          </a:p>
          <a:p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90412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1_Decatur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>
    <a:spDef>
      <a:spPr>
        <a:ln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ackTie">
    <a:dk1>
      <a:srgbClr val="000000"/>
    </a:dk1>
    <a:lt1>
      <a:srgbClr val="FFFFFF"/>
    </a:lt1>
    <a:dk2>
      <a:srgbClr val="46464A"/>
    </a:dk2>
    <a:lt2>
      <a:srgbClr val="E3DCCF"/>
    </a:lt2>
    <a:accent1>
      <a:srgbClr val="6F6F74"/>
    </a:accent1>
    <a:accent2>
      <a:srgbClr val="A7B789"/>
    </a:accent2>
    <a:accent3>
      <a:srgbClr val="BEAE98"/>
    </a:accent3>
    <a:accent4>
      <a:srgbClr val="92A9B9"/>
    </a:accent4>
    <a:accent5>
      <a:srgbClr val="9C8265"/>
    </a:accent5>
    <a:accent6>
      <a:srgbClr val="8D6974"/>
    </a:accent6>
    <a:hlink>
      <a:srgbClr val="67AABF"/>
    </a:hlink>
    <a:folHlink>
      <a:srgbClr val="B1B5A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98</Words>
  <Application>Microsoft Office PowerPoint</Application>
  <PresentationFormat>Bildschirmpräsentation (4:3)</PresentationFormat>
  <Paragraphs>34</Paragraphs>
  <Slides>9</Slides>
  <Notes>0</Notes>
  <HiddenSlides>0</HiddenSlides>
  <MMClips>2</MMClips>
  <ScaleCrop>false</ScaleCrop>
  <HeadingPairs>
    <vt:vector size="6" baseType="variant">
      <vt:variant>
        <vt:lpstr>Design</vt:lpstr>
      </vt:variant>
      <vt:variant>
        <vt:i4>1</vt:i4>
      </vt:variant>
      <vt:variant>
        <vt:lpstr>Verknüpfungen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1_Decatur</vt:lpstr>
      <vt:lpstr>C:\Users\M\Desktop\TankCommander_Java\CD1.vsdx</vt:lpstr>
      <vt:lpstr>C:\Users\M\Desktop\TankCommander_Java\Verteilung.vsdx</vt:lpstr>
      <vt:lpstr>„TankCommander“ mit Java-RMI</vt:lpstr>
      <vt:lpstr>Agenda</vt:lpstr>
      <vt:lpstr>PowerPoint-Präsentation</vt:lpstr>
      <vt:lpstr>Gamelogik - Klassendiagramm</vt:lpstr>
      <vt:lpstr>Gamelogik - MatchBuilder</vt:lpstr>
      <vt:lpstr>Gamelogik - Calculation</vt:lpstr>
      <vt:lpstr>Zusammenfassung</vt:lpstr>
      <vt:lpstr>Sind noch Fragen offen?  Wir beantworten sie gern.</vt:lpstr>
      <vt:lpstr>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2014-03-09T13:44:50Z</dcterms:created>
  <dcterms:modified xsi:type="dcterms:W3CDTF">2014-09-02T06:35:20Z</dcterms:modified>
</cp:coreProperties>
</file>