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10"/>
  </p:notesMasterIdLst>
  <p:sldIdLst>
    <p:sldId id="256" r:id="rId2"/>
    <p:sldId id="345" r:id="rId3"/>
    <p:sldId id="388" r:id="rId4"/>
    <p:sldId id="386" r:id="rId5"/>
    <p:sldId id="387" r:id="rId6"/>
    <p:sldId id="385" r:id="rId7"/>
    <p:sldId id="288" r:id="rId8"/>
    <p:sldId id="368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88543" autoAdjust="0"/>
  </p:normalViewPr>
  <p:slideViewPr>
    <p:cSldViewPr showGuides="1">
      <p:cViewPr varScale="1">
        <p:scale>
          <a:sx n="94" d="100"/>
          <a:sy n="94" d="100"/>
        </p:scale>
        <p:origin x="-678" y="-90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01.09.2014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544234"/>
            <a:ext cx="9144000" cy="32575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667001"/>
            <a:ext cx="9144000" cy="274108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5477933"/>
            <a:ext cx="9144000" cy="23706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4392085"/>
            <a:ext cx="1219200" cy="36618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" y="1240367"/>
            <a:ext cx="874871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4" y="1240367"/>
            <a:ext cx="6218671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1240367"/>
            <a:ext cx="3930878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1221317"/>
            <a:ext cx="2107200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9" y="1240367"/>
            <a:ext cx="1828945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1221317"/>
            <a:ext cx="4197112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1221317"/>
            <a:ext cx="637538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484"/>
            <a:ext cx="9144000" cy="145414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218"/>
            <a:ext cx="9144000" cy="10287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8229600" cy="11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4" y="1238251"/>
            <a:ext cx="511175" cy="25391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1223435"/>
            <a:ext cx="8157956" cy="253916"/>
            <a:chOff x="1933832" y="918119"/>
            <a:chExt cx="6742624" cy="190375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CD1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Verteilung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ools.codeplex.com/" TargetMode="External"/><Relationship Id="rId2" Type="http://schemas.openxmlformats.org/officeDocument/2006/relationships/hyperlink" Target="https://www.kdevelop.org/screenshots/advanced-static-type-in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computergamer.blogspot.de/2012/03/artillery-genre-retrospective.html" TargetMode="External"/><Relationship Id="rId5" Type="http://schemas.openxmlformats.org/officeDocument/2006/relationships/hyperlink" Target="http://en.wikipedia.org/wiki/Artillery_game" TargetMode="External"/><Relationship Id="rId4" Type="http://schemas.openxmlformats.org/officeDocument/2006/relationships/hyperlink" Target="https://netbea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3044958"/>
            <a:ext cx="8686800" cy="1470025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„TankCommander“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6212418"/>
            <a:ext cx="144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Agenda</a:t>
            </a:r>
            <a:endParaRPr lang="en-US"/>
          </a:p>
        </p:txBody>
      </p:sp>
      <p:sp>
        <p:nvSpPr>
          <p:cNvPr id="10243" name="Inhaltsplatzhalter 2"/>
          <p:cNvSpPr>
            <a:spLocks noGrp="1"/>
          </p:cNvSpPr>
          <p:nvPr>
            <p:ph idx="4294967295"/>
          </p:nvPr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altLang="de-DE" smtClean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Idee, Konzept, Organisaiton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Technische </a:t>
            </a:r>
            <a:r>
              <a:rPr lang="de-DE" altLang="de-DE" smtClean="0"/>
              <a:t>Grundlagen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Markus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Implementierung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Markus Verbindungsaufbau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Mike Fallstricke </a:t>
            </a:r>
            <a:r>
              <a:rPr lang="de-DE" altLang="de-DE" smtClean="0"/>
              <a:t>durch Objektverteilung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Benno Client</a:t>
            </a:r>
            <a:endParaRPr lang="de-DE" altLang="de-DE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Zusammenfassung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Benno</a:t>
            </a:r>
            <a:endParaRPr lang="de-DE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Gamelogik </a:t>
            </a:r>
            <a:r>
              <a:rPr lang="de-DE" dirty="0" smtClean="0"/>
              <a:t>- Klassendiagramm</a:t>
            </a:r>
            <a:endParaRPr lang="de-DE" dirty="0"/>
          </a:p>
        </p:txBody>
      </p:sp>
      <p:graphicFrame>
        <p:nvGraphicFramePr>
          <p:cNvPr id="5" name="Objek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90191"/>
              </p:ext>
            </p:extLst>
          </p:nvPr>
        </p:nvGraphicFramePr>
        <p:xfrm>
          <a:off x="343848" y="1556792"/>
          <a:ext cx="8421613" cy="521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7629393" imgH="4200571" progId="Visio.Drawing.15">
                  <p:link updateAutomatic="1"/>
                </p:oleObj>
              </mc:Choice>
              <mc:Fallback>
                <p:oleObj name="Visio" r:id="rId3" imgW="7629393" imgH="4200571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848" y="1556792"/>
                        <a:ext cx="8421613" cy="521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2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MatchBuilder</a:t>
            </a:r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53190"/>
              </p:ext>
            </p:extLst>
          </p:nvPr>
        </p:nvGraphicFramePr>
        <p:xfrm>
          <a:off x="490538" y="1598613"/>
          <a:ext cx="815498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10020277" imgH="4419600" progId="Visio.Drawing.15">
                  <p:link updateAutomatic="1"/>
                </p:oleObj>
              </mc:Choice>
              <mc:Fallback>
                <p:oleObj name="Visio" r:id="rId3" imgW="10020277" imgH="44196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538" y="1598613"/>
                        <a:ext cx="8154987" cy="359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921310"/>
            <a:ext cx="8373644" cy="3820058"/>
          </a:xfrm>
          <a:prstGeom prst="rect">
            <a:avLst/>
          </a:prstGeom>
        </p:spPr>
      </p:pic>
      <p:grpSp>
        <p:nvGrpSpPr>
          <p:cNvPr id="7" name="Pfeil_Blau"/>
          <p:cNvGrpSpPr/>
          <p:nvPr/>
        </p:nvGrpSpPr>
        <p:grpSpPr>
          <a:xfrm>
            <a:off x="2761640" y="1988840"/>
            <a:ext cx="1450320" cy="3816424"/>
            <a:chOff x="2761640" y="1988840"/>
            <a:chExt cx="1450320" cy="3816424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2761640" y="1988840"/>
              <a:ext cx="648072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H="1">
              <a:off x="3995936" y="5805264"/>
              <a:ext cx="2160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/>
            <p:nvPr/>
          </p:nvCxnSpPr>
          <p:spPr>
            <a:xfrm rot="16200000" flipH="1">
              <a:off x="1691680" y="3284984"/>
              <a:ext cx="3816424" cy="1224136"/>
            </a:xfrm>
            <a:prstGeom prst="bentConnector3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1310"/>
            <a:ext cx="6468378" cy="1714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Pfeil_rt"/>
          <p:cNvGrpSpPr/>
          <p:nvPr/>
        </p:nvGrpSpPr>
        <p:grpSpPr>
          <a:xfrm>
            <a:off x="2627784" y="2348880"/>
            <a:ext cx="792088" cy="1548172"/>
            <a:chOff x="2547268" y="2348880"/>
            <a:chExt cx="792088" cy="1548172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2691284" y="2348880"/>
              <a:ext cx="6480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Pfeil_rot"/>
            <p:cNvGrpSpPr/>
            <p:nvPr/>
          </p:nvGrpSpPr>
          <p:grpSpPr>
            <a:xfrm>
              <a:off x="2547268" y="2348880"/>
              <a:ext cx="324036" cy="1548172"/>
              <a:chOff x="2547268" y="2348880"/>
              <a:chExt cx="324036" cy="1548172"/>
            </a:xfrm>
          </p:grpSpPr>
          <p:cxnSp>
            <p:nvCxnSpPr>
              <p:cNvPr id="20" name="Gewinkelte Verbindung 19"/>
              <p:cNvCxnSpPr/>
              <p:nvPr/>
            </p:nvCxnSpPr>
            <p:spPr>
              <a:xfrm rot="5400000">
                <a:off x="1935200" y="2960948"/>
                <a:ext cx="1548172" cy="324036"/>
              </a:xfrm>
              <a:prstGeom prst="bentConnector3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2547268" y="3897052"/>
                <a:ext cx="162018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hteck 14"/>
          <p:cNvSpPr/>
          <p:nvPr/>
        </p:nvSpPr>
        <p:spPr>
          <a:xfrm>
            <a:off x="3485709" y="5313673"/>
            <a:ext cx="2160240" cy="12116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8570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0578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92586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i_gn"/>
          <p:cNvSpPr/>
          <p:nvPr/>
        </p:nvSpPr>
        <p:spPr>
          <a:xfrm>
            <a:off x="3530534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_gn"/>
          <p:cNvSpPr/>
          <p:nvPr/>
        </p:nvSpPr>
        <p:spPr>
          <a:xfrm>
            <a:off x="4969461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475656" y="4755624"/>
            <a:ext cx="6437128" cy="325853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Calculation</a:t>
            </a:r>
            <a:endParaRPr lang="de-DE"/>
          </a:p>
        </p:txBody>
      </p:sp>
      <p:pic>
        <p:nvPicPr>
          <p:cNvPr id="4" name="orig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" y="1625108"/>
            <a:ext cx="9144000" cy="4133939"/>
          </a:xfrm>
          <a:prstGeom prst="rect">
            <a:avLst/>
          </a:prstGeom>
        </p:spPr>
      </p:pic>
      <p:pic>
        <p:nvPicPr>
          <p:cNvPr id="3" name="fixed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625108"/>
            <a:ext cx="9144000" cy="4324172"/>
          </a:xfrm>
          <a:prstGeom prst="rect">
            <a:avLst/>
          </a:prstGeom>
        </p:spPr>
      </p:pic>
      <p:sp>
        <p:nvSpPr>
          <p:cNvPr id="5" name="source_pos_unten"/>
          <p:cNvSpPr/>
          <p:nvPr/>
        </p:nvSpPr>
        <p:spPr>
          <a:xfrm>
            <a:off x="3564904" y="4001372"/>
            <a:ext cx="1022400" cy="288032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urce_pos_oben"/>
          <p:cNvSpPr/>
          <p:nvPr/>
        </p:nvSpPr>
        <p:spPr>
          <a:xfrm>
            <a:off x="972616" y="1913140"/>
            <a:ext cx="3528392" cy="360040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ource_pos_cloned"/>
          <p:cNvSpPr/>
          <p:nvPr/>
        </p:nvSpPr>
        <p:spPr>
          <a:xfrm>
            <a:off x="972616" y="1913140"/>
            <a:ext cx="7056784" cy="504056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"/>
          <a:stretch/>
        </p:blipFill>
        <p:spPr>
          <a:xfrm>
            <a:off x="47688" y="1556792"/>
            <a:ext cx="8933880" cy="23717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8" t="52361" r="17262" b="17703"/>
          <a:stretch/>
        </p:blipFill>
        <p:spPr bwMode="auto">
          <a:xfrm>
            <a:off x="3029352" y="4867945"/>
            <a:ext cx="3098783" cy="20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4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mtClean="0"/>
              <a:t>Hervorragende Objektorientierung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Transparente Objekthaltung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Performance – Probleme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schnelle &amp; zuverlässige Netzwerkverbindung erforderlich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schwer durchschaubarer Kontrollfluss 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enorme Möglichkeiten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enorme Komplexität 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schwer zu „debuggen“</a:t>
            </a:r>
          </a:p>
        </p:txBody>
      </p:sp>
    </p:spTree>
    <p:extLst>
      <p:ext uri="{BB962C8B-B14F-4D97-AF65-F5344CB8AC3E}">
        <p14:creationId xmlns:p14="http://schemas.microsoft.com/office/powerpoint/2010/main" val="12762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76873"/>
            <a:ext cx="8686800" cy="23005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4400"/>
              <a:t>Sind noch Fragen offen? </a:t>
            </a:r>
            <a:br>
              <a:rPr lang="de-DE" sz="4400"/>
            </a:br>
            <a:r>
              <a:rPr lang="de-DE" sz="4400"/>
              <a:t>Wir beantworten sie gern.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Quellen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www.kdevelop.org/screenshots/advanced-static-type-inference</a:t>
            </a:r>
            <a:endParaRPr lang="de-DE" altLang="de-DE" dirty="0" smtClean="0"/>
          </a:p>
          <a:p>
            <a:r>
              <a:rPr lang="de-DE" altLang="de-DE" dirty="0">
                <a:hlinkClick r:id="rId3"/>
              </a:rPr>
              <a:t>http://pytools.codeplex.com</a:t>
            </a:r>
            <a:r>
              <a:rPr lang="de-DE" altLang="de-DE" dirty="0" smtClean="0">
                <a:hlinkClick r:id="rId3"/>
              </a:rPr>
              <a:t>/</a:t>
            </a:r>
            <a:endParaRPr lang="de-DE" altLang="de-DE" dirty="0" smtClean="0"/>
          </a:p>
          <a:p>
            <a:r>
              <a:rPr lang="de-DE" altLang="de-DE" dirty="0">
                <a:hlinkClick r:id="rId4"/>
              </a:rPr>
              <a:t>https://</a:t>
            </a:r>
            <a:r>
              <a:rPr lang="de-DE" altLang="de-DE">
                <a:hlinkClick r:id="rId4"/>
              </a:rPr>
              <a:t>netbeans.org</a:t>
            </a:r>
            <a:r>
              <a:rPr lang="de-DE" altLang="de-DE" smtClean="0">
                <a:hlinkClick r:id="rId4"/>
              </a:rPr>
              <a:t>/</a:t>
            </a:r>
            <a:endParaRPr lang="de-DE" altLang="de-DE" smtClean="0"/>
          </a:p>
          <a:p>
            <a:r>
              <a:rPr lang="de-DE" altLang="de-DE">
                <a:hlinkClick r:id="rId5"/>
              </a:rPr>
              <a:t>http://</a:t>
            </a:r>
            <a:r>
              <a:rPr lang="de-DE" altLang="de-DE" smtClean="0">
                <a:hlinkClick r:id="rId5"/>
              </a:rPr>
              <a:t>en.wikipedia.org/wiki/Artillery_game</a:t>
            </a:r>
            <a:endParaRPr lang="de-DE" altLang="de-DE" smtClean="0"/>
          </a:p>
          <a:p>
            <a:r>
              <a:rPr lang="de-DE" altLang="de-DE">
                <a:hlinkClick r:id="rId6"/>
              </a:rPr>
              <a:t>http://</a:t>
            </a:r>
            <a:r>
              <a:rPr lang="de-DE" altLang="de-DE" smtClean="0">
                <a:hlinkClick r:id="rId6"/>
              </a:rPr>
              <a:t>thecomputergamer.blogspot.de/2012/03/artillery-genre-retrospective.html</a:t>
            </a:r>
            <a:endParaRPr lang="de-DE" altLang="de-DE" smtClean="0"/>
          </a:p>
          <a:p>
            <a:endParaRPr lang="de-DE" altLang="de-DE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04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Bildschirmpräsentation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1_Decatur</vt:lpstr>
      <vt:lpstr>C:\Users\M\Desktop\TankCommander_Java\Verteilung.vsdx</vt:lpstr>
      <vt:lpstr>C:\Users\M\Desktop\TankCommander_Java\CD1.vsdx</vt:lpstr>
      <vt:lpstr>„TankCommander“ mit Java-RMI</vt:lpstr>
      <vt:lpstr>Agenda</vt:lpstr>
      <vt:lpstr>Gamelogik - Klassendiagramm</vt:lpstr>
      <vt:lpstr>Gamelogik - MatchBuilder</vt:lpstr>
      <vt:lpstr>Gamelogik - Calculation</vt:lpstr>
      <vt:lpstr>Zusammenfassung</vt:lpstr>
      <vt:lpstr>Sind noch Fragen offen?  Wir beantworten sie gern.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2014-09-01T16:15:11Z</dcterms:modified>
</cp:coreProperties>
</file>