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323" r:id="rId1"/>
  </p:sldMasterIdLst>
  <p:notesMasterIdLst>
    <p:notesMasterId r:id="rId11"/>
  </p:notesMasterIdLst>
  <p:sldIdLst>
    <p:sldId id="256" r:id="rId2"/>
    <p:sldId id="345" r:id="rId3"/>
    <p:sldId id="386" r:id="rId4"/>
    <p:sldId id="387" r:id="rId5"/>
    <p:sldId id="385" r:id="rId6"/>
    <p:sldId id="288" r:id="rId7"/>
    <p:sldId id="368" r:id="rId8"/>
    <p:sldId id="364" r:id="rId9"/>
    <p:sldId id="365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3" autoAdjust="0"/>
    <p:restoredTop sz="88543" autoAdjust="0"/>
  </p:normalViewPr>
  <p:slideViewPr>
    <p:cSldViewPr showGuides="1">
      <p:cViewPr varScale="1">
        <p:scale>
          <a:sx n="66" d="100"/>
          <a:sy n="66" d="100"/>
        </p:scale>
        <p:origin x="-1488" y="-10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4EEAC9-2649-4F36-8852-E16D3155CE4D}" type="datetimeFigureOut">
              <a:rPr lang="de-DE"/>
              <a:pPr>
                <a:defRPr/>
              </a:pPr>
              <a:t>31.08.2014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B70C94-38F5-49CA-BCA5-71CF53703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8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36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544234"/>
            <a:ext cx="9144000" cy="32575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0" y="2667001"/>
            <a:ext cx="9144000" cy="274108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0" y="5477933"/>
            <a:ext cx="9144000" cy="23706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2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62400" y="4392085"/>
            <a:ext cx="1219200" cy="36618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23610A-FCBF-4AB1-B33F-CCA001ABA3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" y="1240367"/>
            <a:ext cx="874871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529794" y="1240367"/>
            <a:ext cx="6218671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3570" y="1240367"/>
            <a:ext cx="3930878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376568" y="1221317"/>
            <a:ext cx="2107200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04249" y="1240367"/>
            <a:ext cx="1828945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11302" y="1221317"/>
            <a:ext cx="4197112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03419" y="1221317"/>
            <a:ext cx="637538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484"/>
            <a:ext cx="9144000" cy="145414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218"/>
            <a:ext cx="9144000" cy="10287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8229600" cy="111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8609014" y="1238251"/>
            <a:ext cx="511175" cy="25391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AC00BC5-5E14-4575-BCB6-8267D709E637}" type="slidenum">
              <a:rPr lang="de-DE" sz="1050">
                <a:solidFill>
                  <a:schemeClr val="accent1"/>
                </a:solidFill>
                <a:latin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>
              <a:solidFill>
                <a:schemeClr val="accent1"/>
              </a:solidFill>
              <a:latin typeface="Arial" pitchFamily="34" charset="0"/>
            </a:endParaRPr>
          </a:p>
        </p:txBody>
      </p:sp>
      <p:grpSp>
        <p:nvGrpSpPr>
          <p:cNvPr id="1030" name="Gruppieren 2"/>
          <p:cNvGrpSpPr>
            <a:grpSpLocks/>
          </p:cNvGrpSpPr>
          <p:nvPr userDrawn="1"/>
        </p:nvGrpSpPr>
        <p:grpSpPr bwMode="auto">
          <a:xfrm>
            <a:off x="395536" y="1223435"/>
            <a:ext cx="8157956" cy="253916"/>
            <a:chOff x="1933832" y="918119"/>
            <a:chExt cx="6742624" cy="190375"/>
          </a:xfrm>
        </p:grpSpPr>
        <p:sp>
          <p:nvSpPr>
            <p:cNvPr id="20" name="Textfeld 19"/>
            <p:cNvSpPr txBox="1"/>
            <p:nvPr userDrawn="1"/>
          </p:nvSpPr>
          <p:spPr>
            <a:xfrm>
              <a:off x="548851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Implementierung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 userDrawn="1"/>
          </p:nvSpPr>
          <p:spPr>
            <a:xfrm>
              <a:off x="370720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Technische Grundlagen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Textfeld 21"/>
            <p:cNvSpPr txBox="1"/>
            <p:nvPr userDrawn="1"/>
          </p:nvSpPr>
          <p:spPr>
            <a:xfrm>
              <a:off x="1933832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Projekt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 userDrawn="1"/>
          </p:nvSpPr>
          <p:spPr>
            <a:xfrm>
              <a:off x="7263474" y="918119"/>
              <a:ext cx="1412982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Zusammenfassung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Verteilung.vsd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tools.codeplex.com/" TargetMode="External"/><Relationship Id="rId2" Type="http://schemas.openxmlformats.org/officeDocument/2006/relationships/hyperlink" Target="https://www.kdevelop.org/screenshots/advanced-static-type-in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computergamer.blogspot.de/2012/03/artillery-genre-retrospective.html" TargetMode="External"/><Relationship Id="rId5" Type="http://schemas.openxmlformats.org/officeDocument/2006/relationships/hyperlink" Target="http://en.wikipedia.org/wiki/Artillery_game" TargetMode="External"/><Relationship Id="rId4" Type="http://schemas.openxmlformats.org/officeDocument/2006/relationships/hyperlink" Target="https://netbean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-Zeichnung1.vsd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-Zeichnung4.vsdx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-Zeichnung3.vsdx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3044958"/>
            <a:ext cx="8686800" cy="1470025"/>
          </a:xfrm>
        </p:spPr>
        <p:txBody>
          <a:bodyPr/>
          <a:lstStyle/>
          <a:p>
            <a:pPr>
              <a:defRPr/>
            </a:pPr>
            <a:r>
              <a:rPr lang="de-DE" sz="4400" smtClean="0"/>
              <a:t>„TankCommander“</a:t>
            </a:r>
            <a:br>
              <a:rPr lang="de-DE" sz="4400" smtClean="0"/>
            </a:br>
            <a:r>
              <a:rPr lang="de-DE" sz="4400" smtClean="0"/>
              <a:t>mit Java-RMI</a:t>
            </a:r>
            <a:endParaRPr lang="de-DE" sz="4400" dirty="0"/>
          </a:p>
        </p:txBody>
      </p:sp>
      <p:sp>
        <p:nvSpPr>
          <p:cNvPr id="9219" name="Untertitel 3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  <p:sp>
        <p:nvSpPr>
          <p:cNvPr id="9220" name="Textfeld 2"/>
          <p:cNvSpPr txBox="1">
            <a:spLocks noChangeArrowheads="1"/>
          </p:cNvSpPr>
          <p:nvPr/>
        </p:nvSpPr>
        <p:spPr bwMode="auto">
          <a:xfrm>
            <a:off x="7451725" y="6212418"/>
            <a:ext cx="1441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9pPr>
          </a:lstStyle>
          <a:p>
            <a:pPr eaLnBrk="1" hangingPunct="1"/>
            <a:r>
              <a:rPr lang="de-DE" altLang="en-US" smtClean="0">
                <a:latin typeface="Arial" pitchFamily="34" charset="0"/>
              </a:rPr>
              <a:t>02.09.2014</a:t>
            </a:r>
            <a:endParaRPr lang="de-DE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Agenda</a:t>
            </a:r>
            <a:endParaRPr lang="en-US"/>
          </a:p>
        </p:txBody>
      </p:sp>
      <p:sp>
        <p:nvSpPr>
          <p:cNvPr id="10243" name="Inhaltsplatzhalter 2"/>
          <p:cNvSpPr>
            <a:spLocks noGrp="1"/>
          </p:cNvSpPr>
          <p:nvPr>
            <p:ph idx="4294967295"/>
          </p:nvPr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de-DE" smtClean="0"/>
              <a:t>Projekt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Idee, Konzept, Organisaiton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Technische </a:t>
            </a:r>
            <a:r>
              <a:rPr lang="de-DE" altLang="de-DE" dirty="0" smtClean="0"/>
              <a:t>Grundlagen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Implementierung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Server – Fallstricke durch Objektverteilung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Client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Zusammenfassung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96895"/>
              </p:ext>
            </p:extLst>
          </p:nvPr>
        </p:nvGraphicFramePr>
        <p:xfrm>
          <a:off x="-114889" y="1412776"/>
          <a:ext cx="9367409" cy="397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11506154" imgH="4876800" progId="Visio.Drawing.15">
                  <p:link updateAutomatic="1"/>
                </p:oleObj>
              </mc:Choice>
              <mc:Fallback>
                <p:oleObj name="Visio" r:id="rId3" imgW="11506154" imgH="487680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4889" y="1412776"/>
                        <a:ext cx="9367409" cy="3971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921310"/>
            <a:ext cx="8373644" cy="382005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2547268" y="1988840"/>
            <a:ext cx="648072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995936" y="5805264"/>
            <a:ext cx="21602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1691680" y="3284984"/>
            <a:ext cx="3816424" cy="1224136"/>
          </a:xfrm>
          <a:prstGeom prst="bentConnector3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1310"/>
            <a:ext cx="6468378" cy="17147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Gerade Verbindung mit Pfeil 7"/>
          <p:cNvCxnSpPr/>
          <p:nvPr/>
        </p:nvCxnSpPr>
        <p:spPr>
          <a:xfrm>
            <a:off x="2547268" y="2348880"/>
            <a:ext cx="6480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5400000">
            <a:off x="1935200" y="2960948"/>
            <a:ext cx="1548172" cy="324036"/>
          </a:xfrm>
          <a:prstGeom prst="bentConnector3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547268" y="3897052"/>
            <a:ext cx="1620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orig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" y="2060848"/>
            <a:ext cx="9144000" cy="4133939"/>
          </a:xfrm>
          <a:prstGeom prst="rect">
            <a:avLst/>
          </a:prstGeom>
        </p:spPr>
      </p:pic>
      <p:pic>
        <p:nvPicPr>
          <p:cNvPr id="3" name="fixed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9144000" cy="4324172"/>
          </a:xfrm>
          <a:prstGeom prst="rect">
            <a:avLst/>
          </a:prstGeom>
        </p:spPr>
      </p:pic>
      <p:sp>
        <p:nvSpPr>
          <p:cNvPr id="5" name="source_pos_unten"/>
          <p:cNvSpPr/>
          <p:nvPr/>
        </p:nvSpPr>
        <p:spPr>
          <a:xfrm>
            <a:off x="3635896" y="4437112"/>
            <a:ext cx="1022400" cy="288032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ource_pos_oben"/>
          <p:cNvSpPr/>
          <p:nvPr/>
        </p:nvSpPr>
        <p:spPr>
          <a:xfrm>
            <a:off x="1043608" y="2348880"/>
            <a:ext cx="3528392" cy="360040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ource_pos_cloned"/>
          <p:cNvSpPr/>
          <p:nvPr/>
        </p:nvSpPr>
        <p:spPr>
          <a:xfrm>
            <a:off x="1043608" y="2348880"/>
            <a:ext cx="7056784" cy="504056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94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Zusammenfassung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/>
              <a:t>Kompatibilität Browser </a:t>
            </a:r>
            <a:endParaRPr lang="de-DE" altLang="de-DE" smtClean="0"/>
          </a:p>
          <a:p>
            <a:pPr lvl="1"/>
            <a:r>
              <a:rPr lang="de-DE" altLang="de-DE" smtClean="0"/>
              <a:t>i. d. R. problematisch</a:t>
            </a:r>
          </a:p>
          <a:p>
            <a:pPr lvl="1"/>
            <a:r>
              <a:rPr lang="de-DE" altLang="de-DE" smtClean="0"/>
              <a:t>durch Verwendung von Standards gelungen</a:t>
            </a:r>
          </a:p>
          <a:p>
            <a:pPr lvl="2"/>
            <a:r>
              <a:rPr lang="de-DE" altLang="de-DE" smtClean="0"/>
              <a:t>Firefox, Internet Explorer, Chrome, Safari (Mac, iPad, iPhone)</a:t>
            </a:r>
          </a:p>
          <a:p>
            <a:r>
              <a:rPr lang="de-DE" altLang="de-DE" smtClean="0"/>
              <a:t>Hoster für Python</a:t>
            </a:r>
          </a:p>
          <a:p>
            <a:pPr lvl="1"/>
            <a:r>
              <a:rPr lang="de-DE" altLang="de-DE" smtClean="0"/>
              <a:t>Prozess muss ständig laufen </a:t>
            </a:r>
            <a:r>
              <a:rPr lang="de-DE" altLang="de-DE" smtClean="0">
                <a:sym typeface="Wingdings" panose="05000000000000000000" pitchFamily="2" charset="2"/>
              </a:rPr>
              <a:t> nicht erwünscht</a:t>
            </a:r>
          </a:p>
          <a:p>
            <a:r>
              <a:rPr lang="de-DE" altLang="de-DE" smtClean="0">
                <a:sym typeface="Wingdings" panose="05000000000000000000" pitchFamily="2" charset="2"/>
              </a:rPr>
              <a:t>Fazit</a:t>
            </a:r>
            <a:endParaRPr lang="de-DE" altLang="de-DE" smtClean="0"/>
          </a:p>
          <a:p>
            <a:pPr lvl="1"/>
            <a:r>
              <a:rPr lang="de-DE" altLang="de-DE" smtClean="0"/>
              <a:t>durch Websockets kann Server Nachrichten an Clients schicken</a:t>
            </a:r>
            <a:endParaRPr lang="de-DE" altLang="de-DE" dirty="0"/>
          </a:p>
          <a:p>
            <a:pPr lvl="1"/>
            <a:r>
              <a:rPr lang="de-DE" altLang="de-DE" smtClean="0"/>
              <a:t>Mehrspieler funktioniert auch ohne proprietäre Technologien</a:t>
            </a:r>
          </a:p>
        </p:txBody>
      </p:sp>
    </p:spTree>
    <p:extLst>
      <p:ext uri="{BB962C8B-B14F-4D97-AF65-F5344CB8AC3E}">
        <p14:creationId xmlns:p14="http://schemas.microsoft.com/office/powerpoint/2010/main" val="12762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2276873"/>
            <a:ext cx="8686800" cy="23005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4400"/>
              <a:t>Sind noch Fragen offen? </a:t>
            </a:r>
            <a:br>
              <a:rPr lang="de-DE" sz="4400"/>
            </a:br>
            <a:r>
              <a:rPr lang="de-DE" sz="4400"/>
              <a:t>Wir beantworten sie gern.</a:t>
            </a:r>
          </a:p>
        </p:txBody>
      </p:sp>
      <p:sp>
        <p:nvSpPr>
          <p:cNvPr id="2765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Quellen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www.kdevelop.org/screenshots/advanced-static-type-inference</a:t>
            </a:r>
            <a:endParaRPr lang="de-DE" altLang="de-DE" dirty="0" smtClean="0"/>
          </a:p>
          <a:p>
            <a:r>
              <a:rPr lang="de-DE" altLang="de-DE" dirty="0">
                <a:hlinkClick r:id="rId3"/>
              </a:rPr>
              <a:t>http://pytools.codeplex.com</a:t>
            </a:r>
            <a:r>
              <a:rPr lang="de-DE" altLang="de-DE" dirty="0" smtClean="0">
                <a:hlinkClick r:id="rId3"/>
              </a:rPr>
              <a:t>/</a:t>
            </a:r>
            <a:endParaRPr lang="de-DE" altLang="de-DE" dirty="0" smtClean="0"/>
          </a:p>
          <a:p>
            <a:r>
              <a:rPr lang="de-DE" altLang="de-DE" dirty="0">
                <a:hlinkClick r:id="rId4"/>
              </a:rPr>
              <a:t>https://</a:t>
            </a:r>
            <a:r>
              <a:rPr lang="de-DE" altLang="de-DE">
                <a:hlinkClick r:id="rId4"/>
              </a:rPr>
              <a:t>netbeans.org</a:t>
            </a:r>
            <a:r>
              <a:rPr lang="de-DE" altLang="de-DE" smtClean="0">
                <a:hlinkClick r:id="rId4"/>
              </a:rPr>
              <a:t>/</a:t>
            </a:r>
            <a:endParaRPr lang="de-DE" altLang="de-DE" smtClean="0"/>
          </a:p>
          <a:p>
            <a:r>
              <a:rPr lang="de-DE" altLang="de-DE">
                <a:hlinkClick r:id="rId5"/>
              </a:rPr>
              <a:t>http://</a:t>
            </a:r>
            <a:r>
              <a:rPr lang="de-DE" altLang="de-DE" smtClean="0">
                <a:hlinkClick r:id="rId5"/>
              </a:rPr>
              <a:t>en.wikipedia.org/wiki/Artillery_game</a:t>
            </a:r>
            <a:endParaRPr lang="de-DE" altLang="de-DE" smtClean="0"/>
          </a:p>
          <a:p>
            <a:r>
              <a:rPr lang="de-DE" altLang="de-DE">
                <a:hlinkClick r:id="rId6"/>
              </a:rPr>
              <a:t>http://</a:t>
            </a:r>
            <a:r>
              <a:rPr lang="de-DE" altLang="de-DE" smtClean="0">
                <a:hlinkClick r:id="rId6"/>
              </a:rPr>
              <a:t>thecomputergamer.blogspot.de/2012/03/artillery-genre-retrospective.html</a:t>
            </a:r>
            <a:endParaRPr lang="de-DE" altLang="de-DE" smtClean="0"/>
          </a:p>
          <a:p>
            <a:endParaRPr lang="de-DE" altLang="de-DE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9041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Gamelogik - </a:t>
            </a:r>
            <a:r>
              <a:rPr lang="de-DE" dirty="0" err="1" smtClean="0"/>
              <a:t>MatchBuilder</a:t>
            </a:r>
            <a:endParaRPr lang="de-DE" dirty="0"/>
          </a:p>
        </p:txBody>
      </p:sp>
      <p:graphicFrame>
        <p:nvGraphicFramePr>
          <p:cNvPr id="4" name="CDMatchBuil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948275"/>
              </p:ext>
            </p:extLst>
          </p:nvPr>
        </p:nvGraphicFramePr>
        <p:xfrm>
          <a:off x="2385148" y="2728720"/>
          <a:ext cx="4373705" cy="211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4" imgW="2419246" imgH="876484" progId="Visio.Drawing.15">
                  <p:embed/>
                </p:oleObj>
              </mc:Choice>
              <mc:Fallback>
                <p:oleObj name="Visio" r:id="rId4" imgW="2419246" imgH="8764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5148" y="2728720"/>
                        <a:ext cx="4373705" cy="211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/>
        </p:nvSpPr>
        <p:spPr>
          <a:xfrm>
            <a:off x="3491880" y="5481693"/>
            <a:ext cx="2160240" cy="12116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491880" y="548169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11960" y="548169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932040" y="548169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i_gn"/>
          <p:cNvSpPr/>
          <p:nvPr/>
        </p:nvSpPr>
        <p:spPr>
          <a:xfrm>
            <a:off x="3536705" y="548169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_gn"/>
          <p:cNvSpPr/>
          <p:nvPr/>
        </p:nvSpPr>
        <p:spPr>
          <a:xfrm>
            <a:off x="4975632" y="548169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CD_kle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7906"/>
              </p:ext>
            </p:extLst>
          </p:nvPr>
        </p:nvGraphicFramePr>
        <p:xfrm>
          <a:off x="6012161" y="5376029"/>
          <a:ext cx="2947227" cy="142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7" imgW="2419246" imgH="876484" progId="Visio.Drawing.15">
                  <p:embed/>
                </p:oleObj>
              </mc:Choice>
              <mc:Fallback>
                <p:oleObj name="Visio" r:id="rId7" imgW="2419246" imgH="87648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1" y="5376029"/>
                        <a:ext cx="2947227" cy="1422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_get_match"/>
          <p:cNvSpPr/>
          <p:nvPr/>
        </p:nvSpPr>
        <p:spPr>
          <a:xfrm>
            <a:off x="6030193" y="6176434"/>
            <a:ext cx="1368152" cy="216197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_new_horizon"/>
          <p:cNvSpPr/>
          <p:nvPr/>
        </p:nvSpPr>
        <p:spPr>
          <a:xfrm>
            <a:off x="6030193" y="6371167"/>
            <a:ext cx="2358231" cy="216197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_new_pos"/>
          <p:cNvSpPr/>
          <p:nvPr/>
        </p:nvSpPr>
        <p:spPr>
          <a:xfrm>
            <a:off x="6030193" y="6557434"/>
            <a:ext cx="2862287" cy="216197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Gamelogik - </a:t>
            </a:r>
            <a:r>
              <a:rPr lang="de-DE" dirty="0" err="1" smtClean="0"/>
              <a:t>Calculation</a:t>
            </a:r>
            <a:endParaRPr lang="de-DE" dirty="0"/>
          </a:p>
        </p:txBody>
      </p:sp>
      <p:graphicFrame>
        <p:nvGraphicFramePr>
          <p:cNvPr id="4" name="CDCalc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13747"/>
              </p:ext>
            </p:extLst>
          </p:nvPr>
        </p:nvGraphicFramePr>
        <p:xfrm>
          <a:off x="2665296" y="1835360"/>
          <a:ext cx="3778913" cy="466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5" imgW="2705077" imgH="2505029" progId="Visio.Drawing.15">
                  <p:embed/>
                </p:oleObj>
              </mc:Choice>
              <mc:Fallback>
                <p:oleObj name="Visio" r:id="rId5" imgW="2705077" imgH="250502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5296" y="1835360"/>
                        <a:ext cx="3778913" cy="4665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CD_kle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50076"/>
              </p:ext>
            </p:extLst>
          </p:nvPr>
        </p:nvGraphicFramePr>
        <p:xfrm>
          <a:off x="6849968" y="1661320"/>
          <a:ext cx="2052278" cy="253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isio" r:id="rId8" imgW="2705077" imgH="2505029" progId="Visio.Drawing.15">
                  <p:embed/>
                </p:oleObj>
              </mc:Choice>
              <mc:Fallback>
                <p:oleObj name="Visio" r:id="rId8" imgW="2705077" imgH="250502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968" y="1661320"/>
                        <a:ext cx="2052278" cy="2534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_calcflug"/>
          <p:cNvSpPr/>
          <p:nvPr/>
        </p:nvSpPr>
        <p:spPr>
          <a:xfrm>
            <a:off x="6857110" y="2517571"/>
            <a:ext cx="1368152" cy="144000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___calc_flug"/>
          <p:cNvSpPr/>
          <p:nvPr/>
        </p:nvSpPr>
        <p:spPr>
          <a:xfrm>
            <a:off x="6857110" y="3619961"/>
            <a:ext cx="1433018" cy="144000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_calc_pos"/>
          <p:cNvSpPr/>
          <p:nvPr/>
        </p:nvSpPr>
        <p:spPr>
          <a:xfrm>
            <a:off x="6857111" y="3866723"/>
            <a:ext cx="1505025" cy="144000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22" name="Picture 26" hidden="1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8" t="52361" r="15015" b="8902"/>
          <a:stretch/>
        </p:blipFill>
        <p:spPr bwMode="auto">
          <a:xfrm>
            <a:off x="741908" y="1661319"/>
            <a:ext cx="5702300" cy="37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97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Decatu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Bildschirmpräsentation (4:3)</PresentationFormat>
  <Paragraphs>32</Paragraphs>
  <Slides>9</Slides>
  <Notes>1</Notes>
  <HiddenSlides>0</HiddenSlides>
  <MMClips>0</MMClips>
  <ScaleCrop>false</ScaleCrop>
  <HeadingPairs>
    <vt:vector size="8" baseType="variant">
      <vt:variant>
        <vt:lpstr>Design</vt:lpstr>
      </vt:variant>
      <vt:variant>
        <vt:i4>1</vt:i4>
      </vt:variant>
      <vt:variant>
        <vt:lpstr>Verknüpfungen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1_Decatur</vt:lpstr>
      <vt:lpstr>C:\Users\M\Desktop\TankCommander_Java\Verteilung.vsdx</vt:lpstr>
      <vt:lpstr>Visio</vt:lpstr>
      <vt:lpstr>„TankCommander“ mit Java-RMI</vt:lpstr>
      <vt:lpstr>Agenda</vt:lpstr>
      <vt:lpstr>PowerPoint-Präsentation</vt:lpstr>
      <vt:lpstr>PowerPoint-Präsentation</vt:lpstr>
      <vt:lpstr>Zusammenfassung</vt:lpstr>
      <vt:lpstr>Sind noch Fragen offen?  Wir beantworten sie gern.</vt:lpstr>
      <vt:lpstr>Quellen</vt:lpstr>
      <vt:lpstr>Gamelogik - MatchBuilder</vt:lpstr>
      <vt:lpstr>Gamelogik - 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2014-03-09T13:44:50Z</dcterms:created>
  <dcterms:modified xsi:type="dcterms:W3CDTF">2014-08-31T09:43:58Z</dcterms:modified>
</cp:coreProperties>
</file>