
<file path=[Content_Types].xml><?xml version="1.0" encoding="utf-8"?>
<Types xmlns="http://schemas.openxmlformats.org/package/2006/content-types">
  <Default Extension="xml" ContentType="application/xml"/>
  <Default Extension="vsdx" ContentType="application/vnd.ms-visio.drawing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323" r:id="rId1"/>
  </p:sldMasterIdLst>
  <p:notesMasterIdLst>
    <p:notesMasterId r:id="rId19"/>
  </p:notesMasterIdLst>
  <p:sldIdLst>
    <p:sldId id="256" r:id="rId2"/>
    <p:sldId id="345" r:id="rId3"/>
    <p:sldId id="388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86" r:id="rId12"/>
    <p:sldId id="387" r:id="rId13"/>
    <p:sldId id="385" r:id="rId14"/>
    <p:sldId id="288" r:id="rId15"/>
    <p:sldId id="368" r:id="rId16"/>
    <p:sldId id="364" r:id="rId17"/>
    <p:sldId id="365" r:id="rId18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utor" initials="A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3" autoAdjust="0"/>
    <p:restoredTop sz="86502" autoAdjust="0"/>
  </p:normalViewPr>
  <p:slideViewPr>
    <p:cSldViewPr showGuides="1">
      <p:cViewPr>
        <p:scale>
          <a:sx n="99" d="100"/>
          <a:sy n="99" d="100"/>
        </p:scale>
        <p:origin x="-1656" y="624"/>
      </p:cViewPr>
      <p:guideLst>
        <p:guide orient="horz" pos="4319"/>
        <p:guide pos="2880"/>
      </p:guideLst>
    </p:cSldViewPr>
  </p:slideViewPr>
  <p:outlineViewPr>
    <p:cViewPr>
      <p:scale>
        <a:sx n="33" d="100"/>
        <a:sy n="33" d="100"/>
      </p:scale>
      <p:origin x="0" y="23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-24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64EEAC9-2649-4F36-8852-E16D3155CE4D}" type="datetimeFigureOut">
              <a:rPr lang="de-DE"/>
              <a:pPr>
                <a:defRPr/>
              </a:pPr>
              <a:t>01.09.14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9B70C94-38F5-49CA-BCA5-71CF537039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5850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/>
              <a:t>„Remote </a:t>
            </a:r>
            <a:r>
              <a:rPr lang="de-DE" altLang="de-DE" dirty="0" err="1" smtClean="0"/>
              <a:t>Method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Invocation</a:t>
            </a:r>
            <a:r>
              <a:rPr lang="de-DE" altLang="de-DE" dirty="0" smtClean="0"/>
              <a:t>“ = „Aufruf entfernter Methoden“ </a:t>
            </a:r>
            <a:r>
              <a:rPr lang="de-DE" altLang="de-DE" dirty="0" smtClean="0">
                <a:sym typeface="Wingdings"/>
              </a:rPr>
              <a:t> Auslagerung von </a:t>
            </a:r>
            <a:r>
              <a:rPr lang="de-DE" altLang="de-DE" dirty="0" err="1" smtClean="0">
                <a:sym typeface="Wingdings"/>
              </a:rPr>
              <a:t>Resourcenhungrigen</a:t>
            </a:r>
            <a:r>
              <a:rPr lang="de-DE" altLang="de-DE" baseline="0" dirty="0" smtClean="0">
                <a:sym typeface="Wingdings"/>
              </a:rPr>
              <a:t> Methoden auf entfernte Rechner</a:t>
            </a:r>
            <a:endParaRPr lang="de-DE" altLang="de-DE" dirty="0" smtClean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altLang="de-DE" dirty="0" smtClean="0"/>
              <a:t>RPC Implementierung unter Java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altLang="de-DE" dirty="0" smtClean="0"/>
              <a:t>Ist Java-Gegenstück zu Implementierungen wie: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altLang="de-DE" dirty="0" smtClean="0"/>
              <a:t>CORBA (</a:t>
            </a:r>
            <a:r>
              <a:rPr lang="de-DE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Common </a:t>
            </a:r>
            <a:r>
              <a:rPr lang="de-DE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de-DE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Request Broker </a:t>
            </a:r>
            <a:r>
              <a:rPr lang="de-DE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Architecture</a:t>
            </a:r>
            <a:r>
              <a:rPr lang="de-DE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de-DE" altLang="de-DE" dirty="0" smtClean="0"/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altLang="de-DE" dirty="0" smtClean="0"/>
              <a:t>DCOM (</a:t>
            </a:r>
            <a:r>
              <a:rPr lang="de-DE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Distributed </a:t>
            </a:r>
            <a:r>
              <a:rPr lang="de-DE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</a:t>
            </a:r>
            <a:r>
              <a:rPr lang="de-DE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de-DE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Model)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altLang="de-DE" dirty="0" smtClean="0"/>
              <a:t>In Java enthalten seit JDK 1.1.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altLang="de-DE" dirty="0" smtClean="0"/>
              <a:t>Erhebliche Verbesserungen mit JDK 1.5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altLang="de-DE" dirty="0" smtClean="0"/>
              <a:t>Erzeugen des</a:t>
            </a:r>
            <a:r>
              <a:rPr lang="de-DE" altLang="de-DE" baseline="0" dirty="0" smtClean="0"/>
              <a:t> </a:t>
            </a:r>
            <a:r>
              <a:rPr lang="de-DE" altLang="de-DE" baseline="0" dirty="0" err="1" smtClean="0"/>
              <a:t>Stubs</a:t>
            </a:r>
            <a:r>
              <a:rPr lang="de-DE" altLang="de-DE" baseline="0" dirty="0" smtClean="0"/>
              <a:t> nicht mehr mit eigenen Compiler notwendig</a:t>
            </a:r>
            <a:endParaRPr lang="de-DE" altLang="de-DE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de-DE" altLang="de-DE" dirty="0" smtClean="0"/>
          </a:p>
          <a:p>
            <a:endParaRPr lang="de-DE" altLang="de-DE" dirty="0" smtClean="0"/>
          </a:p>
          <a:p>
            <a:endParaRPr lang="de-DE" alt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70C94-38F5-49CA-BCA5-71CF537039EB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415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baseline="0" dirty="0" smtClean="0"/>
              <a:t>Server meldet Remote Objekt beim Namensdienst an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Client macht einen </a:t>
            </a:r>
            <a:r>
              <a:rPr lang="de-DE" baseline="0" dirty="0" err="1" smtClean="0"/>
              <a:t>Naming</a:t>
            </a:r>
            <a:r>
              <a:rPr lang="de-DE" baseline="0" dirty="0" smtClean="0"/>
              <a:t> Lookup um Server Objekt zu finden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Client mach über Remote Interface den Funktionsaufruf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Server antwortet mit Rückgabewert auf das Objekt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70C94-38F5-49CA-BCA5-71CF537039EB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415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Remote </a:t>
            </a:r>
            <a:r>
              <a:rPr lang="de-DE" altLang="de-DE" dirty="0" err="1" smtClean="0"/>
              <a:t>Object</a:t>
            </a:r>
            <a:r>
              <a:rPr lang="de-DE" altLang="de-DE" dirty="0" smtClean="0"/>
              <a:t>:</a:t>
            </a:r>
          </a:p>
          <a:p>
            <a:pPr lvl="1"/>
            <a:r>
              <a:rPr lang="de-DE" altLang="de-DE" dirty="0" smtClean="0"/>
              <a:t>Entferntes Objekt</a:t>
            </a:r>
          </a:p>
          <a:p>
            <a:pPr lvl="1"/>
            <a:r>
              <a:rPr lang="de-DE" altLang="de-DE" dirty="0" smtClean="0"/>
              <a:t>Liegt konzeptionell auf dem Server</a:t>
            </a:r>
          </a:p>
          <a:p>
            <a:pPr lvl="1"/>
            <a:r>
              <a:rPr lang="de-DE" altLang="de-DE" dirty="0" smtClean="0"/>
              <a:t>Implementiert die vom Client aufrufbaren Methoden</a:t>
            </a:r>
          </a:p>
          <a:p>
            <a:pPr lvl="1"/>
            <a:r>
              <a:rPr lang="de-DE" altLang="de-DE" dirty="0" smtClean="0"/>
              <a:t>Methoden können „</a:t>
            </a:r>
            <a:r>
              <a:rPr lang="de-DE" altLang="de-DE" dirty="0" err="1" smtClean="0"/>
              <a:t>RemoteException</a:t>
            </a:r>
            <a:r>
              <a:rPr lang="de-DE" altLang="de-DE" dirty="0" smtClean="0"/>
              <a:t>“ werfen</a:t>
            </a:r>
          </a:p>
          <a:p>
            <a:r>
              <a:rPr lang="de-DE" altLang="de-DE" dirty="0" smtClean="0"/>
              <a:t>Remote Interface:</a:t>
            </a:r>
          </a:p>
          <a:p>
            <a:pPr lvl="1"/>
            <a:r>
              <a:rPr lang="de-DE" altLang="de-DE" dirty="0" smtClean="0"/>
              <a:t>Interface</a:t>
            </a:r>
          </a:p>
          <a:p>
            <a:pPr lvl="1"/>
            <a:r>
              <a:rPr lang="de-DE" altLang="de-DE" dirty="0" smtClean="0"/>
              <a:t>Beschreibt die vom Server bereitgestellten Methoden</a:t>
            </a:r>
          </a:p>
          <a:p>
            <a:pPr lvl="1"/>
            <a:r>
              <a:rPr lang="de-DE" altLang="de-DE" dirty="0" smtClean="0"/>
              <a:t>Wird vom Client zum Methodenaufruf benötigt</a:t>
            </a:r>
          </a:p>
          <a:p>
            <a:r>
              <a:rPr lang="de-DE" altLang="de-DE" dirty="0" smtClean="0"/>
              <a:t>Remote Reference:</a:t>
            </a:r>
          </a:p>
          <a:p>
            <a:pPr lvl="1"/>
            <a:r>
              <a:rPr lang="de-DE" altLang="de-DE" dirty="0" smtClean="0"/>
              <a:t>Referenz auf das Remote Objekt</a:t>
            </a:r>
          </a:p>
          <a:p>
            <a:pPr lvl="1"/>
            <a:r>
              <a:rPr lang="de-DE" altLang="de-DE" dirty="0" smtClean="0"/>
              <a:t>Erhält der Client über die Registry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70C94-38F5-49CA-BCA5-71CF537039EB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415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b="1" dirty="0" smtClean="0"/>
              <a:t>Kommunikation:</a:t>
            </a:r>
          </a:p>
          <a:p>
            <a:pPr lvl="1"/>
            <a:r>
              <a:rPr lang="de-DE" altLang="de-DE" dirty="0" smtClean="0"/>
              <a:t>Verlust von Teilen der gesendeten Nachricht</a:t>
            </a:r>
          </a:p>
          <a:p>
            <a:pPr lvl="1"/>
            <a:r>
              <a:rPr lang="de-DE" altLang="de-DE" dirty="0" smtClean="0"/>
              <a:t>Nicht </a:t>
            </a:r>
            <a:r>
              <a:rPr lang="de-DE" altLang="de-DE" dirty="0" err="1" smtClean="0"/>
              <a:t>erreichbarkeit</a:t>
            </a:r>
            <a:r>
              <a:rPr lang="de-DE" altLang="de-DE" dirty="0" smtClean="0"/>
              <a:t> des Servers</a:t>
            </a:r>
          </a:p>
          <a:p>
            <a:pPr lvl="1"/>
            <a:r>
              <a:rPr lang="de-DE" altLang="de-DE" dirty="0" smtClean="0">
                <a:sym typeface="Wingdings"/>
              </a:rPr>
              <a:t> Behandelbar über „</a:t>
            </a:r>
            <a:r>
              <a:rPr lang="de-DE" altLang="de-DE" dirty="0" err="1" smtClean="0">
                <a:sym typeface="Wingdings"/>
              </a:rPr>
              <a:t>RemoteException</a:t>
            </a:r>
            <a:r>
              <a:rPr lang="de-DE" altLang="de-DE" dirty="0" smtClean="0">
                <a:sym typeface="Wingdings"/>
              </a:rPr>
              <a:t>“</a:t>
            </a:r>
          </a:p>
          <a:p>
            <a:endParaRPr lang="de-DE" altLang="de-DE" dirty="0" smtClean="0">
              <a:sym typeface="Wingdings"/>
            </a:endParaRPr>
          </a:p>
          <a:p>
            <a:r>
              <a:rPr lang="de-DE" altLang="de-DE" b="1" dirty="0" smtClean="0">
                <a:sym typeface="Wingdings"/>
              </a:rPr>
              <a:t>Verarbeitung:</a:t>
            </a:r>
          </a:p>
          <a:p>
            <a:pPr lvl="1"/>
            <a:r>
              <a:rPr lang="de-DE" altLang="de-DE" dirty="0" smtClean="0">
                <a:sym typeface="Wingdings"/>
              </a:rPr>
              <a:t>Erhöhte Verarbeitungsdauer der Methoden  Mike</a:t>
            </a:r>
          </a:p>
          <a:p>
            <a:pPr lvl="2"/>
            <a:r>
              <a:rPr lang="de-DE" altLang="de-DE" dirty="0" smtClean="0">
                <a:sym typeface="Wingdings"/>
              </a:rPr>
              <a:t>Senden der Daten über das Netzwerk</a:t>
            </a:r>
          </a:p>
          <a:p>
            <a:pPr lvl="2"/>
            <a:r>
              <a:rPr lang="de-DE" altLang="de-DE" dirty="0" err="1" smtClean="0">
                <a:sym typeface="Wingdings"/>
              </a:rPr>
              <a:t>Serialisierung</a:t>
            </a:r>
            <a:endParaRPr lang="de-DE" altLang="de-DE" dirty="0" smtClean="0">
              <a:sym typeface="Wingdings"/>
            </a:endParaRPr>
          </a:p>
          <a:p>
            <a:pPr lvl="2"/>
            <a:r>
              <a:rPr lang="de-DE" altLang="de-DE" dirty="0" smtClean="0">
                <a:sym typeface="Wingdings"/>
              </a:rPr>
              <a:t>Große Objekte müssen immer wieder über das Netzwerk versendet werden</a:t>
            </a:r>
          </a:p>
          <a:p>
            <a:pPr lvl="2"/>
            <a:r>
              <a:rPr lang="de-DE" altLang="de-DE" dirty="0" smtClean="0">
                <a:sym typeface="Wingdings"/>
              </a:rPr>
              <a:t> Berechnungen müssen entsprechend komplex sein</a:t>
            </a:r>
          </a:p>
          <a:p>
            <a:pPr lvl="1"/>
            <a:r>
              <a:rPr lang="de-DE" altLang="de-DE" dirty="0" smtClean="0">
                <a:sym typeface="Wingdings"/>
              </a:rPr>
              <a:t>Objekte benötigen exklusiven Zugriff</a:t>
            </a:r>
          </a:p>
          <a:p>
            <a:pPr lvl="1"/>
            <a:r>
              <a:rPr lang="de-DE" altLang="de-DE" dirty="0" smtClean="0">
                <a:sym typeface="Wingdings"/>
              </a:rPr>
              <a:t>	- Ansonsten</a:t>
            </a:r>
            <a:r>
              <a:rPr lang="de-DE" altLang="de-DE" baseline="0" dirty="0" smtClean="0">
                <a:sym typeface="Wingdings"/>
              </a:rPr>
              <a:t> ändert ein Client ein Objekt  Wird zurück geschickt und zweiter schickt </a:t>
            </a:r>
            <a:r>
              <a:rPr lang="de-DE" altLang="de-DE" baseline="0" dirty="0" err="1" smtClean="0">
                <a:sym typeface="Wingdings"/>
              </a:rPr>
              <a:t>selbes</a:t>
            </a:r>
            <a:r>
              <a:rPr lang="de-DE" altLang="de-DE" baseline="0" dirty="0" smtClean="0">
                <a:sym typeface="Wingdings"/>
              </a:rPr>
              <a:t> Objekt  Überschreibt </a:t>
            </a:r>
            <a:r>
              <a:rPr lang="de-DE" altLang="de-DE" baseline="0" dirty="0" err="1" smtClean="0">
                <a:sym typeface="Wingdings"/>
              </a:rPr>
              <a:t>änderungnen</a:t>
            </a:r>
            <a:r>
              <a:rPr lang="de-DE" altLang="de-DE" baseline="0" dirty="0" smtClean="0">
                <a:sym typeface="Wingdings"/>
              </a:rPr>
              <a:t> des ersten</a:t>
            </a:r>
            <a:endParaRPr lang="de-DE" altLang="de-DE" dirty="0" smtClean="0">
              <a:sym typeface="Wingding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70C94-38F5-49CA-BCA5-71CF537039EB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415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="1" dirty="0" err="1" smtClean="0"/>
              <a:t>ClientInterace</a:t>
            </a:r>
            <a:r>
              <a:rPr lang="de-DE" b="1" dirty="0" smtClean="0"/>
              <a:t>:</a:t>
            </a:r>
            <a:r>
              <a:rPr lang="de-DE" dirty="0" smtClean="0"/>
              <a:t> Schnittstelle vom Server zum Client</a:t>
            </a:r>
          </a:p>
          <a:p>
            <a:pPr marL="628650" lvl="1" indent="-171450">
              <a:buFontTx/>
              <a:buChar char="-"/>
            </a:pPr>
            <a:r>
              <a:rPr lang="de-DE" dirty="0" smtClean="0"/>
              <a:t>Erhält Match Objekt</a:t>
            </a:r>
          </a:p>
          <a:p>
            <a:pPr marL="171450" lvl="0" indent="-171450">
              <a:buFontTx/>
              <a:buChar char="-"/>
            </a:pPr>
            <a:r>
              <a:rPr lang="de-DE" b="1" dirty="0" err="1" smtClean="0"/>
              <a:t>GameManager</a:t>
            </a:r>
            <a:r>
              <a:rPr lang="de-DE" dirty="0" smtClean="0"/>
              <a:t>: Verwaltet den</a:t>
            </a:r>
            <a:r>
              <a:rPr lang="de-DE" baseline="0" dirty="0" smtClean="0"/>
              <a:t> Spielprozess auf Client-Seite</a:t>
            </a: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b="1" dirty="0" err="1" smtClean="0">
                <a:sym typeface="Wingdings"/>
              </a:rPr>
              <a:t>ServerEntyPoint</a:t>
            </a:r>
            <a:r>
              <a:rPr lang="de-DE" b="1" dirty="0" smtClean="0">
                <a:sym typeface="Wingdings"/>
              </a:rPr>
              <a:t>: </a:t>
            </a:r>
            <a:r>
              <a:rPr lang="de-DE" b="0" dirty="0" smtClean="0">
                <a:sym typeface="Wingdings"/>
              </a:rPr>
              <a:t>Klasse</a:t>
            </a:r>
            <a:r>
              <a:rPr lang="de-DE" b="0" baseline="0" dirty="0" smtClean="0">
                <a:sym typeface="Wingdings"/>
              </a:rPr>
              <a:t> auf dem Server, welche vom Client direkt angesprochen werden kann  Publiziert ist</a:t>
            </a:r>
          </a:p>
          <a:p>
            <a:pPr marL="171450" indent="-171450">
              <a:buFontTx/>
              <a:buChar char="-"/>
            </a:pPr>
            <a:r>
              <a:rPr lang="de-DE" b="1" baseline="0" dirty="0" err="1" smtClean="0">
                <a:sym typeface="Wingdings"/>
              </a:rPr>
              <a:t>sharedObjects</a:t>
            </a:r>
            <a:r>
              <a:rPr lang="de-DE" b="1" baseline="0" dirty="0" smtClean="0">
                <a:sym typeface="Wingdings"/>
              </a:rPr>
              <a:t>: </a:t>
            </a:r>
            <a:r>
              <a:rPr lang="de-DE" b="0" baseline="0" dirty="0" smtClean="0">
                <a:sym typeface="Wingdings"/>
              </a:rPr>
              <a:t>Interfaces, welche sowohl auf Server wie auch auf Client Seite notwendig sind</a:t>
            </a:r>
            <a:endParaRPr lang="de-DE" b="1" dirty="0" smtClean="0">
              <a:sym typeface="Wingdings"/>
            </a:endParaRPr>
          </a:p>
          <a:p>
            <a:pPr marL="171450" indent="-171450">
              <a:buFontTx/>
              <a:buChar char="-"/>
            </a:pPr>
            <a:endParaRPr lang="de-DE" dirty="0" smtClean="0">
              <a:sym typeface="Wingdings"/>
            </a:endParaRP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70C94-38F5-49CA-BCA5-71CF537039EB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314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="1" dirty="0" err="1" smtClean="0"/>
              <a:t>ServerSeite</a:t>
            </a:r>
            <a:r>
              <a:rPr lang="de-DE" b="1" dirty="0" smtClean="0"/>
              <a:t>:</a:t>
            </a:r>
          </a:p>
          <a:p>
            <a:pPr marL="628650" lvl="1" indent="-171450">
              <a:buFontTx/>
              <a:buChar char="-"/>
            </a:pPr>
            <a:r>
              <a:rPr lang="de-DE" b="0" dirty="0" smtClean="0"/>
              <a:t>Registr</a:t>
            </a:r>
            <a:r>
              <a:rPr lang="de-DE" b="0" baseline="0" dirty="0" smtClean="0"/>
              <a:t>y erzeugen, Standard-Port (1099)</a:t>
            </a:r>
          </a:p>
          <a:p>
            <a:pPr marL="628650" lvl="1" indent="-171450">
              <a:buFontTx/>
              <a:buChar char="-"/>
            </a:pPr>
            <a:r>
              <a:rPr lang="de-DE" b="0" baseline="0" dirty="0" err="1" smtClean="0"/>
              <a:t>ServerEntryPointImpl</a:t>
            </a:r>
            <a:r>
              <a:rPr lang="de-DE" b="0" baseline="0" dirty="0" smtClean="0"/>
              <a:t> exportieren</a:t>
            </a:r>
          </a:p>
          <a:p>
            <a:pPr marL="628650" lvl="1" indent="-171450">
              <a:buFontTx/>
              <a:buChar char="-"/>
            </a:pPr>
            <a:r>
              <a:rPr lang="de-DE" b="0" baseline="0" dirty="0" err="1" smtClean="0"/>
              <a:t>Logging</a:t>
            </a:r>
            <a:r>
              <a:rPr lang="de-DE" b="0" baseline="0" dirty="0" smtClean="0"/>
              <a:t> Setzen</a:t>
            </a:r>
          </a:p>
          <a:p>
            <a:pPr marL="628650" lvl="1" indent="-171450">
              <a:buFontTx/>
              <a:buChar char="-"/>
            </a:pPr>
            <a:r>
              <a:rPr lang="de-DE" b="0" baseline="0" dirty="0" smtClean="0"/>
              <a:t>Registry holen </a:t>
            </a:r>
            <a:r>
              <a:rPr lang="de-DE" b="0" baseline="0" dirty="0" smtClean="0">
                <a:sym typeface="Wingdings"/>
              </a:rPr>
              <a:t> Funktion binden</a:t>
            </a:r>
          </a:p>
          <a:p>
            <a:pPr marL="171450" lvl="0" indent="-171450">
              <a:buFontTx/>
              <a:buChar char="-"/>
            </a:pPr>
            <a:r>
              <a:rPr lang="de-DE" b="1" baseline="0" dirty="0" smtClean="0">
                <a:sym typeface="Wingdings"/>
              </a:rPr>
              <a:t>Server </a:t>
            </a:r>
            <a:r>
              <a:rPr lang="de-DE" b="1" baseline="0" dirty="0" err="1" smtClean="0">
                <a:sym typeface="Wingdings"/>
              </a:rPr>
              <a:t>EntryPointImp</a:t>
            </a:r>
            <a:r>
              <a:rPr lang="de-DE" b="1" baseline="0" dirty="0" smtClean="0">
                <a:sym typeface="Wingdings"/>
              </a:rPr>
              <a:t>:</a:t>
            </a:r>
          </a:p>
          <a:p>
            <a:pPr marL="628650" lvl="1" indent="-171450">
              <a:buFontTx/>
              <a:buChar char="-"/>
            </a:pPr>
            <a:r>
              <a:rPr lang="de-DE" b="0" baseline="0" dirty="0" smtClean="0">
                <a:sym typeface="Wingdings"/>
              </a:rPr>
              <a:t>Funktion, welche vom Client aufgerufen wird, wenn ein Client </a:t>
            </a:r>
            <a:r>
              <a:rPr lang="de-DE" b="0" baseline="0" dirty="0" err="1" smtClean="0">
                <a:sym typeface="Wingdings"/>
              </a:rPr>
              <a:t>connected</a:t>
            </a:r>
            <a:endParaRPr lang="de-DE" b="0" baseline="0" dirty="0" smtClean="0">
              <a:sym typeface="Wingdings"/>
            </a:endParaRPr>
          </a:p>
          <a:p>
            <a:pPr marL="628650" lvl="1" indent="-171450">
              <a:buFontTx/>
              <a:buChar char="-"/>
            </a:pPr>
            <a:r>
              <a:rPr lang="de-DE" b="0" baseline="0" dirty="0" smtClean="0">
                <a:sym typeface="Wingdings"/>
              </a:rPr>
              <a:t>Je nach dem entweder hinzufügen auf die Warteliste oder Starten eines Spiels</a:t>
            </a:r>
          </a:p>
          <a:p>
            <a:pPr marL="628650" lvl="1" indent="-171450">
              <a:buFontTx/>
              <a:buChar char="-"/>
            </a:pP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70C94-38F5-49CA-BCA5-71CF537039EB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415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de-DE" b="1" dirty="0" err="1" smtClean="0"/>
              <a:t>GameManager</a:t>
            </a:r>
            <a:r>
              <a:rPr lang="de-DE" b="1" dirty="0" smtClean="0"/>
              <a:t>:</a:t>
            </a:r>
          </a:p>
          <a:p>
            <a:pPr marL="1085850" lvl="2" indent="-171450">
              <a:buFontTx/>
              <a:buChar char="-"/>
            </a:pPr>
            <a:r>
              <a:rPr lang="de-DE" b="0" dirty="0" smtClean="0"/>
              <a:t>Registry wird gesucht</a:t>
            </a:r>
          </a:p>
          <a:p>
            <a:pPr marL="1085850" lvl="2" indent="-171450">
              <a:buFontTx/>
              <a:buChar char="-"/>
            </a:pPr>
            <a:r>
              <a:rPr lang="de-DE" b="0" dirty="0" smtClean="0"/>
              <a:t>Es wird nach dem Server Entry </a:t>
            </a:r>
            <a:r>
              <a:rPr lang="de-DE" b="0" dirty="0" err="1" smtClean="0"/>
              <a:t>point</a:t>
            </a:r>
            <a:r>
              <a:rPr lang="de-DE" b="0" dirty="0" smtClean="0"/>
              <a:t> gesucht</a:t>
            </a:r>
          </a:p>
          <a:p>
            <a:pPr marL="1085850" lvl="2" indent="-171450">
              <a:buFontTx/>
              <a:buChar char="-"/>
            </a:pPr>
            <a:r>
              <a:rPr lang="de-DE" b="0" dirty="0" smtClean="0"/>
              <a:t>Client Interface wird erzeugt</a:t>
            </a:r>
          </a:p>
          <a:p>
            <a:pPr marL="1085850" lvl="2" indent="-171450">
              <a:buFontTx/>
              <a:buChar char="-"/>
            </a:pPr>
            <a:r>
              <a:rPr lang="de-DE" b="0" dirty="0" smtClean="0"/>
              <a:t>Client wird am Server registriert</a:t>
            </a:r>
          </a:p>
          <a:p>
            <a:pPr marL="628650" lvl="1" indent="-171450">
              <a:buFontTx/>
              <a:buChar char="-"/>
            </a:pPr>
            <a:r>
              <a:rPr lang="de-DE" b="1" dirty="0" err="1" smtClean="0"/>
              <a:t>ClientInterfaceImplementation</a:t>
            </a:r>
            <a:r>
              <a:rPr lang="de-DE" b="1" dirty="0" smtClean="0"/>
              <a:t>:</a:t>
            </a:r>
          </a:p>
          <a:p>
            <a:pPr marL="1085850" lvl="2" indent="-171450">
              <a:buFontTx/>
              <a:buChar char="-"/>
            </a:pPr>
            <a:r>
              <a:rPr lang="de-DE" b="0" dirty="0" smtClean="0"/>
              <a:t>Client erhält eine Referenz auf das Match Objekt</a:t>
            </a:r>
          </a:p>
          <a:p>
            <a:pPr marL="1085850" lvl="2" indent="-171450">
              <a:buFontTx/>
              <a:buChar char="-"/>
            </a:pPr>
            <a:r>
              <a:rPr lang="de-DE" b="0" dirty="0" smtClean="0"/>
              <a:t>Es wird eine</a:t>
            </a:r>
            <a:r>
              <a:rPr lang="de-DE" b="0" baseline="0" dirty="0" smtClean="0"/>
              <a:t> lokale </a:t>
            </a:r>
            <a:r>
              <a:rPr lang="de-DE" b="0" baseline="0" dirty="0" err="1" smtClean="0"/>
              <a:t>GameMap</a:t>
            </a:r>
            <a:r>
              <a:rPr lang="de-DE" b="0" baseline="0" dirty="0" smtClean="0"/>
              <a:t> erzeugt um zu vermeiden, dass die Daten hier immer vom Server geholt werden müssen </a:t>
            </a:r>
            <a:r>
              <a:rPr lang="de-DE" b="0" baseline="0" dirty="0" smtClean="0">
                <a:sym typeface="Wingdings"/>
              </a:rPr>
              <a:t> ändern sich nicht mehr</a:t>
            </a:r>
          </a:p>
          <a:p>
            <a:pPr marL="1085850" lvl="2" indent="-171450">
              <a:buFontTx/>
              <a:buChar char="-"/>
            </a:pPr>
            <a:r>
              <a:rPr lang="de-DE" b="0" dirty="0" smtClean="0"/>
              <a:t>Es erfolgt</a:t>
            </a:r>
            <a:r>
              <a:rPr lang="de-DE" b="0" baseline="0" dirty="0" smtClean="0"/>
              <a:t> Zeichnung der Karte</a:t>
            </a:r>
            <a:endParaRPr lang="de-DE" b="0" dirty="0" smtClean="0"/>
          </a:p>
          <a:p>
            <a:pPr marL="628650" lvl="1" indent="-171450">
              <a:buFontTx/>
              <a:buChar char="-"/>
            </a:pPr>
            <a:endParaRPr lang="de-DE" b="0" dirty="0" smtClean="0"/>
          </a:p>
          <a:p>
            <a:pPr marL="628650" lvl="1" indent="-171450">
              <a:buFontTx/>
              <a:buChar char="-"/>
            </a:pPr>
            <a:endParaRPr lang="de-DE" b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70C94-38F5-49CA-BCA5-71CF537039EB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415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de-DE" b="1" dirty="0" err="1" smtClean="0"/>
              <a:t>MatchImplementation</a:t>
            </a:r>
            <a:r>
              <a:rPr lang="de-DE" b="1" dirty="0" smtClean="0"/>
              <a:t>:</a:t>
            </a:r>
          </a:p>
          <a:p>
            <a:pPr marL="1085850" lvl="2" indent="-171450">
              <a:buFontTx/>
              <a:buChar char="-"/>
            </a:pPr>
            <a:r>
              <a:rPr lang="de-DE" b="0" dirty="0" smtClean="0"/>
              <a:t>Client</a:t>
            </a:r>
            <a:r>
              <a:rPr lang="de-DE" b="0" baseline="0" dirty="0" smtClean="0"/>
              <a:t> hat über die Match-Klasse Möglichkeiten die entsprechenden Aktionen auszuführen</a:t>
            </a:r>
          </a:p>
          <a:p>
            <a:pPr marL="1085850" lvl="2" indent="-171450">
              <a:buFontTx/>
              <a:buChar char="-"/>
            </a:pPr>
            <a:r>
              <a:rPr lang="de-DE" b="1" baseline="0" dirty="0" err="1" smtClean="0"/>
              <a:t>Fire</a:t>
            </a:r>
            <a:r>
              <a:rPr lang="de-DE" b="1" baseline="0" dirty="0" smtClean="0"/>
              <a:t>:</a:t>
            </a:r>
          </a:p>
          <a:p>
            <a:pPr marL="1543050" lvl="3" indent="-171450">
              <a:buFontTx/>
              <a:buChar char="-"/>
            </a:pPr>
            <a:r>
              <a:rPr lang="de-DE" b="0" baseline="0" dirty="0" smtClean="0"/>
              <a:t>Es erfolgt die Berechnung der Flugbahn</a:t>
            </a:r>
          </a:p>
          <a:p>
            <a:pPr marL="1543050" lvl="3" indent="-171450">
              <a:buFontTx/>
              <a:buChar char="-"/>
            </a:pPr>
            <a:r>
              <a:rPr lang="de-DE" b="0" baseline="0" dirty="0" smtClean="0"/>
              <a:t>Spieler werden über neuen Flight Path informiert </a:t>
            </a:r>
            <a:r>
              <a:rPr lang="de-DE" b="0" baseline="0" dirty="0" smtClean="0">
                <a:sym typeface="Wingdings"/>
              </a:rPr>
              <a:t> Client Interface</a:t>
            </a:r>
          </a:p>
          <a:p>
            <a:pPr marL="628650" lvl="1" indent="-171450">
              <a:buFontTx/>
              <a:buChar char="-"/>
            </a:pPr>
            <a:r>
              <a:rPr lang="de-DE" b="1" baseline="0" dirty="0" err="1" smtClean="0">
                <a:sym typeface="Wingdings"/>
              </a:rPr>
              <a:t>ClientInterfaceImpl</a:t>
            </a:r>
            <a:r>
              <a:rPr lang="de-DE" b="1" baseline="0" dirty="0" smtClean="0">
                <a:sym typeface="Wingdings"/>
              </a:rPr>
              <a:t>:</a:t>
            </a:r>
          </a:p>
          <a:p>
            <a:pPr marL="1085850" lvl="2" indent="-171450">
              <a:buFontTx/>
              <a:buChar char="-"/>
            </a:pPr>
            <a:r>
              <a:rPr lang="de-DE" b="0" baseline="0" dirty="0" smtClean="0">
                <a:sym typeface="Wingdings"/>
              </a:rPr>
              <a:t>Gibt Flight Path an </a:t>
            </a:r>
            <a:r>
              <a:rPr lang="de-DE" b="0" baseline="0" dirty="0" err="1" smtClean="0">
                <a:sym typeface="Wingdings"/>
              </a:rPr>
              <a:t>GameManagerWeiter</a:t>
            </a:r>
            <a:endParaRPr lang="de-DE" b="0" baseline="0" dirty="0" smtClean="0">
              <a:sym typeface="Wingdings"/>
            </a:endParaRPr>
          </a:p>
          <a:p>
            <a:pPr marL="628650" lvl="1" indent="-171450">
              <a:buFontTx/>
              <a:buChar char="-"/>
            </a:pPr>
            <a:r>
              <a:rPr lang="de-DE" b="1" baseline="0" dirty="0" err="1" smtClean="0">
                <a:sym typeface="Wingdings"/>
              </a:rPr>
              <a:t>GameManager</a:t>
            </a:r>
            <a:r>
              <a:rPr lang="de-DE" b="1" baseline="0" dirty="0" smtClean="0">
                <a:sym typeface="Wingdings"/>
              </a:rPr>
              <a:t>:</a:t>
            </a:r>
          </a:p>
          <a:p>
            <a:pPr marL="1085850" lvl="2" indent="-171450">
              <a:buFontTx/>
              <a:buChar char="-"/>
            </a:pPr>
            <a:r>
              <a:rPr lang="de-DE" b="0" baseline="0" dirty="0" smtClean="0">
                <a:sym typeface="Wingdings"/>
              </a:rPr>
              <a:t>Zeichnet </a:t>
            </a:r>
            <a:r>
              <a:rPr lang="de-DE" b="0" baseline="0" dirty="0" err="1" smtClean="0">
                <a:sym typeface="Wingdings"/>
              </a:rPr>
              <a:t>FlightPath</a:t>
            </a:r>
            <a:endParaRPr lang="de-DE" b="0" baseline="0" dirty="0" smtClean="0">
              <a:sym typeface="Wingdings"/>
            </a:endParaRPr>
          </a:p>
          <a:p>
            <a:pPr marL="1085850" lvl="2" indent="-171450">
              <a:buFontTx/>
              <a:buChar char="-"/>
            </a:pPr>
            <a:r>
              <a:rPr lang="de-DE" b="0" baseline="0" dirty="0" smtClean="0">
                <a:sym typeface="Wingdings"/>
              </a:rPr>
              <a:t>Lädt die Spieler Objekte</a:t>
            </a:r>
          </a:p>
          <a:p>
            <a:pPr marL="1085850" lvl="2" indent="-171450">
              <a:buFontTx/>
              <a:buChar char="-"/>
            </a:pPr>
            <a:endParaRPr lang="de-DE" b="0" baseline="0" dirty="0" smtClean="0">
              <a:sym typeface="Wingdings"/>
            </a:endParaRPr>
          </a:p>
          <a:p>
            <a:pPr marL="1085850" lvl="2" indent="-171450">
              <a:buFontTx/>
              <a:buChar char="-"/>
            </a:pPr>
            <a:endParaRPr lang="de-DE" b="0" baseline="0" dirty="0" smtClean="0"/>
          </a:p>
          <a:p>
            <a:pPr marL="1085850" lvl="2" indent="-171450">
              <a:buFontTx/>
              <a:buChar char="-"/>
            </a:pPr>
            <a:endParaRPr lang="de-DE" b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70C94-38F5-49CA-BCA5-71CF537039EB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415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70C94-38F5-49CA-BCA5-71CF537039EB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366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0" y="2544234"/>
            <a:ext cx="9144000" cy="32575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6"/>
          <p:cNvSpPr/>
          <p:nvPr/>
        </p:nvSpPr>
        <p:spPr>
          <a:xfrm>
            <a:off x="0" y="2667001"/>
            <a:ext cx="9144000" cy="274108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7"/>
          <p:cNvSpPr/>
          <p:nvPr/>
        </p:nvSpPr>
        <p:spPr>
          <a:xfrm>
            <a:off x="0" y="5477933"/>
            <a:ext cx="9144000" cy="23706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2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962400" y="4392085"/>
            <a:ext cx="1219200" cy="366183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723610A-FCBF-4AB1-B33F-CCA001ABA30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819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1" y="1240367"/>
            <a:ext cx="8748713" cy="253916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</p:spPr>
        <p:txBody>
          <a:bodyPr>
            <a:spAutoFit/>
          </a:bodyPr>
          <a:lstStyle>
            <a:defPPr>
              <a:defRPr lang="de-DE"/>
            </a:defPPr>
          </a:lstStyle>
          <a:p>
            <a:pPr algn="ctr">
              <a:defRPr/>
            </a:pPr>
            <a:endParaRPr lang="de-DE" sz="105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6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2529794" y="1240367"/>
            <a:ext cx="6218671" cy="253916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</p:spPr>
        <p:txBody>
          <a:bodyPr>
            <a:spAutoFit/>
          </a:bodyPr>
          <a:lstStyle>
            <a:defPPr>
              <a:defRPr lang="de-DE"/>
            </a:defPPr>
          </a:lstStyle>
          <a:p>
            <a:pPr algn="ctr">
              <a:defRPr/>
            </a:pPr>
            <a:endParaRPr lang="de-DE" sz="105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8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4673570" y="1240367"/>
            <a:ext cx="3930878" cy="253916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</a:lstStyle>
          <a:p>
            <a:pPr algn="ctr">
              <a:defRPr/>
            </a:pPr>
            <a:endParaRPr lang="de-DE" sz="105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" name="Textfeld 3"/>
          <p:cNvSpPr txBox="1"/>
          <p:nvPr userDrawn="1"/>
        </p:nvSpPr>
        <p:spPr>
          <a:xfrm>
            <a:off x="376568" y="1221317"/>
            <a:ext cx="2107200" cy="253916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</p:spPr>
        <p:txBody>
          <a:bodyPr>
            <a:spAutoFit/>
          </a:bodyPr>
          <a:lstStyle>
            <a:defPPr>
              <a:defRPr lang="de-DE"/>
            </a:defPPr>
          </a:lstStyle>
          <a:p>
            <a:pPr algn="ctr">
              <a:defRPr/>
            </a:pPr>
            <a:endParaRPr lang="de-DE" sz="105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38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6804249" y="1240367"/>
            <a:ext cx="1828945" cy="253916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</p:spPr>
        <p:txBody>
          <a:bodyPr>
            <a:spAutoFit/>
          </a:bodyPr>
          <a:lstStyle>
            <a:defPPr>
              <a:defRPr lang="de-DE"/>
            </a:defPPr>
          </a:lstStyle>
          <a:p>
            <a:pPr algn="ctr">
              <a:defRPr/>
            </a:pPr>
            <a:endParaRPr lang="de-DE" sz="105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" name="Textfeld 3"/>
          <p:cNvSpPr txBox="1"/>
          <p:nvPr userDrawn="1"/>
        </p:nvSpPr>
        <p:spPr>
          <a:xfrm>
            <a:off x="411302" y="1221317"/>
            <a:ext cx="4197112" cy="253916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</p:spPr>
        <p:txBody>
          <a:bodyPr>
            <a:spAutoFit/>
          </a:bodyPr>
          <a:lstStyle>
            <a:defPPr>
              <a:defRPr lang="de-DE"/>
            </a:defPPr>
          </a:lstStyle>
          <a:p>
            <a:pPr algn="ctr">
              <a:defRPr/>
            </a:pPr>
            <a:endParaRPr lang="de-DE" sz="105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7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403419" y="1221317"/>
            <a:ext cx="6375383" cy="253916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</p:spPr>
        <p:txBody>
          <a:bodyPr>
            <a:spAutoFit/>
          </a:bodyPr>
          <a:lstStyle>
            <a:defPPr>
              <a:defRPr lang="de-DE"/>
            </a:defPPr>
          </a:lstStyle>
          <a:p>
            <a:pPr algn="ctr">
              <a:defRPr/>
            </a:pPr>
            <a:endParaRPr lang="de-DE" sz="105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7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9484"/>
            <a:ext cx="9144000" cy="1454149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7218"/>
            <a:ext cx="9144000" cy="10287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033"/>
            <a:ext cx="8229600" cy="1111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7" name="Textfeld 16"/>
          <p:cNvSpPr txBox="1"/>
          <p:nvPr userDrawn="1"/>
        </p:nvSpPr>
        <p:spPr>
          <a:xfrm>
            <a:off x="8609014" y="1238251"/>
            <a:ext cx="511175" cy="253916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txBody>
          <a:bodyPr>
            <a:spAutoFit/>
          </a:bodyPr>
          <a:lstStyle>
            <a:defPPr>
              <a:defRPr lang="de-DE"/>
            </a:def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5AC00BC5-5E14-4575-BCB6-8267D709E637}" type="slidenum">
              <a:rPr lang="de-DE" sz="1050">
                <a:solidFill>
                  <a:schemeClr val="accent1"/>
                </a:solidFill>
                <a:latin typeface="Arial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50">
              <a:solidFill>
                <a:schemeClr val="accent1"/>
              </a:solidFill>
              <a:latin typeface="Arial" pitchFamily="34" charset="0"/>
            </a:endParaRPr>
          </a:p>
        </p:txBody>
      </p:sp>
      <p:grpSp>
        <p:nvGrpSpPr>
          <p:cNvPr id="1030" name="Gruppieren 2"/>
          <p:cNvGrpSpPr>
            <a:grpSpLocks/>
          </p:cNvGrpSpPr>
          <p:nvPr userDrawn="1"/>
        </p:nvGrpSpPr>
        <p:grpSpPr bwMode="auto">
          <a:xfrm>
            <a:off x="395536" y="1223435"/>
            <a:ext cx="8157956" cy="253916"/>
            <a:chOff x="1933832" y="918119"/>
            <a:chExt cx="6742624" cy="190375"/>
          </a:xfrm>
        </p:grpSpPr>
        <p:sp>
          <p:nvSpPr>
            <p:cNvPr id="20" name="Textfeld 19"/>
            <p:cNvSpPr txBox="1"/>
            <p:nvPr userDrawn="1"/>
          </p:nvSpPr>
          <p:spPr>
            <a:xfrm>
              <a:off x="5488514" y="918119"/>
              <a:ext cx="1711455" cy="19037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txBody>
            <a:bodyPr>
              <a:spAutoFit/>
            </a:bodyPr>
            <a:lstStyle>
              <a:defPPr>
                <a:defRPr lang="de-DE"/>
              </a:def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050" smtClean="0">
                  <a:solidFill>
                    <a:schemeClr val="bg1"/>
                  </a:solidFill>
                  <a:latin typeface="Arial" pitchFamily="34" charset="0"/>
                </a:rPr>
                <a:t>Implementierung</a:t>
              </a:r>
              <a:endParaRPr lang="de-DE" sz="105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21" name="Textfeld 20"/>
            <p:cNvSpPr txBox="1"/>
            <p:nvPr userDrawn="1"/>
          </p:nvSpPr>
          <p:spPr>
            <a:xfrm>
              <a:off x="3707204" y="918119"/>
              <a:ext cx="1711455" cy="19037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txBody>
            <a:bodyPr>
              <a:spAutoFit/>
            </a:bodyPr>
            <a:lstStyle>
              <a:defPPr>
                <a:defRPr lang="de-DE"/>
              </a:defPPr>
            </a:lstStyle>
            <a:p>
              <a:pPr algn="ctr">
                <a:defRPr/>
              </a:pPr>
              <a:r>
                <a:rPr lang="de-DE" sz="1050" smtClean="0">
                  <a:solidFill>
                    <a:schemeClr val="bg1"/>
                  </a:solidFill>
                  <a:latin typeface="Arial" pitchFamily="34" charset="0"/>
                </a:rPr>
                <a:t>Technische Grundlagen</a:t>
              </a:r>
              <a:endParaRPr lang="de-DE" sz="105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22" name="Textfeld 21"/>
            <p:cNvSpPr txBox="1"/>
            <p:nvPr userDrawn="1"/>
          </p:nvSpPr>
          <p:spPr>
            <a:xfrm>
              <a:off x="1933832" y="918119"/>
              <a:ext cx="1711455" cy="19037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txBody>
            <a:bodyPr>
              <a:spAutoFit/>
            </a:bodyPr>
            <a:lstStyle>
              <a:defPPr>
                <a:defRPr lang="de-DE"/>
              </a:defPPr>
            </a:lstStyle>
            <a:p>
              <a:pPr algn="ctr">
                <a:defRPr/>
              </a:pPr>
              <a:r>
                <a:rPr lang="de-DE" sz="1050" smtClean="0">
                  <a:solidFill>
                    <a:schemeClr val="bg1"/>
                  </a:solidFill>
                  <a:latin typeface="Arial" pitchFamily="34" charset="0"/>
                </a:rPr>
                <a:t>Projekt</a:t>
              </a:r>
              <a:endParaRPr lang="de-DE" sz="105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25" name="Textfeld 24"/>
            <p:cNvSpPr txBox="1"/>
            <p:nvPr userDrawn="1"/>
          </p:nvSpPr>
          <p:spPr>
            <a:xfrm>
              <a:off x="7263474" y="918119"/>
              <a:ext cx="1412982" cy="19037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txBody>
            <a:bodyPr>
              <a:spAutoFit/>
            </a:bodyPr>
            <a:lstStyle>
              <a:defPPr>
                <a:defRPr lang="de-DE"/>
              </a:def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050" smtClean="0">
                  <a:solidFill>
                    <a:schemeClr val="bg1"/>
                  </a:solidFill>
                  <a:latin typeface="Arial" pitchFamily="34" charset="0"/>
                </a:rPr>
                <a:t>Zusammenfassung</a:t>
              </a:r>
              <a:endParaRPr lang="de-DE" sz="1050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3" r:id="rId1"/>
    <p:sldLayoutId id="2147484734" r:id="rId2"/>
    <p:sldLayoutId id="2147484735" r:id="rId3"/>
    <p:sldLayoutId id="2147484736" r:id="rId4"/>
    <p:sldLayoutId id="2147484737" r:id="rId5"/>
    <p:sldLayoutId id="2147484738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Courier New" pitchFamily="49" charset="0"/>
        <a:buChar char="o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48774"/>
        </a:buClr>
        <a:buFont typeface="Arial" pitchFamily="34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EB8E7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3B651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\Desktop\TankCommander_Java\Verteilung.vsdx" TargetMode="External"/><Relationship Id="rId4" Type="http://schemas.openxmlformats.org/officeDocument/2006/relationships/image" Target="../media/image10.emf"/><Relationship Id="rId5" Type="http://schemas.openxmlformats.org/officeDocument/2006/relationships/image" Target="../media/image11.tmp"/><Relationship Id="rId6" Type="http://schemas.openxmlformats.org/officeDocument/2006/relationships/image" Target="../media/image12.tmp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tmp"/><Relationship Id="rId3" Type="http://schemas.openxmlformats.org/officeDocument/2006/relationships/image" Target="../media/image14.tm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ytools.codeplex.com/" TargetMode="External"/><Relationship Id="rId4" Type="http://schemas.openxmlformats.org/officeDocument/2006/relationships/hyperlink" Target="https://netbeans.org/" TargetMode="External"/><Relationship Id="rId5" Type="http://schemas.openxmlformats.org/officeDocument/2006/relationships/hyperlink" Target="http://en.wikipedia.org/wiki/Artillery_game" TargetMode="External"/><Relationship Id="rId6" Type="http://schemas.openxmlformats.org/officeDocument/2006/relationships/hyperlink" Target="http://thecomputergamer.blogspot.de/2012/03/artillery-genre-retrospectiv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develop.org/screenshots/advanced-static-type-inferenc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111.vsdx"/><Relationship Id="rId4" Type="http://schemas.openxmlformats.org/officeDocument/2006/relationships/image" Target="../media/image15.emf"/><Relationship Id="rId5" Type="http://schemas.openxmlformats.org/officeDocument/2006/relationships/package" Target="../embeddings/Microsoft_Visio-Zeichnung222.vsdx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package" Target="../embeddings/Microsoft_Visio-Zeichnung333.vsdx"/><Relationship Id="rId5" Type="http://schemas.openxmlformats.org/officeDocument/2006/relationships/image" Target="../media/image16.emf"/><Relationship Id="rId6" Type="http://schemas.openxmlformats.org/officeDocument/2006/relationships/package" Target="../embeddings/Microsoft_Visio-Zeichnung444.vsdx"/><Relationship Id="rId7" Type="http://schemas.openxmlformats.org/officeDocument/2006/relationships/image" Target="../media/image17.emf"/><Relationship Id="rId8" Type="http://schemas.openxmlformats.org/officeDocument/2006/relationships/image" Target="../media/image18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8599" y="3044958"/>
            <a:ext cx="8686800" cy="1470025"/>
          </a:xfrm>
        </p:spPr>
        <p:txBody>
          <a:bodyPr/>
          <a:lstStyle/>
          <a:p>
            <a:pPr>
              <a:defRPr/>
            </a:pPr>
            <a:r>
              <a:rPr lang="de-DE" sz="4400" smtClean="0"/>
              <a:t>„TankCommander“</a:t>
            </a:r>
            <a:br>
              <a:rPr lang="de-DE" sz="4400" smtClean="0"/>
            </a:br>
            <a:r>
              <a:rPr lang="de-DE" sz="4400" smtClean="0"/>
              <a:t>mit Java-RMI</a:t>
            </a:r>
            <a:endParaRPr lang="de-DE" sz="4400" dirty="0"/>
          </a:p>
        </p:txBody>
      </p:sp>
      <p:sp>
        <p:nvSpPr>
          <p:cNvPr id="9219" name="Untertitel 3"/>
          <p:cNvSpPr>
            <a:spLocks noGrp="1"/>
          </p:cNvSpPr>
          <p:nvPr>
            <p:ph type="subTitle" idx="1"/>
          </p:nvPr>
        </p:nvSpPr>
        <p:spPr bwMode="auto">
          <a:xfrm>
            <a:off x="571500" y="4800600"/>
            <a:ext cx="8001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en-US" smtClean="0"/>
              <a:t>Mike Feustel, Markus Hinkelmann, Benno Schilling</a:t>
            </a:r>
          </a:p>
        </p:txBody>
      </p:sp>
      <p:sp>
        <p:nvSpPr>
          <p:cNvPr id="9220" name="Textfeld 2"/>
          <p:cNvSpPr txBox="1">
            <a:spLocks noChangeArrowheads="1"/>
          </p:cNvSpPr>
          <p:nvPr/>
        </p:nvSpPr>
        <p:spPr bwMode="auto">
          <a:xfrm>
            <a:off x="7451725" y="6212418"/>
            <a:ext cx="14414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9pPr>
          </a:lstStyle>
          <a:p>
            <a:pPr eaLnBrk="1" hangingPunct="1"/>
            <a:r>
              <a:rPr lang="de-DE" altLang="en-US" smtClean="0">
                <a:latin typeface="Arial" pitchFamily="34" charset="0"/>
              </a:rPr>
              <a:t>02.09.2014</a:t>
            </a:r>
            <a:endParaRPr lang="de-DE" altLang="en-US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Beispielanwendung – </a:t>
            </a:r>
            <a:r>
              <a:rPr lang="de-DE" dirty="0" smtClean="0"/>
              <a:t>Laufendes Spiel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251521" y="1600200"/>
            <a:ext cx="8613775" cy="514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48774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B8E7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altLang="de-DE" dirty="0" smtClean="0">
              <a:sym typeface="Wingdings"/>
            </a:endParaRPr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8800"/>
            <a:ext cx="6359872" cy="4535403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24944"/>
            <a:ext cx="7696200" cy="101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205" y="2636912"/>
            <a:ext cx="91186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2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996895"/>
              </p:ext>
            </p:extLst>
          </p:nvPr>
        </p:nvGraphicFramePr>
        <p:xfrm>
          <a:off x="-114889" y="1412776"/>
          <a:ext cx="9367409" cy="3971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Visio" r:id="rId3" imgW="11506154" imgH="4876800" progId="Visio.Drawing.15">
                  <p:link updateAutomatic="1"/>
                </p:oleObj>
              </mc:Choice>
              <mc:Fallback>
                <p:oleObj name="Visio" r:id="rId3" imgW="11506154" imgH="4876800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14889" y="1412776"/>
                        <a:ext cx="9367409" cy="3971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78" y="2921310"/>
            <a:ext cx="8373644" cy="3820058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 flipH="1">
            <a:off x="2547268" y="1988840"/>
            <a:ext cx="648072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H="1">
            <a:off x="3995936" y="5805264"/>
            <a:ext cx="216024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/>
          <p:nvPr/>
        </p:nvCxnSpPr>
        <p:spPr>
          <a:xfrm rot="16200000" flipH="1">
            <a:off x="1691680" y="3284984"/>
            <a:ext cx="3816424" cy="1224136"/>
          </a:xfrm>
          <a:prstGeom prst="bentConnector3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921310"/>
            <a:ext cx="6468378" cy="17147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8" name="Gerade Verbindung mit Pfeil 7"/>
          <p:cNvCxnSpPr/>
          <p:nvPr/>
        </p:nvCxnSpPr>
        <p:spPr>
          <a:xfrm>
            <a:off x="2547268" y="2348880"/>
            <a:ext cx="64807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/>
          <p:nvPr/>
        </p:nvCxnSpPr>
        <p:spPr>
          <a:xfrm rot="5400000">
            <a:off x="1935200" y="2960948"/>
            <a:ext cx="1548172" cy="324036"/>
          </a:xfrm>
          <a:prstGeom prst="bentConnector3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2547268" y="3897052"/>
            <a:ext cx="16201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653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orig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6" y="2060848"/>
            <a:ext cx="9144000" cy="4133939"/>
          </a:xfrm>
          <a:prstGeom prst="rect">
            <a:avLst/>
          </a:prstGeom>
        </p:spPr>
      </p:pic>
      <p:pic>
        <p:nvPicPr>
          <p:cNvPr id="3" name="fixed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060848"/>
            <a:ext cx="9144000" cy="4324172"/>
          </a:xfrm>
          <a:prstGeom prst="rect">
            <a:avLst/>
          </a:prstGeom>
        </p:spPr>
      </p:pic>
      <p:sp>
        <p:nvSpPr>
          <p:cNvPr id="5" name="source_pos_unten"/>
          <p:cNvSpPr/>
          <p:nvPr/>
        </p:nvSpPr>
        <p:spPr>
          <a:xfrm>
            <a:off x="3635896" y="4437112"/>
            <a:ext cx="1022400" cy="288032"/>
          </a:xfrm>
          <a:prstGeom prst="rect">
            <a:avLst/>
          </a:prstGeom>
          <a:ln w="28575">
            <a:solidFill>
              <a:srgbClr val="C00000"/>
            </a:solidFill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source_pos_oben"/>
          <p:cNvSpPr/>
          <p:nvPr/>
        </p:nvSpPr>
        <p:spPr>
          <a:xfrm>
            <a:off x="1043608" y="2348880"/>
            <a:ext cx="3528392" cy="360040"/>
          </a:xfrm>
          <a:prstGeom prst="rect">
            <a:avLst/>
          </a:prstGeom>
          <a:ln w="28575">
            <a:solidFill>
              <a:srgbClr val="C00000"/>
            </a:solidFill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source_pos_cloned"/>
          <p:cNvSpPr/>
          <p:nvPr/>
        </p:nvSpPr>
        <p:spPr>
          <a:xfrm>
            <a:off x="1043608" y="2348880"/>
            <a:ext cx="7056784" cy="504056"/>
          </a:xfrm>
          <a:prstGeom prst="rect">
            <a:avLst/>
          </a:prstGeom>
          <a:ln w="28575">
            <a:solidFill>
              <a:srgbClr val="C00000"/>
            </a:solidFill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946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Zusammenfassung</a:t>
            </a:r>
            <a:endParaRPr lang="de-DE"/>
          </a:p>
        </p:txBody>
      </p:sp>
      <p:sp>
        <p:nvSpPr>
          <p:cNvPr id="3" name="Inhaltsplatzhalter 2"/>
          <p:cNvSpPr txBox="1">
            <a:spLocks/>
          </p:cNvSpPr>
          <p:nvPr/>
        </p:nvSpPr>
        <p:spPr bwMode="auto">
          <a:xfrm>
            <a:off x="251521" y="1600200"/>
            <a:ext cx="8613775" cy="514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48774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B8E7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/>
              <a:t>Kompatibilität Browser </a:t>
            </a:r>
            <a:endParaRPr lang="de-DE" altLang="de-DE" dirty="0" smtClean="0"/>
          </a:p>
          <a:p>
            <a:pPr lvl="1"/>
            <a:r>
              <a:rPr lang="de-DE" altLang="de-DE" dirty="0" smtClean="0"/>
              <a:t>i. d. R. problematisch</a:t>
            </a:r>
          </a:p>
          <a:p>
            <a:pPr lvl="1"/>
            <a:r>
              <a:rPr lang="de-DE" altLang="de-DE" dirty="0" smtClean="0"/>
              <a:t>durch Verwendung von Standards gelungen</a:t>
            </a:r>
          </a:p>
          <a:p>
            <a:pPr lvl="2"/>
            <a:r>
              <a:rPr lang="de-DE" altLang="de-DE" dirty="0" smtClean="0"/>
              <a:t>Firefox, Internet Explorer, Chrome, Safari (Mac, </a:t>
            </a:r>
            <a:r>
              <a:rPr lang="de-DE" altLang="de-DE" dirty="0" err="1" smtClean="0"/>
              <a:t>iPad</a:t>
            </a:r>
            <a:r>
              <a:rPr lang="de-DE" altLang="de-DE" dirty="0" smtClean="0"/>
              <a:t>, </a:t>
            </a:r>
            <a:r>
              <a:rPr lang="de-DE" altLang="de-DE" dirty="0" err="1" smtClean="0"/>
              <a:t>iPhone</a:t>
            </a:r>
            <a:r>
              <a:rPr lang="de-DE" altLang="de-DE" dirty="0" smtClean="0"/>
              <a:t>)</a:t>
            </a:r>
          </a:p>
          <a:p>
            <a:r>
              <a:rPr lang="de-DE" altLang="de-DE" dirty="0" smtClean="0"/>
              <a:t>Hoster für Python</a:t>
            </a:r>
          </a:p>
          <a:p>
            <a:pPr lvl="1"/>
            <a:r>
              <a:rPr lang="de-DE" altLang="de-DE" dirty="0" smtClean="0"/>
              <a:t>Prozess muss ständig laufen </a:t>
            </a:r>
            <a:r>
              <a:rPr lang="de-DE" altLang="de-DE" dirty="0" smtClean="0">
                <a:sym typeface="Wingdings" panose="05000000000000000000" pitchFamily="2" charset="2"/>
              </a:rPr>
              <a:t> nicht erwünscht</a:t>
            </a:r>
          </a:p>
          <a:p>
            <a:r>
              <a:rPr lang="de-DE" altLang="de-DE" dirty="0" smtClean="0">
                <a:sym typeface="Wingdings" panose="05000000000000000000" pitchFamily="2" charset="2"/>
              </a:rPr>
              <a:t>Fazit</a:t>
            </a:r>
            <a:endParaRPr lang="de-DE" altLang="de-DE" dirty="0" smtClean="0"/>
          </a:p>
          <a:p>
            <a:pPr lvl="1"/>
            <a:r>
              <a:rPr lang="de-DE" altLang="de-DE" dirty="0" smtClean="0"/>
              <a:t>durch </a:t>
            </a:r>
            <a:r>
              <a:rPr lang="de-DE" altLang="de-DE" dirty="0" err="1" smtClean="0"/>
              <a:t>Websockets</a:t>
            </a:r>
            <a:r>
              <a:rPr lang="de-DE" altLang="de-DE" dirty="0" smtClean="0"/>
              <a:t> kann Server Nachrichten an Clients schicken</a:t>
            </a:r>
            <a:endParaRPr lang="de-DE" altLang="de-DE" dirty="0"/>
          </a:p>
          <a:p>
            <a:pPr lvl="1"/>
            <a:r>
              <a:rPr lang="de-DE" altLang="de-DE" dirty="0" smtClean="0"/>
              <a:t>Mehrspieler funktioniert auch ohne proprietäre Technologien</a:t>
            </a:r>
          </a:p>
        </p:txBody>
      </p:sp>
    </p:spTree>
    <p:extLst>
      <p:ext uri="{BB962C8B-B14F-4D97-AF65-F5344CB8AC3E}">
        <p14:creationId xmlns:p14="http://schemas.microsoft.com/office/powerpoint/2010/main" val="1276207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8599" y="2276873"/>
            <a:ext cx="8686800" cy="230058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sz="4400"/>
              <a:t>Sind noch Fragen offen? </a:t>
            </a:r>
            <a:br>
              <a:rPr lang="de-DE" sz="4400"/>
            </a:br>
            <a:r>
              <a:rPr lang="de-DE" sz="4400"/>
              <a:t>Wir beantworten sie gern.</a:t>
            </a:r>
          </a:p>
        </p:txBody>
      </p:sp>
      <p:sp>
        <p:nvSpPr>
          <p:cNvPr id="2765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571500" y="4800600"/>
            <a:ext cx="8001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en-US" smtClean="0"/>
              <a:t>Mike Feustel, Markus Hinkelmann, Benno Schilling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Quellen</a:t>
            </a:r>
            <a:endParaRPr lang="de-DE"/>
          </a:p>
        </p:txBody>
      </p:sp>
      <p:sp>
        <p:nvSpPr>
          <p:cNvPr id="3" name="Inhaltsplatzhalter 2"/>
          <p:cNvSpPr txBox="1">
            <a:spLocks/>
          </p:cNvSpPr>
          <p:nvPr/>
        </p:nvSpPr>
        <p:spPr bwMode="auto">
          <a:xfrm>
            <a:off x="251521" y="1600200"/>
            <a:ext cx="8613775" cy="514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48774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B8E7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hlinkClick r:id="rId2"/>
              </a:rPr>
              <a:t>https://</a:t>
            </a:r>
            <a:r>
              <a:rPr lang="de-DE" altLang="de-DE" dirty="0" smtClean="0">
                <a:hlinkClick r:id="rId2"/>
              </a:rPr>
              <a:t>www.kdevelop.org/screenshots/advanced-static-type-inference</a:t>
            </a:r>
            <a:endParaRPr lang="de-DE" altLang="de-DE" dirty="0" smtClean="0"/>
          </a:p>
          <a:p>
            <a:r>
              <a:rPr lang="de-DE" altLang="de-DE" dirty="0">
                <a:hlinkClick r:id="rId3"/>
              </a:rPr>
              <a:t>http://pytools.codeplex.com</a:t>
            </a:r>
            <a:r>
              <a:rPr lang="de-DE" altLang="de-DE" dirty="0" smtClean="0">
                <a:hlinkClick r:id="rId3"/>
              </a:rPr>
              <a:t>/</a:t>
            </a:r>
            <a:endParaRPr lang="de-DE" altLang="de-DE" dirty="0" smtClean="0"/>
          </a:p>
          <a:p>
            <a:r>
              <a:rPr lang="de-DE" altLang="de-DE" dirty="0">
                <a:hlinkClick r:id="rId4"/>
              </a:rPr>
              <a:t>https://</a:t>
            </a:r>
            <a:r>
              <a:rPr lang="de-DE" altLang="de-DE">
                <a:hlinkClick r:id="rId4"/>
              </a:rPr>
              <a:t>netbeans.org</a:t>
            </a:r>
            <a:r>
              <a:rPr lang="de-DE" altLang="de-DE" smtClean="0">
                <a:hlinkClick r:id="rId4"/>
              </a:rPr>
              <a:t>/</a:t>
            </a:r>
            <a:endParaRPr lang="de-DE" altLang="de-DE" smtClean="0"/>
          </a:p>
          <a:p>
            <a:r>
              <a:rPr lang="de-DE" altLang="de-DE">
                <a:hlinkClick r:id="rId5"/>
              </a:rPr>
              <a:t>http://</a:t>
            </a:r>
            <a:r>
              <a:rPr lang="de-DE" altLang="de-DE" smtClean="0">
                <a:hlinkClick r:id="rId5"/>
              </a:rPr>
              <a:t>en.wikipedia.org/wiki/Artillery_game</a:t>
            </a:r>
            <a:endParaRPr lang="de-DE" altLang="de-DE" smtClean="0"/>
          </a:p>
          <a:p>
            <a:r>
              <a:rPr lang="de-DE" altLang="de-DE">
                <a:hlinkClick r:id="rId6"/>
              </a:rPr>
              <a:t>http://</a:t>
            </a:r>
            <a:r>
              <a:rPr lang="de-DE" altLang="de-DE" smtClean="0">
                <a:hlinkClick r:id="rId6"/>
              </a:rPr>
              <a:t>thecomputergamer.blogspot.de/2012/03/artillery-genre-retrospective.html</a:t>
            </a:r>
            <a:endParaRPr lang="de-DE" altLang="de-DE" smtClean="0"/>
          </a:p>
          <a:p>
            <a:endParaRPr lang="de-DE" altLang="de-DE"/>
          </a:p>
          <a:p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904123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Gamelogik - </a:t>
            </a:r>
            <a:r>
              <a:rPr lang="de-DE" dirty="0" err="1" smtClean="0"/>
              <a:t>MatchBuilder</a:t>
            </a:r>
            <a:endParaRPr lang="de-DE" dirty="0"/>
          </a:p>
        </p:txBody>
      </p:sp>
      <p:graphicFrame>
        <p:nvGraphicFramePr>
          <p:cNvPr id="4" name="CDMatchBuilder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948275"/>
              </p:ext>
            </p:extLst>
          </p:nvPr>
        </p:nvGraphicFramePr>
        <p:xfrm>
          <a:off x="2385148" y="2728720"/>
          <a:ext cx="4373705" cy="211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" name="Visio" r:id="rId3" imgW="2419246" imgH="876484" progId="Visio.Drawing.15">
                  <p:embed/>
                </p:oleObj>
              </mc:Choice>
              <mc:Fallback>
                <p:oleObj name="Visio" r:id="rId3" imgW="2419246" imgH="87648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85148" y="2728720"/>
                        <a:ext cx="4373705" cy="2112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hteck 7"/>
          <p:cNvSpPr/>
          <p:nvPr/>
        </p:nvSpPr>
        <p:spPr>
          <a:xfrm>
            <a:off x="3491880" y="5481693"/>
            <a:ext cx="2160240" cy="12116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491880" y="5481693"/>
            <a:ext cx="720080" cy="1211671"/>
          </a:xfrm>
          <a:prstGeom prst="rect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4211960" y="5481693"/>
            <a:ext cx="720080" cy="1211671"/>
          </a:xfrm>
          <a:prstGeom prst="rect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4932040" y="5481693"/>
            <a:ext cx="720080" cy="1211671"/>
          </a:xfrm>
          <a:prstGeom prst="rect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li_gn"/>
          <p:cNvSpPr/>
          <p:nvPr/>
        </p:nvSpPr>
        <p:spPr>
          <a:xfrm>
            <a:off x="3536705" y="5481693"/>
            <a:ext cx="632899" cy="1211671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_gn"/>
          <p:cNvSpPr/>
          <p:nvPr/>
        </p:nvSpPr>
        <p:spPr>
          <a:xfrm>
            <a:off x="4975632" y="5481693"/>
            <a:ext cx="632899" cy="1211671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5" name="CD_klein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77906"/>
              </p:ext>
            </p:extLst>
          </p:nvPr>
        </p:nvGraphicFramePr>
        <p:xfrm>
          <a:off x="6012161" y="5376029"/>
          <a:ext cx="2947227" cy="1422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" name="Visio" r:id="rId5" imgW="2419246" imgH="876484" progId="Visio.Drawing.15">
                  <p:embed/>
                </p:oleObj>
              </mc:Choice>
              <mc:Fallback>
                <p:oleObj name="Visio" r:id="rId5" imgW="2419246" imgH="876484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1" y="5376029"/>
                        <a:ext cx="2947227" cy="14229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_get_match"/>
          <p:cNvSpPr/>
          <p:nvPr/>
        </p:nvSpPr>
        <p:spPr>
          <a:xfrm>
            <a:off x="6030193" y="6176434"/>
            <a:ext cx="1368152" cy="216197"/>
          </a:xfrm>
          <a:prstGeom prst="rect">
            <a:avLst/>
          </a:prstGeom>
          <a:ln w="19050">
            <a:solidFill>
              <a:srgbClr val="C00000"/>
            </a:solidFill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_new_horizon"/>
          <p:cNvSpPr/>
          <p:nvPr/>
        </p:nvSpPr>
        <p:spPr>
          <a:xfrm>
            <a:off x="6030193" y="6371167"/>
            <a:ext cx="2358231" cy="216197"/>
          </a:xfrm>
          <a:prstGeom prst="rect">
            <a:avLst/>
          </a:prstGeom>
          <a:ln w="19050">
            <a:solidFill>
              <a:srgbClr val="C00000"/>
            </a:solidFill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_new_pos"/>
          <p:cNvSpPr/>
          <p:nvPr/>
        </p:nvSpPr>
        <p:spPr>
          <a:xfrm>
            <a:off x="6030193" y="6557434"/>
            <a:ext cx="2862287" cy="216197"/>
          </a:xfrm>
          <a:prstGeom prst="rect">
            <a:avLst/>
          </a:prstGeom>
          <a:ln w="19050">
            <a:solidFill>
              <a:srgbClr val="C00000"/>
            </a:solidFill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667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6" grpId="1" animBg="1"/>
      <p:bldP spid="18" grpId="0" animBg="1"/>
      <p:bldP spid="18" grpId="1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Gamelogik - </a:t>
            </a:r>
            <a:r>
              <a:rPr lang="de-DE" dirty="0" err="1" smtClean="0"/>
              <a:t>Calculation</a:t>
            </a:r>
            <a:endParaRPr lang="de-DE" dirty="0"/>
          </a:p>
        </p:txBody>
      </p:sp>
      <p:graphicFrame>
        <p:nvGraphicFramePr>
          <p:cNvPr id="4" name="CDCalc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13747"/>
              </p:ext>
            </p:extLst>
          </p:nvPr>
        </p:nvGraphicFramePr>
        <p:xfrm>
          <a:off x="2665296" y="1835360"/>
          <a:ext cx="3778913" cy="4665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" name="Visio" r:id="rId4" imgW="2705077" imgH="2505029" progId="Visio.Drawing.15">
                  <p:embed/>
                </p:oleObj>
              </mc:Choice>
              <mc:Fallback>
                <p:oleObj name="Visio" r:id="rId4" imgW="2705077" imgH="250502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5296" y="1835360"/>
                        <a:ext cx="3778913" cy="46659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CD_klein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050076"/>
              </p:ext>
            </p:extLst>
          </p:nvPr>
        </p:nvGraphicFramePr>
        <p:xfrm>
          <a:off x="6849968" y="1661320"/>
          <a:ext cx="2052278" cy="2534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" name="Visio" r:id="rId6" imgW="2705077" imgH="2505029" progId="Visio.Drawing.15">
                  <p:embed/>
                </p:oleObj>
              </mc:Choice>
              <mc:Fallback>
                <p:oleObj name="Visio" r:id="rId6" imgW="2705077" imgH="2505029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9968" y="1661320"/>
                        <a:ext cx="2052278" cy="25340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_calcflug"/>
          <p:cNvSpPr/>
          <p:nvPr/>
        </p:nvSpPr>
        <p:spPr>
          <a:xfrm>
            <a:off x="6857110" y="2517571"/>
            <a:ext cx="1368152" cy="144000"/>
          </a:xfrm>
          <a:prstGeom prst="rect">
            <a:avLst/>
          </a:prstGeom>
          <a:ln w="19050">
            <a:solidFill>
              <a:srgbClr val="C00000"/>
            </a:solidFill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___calc_flug"/>
          <p:cNvSpPr/>
          <p:nvPr/>
        </p:nvSpPr>
        <p:spPr>
          <a:xfrm>
            <a:off x="6857110" y="3619961"/>
            <a:ext cx="1433018" cy="144000"/>
          </a:xfrm>
          <a:prstGeom prst="rect">
            <a:avLst/>
          </a:prstGeom>
          <a:ln w="19050">
            <a:solidFill>
              <a:srgbClr val="C00000"/>
            </a:solidFill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_calc_pos"/>
          <p:cNvSpPr/>
          <p:nvPr/>
        </p:nvSpPr>
        <p:spPr>
          <a:xfrm>
            <a:off x="6857111" y="3866723"/>
            <a:ext cx="1505025" cy="144000"/>
          </a:xfrm>
          <a:prstGeom prst="rect">
            <a:avLst/>
          </a:prstGeom>
          <a:ln w="19050">
            <a:solidFill>
              <a:srgbClr val="C00000"/>
            </a:solidFill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122" name="Picture 26" hidden="1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98" t="52361" r="15015" b="8902"/>
          <a:stretch/>
        </p:blipFill>
        <p:spPr bwMode="auto">
          <a:xfrm>
            <a:off x="741908" y="1661319"/>
            <a:ext cx="5702300" cy="377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5973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Agenda</a:t>
            </a:r>
            <a:endParaRPr lang="en-US"/>
          </a:p>
        </p:txBody>
      </p:sp>
      <p:sp>
        <p:nvSpPr>
          <p:cNvPr id="10243" name="Inhaltsplatzhalter 2"/>
          <p:cNvSpPr>
            <a:spLocks noGrp="1"/>
          </p:cNvSpPr>
          <p:nvPr>
            <p:ph idx="4294967295"/>
          </p:nvPr>
        </p:nvSpPr>
        <p:spPr bwMode="auto">
          <a:xfrm>
            <a:off x="251521" y="1600200"/>
            <a:ext cx="8613775" cy="514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altLang="de-DE" smtClean="0"/>
              <a:t>Projekt</a:t>
            </a:r>
          </a:p>
          <a:p>
            <a:pPr lvl="1">
              <a:lnSpc>
                <a:spcPct val="150000"/>
              </a:lnSpc>
            </a:pPr>
            <a:r>
              <a:rPr lang="de-DE" altLang="de-DE" smtClean="0"/>
              <a:t>Idee, Konzept, Organisaiton</a:t>
            </a:r>
            <a:endParaRPr lang="de-DE" altLang="de-DE" dirty="0" smtClean="0"/>
          </a:p>
          <a:p>
            <a:pPr>
              <a:lnSpc>
                <a:spcPct val="150000"/>
              </a:lnSpc>
            </a:pPr>
            <a:r>
              <a:rPr lang="de-DE" altLang="de-DE" smtClean="0"/>
              <a:t>Technische </a:t>
            </a:r>
            <a:r>
              <a:rPr lang="de-DE" altLang="de-DE" dirty="0" smtClean="0"/>
              <a:t>Grundlagen</a:t>
            </a:r>
          </a:p>
          <a:p>
            <a:pPr>
              <a:lnSpc>
                <a:spcPct val="150000"/>
              </a:lnSpc>
            </a:pPr>
            <a:r>
              <a:rPr lang="de-DE" altLang="de-DE" smtClean="0"/>
              <a:t>Implementierung</a:t>
            </a:r>
            <a:endParaRPr lang="de-DE" altLang="de-DE" dirty="0" smtClean="0"/>
          </a:p>
          <a:p>
            <a:pPr lvl="1">
              <a:lnSpc>
                <a:spcPct val="150000"/>
              </a:lnSpc>
            </a:pPr>
            <a:r>
              <a:rPr lang="de-DE" altLang="de-DE" smtClean="0"/>
              <a:t>Server – Fallstricke durch Objektverteilung</a:t>
            </a:r>
            <a:endParaRPr lang="de-DE" altLang="de-DE" dirty="0" smtClean="0"/>
          </a:p>
          <a:p>
            <a:pPr lvl="1">
              <a:lnSpc>
                <a:spcPct val="150000"/>
              </a:lnSpc>
            </a:pPr>
            <a:r>
              <a:rPr lang="de-DE" altLang="de-DE" smtClean="0"/>
              <a:t>Client</a:t>
            </a:r>
          </a:p>
          <a:p>
            <a:pPr>
              <a:lnSpc>
                <a:spcPct val="150000"/>
              </a:lnSpc>
            </a:pPr>
            <a:r>
              <a:rPr lang="de-DE" altLang="de-DE" smtClean="0"/>
              <a:t>Zusammenfassung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RMI Allgemein</a:t>
            </a:r>
            <a:endParaRPr lang="de-DE" dirty="0"/>
          </a:p>
        </p:txBody>
      </p:sp>
      <p:sp>
        <p:nvSpPr>
          <p:cNvPr id="13" name="Inhaltsplatzhalter 2"/>
          <p:cNvSpPr txBox="1">
            <a:spLocks/>
          </p:cNvSpPr>
          <p:nvPr/>
        </p:nvSpPr>
        <p:spPr bwMode="auto">
          <a:xfrm>
            <a:off x="251521" y="1600200"/>
            <a:ext cx="8613775" cy="514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48774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B8E7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 smtClean="0"/>
              <a:t>„Remote </a:t>
            </a:r>
            <a:r>
              <a:rPr lang="de-DE" altLang="de-DE" dirty="0" err="1" smtClean="0"/>
              <a:t>Method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Invocation</a:t>
            </a:r>
            <a:r>
              <a:rPr lang="de-DE" altLang="de-DE" dirty="0" smtClean="0"/>
              <a:t>“ = „Aufruf entfernter Methoden“</a:t>
            </a:r>
          </a:p>
          <a:p>
            <a:endParaRPr lang="de-DE" altLang="de-DE" dirty="0"/>
          </a:p>
          <a:p>
            <a:r>
              <a:rPr lang="de-DE" altLang="de-DE" dirty="0" smtClean="0"/>
              <a:t>RPC Implementierung unter Java</a:t>
            </a:r>
          </a:p>
          <a:p>
            <a:endParaRPr lang="de-DE" altLang="de-DE" dirty="0"/>
          </a:p>
          <a:p>
            <a:r>
              <a:rPr lang="de-DE" altLang="de-DE" dirty="0" smtClean="0"/>
              <a:t>Ist Java-Gegenstück zu Implementierungen wie:</a:t>
            </a:r>
          </a:p>
          <a:p>
            <a:pPr lvl="1"/>
            <a:r>
              <a:rPr lang="de-DE" altLang="de-DE" dirty="0" smtClean="0"/>
              <a:t>CORBA</a:t>
            </a:r>
          </a:p>
          <a:p>
            <a:pPr lvl="1"/>
            <a:r>
              <a:rPr lang="de-DE" altLang="de-DE" dirty="0" smtClean="0"/>
              <a:t>DCOM</a:t>
            </a:r>
          </a:p>
          <a:p>
            <a:pPr lvl="1"/>
            <a:endParaRPr lang="de-DE" altLang="de-DE" dirty="0" smtClean="0"/>
          </a:p>
          <a:p>
            <a:r>
              <a:rPr lang="de-DE" altLang="de-DE" dirty="0" smtClean="0"/>
              <a:t>In Java enthalten seit JDK 1.1.</a:t>
            </a:r>
          </a:p>
          <a:p>
            <a:pPr lvl="1"/>
            <a:r>
              <a:rPr lang="de-DE" altLang="de-DE" dirty="0" smtClean="0"/>
              <a:t>Erhebliche Verbesserungen mit JDK 1.5</a:t>
            </a:r>
            <a:endParaRPr lang="de-DE" altLang="de-DE" dirty="0"/>
          </a:p>
          <a:p>
            <a:endParaRPr lang="de-DE" altLang="de-DE" dirty="0"/>
          </a:p>
          <a:p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2341470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Allgemeine Funktionsweise</a:t>
            </a:r>
            <a:endParaRPr lang="de-DE" dirty="0"/>
          </a:p>
        </p:txBody>
      </p:sp>
      <p:sp>
        <p:nvSpPr>
          <p:cNvPr id="13" name="Inhaltsplatzhalter 2"/>
          <p:cNvSpPr txBox="1">
            <a:spLocks/>
          </p:cNvSpPr>
          <p:nvPr/>
        </p:nvSpPr>
        <p:spPr bwMode="auto">
          <a:xfrm>
            <a:off x="251521" y="1600200"/>
            <a:ext cx="8613775" cy="514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48774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B8E7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altLang="de-DE" dirty="0"/>
          </a:p>
          <a:p>
            <a:endParaRPr lang="de-DE" altLang="de-DE" dirty="0" smtClean="0"/>
          </a:p>
        </p:txBody>
      </p:sp>
      <p:pic>
        <p:nvPicPr>
          <p:cNvPr id="3" name="Bild 2" descr="struktu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32"/>
            <a:ext cx="9144000" cy="436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4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RMI Begriffe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251521" y="1600200"/>
            <a:ext cx="8613775" cy="514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48774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B8E7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 smtClean="0"/>
              <a:t>Remote </a:t>
            </a:r>
            <a:r>
              <a:rPr lang="de-DE" altLang="de-DE" dirty="0" err="1" smtClean="0"/>
              <a:t>Object</a:t>
            </a:r>
            <a:r>
              <a:rPr lang="de-DE" altLang="de-DE" dirty="0" smtClean="0"/>
              <a:t>:</a:t>
            </a:r>
          </a:p>
          <a:p>
            <a:pPr lvl="1"/>
            <a:r>
              <a:rPr lang="de-DE" altLang="de-DE" dirty="0" smtClean="0"/>
              <a:t>Entferntes Objekt</a:t>
            </a:r>
          </a:p>
          <a:p>
            <a:pPr lvl="1"/>
            <a:r>
              <a:rPr lang="de-DE" altLang="de-DE" dirty="0" smtClean="0"/>
              <a:t>Liegt konzeptionell auf dem Server</a:t>
            </a:r>
          </a:p>
          <a:p>
            <a:pPr lvl="1"/>
            <a:r>
              <a:rPr lang="de-DE" altLang="de-DE" dirty="0" smtClean="0"/>
              <a:t>Implementiert die vom Client aufrufbaren Methoden</a:t>
            </a:r>
          </a:p>
          <a:p>
            <a:pPr lvl="1"/>
            <a:r>
              <a:rPr lang="de-DE" altLang="de-DE" dirty="0" smtClean="0"/>
              <a:t>Methoden können „</a:t>
            </a:r>
            <a:r>
              <a:rPr lang="de-DE" altLang="de-DE" dirty="0" err="1" smtClean="0"/>
              <a:t>RemoteException</a:t>
            </a:r>
            <a:r>
              <a:rPr lang="de-DE" altLang="de-DE" dirty="0" smtClean="0"/>
              <a:t>“ werfen</a:t>
            </a:r>
            <a:endParaRPr lang="de-DE" altLang="de-DE" dirty="0"/>
          </a:p>
          <a:p>
            <a:r>
              <a:rPr lang="de-DE" altLang="de-DE" dirty="0" smtClean="0"/>
              <a:t>Remote Interface:</a:t>
            </a:r>
          </a:p>
          <a:p>
            <a:pPr lvl="1"/>
            <a:r>
              <a:rPr lang="de-DE" altLang="de-DE" dirty="0" smtClean="0"/>
              <a:t>Interface</a:t>
            </a:r>
          </a:p>
          <a:p>
            <a:pPr lvl="1"/>
            <a:r>
              <a:rPr lang="de-DE" altLang="de-DE" dirty="0" smtClean="0"/>
              <a:t>Beschreibt die vom Server bereitgestellten Methoden</a:t>
            </a:r>
          </a:p>
          <a:p>
            <a:pPr lvl="1"/>
            <a:r>
              <a:rPr lang="de-DE" altLang="de-DE" dirty="0" smtClean="0"/>
              <a:t>Wird vom Client zum Methodenaufruf benötigt</a:t>
            </a:r>
          </a:p>
          <a:p>
            <a:r>
              <a:rPr lang="de-DE" altLang="de-DE" dirty="0" smtClean="0"/>
              <a:t>Remote Reference:</a:t>
            </a:r>
          </a:p>
          <a:p>
            <a:pPr lvl="1"/>
            <a:r>
              <a:rPr lang="de-DE" altLang="de-DE" dirty="0" smtClean="0"/>
              <a:t>Referenz auf das Remote Objekt</a:t>
            </a:r>
          </a:p>
          <a:p>
            <a:pPr lvl="1"/>
            <a:r>
              <a:rPr lang="de-DE" altLang="de-DE" dirty="0" smtClean="0"/>
              <a:t>Erhält der Client über die Registry</a:t>
            </a:r>
          </a:p>
          <a:p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1354523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Probleme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251521" y="1600200"/>
            <a:ext cx="8613775" cy="514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48774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B8E7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b="1" dirty="0" smtClean="0"/>
              <a:t>Kommunikation:</a:t>
            </a:r>
          </a:p>
          <a:p>
            <a:pPr lvl="1"/>
            <a:r>
              <a:rPr lang="de-DE" altLang="de-DE" dirty="0" smtClean="0"/>
              <a:t>Verlust von Teilen der gesendeten Nachricht</a:t>
            </a:r>
            <a:endParaRPr lang="de-DE" altLang="de-DE" dirty="0"/>
          </a:p>
          <a:p>
            <a:pPr lvl="1"/>
            <a:r>
              <a:rPr lang="de-DE" altLang="de-DE" dirty="0" smtClean="0"/>
              <a:t>Nicht </a:t>
            </a:r>
            <a:r>
              <a:rPr lang="de-DE" altLang="de-DE" dirty="0" err="1" smtClean="0"/>
              <a:t>erreichbarkeit</a:t>
            </a:r>
            <a:r>
              <a:rPr lang="de-DE" altLang="de-DE" dirty="0" smtClean="0"/>
              <a:t> des Servers</a:t>
            </a:r>
          </a:p>
          <a:p>
            <a:pPr lvl="1"/>
            <a:r>
              <a:rPr lang="de-DE" altLang="de-DE" dirty="0" smtClean="0">
                <a:sym typeface="Wingdings"/>
              </a:rPr>
              <a:t> Behandelbar über „</a:t>
            </a:r>
            <a:r>
              <a:rPr lang="de-DE" altLang="de-DE" dirty="0" err="1" smtClean="0">
                <a:sym typeface="Wingdings"/>
              </a:rPr>
              <a:t>RemoteException</a:t>
            </a:r>
            <a:r>
              <a:rPr lang="de-DE" altLang="de-DE" dirty="0" smtClean="0">
                <a:sym typeface="Wingdings"/>
              </a:rPr>
              <a:t>“</a:t>
            </a:r>
          </a:p>
          <a:p>
            <a:endParaRPr lang="de-DE" altLang="de-DE" dirty="0">
              <a:sym typeface="Wingdings"/>
            </a:endParaRPr>
          </a:p>
          <a:p>
            <a:r>
              <a:rPr lang="de-DE" altLang="de-DE" b="1" dirty="0" smtClean="0">
                <a:sym typeface="Wingdings"/>
              </a:rPr>
              <a:t>Verarbeitung:</a:t>
            </a:r>
          </a:p>
          <a:p>
            <a:pPr lvl="1"/>
            <a:r>
              <a:rPr lang="de-DE" altLang="de-DE" dirty="0" smtClean="0">
                <a:sym typeface="Wingdings"/>
              </a:rPr>
              <a:t>Erhöhte Verarbeitungsdauer der Methoden</a:t>
            </a:r>
          </a:p>
          <a:p>
            <a:pPr lvl="2"/>
            <a:r>
              <a:rPr lang="de-DE" altLang="de-DE" dirty="0" smtClean="0">
                <a:sym typeface="Wingdings"/>
              </a:rPr>
              <a:t>Senden der Daten über das Netzwerk</a:t>
            </a:r>
          </a:p>
          <a:p>
            <a:pPr lvl="2"/>
            <a:r>
              <a:rPr lang="de-DE" altLang="de-DE" dirty="0" err="1" smtClean="0">
                <a:sym typeface="Wingdings"/>
              </a:rPr>
              <a:t>Serialisierung</a:t>
            </a:r>
            <a:endParaRPr lang="de-DE" altLang="de-DE" dirty="0" smtClean="0">
              <a:sym typeface="Wingdings"/>
            </a:endParaRPr>
          </a:p>
          <a:p>
            <a:pPr lvl="2"/>
            <a:r>
              <a:rPr lang="de-DE" altLang="de-DE" dirty="0" smtClean="0">
                <a:sym typeface="Wingdings"/>
              </a:rPr>
              <a:t>Große Objekte müssen immer wieder über das Netzwerk versendet werden</a:t>
            </a:r>
          </a:p>
          <a:p>
            <a:pPr lvl="2"/>
            <a:r>
              <a:rPr lang="de-DE" altLang="de-DE" dirty="0" smtClean="0">
                <a:sym typeface="Wingdings"/>
              </a:rPr>
              <a:t> Berechnungen müssen entsprechend komplex sein</a:t>
            </a:r>
          </a:p>
          <a:p>
            <a:pPr lvl="1"/>
            <a:r>
              <a:rPr lang="de-DE" altLang="de-DE" dirty="0" smtClean="0">
                <a:sym typeface="Wingdings"/>
              </a:rPr>
              <a:t>Objekte benötigen exklusiven Zugriff</a:t>
            </a:r>
          </a:p>
        </p:txBody>
      </p:sp>
    </p:spTree>
    <p:extLst>
      <p:ext uri="{BB962C8B-B14F-4D97-AF65-F5344CB8AC3E}">
        <p14:creationId xmlns:p14="http://schemas.microsoft.com/office/powerpoint/2010/main" val="511672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Beispielanwendung – Allgemeiner Aufbau</a:t>
            </a:r>
            <a:endParaRPr lang="de-DE" dirty="0"/>
          </a:p>
        </p:txBody>
      </p:sp>
      <p:pic>
        <p:nvPicPr>
          <p:cNvPr id="3" name="Bild 2" descr="klassenDia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28800"/>
            <a:ext cx="6885669" cy="501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18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Beispielanwendung – Start (Server)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251521" y="1600200"/>
            <a:ext cx="8613775" cy="514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48774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B8E7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altLang="de-DE" dirty="0" smtClean="0">
              <a:sym typeface="Wingdings"/>
            </a:endParaRP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" y="2564904"/>
            <a:ext cx="8788400" cy="2870200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1" y="2564904"/>
            <a:ext cx="79248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6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Beispielanwendung – Start (Client)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251521" y="1600200"/>
            <a:ext cx="8613775" cy="514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48774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B8E7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altLang="de-DE" dirty="0" smtClean="0">
              <a:sym typeface="Wingdings"/>
            </a:endParaRP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20888"/>
            <a:ext cx="9144000" cy="2578494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49" y="2420888"/>
            <a:ext cx="9144000" cy="350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7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1_Decatur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>
    <a:spDef>
      <a:spPr>
        <a:ln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ackTie">
    <a:dk1>
      <a:srgbClr val="000000"/>
    </a:dk1>
    <a:lt1>
      <a:srgbClr val="FFFFFF"/>
    </a:lt1>
    <a:dk2>
      <a:srgbClr val="46464A"/>
    </a:dk2>
    <a:lt2>
      <a:srgbClr val="E3DCCF"/>
    </a:lt2>
    <a:accent1>
      <a:srgbClr val="6F6F74"/>
    </a:accent1>
    <a:accent2>
      <a:srgbClr val="A7B789"/>
    </a:accent2>
    <a:accent3>
      <a:srgbClr val="BEAE98"/>
    </a:accent3>
    <a:accent4>
      <a:srgbClr val="92A9B9"/>
    </a:accent4>
    <a:accent5>
      <a:srgbClr val="9C8265"/>
    </a:accent5>
    <a:accent6>
      <a:srgbClr val="8D6974"/>
    </a:accent6>
    <a:hlink>
      <a:srgbClr val="67AABF"/>
    </a:hlink>
    <a:folHlink>
      <a:srgbClr val="B1B5A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742</Words>
  <Application>Microsoft Macintosh PowerPoint</Application>
  <PresentationFormat>Bildschirmpräsentation (4:3)</PresentationFormat>
  <Paragraphs>154</Paragraphs>
  <Slides>17</Slides>
  <Notes>9</Notes>
  <HiddenSlides>0</HiddenSlides>
  <MMClips>0</MMClips>
  <ScaleCrop>false</ScaleCrop>
  <HeadingPairs>
    <vt:vector size="8" baseType="variant">
      <vt:variant>
        <vt:lpstr>Design</vt:lpstr>
      </vt:variant>
      <vt:variant>
        <vt:i4>1</vt:i4>
      </vt:variant>
      <vt:variant>
        <vt:lpstr>Verknüpfungen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0" baseType="lpstr">
      <vt:lpstr>1_Decatur</vt:lpstr>
      <vt:lpstr>C:\Users\M\Desktop\TankCommander_Java\Verteilung.vsdx</vt:lpstr>
      <vt:lpstr>Visio</vt:lpstr>
      <vt:lpstr>„TankCommander“ mit Java-RMI</vt:lpstr>
      <vt:lpstr>Agenda</vt:lpstr>
      <vt:lpstr>RMI Allgemein</vt:lpstr>
      <vt:lpstr>Allgemeine Funktionsweise</vt:lpstr>
      <vt:lpstr>RMI Begriffe</vt:lpstr>
      <vt:lpstr>Mögliche Probleme</vt:lpstr>
      <vt:lpstr>Beispielanwendung – Allgemeiner Aufbau</vt:lpstr>
      <vt:lpstr>Beispielanwendung – Start (Server)</vt:lpstr>
      <vt:lpstr>Beispielanwendung – Start (Client)</vt:lpstr>
      <vt:lpstr>Beispielanwendung – Laufendes Spiel</vt:lpstr>
      <vt:lpstr>PowerPoint-Präsentation</vt:lpstr>
      <vt:lpstr>PowerPoint-Präsentation</vt:lpstr>
      <vt:lpstr>Zusammenfassung</vt:lpstr>
      <vt:lpstr>Sind noch Fragen offen?  Wir beantworten sie gern.</vt:lpstr>
      <vt:lpstr>Quellen</vt:lpstr>
      <vt:lpstr>Gamelogik - MatchBuilder</vt:lpstr>
      <vt:lpstr>Gamelogik - Calculation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2014-03-09T13:44:50Z</dcterms:created>
  <dcterms:modified xsi:type="dcterms:W3CDTF">2014-09-01T06:47:16Z</dcterms:modified>
</cp:coreProperties>
</file>