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323" r:id="rId1"/>
  </p:sldMasterIdLst>
  <p:notesMasterIdLst>
    <p:notesMasterId r:id="rId21"/>
  </p:notesMasterIdLst>
  <p:sldIdLst>
    <p:sldId id="256" r:id="rId2"/>
    <p:sldId id="345" r:id="rId3"/>
    <p:sldId id="402" r:id="rId4"/>
    <p:sldId id="403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9" r:id="rId14"/>
    <p:sldId id="386" r:id="rId15"/>
    <p:sldId id="387" r:id="rId16"/>
    <p:sldId id="400" r:id="rId17"/>
    <p:sldId id="385" r:id="rId18"/>
    <p:sldId id="288" r:id="rId19"/>
    <p:sldId id="368" r:id="rId2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o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93" autoAdjust="0"/>
    <p:restoredTop sz="88543" autoAdjust="0"/>
  </p:normalViewPr>
  <p:slideViewPr>
    <p:cSldViewPr showGuides="1">
      <p:cViewPr>
        <p:scale>
          <a:sx n="85" d="100"/>
          <a:sy n="85" d="100"/>
        </p:scale>
        <p:origin x="-888" y="162"/>
      </p:cViewPr>
      <p:guideLst>
        <p:guide orient="horz" pos="4319"/>
        <p:guide pos="2880"/>
      </p:guideLst>
    </p:cSldViewPr>
  </p:slideViewPr>
  <p:outlineViewPr>
    <p:cViewPr>
      <p:scale>
        <a:sx n="33" d="100"/>
        <a:sy n="33" d="100"/>
      </p:scale>
      <p:origin x="0" y="23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64EEAC9-2649-4F36-8852-E16D3155CE4D}" type="datetimeFigureOut">
              <a:rPr lang="de-DE"/>
              <a:pPr>
                <a:defRPr/>
              </a:pPr>
              <a:t>13.09.2014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B70C94-38F5-49CA-BCA5-71CF53703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585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/>
              <a:t>„Remote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Invocation</a:t>
            </a:r>
            <a:r>
              <a:rPr lang="de-DE" altLang="de-DE" dirty="0" smtClean="0"/>
              <a:t>“ = „Aufruf entfernter Methoden“ </a:t>
            </a:r>
            <a:r>
              <a:rPr lang="de-DE" altLang="de-DE" dirty="0" smtClean="0">
                <a:sym typeface="Wingdings"/>
              </a:rPr>
              <a:t> Auslagerung von </a:t>
            </a:r>
            <a:r>
              <a:rPr lang="de-DE" altLang="de-DE" dirty="0" err="1" smtClean="0">
                <a:sym typeface="Wingdings"/>
              </a:rPr>
              <a:t>Resourcenhungrigen</a:t>
            </a:r>
            <a:r>
              <a:rPr lang="de-DE" altLang="de-DE" baseline="0" dirty="0" smtClean="0">
                <a:sym typeface="Wingdings"/>
              </a:rPr>
              <a:t> Methoden auf entfernte Rechner</a:t>
            </a:r>
            <a:endParaRPr lang="de-DE" altLang="de-DE" dirty="0" smtClean="0"/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RPC Implementierung unter Java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Ist Java-Gegenstück zu Implementierungen wie: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CORBA (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Common 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Request Broker 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de-DE" altLang="de-DE" dirty="0" smtClean="0"/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DCOM (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In Java enthalten seit JDK 1.1.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Erhebliche Verbesserungen mit JDK 1.5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altLang="de-DE" dirty="0" smtClean="0"/>
              <a:t>Erzeugen des</a:t>
            </a:r>
            <a:r>
              <a:rPr lang="de-DE" altLang="de-DE" baseline="0" dirty="0" smtClean="0"/>
              <a:t> </a:t>
            </a:r>
            <a:r>
              <a:rPr lang="de-DE" altLang="de-DE" baseline="0" dirty="0" err="1" smtClean="0"/>
              <a:t>Stubs</a:t>
            </a:r>
            <a:r>
              <a:rPr lang="de-DE" altLang="de-DE" baseline="0" dirty="0" smtClean="0"/>
              <a:t> nicht mehr mit eigenen Compiler notwendig</a:t>
            </a:r>
            <a:endParaRPr lang="de-DE" altLang="de-DE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altLang="de-DE" dirty="0" smtClean="0"/>
          </a:p>
          <a:p>
            <a:endParaRPr lang="de-DE" altLang="de-DE" dirty="0" smtClean="0"/>
          </a:p>
          <a:p>
            <a:endParaRPr lang="de-DE" alt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baseline="0" dirty="0" smtClean="0"/>
              <a:t>Server meldet Remote Objekt beim Namensdienst an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Client macht einen </a:t>
            </a:r>
            <a:r>
              <a:rPr lang="de-DE" baseline="0" dirty="0" err="1" smtClean="0"/>
              <a:t>Naming</a:t>
            </a:r>
            <a:r>
              <a:rPr lang="de-DE" baseline="0" dirty="0" smtClean="0"/>
              <a:t> Lookup um Server Objekt zu finden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Client mach über Remote Interface den Funktionsaufruf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Server antwortet mit Rückgabewert auf das Objekt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Remote </a:t>
            </a:r>
            <a:r>
              <a:rPr lang="de-DE" altLang="de-DE" dirty="0" err="1" smtClean="0"/>
              <a:t>Object</a:t>
            </a:r>
            <a:r>
              <a:rPr lang="de-DE" altLang="de-DE" dirty="0" smtClean="0"/>
              <a:t>:</a:t>
            </a:r>
          </a:p>
          <a:p>
            <a:pPr lvl="1"/>
            <a:r>
              <a:rPr lang="de-DE" altLang="de-DE" dirty="0" smtClean="0"/>
              <a:t>Entferntes Objekt</a:t>
            </a:r>
          </a:p>
          <a:p>
            <a:pPr lvl="1"/>
            <a:r>
              <a:rPr lang="de-DE" altLang="de-DE" dirty="0" smtClean="0"/>
              <a:t>Liegt konzeptionell auf dem Server</a:t>
            </a:r>
          </a:p>
          <a:p>
            <a:pPr lvl="1"/>
            <a:r>
              <a:rPr lang="de-DE" altLang="de-DE" dirty="0" smtClean="0"/>
              <a:t>Implementiert die vom Client aufrufbaren Methoden</a:t>
            </a:r>
          </a:p>
          <a:p>
            <a:pPr lvl="1"/>
            <a:r>
              <a:rPr lang="de-DE" altLang="de-DE" dirty="0" smtClean="0"/>
              <a:t>Methoden können „</a:t>
            </a:r>
            <a:r>
              <a:rPr lang="de-DE" altLang="de-DE" dirty="0" err="1" smtClean="0"/>
              <a:t>RemoteException</a:t>
            </a:r>
            <a:r>
              <a:rPr lang="de-DE" altLang="de-DE" dirty="0" smtClean="0"/>
              <a:t>“ werfen</a:t>
            </a:r>
          </a:p>
          <a:p>
            <a:r>
              <a:rPr lang="de-DE" altLang="de-DE" dirty="0" smtClean="0"/>
              <a:t>Remote Interface:</a:t>
            </a:r>
          </a:p>
          <a:p>
            <a:pPr lvl="1"/>
            <a:r>
              <a:rPr lang="de-DE" altLang="de-DE" dirty="0" smtClean="0"/>
              <a:t>Interface</a:t>
            </a:r>
          </a:p>
          <a:p>
            <a:pPr lvl="1"/>
            <a:r>
              <a:rPr lang="de-DE" altLang="de-DE" dirty="0" smtClean="0"/>
              <a:t>Beschreibt die vom Server bereitgestellten Methoden</a:t>
            </a:r>
          </a:p>
          <a:p>
            <a:pPr lvl="1"/>
            <a:r>
              <a:rPr lang="de-DE" altLang="de-DE" dirty="0" smtClean="0"/>
              <a:t>Wird vom Client zum Methodenaufruf benötigt</a:t>
            </a:r>
          </a:p>
          <a:p>
            <a:r>
              <a:rPr lang="de-DE" altLang="de-DE" dirty="0" smtClean="0"/>
              <a:t>Remote Reference:</a:t>
            </a:r>
          </a:p>
          <a:p>
            <a:pPr lvl="1"/>
            <a:r>
              <a:rPr lang="de-DE" altLang="de-DE" dirty="0" smtClean="0"/>
              <a:t>Referenz auf das Remote Objekt</a:t>
            </a:r>
          </a:p>
          <a:p>
            <a:pPr lvl="1"/>
            <a:r>
              <a:rPr lang="de-DE" altLang="de-DE" dirty="0" smtClean="0"/>
              <a:t>Erhält der Client über die Registry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b="1" dirty="0" smtClean="0"/>
              <a:t>Kommunikation:</a:t>
            </a:r>
          </a:p>
          <a:p>
            <a:pPr lvl="1"/>
            <a:r>
              <a:rPr lang="de-DE" altLang="de-DE" dirty="0" smtClean="0"/>
              <a:t>Verlust von Teilen der gesendeten Nachricht</a:t>
            </a:r>
          </a:p>
          <a:p>
            <a:pPr lvl="1"/>
            <a:r>
              <a:rPr lang="de-DE" altLang="de-DE" dirty="0" smtClean="0"/>
              <a:t>Nicht </a:t>
            </a:r>
            <a:r>
              <a:rPr lang="de-DE" altLang="de-DE" dirty="0" err="1" smtClean="0"/>
              <a:t>erreichbarkeit</a:t>
            </a:r>
            <a:r>
              <a:rPr lang="de-DE" altLang="de-DE" dirty="0" smtClean="0"/>
              <a:t> des Servers</a:t>
            </a:r>
          </a:p>
          <a:p>
            <a:pPr lvl="1"/>
            <a:r>
              <a:rPr lang="de-DE" altLang="de-DE" dirty="0" smtClean="0">
                <a:sym typeface="Wingdings"/>
              </a:rPr>
              <a:t> Behandelbar über „</a:t>
            </a:r>
            <a:r>
              <a:rPr lang="de-DE" altLang="de-DE" dirty="0" err="1" smtClean="0">
                <a:sym typeface="Wingdings"/>
              </a:rPr>
              <a:t>RemoteException</a:t>
            </a:r>
            <a:r>
              <a:rPr lang="de-DE" altLang="de-DE" dirty="0" smtClean="0">
                <a:sym typeface="Wingdings"/>
              </a:rPr>
              <a:t>“</a:t>
            </a:r>
          </a:p>
          <a:p>
            <a:endParaRPr lang="de-DE" altLang="de-DE" dirty="0" smtClean="0">
              <a:sym typeface="Wingdings"/>
            </a:endParaRPr>
          </a:p>
          <a:p>
            <a:r>
              <a:rPr lang="de-DE" altLang="de-DE" b="1" dirty="0" smtClean="0">
                <a:sym typeface="Wingdings"/>
              </a:rPr>
              <a:t>Verarbeitung:</a:t>
            </a:r>
          </a:p>
          <a:p>
            <a:pPr lvl="1"/>
            <a:r>
              <a:rPr lang="de-DE" altLang="de-DE" dirty="0" smtClean="0">
                <a:sym typeface="Wingdings"/>
              </a:rPr>
              <a:t>Erhöhte Verarbeitungsdauer der Methoden  Mike</a:t>
            </a:r>
          </a:p>
          <a:p>
            <a:pPr lvl="2"/>
            <a:r>
              <a:rPr lang="de-DE" altLang="de-DE" dirty="0" smtClean="0">
                <a:sym typeface="Wingdings"/>
              </a:rPr>
              <a:t>Senden der Daten über das Netzwerk</a:t>
            </a:r>
          </a:p>
          <a:p>
            <a:pPr lvl="2"/>
            <a:r>
              <a:rPr lang="de-DE" altLang="de-DE" dirty="0" err="1" smtClean="0">
                <a:sym typeface="Wingdings"/>
              </a:rPr>
              <a:t>Serialisierung</a:t>
            </a:r>
            <a:endParaRPr lang="de-DE" altLang="de-DE" dirty="0" smtClean="0">
              <a:sym typeface="Wingdings"/>
            </a:endParaRPr>
          </a:p>
          <a:p>
            <a:pPr lvl="2"/>
            <a:r>
              <a:rPr lang="de-DE" altLang="de-DE" dirty="0" smtClean="0">
                <a:sym typeface="Wingdings"/>
              </a:rPr>
              <a:t>Große Objekte müssen immer wieder über das Netzwerk versendet werden</a:t>
            </a:r>
          </a:p>
          <a:p>
            <a:pPr lvl="2"/>
            <a:r>
              <a:rPr lang="de-DE" altLang="de-DE" dirty="0" smtClean="0">
                <a:sym typeface="Wingdings"/>
              </a:rPr>
              <a:t> Berechnungen müssen entsprechend komplex sein</a:t>
            </a:r>
          </a:p>
          <a:p>
            <a:pPr lvl="1"/>
            <a:r>
              <a:rPr lang="de-DE" altLang="de-DE" dirty="0" smtClean="0">
                <a:sym typeface="Wingdings"/>
              </a:rPr>
              <a:t>Objekte benötigen exklusiven Zugriff</a:t>
            </a:r>
          </a:p>
          <a:p>
            <a:pPr lvl="1"/>
            <a:r>
              <a:rPr lang="de-DE" altLang="de-DE" dirty="0" smtClean="0">
                <a:sym typeface="Wingdings"/>
              </a:rPr>
              <a:t>	- Ansonsten</a:t>
            </a:r>
            <a:r>
              <a:rPr lang="de-DE" altLang="de-DE" baseline="0" dirty="0" smtClean="0">
                <a:sym typeface="Wingdings"/>
              </a:rPr>
              <a:t> ändert ein Client ein Objekt  Wird zurück geschickt und zweiter schickt </a:t>
            </a:r>
            <a:r>
              <a:rPr lang="de-DE" altLang="de-DE" baseline="0" dirty="0" err="1" smtClean="0">
                <a:sym typeface="Wingdings"/>
              </a:rPr>
              <a:t>selbes</a:t>
            </a:r>
            <a:r>
              <a:rPr lang="de-DE" altLang="de-DE" baseline="0" dirty="0" smtClean="0">
                <a:sym typeface="Wingdings"/>
              </a:rPr>
              <a:t> Objekt  Überschreibt </a:t>
            </a:r>
            <a:r>
              <a:rPr lang="de-DE" altLang="de-DE" baseline="0" dirty="0" err="1" smtClean="0">
                <a:sym typeface="Wingdings"/>
              </a:rPr>
              <a:t>änderungnen</a:t>
            </a:r>
            <a:r>
              <a:rPr lang="de-DE" altLang="de-DE" baseline="0" dirty="0" smtClean="0">
                <a:sym typeface="Wingdings"/>
              </a:rPr>
              <a:t> des ersten</a:t>
            </a:r>
            <a:endParaRPr lang="de-DE" altLang="de-DE" dirty="0" smtClean="0">
              <a:sym typeface="Wingding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 err="1" smtClean="0"/>
              <a:t>ClientInterace</a:t>
            </a:r>
            <a:r>
              <a:rPr lang="de-DE" b="1" dirty="0" smtClean="0"/>
              <a:t>:</a:t>
            </a:r>
            <a:r>
              <a:rPr lang="de-DE" dirty="0" smtClean="0"/>
              <a:t> Schnittstelle vom Server zum Client</a:t>
            </a:r>
          </a:p>
          <a:p>
            <a:pPr marL="628650" lvl="1" indent="-171450">
              <a:buFontTx/>
              <a:buChar char="-"/>
            </a:pPr>
            <a:r>
              <a:rPr lang="de-DE" dirty="0" smtClean="0"/>
              <a:t>Erhält Match Objekt</a:t>
            </a:r>
          </a:p>
          <a:p>
            <a:pPr marL="171450" lvl="0" indent="-171450">
              <a:buFontTx/>
              <a:buChar char="-"/>
            </a:pPr>
            <a:r>
              <a:rPr lang="de-DE" b="1" dirty="0" err="1" smtClean="0"/>
              <a:t>GameManager</a:t>
            </a:r>
            <a:r>
              <a:rPr lang="de-DE" dirty="0" smtClean="0"/>
              <a:t>: Verwaltet den</a:t>
            </a:r>
            <a:r>
              <a:rPr lang="de-DE" baseline="0" dirty="0" smtClean="0"/>
              <a:t> Spielprozess auf Client-Seite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b="1" dirty="0" err="1" smtClean="0">
                <a:sym typeface="Wingdings"/>
              </a:rPr>
              <a:t>ServerEntyPoint</a:t>
            </a:r>
            <a:r>
              <a:rPr lang="de-DE" b="1" dirty="0" smtClean="0">
                <a:sym typeface="Wingdings"/>
              </a:rPr>
              <a:t>: </a:t>
            </a:r>
            <a:r>
              <a:rPr lang="de-DE" b="0" dirty="0" smtClean="0">
                <a:sym typeface="Wingdings"/>
              </a:rPr>
              <a:t>Klasse</a:t>
            </a:r>
            <a:r>
              <a:rPr lang="de-DE" b="0" baseline="0" dirty="0" smtClean="0">
                <a:sym typeface="Wingdings"/>
              </a:rPr>
              <a:t> auf dem Server, welche vom Client direkt angesprochen werden kann  Publiziert ist</a:t>
            </a:r>
          </a:p>
          <a:p>
            <a:pPr marL="171450" indent="-171450">
              <a:buFontTx/>
              <a:buChar char="-"/>
            </a:pPr>
            <a:r>
              <a:rPr lang="de-DE" b="1" baseline="0" dirty="0" err="1" smtClean="0">
                <a:sym typeface="Wingdings"/>
              </a:rPr>
              <a:t>sharedObjects</a:t>
            </a:r>
            <a:r>
              <a:rPr lang="de-DE" b="1" baseline="0" dirty="0" smtClean="0">
                <a:sym typeface="Wingdings"/>
              </a:rPr>
              <a:t>: </a:t>
            </a:r>
            <a:r>
              <a:rPr lang="de-DE" b="0" baseline="0" dirty="0" smtClean="0">
                <a:sym typeface="Wingdings"/>
              </a:rPr>
              <a:t>Interfaces, welche sowohl auf Server wie auch auf Client Seite notwendig sind</a:t>
            </a:r>
            <a:endParaRPr lang="de-DE" b="1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lang="de-DE" dirty="0" smtClean="0">
              <a:sym typeface="Wingdings"/>
            </a:endParaRP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31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1" dirty="0" err="1" smtClean="0"/>
              <a:t>ServerSeite</a:t>
            </a:r>
            <a:r>
              <a:rPr lang="de-DE" b="1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b="0" dirty="0" smtClean="0"/>
              <a:t>Registr</a:t>
            </a:r>
            <a:r>
              <a:rPr lang="de-DE" b="0" baseline="0" dirty="0" smtClean="0"/>
              <a:t>y erzeugen, Standard-Port (1099)</a:t>
            </a:r>
          </a:p>
          <a:p>
            <a:pPr marL="628650" lvl="1" indent="-171450">
              <a:buFontTx/>
              <a:buChar char="-"/>
            </a:pPr>
            <a:r>
              <a:rPr lang="de-DE" b="0" baseline="0" dirty="0" err="1" smtClean="0"/>
              <a:t>ServerEntryPointImpl</a:t>
            </a:r>
            <a:r>
              <a:rPr lang="de-DE" b="0" baseline="0" dirty="0" smtClean="0"/>
              <a:t> exportieren</a:t>
            </a:r>
          </a:p>
          <a:p>
            <a:pPr marL="628650" lvl="1" indent="-171450">
              <a:buFontTx/>
              <a:buChar char="-"/>
            </a:pPr>
            <a:r>
              <a:rPr lang="de-DE" b="0" baseline="0" dirty="0" err="1" smtClean="0"/>
              <a:t>Logging</a:t>
            </a:r>
            <a:r>
              <a:rPr lang="de-DE" b="0" baseline="0" dirty="0" smtClean="0"/>
              <a:t> Setzen</a:t>
            </a:r>
          </a:p>
          <a:p>
            <a:pPr marL="628650" lvl="1" indent="-171450">
              <a:buFontTx/>
              <a:buChar char="-"/>
            </a:pPr>
            <a:r>
              <a:rPr lang="de-DE" b="0" baseline="0" dirty="0" smtClean="0"/>
              <a:t>Registry holen </a:t>
            </a:r>
            <a:r>
              <a:rPr lang="de-DE" b="0" baseline="0" dirty="0" smtClean="0">
                <a:sym typeface="Wingdings"/>
              </a:rPr>
              <a:t> Funktion binden</a:t>
            </a:r>
          </a:p>
          <a:p>
            <a:pPr marL="171450" lvl="0" indent="-171450">
              <a:buFontTx/>
              <a:buChar char="-"/>
            </a:pPr>
            <a:r>
              <a:rPr lang="de-DE" b="1" baseline="0" dirty="0" smtClean="0">
                <a:sym typeface="Wingdings"/>
              </a:rPr>
              <a:t>Server </a:t>
            </a:r>
            <a:r>
              <a:rPr lang="de-DE" b="1" baseline="0" dirty="0" err="1" smtClean="0">
                <a:sym typeface="Wingdings"/>
              </a:rPr>
              <a:t>EntryPointImp</a:t>
            </a:r>
            <a:r>
              <a:rPr lang="de-DE" b="1" baseline="0" dirty="0" smtClean="0">
                <a:sym typeface="Wingdings"/>
              </a:rPr>
              <a:t>:</a:t>
            </a:r>
          </a:p>
          <a:p>
            <a:pPr marL="628650" lvl="1" indent="-171450">
              <a:buFontTx/>
              <a:buChar char="-"/>
            </a:pPr>
            <a:r>
              <a:rPr lang="de-DE" b="0" baseline="0" dirty="0" smtClean="0">
                <a:sym typeface="Wingdings"/>
              </a:rPr>
              <a:t>Funktion, welche vom Client aufgerufen wird, wenn ein Client </a:t>
            </a:r>
            <a:r>
              <a:rPr lang="de-DE" b="0" baseline="0" dirty="0" err="1" smtClean="0">
                <a:sym typeface="Wingdings"/>
              </a:rPr>
              <a:t>connected</a:t>
            </a:r>
            <a:endParaRPr lang="de-DE" b="0" baseline="0" dirty="0" smtClean="0">
              <a:sym typeface="Wingdings"/>
            </a:endParaRPr>
          </a:p>
          <a:p>
            <a:pPr marL="628650" lvl="1" indent="-171450">
              <a:buFontTx/>
              <a:buChar char="-"/>
            </a:pPr>
            <a:r>
              <a:rPr lang="de-DE" b="0" baseline="0" dirty="0" smtClean="0">
                <a:sym typeface="Wingdings"/>
              </a:rPr>
              <a:t>Je nach dem entweder hinzufügen auf die Warteliste oder Starten eines Spiels</a:t>
            </a:r>
          </a:p>
          <a:p>
            <a:pPr marL="628650" lvl="1" indent="-171450">
              <a:buFontTx/>
              <a:buChar char="-"/>
            </a:pP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de-DE" b="1" dirty="0" err="1" smtClean="0"/>
              <a:t>GameManager</a:t>
            </a:r>
            <a:r>
              <a:rPr lang="de-DE" b="1" dirty="0" smtClean="0"/>
              <a:t>: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Registry wird gesucht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Es wird nach dem Server Entry </a:t>
            </a:r>
            <a:r>
              <a:rPr lang="de-DE" b="0" dirty="0" err="1" smtClean="0"/>
              <a:t>point</a:t>
            </a:r>
            <a:r>
              <a:rPr lang="de-DE" b="0" dirty="0" smtClean="0"/>
              <a:t> gesucht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Client Interface wird erzeugt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Client wird am Server registriert</a:t>
            </a:r>
          </a:p>
          <a:p>
            <a:pPr marL="628650" lvl="1" indent="-171450">
              <a:buFontTx/>
              <a:buChar char="-"/>
            </a:pPr>
            <a:r>
              <a:rPr lang="de-DE" b="1" dirty="0" err="1" smtClean="0"/>
              <a:t>ClientInterfaceImplementation</a:t>
            </a:r>
            <a:r>
              <a:rPr lang="de-DE" b="1" dirty="0" smtClean="0"/>
              <a:t>: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Client erhält eine Referenz auf das Match Objekt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Es wird eine</a:t>
            </a:r>
            <a:r>
              <a:rPr lang="de-DE" b="0" baseline="0" dirty="0" smtClean="0"/>
              <a:t> lokale </a:t>
            </a:r>
            <a:r>
              <a:rPr lang="de-DE" b="0" baseline="0" dirty="0" err="1" smtClean="0"/>
              <a:t>GameMap</a:t>
            </a:r>
            <a:r>
              <a:rPr lang="de-DE" b="0" baseline="0" dirty="0" smtClean="0"/>
              <a:t> erzeugt um zu vermeiden, dass die Daten hier immer vom Server geholt werden müssen </a:t>
            </a:r>
            <a:r>
              <a:rPr lang="de-DE" b="0" baseline="0" dirty="0" smtClean="0">
                <a:sym typeface="Wingdings"/>
              </a:rPr>
              <a:t> ändern sich nicht mehr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Es erfolgt</a:t>
            </a:r>
            <a:r>
              <a:rPr lang="de-DE" b="0" baseline="0" dirty="0" smtClean="0"/>
              <a:t> Zeichnung der Karte</a:t>
            </a:r>
            <a:endParaRPr lang="de-DE" b="0" dirty="0" smtClean="0"/>
          </a:p>
          <a:p>
            <a:pPr marL="628650" lvl="1" indent="-171450">
              <a:buFontTx/>
              <a:buChar char="-"/>
            </a:pPr>
            <a:endParaRPr lang="de-DE" b="0" dirty="0" smtClean="0"/>
          </a:p>
          <a:p>
            <a:pPr marL="628650" lvl="1" indent="-171450">
              <a:buFontTx/>
              <a:buChar char="-"/>
            </a:pPr>
            <a:endParaRPr lang="de-DE" b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r>
              <a:rPr lang="de-DE" b="1" dirty="0" err="1" smtClean="0"/>
              <a:t>MatchImplementation</a:t>
            </a:r>
            <a:r>
              <a:rPr lang="de-DE" b="1" dirty="0" smtClean="0"/>
              <a:t>:</a:t>
            </a:r>
          </a:p>
          <a:p>
            <a:pPr marL="1085850" lvl="2" indent="-171450">
              <a:buFontTx/>
              <a:buChar char="-"/>
            </a:pPr>
            <a:r>
              <a:rPr lang="de-DE" b="0" dirty="0" smtClean="0"/>
              <a:t>Client</a:t>
            </a:r>
            <a:r>
              <a:rPr lang="de-DE" b="0" baseline="0" dirty="0" smtClean="0"/>
              <a:t> hat über die Match-Klasse Möglichkeiten die entsprechenden Aktionen auszuführen</a:t>
            </a:r>
          </a:p>
          <a:p>
            <a:pPr marL="1085850" lvl="2" indent="-171450">
              <a:buFontTx/>
              <a:buChar char="-"/>
            </a:pPr>
            <a:r>
              <a:rPr lang="de-DE" b="1" baseline="0" dirty="0" err="1" smtClean="0"/>
              <a:t>Fire</a:t>
            </a:r>
            <a:r>
              <a:rPr lang="de-DE" b="1" baseline="0" dirty="0" smtClean="0"/>
              <a:t>:</a:t>
            </a:r>
          </a:p>
          <a:p>
            <a:pPr marL="1543050" lvl="3" indent="-171450">
              <a:buFontTx/>
              <a:buChar char="-"/>
            </a:pPr>
            <a:r>
              <a:rPr lang="de-DE" b="0" baseline="0" dirty="0" smtClean="0"/>
              <a:t>Es erfolgt die Berechnung der Flugbahn</a:t>
            </a:r>
          </a:p>
          <a:p>
            <a:pPr marL="1543050" lvl="3" indent="-171450">
              <a:buFontTx/>
              <a:buChar char="-"/>
            </a:pPr>
            <a:r>
              <a:rPr lang="de-DE" b="0" baseline="0" dirty="0" smtClean="0"/>
              <a:t>Spieler werden über neuen Flight Path informiert </a:t>
            </a:r>
            <a:r>
              <a:rPr lang="de-DE" b="0" baseline="0" dirty="0" smtClean="0">
                <a:sym typeface="Wingdings"/>
              </a:rPr>
              <a:t> Client Interface</a:t>
            </a:r>
          </a:p>
          <a:p>
            <a:pPr marL="628650" lvl="1" indent="-171450">
              <a:buFontTx/>
              <a:buChar char="-"/>
            </a:pPr>
            <a:r>
              <a:rPr lang="de-DE" b="1" baseline="0" dirty="0" err="1" smtClean="0">
                <a:sym typeface="Wingdings"/>
              </a:rPr>
              <a:t>ClientInterfaceImpl</a:t>
            </a:r>
            <a:r>
              <a:rPr lang="de-DE" b="1" baseline="0" dirty="0" smtClean="0">
                <a:sym typeface="Wingdings"/>
              </a:rPr>
              <a:t>:</a:t>
            </a:r>
          </a:p>
          <a:p>
            <a:pPr marL="1085850" lvl="2" indent="-171450">
              <a:buFontTx/>
              <a:buChar char="-"/>
            </a:pPr>
            <a:r>
              <a:rPr lang="de-DE" b="0" baseline="0" dirty="0" smtClean="0">
                <a:sym typeface="Wingdings"/>
              </a:rPr>
              <a:t>Gibt Flight Path an </a:t>
            </a:r>
            <a:r>
              <a:rPr lang="de-DE" b="0" baseline="0" dirty="0" err="1" smtClean="0">
                <a:sym typeface="Wingdings"/>
              </a:rPr>
              <a:t>GameManagerWeiter</a:t>
            </a:r>
            <a:endParaRPr lang="de-DE" b="0" baseline="0" dirty="0" smtClean="0">
              <a:sym typeface="Wingdings"/>
            </a:endParaRPr>
          </a:p>
          <a:p>
            <a:pPr marL="628650" lvl="1" indent="-171450">
              <a:buFontTx/>
              <a:buChar char="-"/>
            </a:pPr>
            <a:r>
              <a:rPr lang="de-DE" b="1" baseline="0" dirty="0" err="1" smtClean="0">
                <a:sym typeface="Wingdings"/>
              </a:rPr>
              <a:t>GameManager</a:t>
            </a:r>
            <a:r>
              <a:rPr lang="de-DE" b="1" baseline="0" dirty="0" smtClean="0">
                <a:sym typeface="Wingdings"/>
              </a:rPr>
              <a:t>:</a:t>
            </a:r>
          </a:p>
          <a:p>
            <a:pPr marL="1085850" lvl="2" indent="-171450">
              <a:buFontTx/>
              <a:buChar char="-"/>
            </a:pPr>
            <a:r>
              <a:rPr lang="de-DE" b="0" baseline="0" dirty="0" smtClean="0">
                <a:sym typeface="Wingdings"/>
              </a:rPr>
              <a:t>Zeichnet </a:t>
            </a:r>
            <a:r>
              <a:rPr lang="de-DE" b="0" baseline="0" dirty="0" err="1" smtClean="0">
                <a:sym typeface="Wingdings"/>
              </a:rPr>
              <a:t>FlightPath</a:t>
            </a:r>
            <a:endParaRPr lang="de-DE" b="0" baseline="0" dirty="0" smtClean="0">
              <a:sym typeface="Wingdings"/>
            </a:endParaRPr>
          </a:p>
          <a:p>
            <a:pPr marL="1085850" lvl="2" indent="-171450">
              <a:buFontTx/>
              <a:buChar char="-"/>
            </a:pPr>
            <a:r>
              <a:rPr lang="de-DE" b="0" baseline="0" dirty="0" smtClean="0">
                <a:sym typeface="Wingdings"/>
              </a:rPr>
              <a:t>Lädt die Spieler Objekte</a:t>
            </a:r>
          </a:p>
          <a:p>
            <a:pPr marL="1085850" lvl="2" indent="-171450">
              <a:buFontTx/>
              <a:buChar char="-"/>
            </a:pPr>
            <a:endParaRPr lang="de-DE" b="0" baseline="0" dirty="0" smtClean="0">
              <a:sym typeface="Wingdings"/>
            </a:endParaRPr>
          </a:p>
          <a:p>
            <a:pPr marL="1085850" lvl="2" indent="-171450">
              <a:buFontTx/>
              <a:buChar char="-"/>
            </a:pPr>
            <a:endParaRPr lang="de-DE" b="0" baseline="0" dirty="0" smtClean="0"/>
          </a:p>
          <a:p>
            <a:pPr marL="1085850" lvl="2" indent="-171450">
              <a:buFontTx/>
              <a:buChar char="-"/>
            </a:pPr>
            <a:endParaRPr lang="de-DE" b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70C94-38F5-49CA-BCA5-71CF537039EB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41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2544234"/>
            <a:ext cx="9144000" cy="32575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6"/>
          <p:cNvSpPr/>
          <p:nvPr/>
        </p:nvSpPr>
        <p:spPr>
          <a:xfrm>
            <a:off x="0" y="2667001"/>
            <a:ext cx="9144000" cy="274108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0" y="5477933"/>
            <a:ext cx="9144000" cy="23706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2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962400" y="4392085"/>
            <a:ext cx="1219200" cy="366183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23610A-FCBF-4AB1-B33F-CCA001ABA3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9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" y="1240367"/>
            <a:ext cx="8748713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6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529794" y="1240367"/>
            <a:ext cx="6218671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3570" y="1240367"/>
            <a:ext cx="3930878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376568" y="1221317"/>
            <a:ext cx="2107200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8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6804249" y="1240367"/>
            <a:ext cx="1828945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411302" y="1221317"/>
            <a:ext cx="4197112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403419" y="1221317"/>
            <a:ext cx="6375383" cy="253916"/>
          </a:xfrm>
          <a:prstGeom prst="rect">
            <a:avLst/>
          </a:prstGeom>
          <a:solidFill>
            <a:schemeClr val="bg1">
              <a:alpha val="60000"/>
            </a:schemeClr>
          </a:solidFill>
          <a:ln w="25400">
            <a:noFill/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>
              <a:defRPr/>
            </a:pPr>
            <a:endParaRPr lang="de-DE" sz="105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7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9484"/>
            <a:ext cx="9144000" cy="1454149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7218"/>
            <a:ext cx="9144000" cy="10287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033"/>
            <a:ext cx="8229600" cy="111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8609014" y="1238251"/>
            <a:ext cx="511175" cy="253916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>
            <a:spAutoFit/>
          </a:bodyPr>
          <a:lstStyle>
            <a:defPPr>
              <a:defRPr lang="de-DE"/>
            </a:def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AC00BC5-5E14-4575-BCB6-8267D709E637}" type="slidenum">
              <a:rPr lang="de-DE" sz="1050">
                <a:solidFill>
                  <a:schemeClr val="accent1"/>
                </a:solidFill>
                <a:latin typeface="Arial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50">
              <a:solidFill>
                <a:schemeClr val="accent1"/>
              </a:solidFill>
              <a:latin typeface="Arial" pitchFamily="34" charset="0"/>
            </a:endParaRPr>
          </a:p>
        </p:txBody>
      </p:sp>
      <p:grpSp>
        <p:nvGrpSpPr>
          <p:cNvPr id="1030" name="Gruppieren 2"/>
          <p:cNvGrpSpPr>
            <a:grpSpLocks/>
          </p:cNvGrpSpPr>
          <p:nvPr userDrawn="1"/>
        </p:nvGrpSpPr>
        <p:grpSpPr bwMode="auto">
          <a:xfrm>
            <a:off x="395536" y="1223435"/>
            <a:ext cx="8157956" cy="253916"/>
            <a:chOff x="1933832" y="918119"/>
            <a:chExt cx="6742624" cy="190375"/>
          </a:xfrm>
        </p:grpSpPr>
        <p:sp>
          <p:nvSpPr>
            <p:cNvPr id="20" name="Textfeld 19"/>
            <p:cNvSpPr txBox="1"/>
            <p:nvPr userDrawn="1"/>
          </p:nvSpPr>
          <p:spPr>
            <a:xfrm>
              <a:off x="5488514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Implementierung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 userDrawn="1"/>
          </p:nvSpPr>
          <p:spPr>
            <a:xfrm>
              <a:off x="3707204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Technische Grundlagen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2" name="Textfeld 21"/>
            <p:cNvSpPr txBox="1"/>
            <p:nvPr userDrawn="1"/>
          </p:nvSpPr>
          <p:spPr>
            <a:xfrm>
              <a:off x="1933832" y="918119"/>
              <a:ext cx="1711455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Projekt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25" name="Textfeld 24"/>
            <p:cNvSpPr txBox="1"/>
            <p:nvPr userDrawn="1"/>
          </p:nvSpPr>
          <p:spPr>
            <a:xfrm>
              <a:off x="7263474" y="918119"/>
              <a:ext cx="1412982" cy="19037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txBody>
            <a:bodyPr>
              <a:spAutoFit/>
            </a:bodyPr>
            <a:lstStyle>
              <a:defPPr>
                <a:defRPr lang="de-DE"/>
              </a:def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sz="1050" smtClean="0">
                  <a:solidFill>
                    <a:schemeClr val="bg1"/>
                  </a:solidFill>
                  <a:latin typeface="Arial" pitchFamily="34" charset="0"/>
                </a:rPr>
                <a:t>Zusammenfassung</a:t>
              </a:r>
              <a:endParaRPr lang="de-DE" sz="1050">
                <a:solidFill>
                  <a:schemeClr val="bg1"/>
                </a:solidFill>
                <a:latin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FFFF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Courier New" pitchFamily="49" charset="0"/>
        <a:buChar char="o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48774"/>
        </a:buClr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EB8E7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3B65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\Desktop\TankCommander_Java\CD1.vsdx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\Desktop\TankCommander_Java\Verteilung.vsdx" TargetMode="Externa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mputergamer.blogspot.de/2012/03/artillery-genre-retrospective.html" TargetMode="External"/><Relationship Id="rId2" Type="http://schemas.openxmlformats.org/officeDocument/2006/relationships/hyperlink" Target="http://en.wikipedia.org/wiki/Artillery_g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3044958"/>
            <a:ext cx="8686800" cy="1470025"/>
          </a:xfrm>
        </p:spPr>
        <p:txBody>
          <a:bodyPr/>
          <a:lstStyle/>
          <a:p>
            <a:pPr>
              <a:defRPr/>
            </a:pPr>
            <a:r>
              <a:rPr lang="de-DE" sz="4400" smtClean="0"/>
              <a:t>„TankCommander“</a:t>
            </a:r>
            <a:br>
              <a:rPr lang="de-DE" sz="4400" smtClean="0"/>
            </a:br>
            <a:r>
              <a:rPr lang="de-DE" sz="4400" smtClean="0"/>
              <a:t>mit Java-RMI</a:t>
            </a:r>
            <a:endParaRPr lang="de-DE" sz="4400" dirty="0"/>
          </a:p>
        </p:txBody>
      </p:sp>
      <p:sp>
        <p:nvSpPr>
          <p:cNvPr id="9219" name="Untertitel 3"/>
          <p:cNvSpPr>
            <a:spLocks noGrp="1"/>
          </p:cNvSpPr>
          <p:nvPr>
            <p:ph type="subTitle" idx="1"/>
          </p:nvPr>
        </p:nvSpPr>
        <p:spPr bwMode="auto">
          <a:xfrm>
            <a:off x="571500" y="4800600"/>
            <a:ext cx="8001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en-US" smtClean="0"/>
              <a:t>Mike Feustel, Markus Hinkelmann, Benno Schilling</a:t>
            </a:r>
          </a:p>
        </p:txBody>
      </p:sp>
      <p:sp>
        <p:nvSpPr>
          <p:cNvPr id="9220" name="Textfeld 2"/>
          <p:cNvSpPr txBox="1">
            <a:spLocks noChangeArrowheads="1"/>
          </p:cNvSpPr>
          <p:nvPr/>
        </p:nvSpPr>
        <p:spPr bwMode="auto">
          <a:xfrm>
            <a:off x="7451725" y="6212418"/>
            <a:ext cx="1441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/>
                <a:cs typeface="Arial" pitchFamily="34" charset="0"/>
              </a:defRPr>
            </a:lvl9pPr>
          </a:lstStyle>
          <a:p>
            <a:pPr eaLnBrk="1" hangingPunct="1"/>
            <a:r>
              <a:rPr lang="de-DE" altLang="en-US" smtClean="0">
                <a:latin typeface="Arial" pitchFamily="34" charset="0"/>
              </a:rPr>
              <a:t>02.09.2014</a:t>
            </a:r>
            <a:endParaRPr lang="de-DE" alt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Beispielanwendung – Start (Server)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 smtClean="0">
              <a:sym typeface="Wingdings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" y="2564904"/>
            <a:ext cx="8788400" cy="2870200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1" y="2564904"/>
            <a:ext cx="7924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3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Beispielanwendung – Start (Client)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 smtClean="0">
              <a:sym typeface="Wingdings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0888"/>
            <a:ext cx="9144000" cy="2578494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9" y="2420888"/>
            <a:ext cx="9144000" cy="35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2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Beispielanwendung – Laufendes Spiel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 smtClean="0">
              <a:sym typeface="Wingdings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6359872" cy="4535403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4944"/>
            <a:ext cx="7696200" cy="101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05" y="2636912"/>
            <a:ext cx="9118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Gamelogik </a:t>
            </a:r>
            <a:r>
              <a:rPr lang="de-DE" dirty="0" smtClean="0"/>
              <a:t>- Klassendiagramm</a:t>
            </a:r>
            <a:endParaRPr lang="de-DE" dirty="0"/>
          </a:p>
        </p:txBody>
      </p:sp>
      <p:graphicFrame>
        <p:nvGraphicFramePr>
          <p:cNvPr id="5" name="Objek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164806"/>
              </p:ext>
            </p:extLst>
          </p:nvPr>
        </p:nvGraphicFramePr>
        <p:xfrm>
          <a:off x="343848" y="1556792"/>
          <a:ext cx="8421613" cy="5214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7629393" imgH="4200571" progId="Visio.Drawing.15">
                  <p:link updateAutomatic="1"/>
                </p:oleObj>
              </mc:Choice>
              <mc:Fallback>
                <p:oleObj name="Visio" r:id="rId3" imgW="7629393" imgH="4200571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848" y="1556792"/>
                        <a:ext cx="8421613" cy="5214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662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Gamelogik - MatchBuilder</a:t>
            </a: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52252"/>
              </p:ext>
            </p:extLst>
          </p:nvPr>
        </p:nvGraphicFramePr>
        <p:xfrm>
          <a:off x="490538" y="1598613"/>
          <a:ext cx="8154987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3" imgW="10020277" imgH="4419600" progId="Visio.Drawing.15">
                  <p:link updateAutomatic="1"/>
                </p:oleObj>
              </mc:Choice>
              <mc:Fallback>
                <p:oleObj name="Visio" r:id="rId3" imgW="10020277" imgH="4419600" progId="Visio.Drawing.15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538" y="1598613"/>
                        <a:ext cx="8154987" cy="359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8" y="2921310"/>
            <a:ext cx="8373644" cy="3820058"/>
          </a:xfrm>
          <a:prstGeom prst="rect">
            <a:avLst/>
          </a:prstGeom>
        </p:spPr>
      </p:pic>
      <p:grpSp>
        <p:nvGrpSpPr>
          <p:cNvPr id="7" name="Pfeil_Blau"/>
          <p:cNvGrpSpPr/>
          <p:nvPr/>
        </p:nvGrpSpPr>
        <p:grpSpPr>
          <a:xfrm>
            <a:off x="2761640" y="1988840"/>
            <a:ext cx="1450320" cy="3816424"/>
            <a:chOff x="2761640" y="1988840"/>
            <a:chExt cx="1450320" cy="3816424"/>
          </a:xfrm>
        </p:grpSpPr>
        <p:cxnSp>
          <p:nvCxnSpPr>
            <p:cNvPr id="9" name="Gerade Verbindung mit Pfeil 8"/>
            <p:cNvCxnSpPr/>
            <p:nvPr/>
          </p:nvCxnSpPr>
          <p:spPr>
            <a:xfrm flipH="1">
              <a:off x="2761640" y="1988840"/>
              <a:ext cx="648072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H="1">
              <a:off x="3995936" y="5805264"/>
              <a:ext cx="216024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winkelte Verbindung 15"/>
            <p:cNvCxnSpPr/>
            <p:nvPr/>
          </p:nvCxnSpPr>
          <p:spPr>
            <a:xfrm rot="16200000" flipH="1">
              <a:off x="1691680" y="3284984"/>
              <a:ext cx="3816424" cy="1224136"/>
            </a:xfrm>
            <a:prstGeom prst="bentConnector3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21310"/>
            <a:ext cx="6468378" cy="17147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Pfeil_rt"/>
          <p:cNvGrpSpPr/>
          <p:nvPr/>
        </p:nvGrpSpPr>
        <p:grpSpPr>
          <a:xfrm>
            <a:off x="2627784" y="2348880"/>
            <a:ext cx="792088" cy="1548172"/>
            <a:chOff x="2547268" y="2348880"/>
            <a:chExt cx="792088" cy="1548172"/>
          </a:xfrm>
        </p:grpSpPr>
        <p:cxnSp>
          <p:nvCxnSpPr>
            <p:cNvPr id="8" name="Gerade Verbindung mit Pfeil 7"/>
            <p:cNvCxnSpPr/>
            <p:nvPr/>
          </p:nvCxnSpPr>
          <p:spPr>
            <a:xfrm>
              <a:off x="2691284" y="2348880"/>
              <a:ext cx="6480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Pfeil_rot"/>
            <p:cNvGrpSpPr/>
            <p:nvPr/>
          </p:nvGrpSpPr>
          <p:grpSpPr>
            <a:xfrm>
              <a:off x="2547268" y="2348880"/>
              <a:ext cx="324036" cy="1548172"/>
              <a:chOff x="2547268" y="2348880"/>
              <a:chExt cx="324036" cy="1548172"/>
            </a:xfrm>
          </p:grpSpPr>
          <p:cxnSp>
            <p:nvCxnSpPr>
              <p:cNvPr id="20" name="Gewinkelte Verbindung 19"/>
              <p:cNvCxnSpPr/>
              <p:nvPr/>
            </p:nvCxnSpPr>
            <p:spPr>
              <a:xfrm rot="5400000">
                <a:off x="1935200" y="2960948"/>
                <a:ext cx="1548172" cy="324036"/>
              </a:xfrm>
              <a:prstGeom prst="bentConnector3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/>
              <p:nvPr/>
            </p:nvCxnSpPr>
            <p:spPr>
              <a:xfrm>
                <a:off x="2547268" y="3897052"/>
                <a:ext cx="162018" cy="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Rechteck 14"/>
          <p:cNvSpPr/>
          <p:nvPr/>
        </p:nvSpPr>
        <p:spPr>
          <a:xfrm>
            <a:off x="3485709" y="5313673"/>
            <a:ext cx="2160240" cy="12116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485709" y="531367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205789" y="531367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925869" y="5313673"/>
            <a:ext cx="720080" cy="1211671"/>
          </a:xfrm>
          <a:prstGeom prst="rect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i_gn"/>
          <p:cNvSpPr/>
          <p:nvPr/>
        </p:nvSpPr>
        <p:spPr>
          <a:xfrm>
            <a:off x="3530534" y="5313673"/>
            <a:ext cx="632899" cy="1211671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_gn"/>
          <p:cNvSpPr/>
          <p:nvPr/>
        </p:nvSpPr>
        <p:spPr>
          <a:xfrm>
            <a:off x="4969461" y="5313673"/>
            <a:ext cx="632899" cy="1211671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475656" y="4755624"/>
            <a:ext cx="6437128" cy="325853"/>
          </a:xfrm>
          <a:prstGeom prst="rect">
            <a:avLst/>
          </a:prstGeom>
          <a:ln w="19050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65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3" grpId="0" animBg="1"/>
      <p:bldP spid="23" grpId="1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Gamelogik - Calculation</a:t>
            </a:r>
          </a:p>
        </p:txBody>
      </p:sp>
      <p:pic>
        <p:nvPicPr>
          <p:cNvPr id="4" name="orig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4" y="1625108"/>
            <a:ext cx="9144000" cy="4133939"/>
          </a:xfrm>
          <a:prstGeom prst="rect">
            <a:avLst/>
          </a:prstGeom>
        </p:spPr>
      </p:pic>
      <p:pic>
        <p:nvPicPr>
          <p:cNvPr id="3" name="fixed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1625108"/>
            <a:ext cx="9144000" cy="4324172"/>
          </a:xfrm>
          <a:prstGeom prst="rect">
            <a:avLst/>
          </a:prstGeom>
        </p:spPr>
      </p:pic>
      <p:sp>
        <p:nvSpPr>
          <p:cNvPr id="5" name="source_pos_unten"/>
          <p:cNvSpPr/>
          <p:nvPr/>
        </p:nvSpPr>
        <p:spPr>
          <a:xfrm>
            <a:off x="3564904" y="4001372"/>
            <a:ext cx="1022400" cy="288032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ource_pos_oben"/>
          <p:cNvSpPr/>
          <p:nvPr/>
        </p:nvSpPr>
        <p:spPr>
          <a:xfrm>
            <a:off x="972616" y="1913140"/>
            <a:ext cx="3528392" cy="360040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ource_pos_cloned"/>
          <p:cNvSpPr/>
          <p:nvPr/>
        </p:nvSpPr>
        <p:spPr>
          <a:xfrm>
            <a:off x="972616" y="1913140"/>
            <a:ext cx="7056784" cy="504056"/>
          </a:xfrm>
          <a:prstGeom prst="rect">
            <a:avLst/>
          </a:prstGeom>
          <a:ln w="28575">
            <a:solidFill>
              <a:srgbClr val="C00000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5"/>
          <a:stretch/>
        </p:blipFill>
        <p:spPr>
          <a:xfrm>
            <a:off x="47688" y="1556792"/>
            <a:ext cx="8933880" cy="23717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8" t="52361" r="17262" b="17703"/>
          <a:stretch/>
        </p:blipFill>
        <p:spPr bwMode="auto">
          <a:xfrm>
            <a:off x="3029352" y="4867945"/>
            <a:ext cx="3098783" cy="208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94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Zeichnen</a:t>
            </a:r>
            <a:endParaRPr lang="de-DE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mtClean="0"/>
              <a:t>Nutzung des </a:t>
            </a:r>
            <a:r>
              <a:rPr lang="de-DE" altLang="de-DE" b="1" i="1" smtClean="0"/>
              <a:t>Graphics</a:t>
            </a:r>
            <a:r>
              <a:rPr lang="de-DE" altLang="de-DE" smtClean="0"/>
              <a:t>-Objektes innerhalb</a:t>
            </a:r>
            <a:r>
              <a:rPr lang="de-DE" altLang="de-DE" b="1" smtClean="0"/>
              <a:t> </a:t>
            </a:r>
            <a:r>
              <a:rPr lang="de-DE" altLang="de-DE" b="1" i="1" smtClean="0"/>
              <a:t>JPanel</a:t>
            </a:r>
          </a:p>
          <a:p>
            <a:r>
              <a:rPr lang="de-DE" altLang="de-DE" b="1" smtClean="0"/>
              <a:t>Statisch</a:t>
            </a:r>
          </a:p>
          <a:p>
            <a:pPr lvl="1"/>
            <a:r>
              <a:rPr lang="de-DE" altLang="de-DE" smtClean="0">
                <a:sym typeface="Wingdings"/>
              </a:rPr>
              <a:t>Geschlossenes Polygon </a:t>
            </a:r>
          </a:p>
          <a:p>
            <a:pPr lvl="1"/>
            <a:r>
              <a:rPr lang="de-DE" altLang="de-DE" smtClean="0">
                <a:sym typeface="Wingdings"/>
              </a:rPr>
              <a:t>Textur</a:t>
            </a:r>
          </a:p>
          <a:p>
            <a:pPr lvl="1"/>
            <a:r>
              <a:rPr lang="de-DE" altLang="de-DE" smtClean="0">
                <a:sym typeface="Wingdings"/>
              </a:rPr>
              <a:t>Rechtecke, Kreise, Linien</a:t>
            </a:r>
            <a:endParaRPr lang="de-DE" altLang="de-DE" b="1" dirty="0">
              <a:sym typeface="Wingdings"/>
            </a:endParaRPr>
          </a:p>
          <a:p>
            <a:r>
              <a:rPr lang="de-DE" altLang="de-DE" b="1" smtClean="0">
                <a:sym typeface="Wingdings"/>
              </a:rPr>
              <a:t>Dynamisch (Animationen)</a:t>
            </a:r>
          </a:p>
          <a:p>
            <a:pPr lvl="1"/>
            <a:r>
              <a:rPr lang="de-DE" altLang="de-DE" smtClean="0">
                <a:sym typeface="Wingdings"/>
              </a:rPr>
              <a:t>Kanonenrohr</a:t>
            </a:r>
          </a:p>
          <a:p>
            <a:pPr lvl="1"/>
            <a:r>
              <a:rPr lang="de-DE" altLang="de-DE" smtClean="0">
                <a:sym typeface="Wingdings"/>
              </a:rPr>
              <a:t>Flugbahn</a:t>
            </a:r>
          </a:p>
          <a:p>
            <a:r>
              <a:rPr lang="de-DE" altLang="de-DE" b="1" smtClean="0">
                <a:sym typeface="Wingdings"/>
              </a:rPr>
              <a:t>Probleme:</a:t>
            </a:r>
          </a:p>
          <a:p>
            <a:pPr lvl="1"/>
            <a:r>
              <a:rPr lang="de-DE" altLang="de-DE" b="1" smtClean="0">
                <a:sym typeface="Wingdings"/>
              </a:rPr>
              <a:t>Bildflackern durch ständiges Neuzeichnen</a:t>
            </a:r>
          </a:p>
          <a:p>
            <a:pPr lvl="2"/>
            <a:r>
              <a:rPr lang="de-DE" altLang="de-DE" smtClean="0">
                <a:sym typeface="Wingdings"/>
              </a:rPr>
              <a:t>Bildpuffer eingesetzt</a:t>
            </a:r>
          </a:p>
          <a:p>
            <a:pPr lvl="1"/>
            <a:r>
              <a:rPr lang="de-DE" altLang="de-DE" b="1" smtClean="0">
                <a:sym typeface="Wingdings"/>
              </a:rPr>
              <a:t>zu viele Flugbahnpunkte lähmen das System</a:t>
            </a:r>
          </a:p>
          <a:p>
            <a:pPr lvl="2"/>
            <a:r>
              <a:rPr lang="de-DE" altLang="de-DE" smtClean="0">
                <a:sym typeface="Wingdings"/>
              </a:rPr>
              <a:t>Auslagerung in separaten Thread</a:t>
            </a:r>
          </a:p>
          <a:p>
            <a:pPr lvl="1"/>
            <a:endParaRPr lang="de-DE" altLang="de-DE" b="1" smtClean="0">
              <a:sym typeface="Wingdings"/>
            </a:endParaRPr>
          </a:p>
          <a:p>
            <a:pPr lvl="1"/>
            <a:endParaRPr lang="de-DE" altLang="de-DE" smtClean="0">
              <a:sym typeface="Wingding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80456"/>
            <a:ext cx="40195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8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Zusammenfassung</a:t>
            </a:r>
            <a:endParaRPr lang="de-DE"/>
          </a:p>
        </p:txBody>
      </p:sp>
      <p:graphicFrame>
        <p:nvGraphicFramePr>
          <p:cNvPr id="5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184669"/>
              </p:ext>
            </p:extLst>
          </p:nvPr>
        </p:nvGraphicFramePr>
        <p:xfrm>
          <a:off x="251520" y="1767304"/>
          <a:ext cx="861377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888"/>
                <a:gridCol w="43068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24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Objektorientierung 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Franklin Gothic Book" pitchFamily="34" charset="0"/>
                        <a:buNone/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Probleme</a:t>
                      </a:r>
                      <a:r>
                        <a:rPr lang="en-US" sz="24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durch Latenzen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transparente</a:t>
                      </a:r>
                      <a:r>
                        <a:rPr lang="en-US" sz="2400" baseline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Objekthaltung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Franklin Gothic Book" pitchFamily="34" charset="0"/>
                        <a:buNone/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schnelle und zuverlässige Netzwerkverbindung erforderlich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Wingdings" pitchFamily="2" charset="2"/>
                        <a:buNone/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enorme Möglichkeiten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Franklin Gothic Book" pitchFamily="34" charset="0"/>
                        <a:buNone/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schwer durchschaubarer Kontrollfluss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Franklin Gothic Book" pitchFamily="34" charset="0"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schwer zu “debuggen”</a:t>
                      </a:r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Franklin Gothic Book" pitchFamily="34" charset="0"/>
                        <a:buNone/>
                        <a:tabLst/>
                        <a:defRPr/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enorme Komplexität</a:t>
                      </a:r>
                      <a:endParaRPr lang="en-US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lus 5"/>
          <p:cNvSpPr/>
          <p:nvPr/>
        </p:nvSpPr>
        <p:spPr>
          <a:xfrm>
            <a:off x="1945778" y="1771862"/>
            <a:ext cx="896029" cy="814572"/>
          </a:xfrm>
          <a:prstGeom prst="mathPlus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30000">
                <a:schemeClr val="accent2">
                  <a:lumMod val="75000"/>
                </a:schemeClr>
              </a:gs>
              <a:gs pos="64999">
                <a:schemeClr val="accent2">
                  <a:lumMod val="60000"/>
                  <a:lumOff val="40000"/>
                </a:schemeClr>
              </a:gs>
              <a:gs pos="89999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Minus 6"/>
          <p:cNvSpPr/>
          <p:nvPr/>
        </p:nvSpPr>
        <p:spPr>
          <a:xfrm>
            <a:off x="6319041" y="1824384"/>
            <a:ext cx="740520" cy="740520"/>
          </a:xfrm>
          <a:prstGeom prst="mathMinus">
            <a:avLst/>
          </a:prstGeom>
          <a:gradFill>
            <a:gsLst>
              <a:gs pos="0">
                <a:srgbClr val="842102"/>
              </a:gs>
              <a:gs pos="30000">
                <a:srgbClr val="E32505"/>
              </a:gs>
              <a:gs pos="64999">
                <a:srgbClr val="FE9088"/>
              </a:gs>
              <a:gs pos="89999">
                <a:srgbClr val="FEB7B0"/>
              </a:gs>
              <a:gs pos="100000">
                <a:srgbClr val="FEB7B0"/>
              </a:gs>
            </a:gsLst>
            <a:lin ang="5400000" scaled="0"/>
          </a:gradFill>
          <a:ln>
            <a:noFill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2276873"/>
            <a:ext cx="8686800" cy="230058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sz="4400"/>
              <a:t>Sind noch Fragen offen? </a:t>
            </a:r>
            <a:br>
              <a:rPr lang="de-DE" sz="4400"/>
            </a:br>
            <a:r>
              <a:rPr lang="de-DE" sz="4400"/>
              <a:t>Wir beantworten sie gern.</a:t>
            </a:r>
          </a:p>
        </p:txBody>
      </p:sp>
      <p:sp>
        <p:nvSpPr>
          <p:cNvPr id="2765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571500" y="4800600"/>
            <a:ext cx="8001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en-US" smtClean="0"/>
              <a:t>Mike Feustel, Markus Hinkelmann, Benno Schilling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Quellen</a:t>
            </a:r>
            <a:endParaRPr lang="de-DE"/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mtClean="0"/>
              <a:t>Bücher:</a:t>
            </a:r>
          </a:p>
          <a:p>
            <a:pPr lvl="1"/>
            <a:r>
              <a:rPr lang="de-DE" altLang="de-DE" smtClean="0"/>
              <a:t>Verteilte Systeme (Tanenbaum/Steel 2008)</a:t>
            </a:r>
          </a:p>
          <a:p>
            <a:pPr lvl="1"/>
            <a:r>
              <a:rPr lang="de-DE" altLang="de-DE" smtClean="0"/>
              <a:t>Java ist auch eine Insel (Ullenboom 2010)</a:t>
            </a:r>
            <a:endParaRPr lang="de-DE" altLang="de-DE" smtClean="0">
              <a:hlinkClick r:id="rId2"/>
            </a:endParaRPr>
          </a:p>
          <a:p>
            <a:r>
              <a:rPr lang="de-DE" altLang="de-DE" smtClean="0"/>
              <a:t>Web</a:t>
            </a:r>
            <a:endParaRPr lang="de-DE" altLang="de-DE" smtClean="0">
              <a:hlinkClick r:id="rId2"/>
            </a:endParaRPr>
          </a:p>
          <a:p>
            <a:pPr lvl="1"/>
            <a:r>
              <a:rPr lang="de-DE" altLang="de-DE" smtClean="0">
                <a:hlinkClick r:id="rId2"/>
              </a:rPr>
              <a:t>http</a:t>
            </a:r>
            <a:r>
              <a:rPr lang="de-DE" altLang="de-DE">
                <a:hlinkClick r:id="rId2"/>
              </a:rPr>
              <a:t>://docs.oracle.com/javase/tutorial/rmi/</a:t>
            </a:r>
          </a:p>
          <a:p>
            <a:pPr lvl="1"/>
            <a:r>
              <a:rPr lang="de-DE" altLang="de-DE" smtClean="0">
                <a:hlinkClick r:id="rId2"/>
              </a:rPr>
              <a:t>http</a:t>
            </a:r>
            <a:r>
              <a:rPr lang="de-DE" altLang="de-DE">
                <a:hlinkClick r:id="rId2"/>
              </a:rPr>
              <a:t>://</a:t>
            </a:r>
            <a:r>
              <a:rPr lang="de-DE" altLang="de-DE" smtClean="0">
                <a:hlinkClick r:id="rId2"/>
              </a:rPr>
              <a:t>en.wikipedia.org/wiki/Artillery_game</a:t>
            </a:r>
            <a:endParaRPr lang="de-DE" altLang="de-DE" smtClean="0"/>
          </a:p>
          <a:p>
            <a:pPr lvl="1"/>
            <a:r>
              <a:rPr lang="de-DE" altLang="de-DE">
                <a:hlinkClick r:id="rId3"/>
              </a:rPr>
              <a:t>http://</a:t>
            </a:r>
            <a:r>
              <a:rPr lang="de-DE" altLang="de-DE" smtClean="0">
                <a:hlinkClick r:id="rId3"/>
              </a:rPr>
              <a:t>thecomputergamer.blogspot.de/2012/03/artillery-genre-retrospective.html</a:t>
            </a:r>
            <a:endParaRPr lang="de-DE" altLang="de-DE" smtClean="0"/>
          </a:p>
          <a:p>
            <a:endParaRPr lang="de-DE" altLang="de-DE"/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9041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Agenda</a:t>
            </a:r>
            <a:endParaRPr lang="en-US"/>
          </a:p>
        </p:txBody>
      </p:sp>
      <p:sp>
        <p:nvSpPr>
          <p:cNvPr id="10243" name="Inhaltsplatzhalter 2"/>
          <p:cNvSpPr>
            <a:spLocks noGrp="1"/>
          </p:cNvSpPr>
          <p:nvPr>
            <p:ph idx="4294967295"/>
          </p:nvPr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altLang="de-DE" smtClean="0"/>
              <a:t>Projekt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Geschichte, Spielkonzept, Organisation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smtClean="0"/>
              <a:t>Technische Grundlagen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Funktionsweise RMI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Begriffe</a:t>
            </a:r>
            <a:endParaRPr lang="de-DE" altLang="de-DE" dirty="0" smtClean="0"/>
          </a:p>
          <a:p>
            <a:pPr>
              <a:lnSpc>
                <a:spcPct val="150000"/>
              </a:lnSpc>
            </a:pPr>
            <a:r>
              <a:rPr lang="de-DE" altLang="de-DE" smtClean="0"/>
              <a:t>Implementierung</a:t>
            </a:r>
            <a:endParaRPr lang="de-DE" altLang="de-DE" dirty="0" smtClean="0"/>
          </a:p>
          <a:p>
            <a:pPr lvl="1">
              <a:lnSpc>
                <a:spcPct val="150000"/>
              </a:lnSpc>
            </a:pPr>
            <a:r>
              <a:rPr lang="de-DE" altLang="de-DE" smtClean="0"/>
              <a:t>Verbindungsaufbau</a:t>
            </a:r>
          </a:p>
          <a:p>
            <a:pPr lvl="1">
              <a:lnSpc>
                <a:spcPct val="150000"/>
              </a:lnSpc>
            </a:pPr>
            <a:r>
              <a:rPr lang="de-DE" altLang="de-DE" smtClean="0"/>
              <a:t>Fallstricke durch Objektverteilung</a:t>
            </a:r>
            <a:endParaRPr lang="de-DE" altLang="de-DE" dirty="0" smtClean="0"/>
          </a:p>
          <a:p>
            <a:pPr lvl="1">
              <a:lnSpc>
                <a:spcPct val="150000"/>
              </a:lnSpc>
            </a:pPr>
            <a:r>
              <a:rPr lang="de-DE" altLang="de-DE" smtClean="0"/>
              <a:t>Animationen</a:t>
            </a:r>
          </a:p>
          <a:p>
            <a:pPr>
              <a:lnSpc>
                <a:spcPct val="150000"/>
              </a:lnSpc>
            </a:pPr>
            <a:r>
              <a:rPr lang="de-DE" altLang="de-DE" smtClean="0"/>
              <a:t>Zusammenfassung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Geschichte und Spielkonzept</a:t>
            </a:r>
            <a:endParaRPr lang="en-US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1520" y="1628800"/>
            <a:ext cx="8613775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800"/>
              <a:t>Genre „Artillery Games</a:t>
            </a:r>
            <a:r>
              <a:rPr lang="de-DE" altLang="de-DE" sz="2800" smtClean="0"/>
              <a:t>“</a:t>
            </a:r>
          </a:p>
          <a:p>
            <a:r>
              <a:rPr lang="de-DE" altLang="de-DE" sz="2800" smtClean="0"/>
              <a:t>1976 „Artillery“ von Mike Forman </a:t>
            </a:r>
          </a:p>
          <a:p>
            <a:pPr lvl="1"/>
            <a:r>
              <a:rPr lang="de-DE" altLang="de-DE" sz="2400" smtClean="0"/>
              <a:t>textbasiert</a:t>
            </a:r>
          </a:p>
          <a:p>
            <a:pPr lvl="1"/>
            <a:r>
              <a:rPr lang="de-DE" altLang="de-DE" sz="2400" smtClean="0"/>
              <a:t>BASIC</a:t>
            </a:r>
          </a:p>
          <a:p>
            <a:r>
              <a:rPr lang="de-DE" altLang="de-DE" sz="2800" smtClean="0"/>
              <a:t>1980 grafische Version auf Apple II</a:t>
            </a:r>
          </a:p>
          <a:p>
            <a:r>
              <a:rPr lang="de-DE" altLang="de-DE" sz="2800" smtClean="0"/>
              <a:t>etliche Versionen für C64, PC</a:t>
            </a:r>
          </a:p>
          <a:p>
            <a:r>
              <a:rPr lang="de-DE" altLang="de-DE" sz="2800" smtClean="0"/>
              <a:t>Neuere Varianten</a:t>
            </a:r>
          </a:p>
          <a:p>
            <a:pPr lvl="1"/>
            <a:r>
              <a:rPr lang="de-DE" altLang="de-DE" sz="2400" smtClean="0"/>
              <a:t>Worms, Angry Birds</a:t>
            </a:r>
          </a:p>
          <a:p>
            <a:endParaRPr lang="de-DE" altLang="de-DE" sz="2800" smtClean="0"/>
          </a:p>
          <a:p>
            <a:endParaRPr lang="de-DE" altLang="de-DE" sz="3200" dirty="0" smtClean="0"/>
          </a:p>
        </p:txBody>
      </p:sp>
      <p:pic>
        <p:nvPicPr>
          <p:cNvPr id="5" name="Picture 2" descr="File:Artillery ap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949" y="4113076"/>
            <a:ext cx="36290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5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Organisation</a:t>
            </a:r>
            <a:endParaRPr lang="en-US"/>
          </a:p>
        </p:txBody>
      </p:sp>
      <p:grpSp>
        <p:nvGrpSpPr>
          <p:cNvPr id="9" name="Gruppieren 8"/>
          <p:cNvGrpSpPr/>
          <p:nvPr/>
        </p:nvGrpSpPr>
        <p:grpSpPr>
          <a:xfrm>
            <a:off x="971600" y="2204865"/>
            <a:ext cx="3156851" cy="2376263"/>
            <a:chOff x="2699792" y="1441965"/>
            <a:chExt cx="1584176" cy="1758244"/>
          </a:xfrm>
        </p:grpSpPr>
        <p:sp>
          <p:nvSpPr>
            <p:cNvPr id="10" name="Rechteck 9"/>
            <p:cNvSpPr/>
            <p:nvPr/>
          </p:nvSpPr>
          <p:spPr>
            <a:xfrm>
              <a:off x="2699792" y="1851670"/>
              <a:ext cx="1584176" cy="1348539"/>
            </a:xfrm>
            <a:prstGeom prst="rect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GUI</a:t>
              </a:r>
            </a:p>
            <a:p>
              <a:r>
                <a:rPr lang="de-DE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Spiellogik</a:t>
              </a:r>
            </a:p>
            <a:p>
              <a:r>
                <a:rPr lang="de-DE" smtClean="0">
                  <a:latin typeface="Arial" panose="020B0604020202020204" pitchFamily="34" charset="0"/>
                  <a:cs typeface="Arial" panose="020B0604020202020204" pitchFamily="34" charset="0"/>
                </a:rPr>
                <a:t>- Zeichnen</a:t>
              </a:r>
            </a:p>
            <a:p>
              <a:r>
                <a:rPr lang="de-DE" smtClean="0">
                  <a:latin typeface="Arial" panose="020B0604020202020204" pitchFamily="34" charset="0"/>
                  <a:cs typeface="Arial" panose="020B0604020202020204" pitchFamily="34" charset="0"/>
                </a:rPr>
                <a:t>- Animation</a:t>
              </a:r>
              <a:endParaRPr lang="de-DE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699792" y="1441965"/>
              <a:ext cx="1584176" cy="409705"/>
            </a:xfrm>
            <a:prstGeom prst="rect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latin typeface="Arial" panose="020B0604020202020204" pitchFamily="34" charset="0"/>
                  <a:cs typeface="Arial" panose="020B0604020202020204" pitchFamily="34" charset="0"/>
                </a:rPr>
                <a:t>JavaRMIClient</a:t>
              </a:r>
              <a:endParaRPr lang="de-DE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932040" y="2204865"/>
            <a:ext cx="3240360" cy="2376263"/>
            <a:chOff x="2699792" y="1441965"/>
            <a:chExt cx="1584176" cy="1871492"/>
          </a:xfrm>
        </p:grpSpPr>
        <p:sp>
          <p:nvSpPr>
            <p:cNvPr id="13" name="Rechteck 12"/>
            <p:cNvSpPr/>
            <p:nvPr/>
          </p:nvSpPr>
          <p:spPr>
            <a:xfrm>
              <a:off x="2699792" y="1851669"/>
              <a:ext cx="1584176" cy="1461788"/>
            </a:xfrm>
            <a:prstGeom prst="rect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r>
                <a:rPr lang="de-DE" smtClean="0">
                  <a:latin typeface="Arial" panose="020B0604020202020204" pitchFamily="34" charset="0"/>
                  <a:cs typeface="Arial" panose="020B0604020202020204" pitchFamily="34" charset="0"/>
                </a:rPr>
                <a:t>- Verbindungs-Management</a:t>
              </a:r>
              <a:endParaRPr lang="de-DE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mtClean="0">
                  <a:latin typeface="Arial" panose="020B0604020202020204" pitchFamily="34" charset="0"/>
                  <a:cs typeface="Arial" panose="020B0604020202020204" pitchFamily="34" charset="0"/>
                </a:rPr>
                <a:t>- Java-Interfaces</a:t>
              </a:r>
              <a:endParaRPr lang="de-DE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>
                  <a:latin typeface="Arial" panose="020B0604020202020204" pitchFamily="34" charset="0"/>
                  <a:cs typeface="Arial" panose="020B0604020202020204" pitchFamily="34" charset="0"/>
                </a:rPr>
                <a:t>- Berechnungen</a:t>
              </a:r>
            </a:p>
            <a:p>
              <a:r>
                <a:rPr lang="de-DE">
                  <a:latin typeface="Arial" panose="020B0604020202020204" pitchFamily="34" charset="0"/>
                  <a:cs typeface="Arial" panose="020B0604020202020204" pitchFamily="34" charset="0"/>
                </a:rPr>
                <a:t>  - Horizont</a:t>
              </a:r>
            </a:p>
            <a:p>
              <a:r>
                <a:rPr lang="de-DE">
                  <a:latin typeface="Arial" panose="020B0604020202020204" pitchFamily="34" charset="0"/>
                  <a:cs typeface="Arial" panose="020B0604020202020204" pitchFamily="34" charset="0"/>
                </a:rPr>
                <a:t>  - Flugbahn</a:t>
              </a:r>
            </a:p>
            <a:p>
              <a:r>
                <a:rPr lang="de-DE">
                  <a:latin typeface="Arial" panose="020B0604020202020204" pitchFamily="34" charset="0"/>
                  <a:cs typeface="Arial" panose="020B0604020202020204" pitchFamily="34" charset="0"/>
                </a:rPr>
                <a:t>  - </a:t>
              </a:r>
              <a:r>
                <a:rPr lang="de-DE" smtClean="0">
                  <a:latin typeface="Arial" panose="020B0604020202020204" pitchFamily="34" charset="0"/>
                  <a:cs typeface="Arial" panose="020B0604020202020204" pitchFamily="34" charset="0"/>
                </a:rPr>
                <a:t>Kollisionserkennung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2699792" y="1441965"/>
              <a:ext cx="1584176" cy="409705"/>
            </a:xfrm>
            <a:prstGeom prst="rect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latin typeface="Arial" panose="020B0604020202020204" pitchFamily="34" charset="0"/>
                  <a:cs typeface="Arial" panose="020B0604020202020204" pitchFamily="34" charset="0"/>
                </a:rPr>
                <a:t>JavaRMIServer</a:t>
              </a:r>
              <a:endParaRPr lang="de-DE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Sechseck 17"/>
          <p:cNvSpPr/>
          <p:nvPr/>
        </p:nvSpPr>
        <p:spPr>
          <a:xfrm>
            <a:off x="3851920" y="5273707"/>
            <a:ext cx="1368152" cy="1107621"/>
          </a:xfrm>
          <a:prstGeom prst="hexagon">
            <a:avLst/>
          </a:prstGeom>
          <a:solidFill>
            <a:srgbClr val="0070C0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de-D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 Verbindung mit Pfeil 23"/>
          <p:cNvCxnSpPr>
            <a:stCxn id="18" idx="3"/>
            <a:endCxn id="10" idx="2"/>
          </p:cNvCxnSpPr>
          <p:nvPr/>
        </p:nvCxnSpPr>
        <p:spPr>
          <a:xfrm flipH="1" flipV="1">
            <a:off x="2550026" y="4581128"/>
            <a:ext cx="1301894" cy="124639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3" idx="2"/>
            <a:endCxn id="18" idx="0"/>
          </p:cNvCxnSpPr>
          <p:nvPr/>
        </p:nvCxnSpPr>
        <p:spPr>
          <a:xfrm flipH="1">
            <a:off x="5220072" y="4581128"/>
            <a:ext cx="1332148" cy="124639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RMI Allgemein</a:t>
            </a:r>
            <a:endParaRPr lang="de-DE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 smtClean="0"/>
              <a:t>„Remote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Invocation</a:t>
            </a:r>
            <a:r>
              <a:rPr lang="de-DE" altLang="de-DE" dirty="0" smtClean="0"/>
              <a:t>“ = „Aufruf entfernter Methoden“</a:t>
            </a:r>
          </a:p>
          <a:p>
            <a:endParaRPr lang="de-DE" altLang="de-DE" dirty="0"/>
          </a:p>
          <a:p>
            <a:r>
              <a:rPr lang="de-DE" altLang="de-DE" dirty="0" smtClean="0"/>
              <a:t>RPC Implementierung unter Java</a:t>
            </a:r>
          </a:p>
          <a:p>
            <a:endParaRPr lang="de-DE" altLang="de-DE" dirty="0"/>
          </a:p>
          <a:p>
            <a:r>
              <a:rPr lang="de-DE" altLang="de-DE" dirty="0" smtClean="0"/>
              <a:t>Ist Java-Gegenstück zu Implementierungen wie:</a:t>
            </a:r>
          </a:p>
          <a:p>
            <a:pPr lvl="1"/>
            <a:r>
              <a:rPr lang="de-DE" altLang="de-DE" dirty="0" smtClean="0"/>
              <a:t>CORBA</a:t>
            </a:r>
          </a:p>
          <a:p>
            <a:pPr lvl="1"/>
            <a:r>
              <a:rPr lang="de-DE" altLang="de-DE" dirty="0" smtClean="0"/>
              <a:t>DCOM</a:t>
            </a:r>
          </a:p>
          <a:p>
            <a:pPr lvl="1"/>
            <a:endParaRPr lang="de-DE" altLang="de-DE" dirty="0" smtClean="0"/>
          </a:p>
          <a:p>
            <a:r>
              <a:rPr lang="de-DE" altLang="de-DE" dirty="0" smtClean="0"/>
              <a:t>In Java enthalten seit JDK 1.1.</a:t>
            </a:r>
          </a:p>
          <a:p>
            <a:pPr lvl="1"/>
            <a:r>
              <a:rPr lang="de-DE" altLang="de-DE" dirty="0" smtClean="0"/>
              <a:t>Erhebliche Verbesserungen mit JDK 1.5</a:t>
            </a:r>
            <a:endParaRPr lang="de-DE" altLang="de-DE" dirty="0"/>
          </a:p>
          <a:p>
            <a:endParaRPr lang="de-DE" altLang="de-DE" dirty="0"/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46608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Funktionsweise</a:t>
            </a:r>
            <a:endParaRPr lang="de-DE" dirty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altLang="de-DE" dirty="0"/>
          </a:p>
          <a:p>
            <a:endParaRPr lang="de-DE" altLang="de-DE" dirty="0" smtClean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33"/>
            <a:ext cx="9144000" cy="42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RMI Begriffe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b="1" dirty="0" smtClean="0"/>
              <a:t>Remote </a:t>
            </a:r>
            <a:r>
              <a:rPr lang="de-DE" altLang="de-DE" b="1" dirty="0" err="1" smtClean="0"/>
              <a:t>Object</a:t>
            </a:r>
            <a:r>
              <a:rPr lang="de-DE" altLang="de-DE" b="1" dirty="0" smtClean="0"/>
              <a:t>:</a:t>
            </a:r>
          </a:p>
          <a:p>
            <a:pPr lvl="1"/>
            <a:r>
              <a:rPr lang="de-DE" altLang="de-DE" dirty="0" smtClean="0"/>
              <a:t>Entferntes Objekt</a:t>
            </a:r>
          </a:p>
          <a:p>
            <a:pPr lvl="1"/>
            <a:r>
              <a:rPr lang="de-DE" altLang="de-DE" dirty="0" smtClean="0"/>
              <a:t>Liegt konzeptionell auf dem Server</a:t>
            </a:r>
          </a:p>
          <a:p>
            <a:pPr lvl="1"/>
            <a:r>
              <a:rPr lang="de-DE" altLang="de-DE" dirty="0" smtClean="0"/>
              <a:t>Implementiert die vom Client aufrufbaren Methoden</a:t>
            </a:r>
          </a:p>
          <a:p>
            <a:pPr lvl="1"/>
            <a:r>
              <a:rPr lang="de-DE" altLang="de-DE" dirty="0" smtClean="0"/>
              <a:t>Methoden können „</a:t>
            </a:r>
            <a:r>
              <a:rPr lang="de-DE" altLang="de-DE" dirty="0" err="1" smtClean="0"/>
              <a:t>RemoteException</a:t>
            </a:r>
            <a:r>
              <a:rPr lang="de-DE" altLang="de-DE" dirty="0" smtClean="0"/>
              <a:t>“ werfen</a:t>
            </a:r>
            <a:endParaRPr lang="de-DE" altLang="de-DE" dirty="0"/>
          </a:p>
          <a:p>
            <a:r>
              <a:rPr lang="de-DE" altLang="de-DE" b="1" dirty="0" smtClean="0"/>
              <a:t>Remote Interface:</a:t>
            </a:r>
          </a:p>
          <a:p>
            <a:pPr lvl="1"/>
            <a:r>
              <a:rPr lang="de-DE" altLang="de-DE" dirty="0" smtClean="0"/>
              <a:t>Interface</a:t>
            </a:r>
          </a:p>
          <a:p>
            <a:pPr lvl="1"/>
            <a:r>
              <a:rPr lang="de-DE" altLang="de-DE" dirty="0" smtClean="0"/>
              <a:t>Beschreibt die vom Server bereitgestellten Methoden</a:t>
            </a:r>
          </a:p>
          <a:p>
            <a:pPr lvl="1"/>
            <a:r>
              <a:rPr lang="de-DE" altLang="de-DE" dirty="0" smtClean="0"/>
              <a:t>Wird vom Client zum Methodenaufruf benötigt</a:t>
            </a:r>
          </a:p>
          <a:p>
            <a:r>
              <a:rPr lang="de-DE" altLang="de-DE" b="1" dirty="0" smtClean="0"/>
              <a:t>Remote Reference:</a:t>
            </a:r>
          </a:p>
          <a:p>
            <a:pPr lvl="1"/>
            <a:r>
              <a:rPr lang="de-DE" altLang="de-DE" dirty="0" smtClean="0"/>
              <a:t>Referenz auf das Remote Objekt</a:t>
            </a:r>
          </a:p>
          <a:p>
            <a:pPr lvl="1"/>
            <a:r>
              <a:rPr lang="de-DE" altLang="de-DE" dirty="0" smtClean="0"/>
              <a:t>Erhält der Client über die Registry</a:t>
            </a:r>
          </a:p>
          <a:p>
            <a:endParaRPr lang="de-DE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99514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Probleme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51521" y="1600200"/>
            <a:ext cx="8613775" cy="514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48774"/>
              </a:buClr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EB8E7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3B65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b="1" dirty="0" smtClean="0"/>
              <a:t>Kommunikation:</a:t>
            </a:r>
          </a:p>
          <a:p>
            <a:pPr lvl="1"/>
            <a:r>
              <a:rPr lang="de-DE" altLang="de-DE" dirty="0" smtClean="0"/>
              <a:t>Verlust von Teilen der gesendeten Nachricht</a:t>
            </a:r>
            <a:endParaRPr lang="de-DE" altLang="de-DE" dirty="0"/>
          </a:p>
          <a:p>
            <a:pPr lvl="1"/>
            <a:r>
              <a:rPr lang="de-DE" altLang="de-DE" dirty="0" smtClean="0"/>
              <a:t>Nicht </a:t>
            </a:r>
            <a:r>
              <a:rPr lang="de-DE" altLang="de-DE" dirty="0" err="1" smtClean="0"/>
              <a:t>erreichbarkeit</a:t>
            </a:r>
            <a:r>
              <a:rPr lang="de-DE" altLang="de-DE" dirty="0" smtClean="0"/>
              <a:t> des Servers</a:t>
            </a:r>
          </a:p>
          <a:p>
            <a:pPr lvl="1"/>
            <a:r>
              <a:rPr lang="de-DE" altLang="de-DE" dirty="0" smtClean="0">
                <a:sym typeface="Wingdings"/>
              </a:rPr>
              <a:t> Behandelbar über „</a:t>
            </a:r>
            <a:r>
              <a:rPr lang="de-DE" altLang="de-DE" dirty="0" err="1" smtClean="0">
                <a:sym typeface="Wingdings"/>
              </a:rPr>
              <a:t>RemoteException</a:t>
            </a:r>
            <a:r>
              <a:rPr lang="de-DE" altLang="de-DE" dirty="0" smtClean="0">
                <a:sym typeface="Wingdings"/>
              </a:rPr>
              <a:t>“</a:t>
            </a:r>
          </a:p>
          <a:p>
            <a:endParaRPr lang="de-DE" altLang="de-DE" dirty="0">
              <a:sym typeface="Wingdings"/>
            </a:endParaRPr>
          </a:p>
          <a:p>
            <a:r>
              <a:rPr lang="de-DE" altLang="de-DE" b="1" dirty="0" smtClean="0">
                <a:sym typeface="Wingdings"/>
              </a:rPr>
              <a:t>Verarbeitung:</a:t>
            </a:r>
          </a:p>
          <a:p>
            <a:pPr lvl="1"/>
            <a:r>
              <a:rPr lang="de-DE" altLang="de-DE" dirty="0" smtClean="0">
                <a:sym typeface="Wingdings"/>
              </a:rPr>
              <a:t>Erhöhte Verarbeitungsdauer der Methoden</a:t>
            </a:r>
          </a:p>
          <a:p>
            <a:pPr lvl="2"/>
            <a:r>
              <a:rPr lang="de-DE" altLang="de-DE" dirty="0" smtClean="0">
                <a:sym typeface="Wingdings"/>
              </a:rPr>
              <a:t>Senden der Daten über das Netzwerk</a:t>
            </a:r>
          </a:p>
          <a:p>
            <a:pPr lvl="2"/>
            <a:r>
              <a:rPr lang="de-DE" altLang="de-DE" dirty="0" err="1" smtClean="0">
                <a:sym typeface="Wingdings"/>
              </a:rPr>
              <a:t>Serialisierung</a:t>
            </a:r>
            <a:endParaRPr lang="de-DE" altLang="de-DE" dirty="0" smtClean="0">
              <a:sym typeface="Wingdings"/>
            </a:endParaRPr>
          </a:p>
          <a:p>
            <a:pPr lvl="2"/>
            <a:r>
              <a:rPr lang="de-DE" altLang="de-DE" dirty="0" smtClean="0">
                <a:sym typeface="Wingdings"/>
              </a:rPr>
              <a:t>Große Objekte müssen immer wieder über das Netzwerk versendet werden</a:t>
            </a:r>
          </a:p>
          <a:p>
            <a:pPr lvl="2"/>
            <a:r>
              <a:rPr lang="de-DE" altLang="de-DE" dirty="0" smtClean="0">
                <a:sym typeface="Wingdings"/>
              </a:rPr>
              <a:t> Berechnungen müssen entsprechend komplex sein</a:t>
            </a:r>
          </a:p>
          <a:p>
            <a:pPr lvl="1"/>
            <a:r>
              <a:rPr lang="de-DE" altLang="de-DE" dirty="0" smtClean="0">
                <a:sym typeface="Wingdings"/>
              </a:rPr>
              <a:t>Objekte benötigen exklusiven Zugriff</a:t>
            </a:r>
          </a:p>
        </p:txBody>
      </p:sp>
    </p:spTree>
    <p:extLst>
      <p:ext uri="{BB962C8B-B14F-4D97-AF65-F5344CB8AC3E}">
        <p14:creationId xmlns:p14="http://schemas.microsoft.com/office/powerpoint/2010/main" val="33451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Beispielanwendung – Allgemeiner Aufbau</a:t>
            </a:r>
            <a:endParaRPr lang="de-DE" dirty="0"/>
          </a:p>
        </p:txBody>
      </p:sp>
      <p:pic>
        <p:nvPicPr>
          <p:cNvPr id="3" name="Bild 2" descr="klassenDiag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885669" cy="50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_Decatur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>
    <a:spDef>
      <a:spPr>
        <a:ln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ckTie">
    <a:dk1>
      <a:srgbClr val="000000"/>
    </a:dk1>
    <a:lt1>
      <a:srgbClr val="FFFFFF"/>
    </a:lt1>
    <a:dk2>
      <a:srgbClr val="46464A"/>
    </a:dk2>
    <a:lt2>
      <a:srgbClr val="E3DCCF"/>
    </a:lt2>
    <a:accent1>
      <a:srgbClr val="6F6F74"/>
    </a:accent1>
    <a:accent2>
      <a:srgbClr val="A7B789"/>
    </a:accent2>
    <a:accent3>
      <a:srgbClr val="BEAE98"/>
    </a:accent3>
    <a:accent4>
      <a:srgbClr val="92A9B9"/>
    </a:accent4>
    <a:accent5>
      <a:srgbClr val="9C8265"/>
    </a:accent5>
    <a:accent6>
      <a:srgbClr val="8D6974"/>
    </a:accent6>
    <a:hlink>
      <a:srgbClr val="67AABF"/>
    </a:hlink>
    <a:folHlink>
      <a:srgbClr val="B1B5A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783</Words>
  <Application>Microsoft Office PowerPoint</Application>
  <PresentationFormat>Bildschirmpräsentation (4:3)</PresentationFormat>
  <Paragraphs>196</Paragraphs>
  <Slides>19</Slides>
  <Notes>8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Verknüpfungen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1_Decatur</vt:lpstr>
      <vt:lpstr>C:\Users\M\Desktop\TankCommander_Java\CD1.vsdx</vt:lpstr>
      <vt:lpstr>C:\Users\M\Desktop\TankCommander_Java\Verteilung.vsdx</vt:lpstr>
      <vt:lpstr>„TankCommander“ mit Java-RMI</vt:lpstr>
      <vt:lpstr>Agenda</vt:lpstr>
      <vt:lpstr>Geschichte und Spielkonzept</vt:lpstr>
      <vt:lpstr>Organisation</vt:lpstr>
      <vt:lpstr>RMI Allgemein</vt:lpstr>
      <vt:lpstr>Allgemeine Funktionsweise</vt:lpstr>
      <vt:lpstr>RMI Begriffe</vt:lpstr>
      <vt:lpstr>Mögliche Probleme</vt:lpstr>
      <vt:lpstr>Beispielanwendung – Allgemeiner Aufbau</vt:lpstr>
      <vt:lpstr>Beispielanwendung – Start (Server)</vt:lpstr>
      <vt:lpstr>Beispielanwendung – Start (Client)</vt:lpstr>
      <vt:lpstr>Beispielanwendung – Laufendes Spiel</vt:lpstr>
      <vt:lpstr>Gamelogik - Klassendiagramm</vt:lpstr>
      <vt:lpstr>Gamelogik - MatchBuilder</vt:lpstr>
      <vt:lpstr>Gamelogik - Calculation</vt:lpstr>
      <vt:lpstr>Zeichnen</vt:lpstr>
      <vt:lpstr>Zusammenfassung</vt:lpstr>
      <vt:lpstr>Sind noch Fragen offen?  Wir beantworten sie gern.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2014-03-09T13:44:50Z</dcterms:created>
  <dcterms:modified xsi:type="dcterms:W3CDTF">2014-09-13T19:17:22Z</dcterms:modified>
</cp:coreProperties>
</file>