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37" r:id="rId2"/>
    <p:sldId id="256" r:id="rId3"/>
    <p:sldId id="329" r:id="rId4"/>
    <p:sldId id="259" r:id="rId5"/>
    <p:sldId id="287" r:id="rId6"/>
    <p:sldId id="288" r:id="rId7"/>
    <p:sldId id="289" r:id="rId8"/>
    <p:sldId id="260" r:id="rId9"/>
    <p:sldId id="261" r:id="rId10"/>
    <p:sldId id="327" r:id="rId11"/>
    <p:sldId id="262" r:id="rId12"/>
    <p:sldId id="263" r:id="rId13"/>
    <p:sldId id="325" r:id="rId14"/>
    <p:sldId id="330" r:id="rId15"/>
    <p:sldId id="326" r:id="rId16"/>
    <p:sldId id="264" r:id="rId17"/>
    <p:sldId id="285" r:id="rId18"/>
    <p:sldId id="294" r:id="rId19"/>
    <p:sldId id="275" r:id="rId20"/>
    <p:sldId id="333" r:id="rId21"/>
    <p:sldId id="278" r:id="rId22"/>
    <p:sldId id="295" r:id="rId23"/>
    <p:sldId id="331" r:id="rId24"/>
    <p:sldId id="335" r:id="rId25"/>
    <p:sldId id="338" r:id="rId26"/>
    <p:sldId id="339" r:id="rId27"/>
    <p:sldId id="297" r:id="rId28"/>
    <p:sldId id="334" r:id="rId29"/>
    <p:sldId id="298" r:id="rId30"/>
    <p:sldId id="299" r:id="rId31"/>
    <p:sldId id="300" r:id="rId32"/>
    <p:sldId id="279" r:id="rId33"/>
    <p:sldId id="307" r:id="rId34"/>
    <p:sldId id="309" r:id="rId35"/>
    <p:sldId id="310" r:id="rId36"/>
    <p:sldId id="311" r:id="rId37"/>
    <p:sldId id="312" r:id="rId38"/>
    <p:sldId id="305" r:id="rId39"/>
    <p:sldId id="317" r:id="rId40"/>
    <p:sldId id="314" r:id="rId41"/>
    <p:sldId id="316" r:id="rId42"/>
    <p:sldId id="318" r:id="rId43"/>
    <p:sldId id="324" r:id="rId44"/>
    <p:sldId id="321" r:id="rId45"/>
    <p:sldId id="322" r:id="rId46"/>
    <p:sldId id="265" r:id="rId47"/>
    <p:sldId id="266" r:id="rId48"/>
    <p:sldId id="257" r:id="rId49"/>
    <p:sldId id="271" r:id="rId50"/>
    <p:sldId id="284" r:id="rId51"/>
    <p:sldId id="332" r:id="rId52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FF9999"/>
    <a:srgbClr val="FF9933"/>
    <a:srgbClr val="FFCC00"/>
    <a:srgbClr val="0000FF"/>
    <a:srgbClr val="CCCC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/>
    <p:restoredTop sz="94648"/>
  </p:normalViewPr>
  <p:slideViewPr>
    <p:cSldViewPr>
      <p:cViewPr>
        <p:scale>
          <a:sx n="105" d="100"/>
          <a:sy n="105" d="100"/>
        </p:scale>
        <p:origin x="1888" y="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  <a:endParaRPr lang="en-US" altLang="zh-TW"/>
          </a:p>
          <a:p>
            <a:pPr lvl="1"/>
            <a:r>
              <a:rPr lang="zh-TW" altLang="en-US"/>
              <a:t>第二層</a:t>
            </a:r>
            <a:endParaRPr lang="en-US" altLang="zh-TW"/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  <a:endParaRPr lang="en-US" altLang="zh-TW"/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C528987-CC40-2747-8FA6-9523F02C58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0300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0"/>
        <a:cs typeface="新細明體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0"/>
        <a:cs typeface="新細明體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0"/>
        <a:cs typeface="新細明體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0"/>
        <a:cs typeface="新細明體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0"/>
        <a:cs typeface="新細明體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56CF77-D3F3-324D-A7E9-4024CCA3C48B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/>
              <a:t>Why k must greater than k+1?</a:t>
            </a:r>
          </a:p>
          <a:p>
            <a:pPr>
              <a:defRPr/>
            </a:pPr>
            <a:r>
              <a:rPr lang="en-US" altLang="zh-CN"/>
              <a:t>	real substring</a:t>
            </a:r>
            <a:endParaRPr lang="zh-CN" altLang="en-US"/>
          </a:p>
        </p:txBody>
      </p:sp>
      <p:sp>
        <p:nvSpPr>
          <p:cNvPr id="45059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9pPr>
          </a:lstStyle>
          <a:p>
            <a:pPr>
              <a:defRPr/>
            </a:pPr>
            <a:fld id="{283A18C3-CA56-0A41-ABDD-2D71A7390735}" type="slidenum">
              <a:rPr lang="en-US" altLang="zh-TW" sz="1200">
                <a:latin typeface="Arial" charset="0"/>
              </a:rPr>
              <a:pPr>
                <a:defRPr/>
              </a:pPr>
              <a:t>21</a:t>
            </a:fld>
            <a:endParaRPr lang="en-US" altLang="zh-TW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9pPr>
          </a:lstStyle>
          <a:p>
            <a:pPr>
              <a:defRPr/>
            </a:pPr>
            <a:fld id="{4B7BD84F-24FC-E741-BDAC-392D01633EA7}" type="slidenum">
              <a:rPr lang="en-US" altLang="zh-TW" sz="1200">
                <a:latin typeface="Arial" charset="0"/>
              </a:rPr>
              <a:pPr>
                <a:defRPr/>
              </a:pPr>
              <a:t>46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578183-085F-0246-8468-8895F1127422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56F986-A0B5-CB4E-8C04-C7642C0B6C39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B4B023-5F60-E645-9CBD-59B29852A4CD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CCD5C3-F9EA-F044-9E40-13643FCC14F2}" type="slidenum">
              <a:rPr lang="en-US" altLang="zh-TW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WHY?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D3A46F-5105-2B4E-9DE5-FF1AAF4218B4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72DE22-025A-F44F-A83D-56696ADF9565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WHY?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F5CFFF-8B1D-2D41-BE7A-8F59265374A1}" type="slidenum">
              <a:rPr lang="en-US" altLang="zh-TW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Gs1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Gs2?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60ED82-1298-3449-8D55-38F132484B82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DA34D-400C-5348-A4DE-01508C6117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706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8403C-0F06-AF48-A95F-05AE0DDD93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426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72F0B-D0E4-E24D-BCA4-330F6893AE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781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E5AAA-B349-E146-AE87-41C1E3583B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7276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38851-A4B1-4742-B258-3A43337909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0280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、文本和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CB997-BB60-7746-A8AB-80C0278B09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992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3044B-AE12-B047-801C-9284EB75B4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600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1D33C-E1B7-8945-9C9E-1103A8A68B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79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A9A2E-51AD-F142-8E6B-835A57F5DE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791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B2263-6116-3245-B1AD-46A956FF13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815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C1D70-C998-2D45-A100-5D78526BBA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74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ACEEC-4F2D-AE4A-99B2-D638714B1F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505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ED591-A820-FC4E-A69A-2005F4C098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818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9A406-2DF8-3A49-B088-E985F3A1BD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87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  <a:endParaRPr lang="en-US" altLang="zh-TW"/>
          </a:p>
          <a:p>
            <a:pPr lvl="1"/>
            <a:r>
              <a:rPr lang="zh-TW" altLang="en-US"/>
              <a:t>第二層</a:t>
            </a:r>
            <a:endParaRPr lang="en-US" altLang="zh-TW"/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  <a:endParaRPr lang="en-US" altLang="zh-TW"/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22742948-871A-7E4B-B895-B161B4E0F4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0"/>
          <a:cs typeface="新細明體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0"/>
          <a:cs typeface="新細明體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0"/>
          <a:cs typeface="新細明體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0"/>
          <a:cs typeface="新細明體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0"/>
          <a:cs typeface="新細明體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0"/>
          <a:cs typeface="新細明體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0"/>
          <a:cs typeface="新細明體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38150" y="1428750"/>
            <a:ext cx="8267700" cy="76200"/>
          </a:xfrm>
          <a:custGeom>
            <a:avLst/>
            <a:gdLst>
              <a:gd name="connsiteX0" fmla="*/ 19050 w 8267700"/>
              <a:gd name="connsiteY0" fmla="*/ 19050 h 76200"/>
              <a:gd name="connsiteX1" fmla="*/ 8248650 w 8267700"/>
              <a:gd name="connsiteY1" fmla="*/ 20637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7700" h="76200">
                <a:moveTo>
                  <a:pt x="19050" y="19050"/>
                </a:moveTo>
                <a:lnTo>
                  <a:pt x="8248650" y="20637"/>
                </a:lnTo>
              </a:path>
            </a:pathLst>
          </a:custGeom>
          <a:ln w="38100">
            <a:solidFill>
              <a:srgbClr val="99CC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1968500"/>
            <a:ext cx="7311297" cy="23160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                <a:tab pos="1346200" algn="l"/>
                <a:tab pos="1460500" algn="l"/>
                <a:tab pos="3124200" algn="l"/>
              </a:tabLst>
            </a:pPr>
            <a:r>
              <a:rPr lang="en-US" altLang="zh-CN" sz="4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800"/>
              </a:lnSpc>
              <a:tabLst>
                <a:tab pos="1346200" algn="l"/>
                <a:tab pos="1460500" algn="l"/>
                <a:tab pos="3124200" algn="l"/>
              </a:tabLst>
            </a:pPr>
            <a:r>
              <a:rPr lang="en-US" altLang="zh-CN" dirty="0" smtClean="0"/>
              <a:t>		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1346200" algn="l"/>
                <a:tab pos="1460500" algn="l"/>
                <a:tab pos="31242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Matching: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Boyer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Moore</a:t>
            </a:r>
            <a:endParaRPr lang="en-US" altLang="zh-CN" sz="3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079500" y="6223000"/>
            <a:ext cx="50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40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58E2B-8E2D-764B-AD53-292BEC5F7EA7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686800" cy="1143000"/>
          </a:xfrm>
        </p:spPr>
        <p:txBody>
          <a:bodyPr/>
          <a:lstStyle/>
          <a:p>
            <a:pPr>
              <a:defRPr/>
            </a:pPr>
            <a:r>
              <a:rPr lang="en-US" altLang="zh-TW" sz="4000" b="1" dirty="0" smtClean="0">
                <a:latin typeface="Times New Roman" charset="0"/>
              </a:rPr>
              <a:t>Rule:  The Substring Matching Rule</a:t>
            </a:r>
            <a:r>
              <a:rPr lang="en-US" altLang="zh-TW" sz="4000" dirty="0" smtClean="0">
                <a:latin typeface="Times New Roman" charset="0"/>
              </a:rPr>
              <a:t> 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 smtClean="0">
                <a:latin typeface="Times New Roman" charset="0"/>
              </a:rPr>
              <a:t>For any substring </a:t>
            </a:r>
            <a:r>
              <a:rPr lang="en-US" altLang="zh-TW" sz="2800" i="1" smtClean="0">
                <a:latin typeface="Times New Roman" charset="0"/>
              </a:rPr>
              <a:t>u</a:t>
            </a:r>
            <a:r>
              <a:rPr lang="en-US" altLang="zh-TW" sz="2800" smtClean="0">
                <a:latin typeface="Times New Roman" charset="0"/>
              </a:rPr>
              <a:t> in T, find a nearest </a:t>
            </a:r>
            <a:r>
              <a:rPr lang="en-US" altLang="zh-TW" sz="2800" i="1" smtClean="0">
                <a:latin typeface="Times New Roman" charset="0"/>
              </a:rPr>
              <a:t>u</a:t>
            </a:r>
            <a:r>
              <a:rPr lang="en-US" altLang="zh-TW" sz="2800" smtClean="0">
                <a:latin typeface="Times New Roman" charset="0"/>
              </a:rPr>
              <a:t> in P which is to the left of it.  If such a </a:t>
            </a:r>
            <a:r>
              <a:rPr lang="en-US" altLang="zh-TW" sz="2800" i="1" smtClean="0">
                <a:latin typeface="Times New Roman" charset="0"/>
              </a:rPr>
              <a:t>u</a:t>
            </a:r>
            <a:r>
              <a:rPr lang="en-US" altLang="zh-TW" sz="2800" smtClean="0">
                <a:latin typeface="Times New Roman" charset="0"/>
              </a:rPr>
              <a:t> in P exists, move P; otherwise, we may define a new partial window.</a:t>
            </a:r>
          </a:p>
          <a:p>
            <a:pPr>
              <a:defRPr/>
            </a:pPr>
            <a:endParaRPr lang="en-US" altLang="zh-TW" sz="2800" smtClean="0">
              <a:latin typeface="Times New Roman" charset="0"/>
            </a:endParaRPr>
          </a:p>
          <a:p>
            <a:pPr>
              <a:defRPr/>
            </a:pPr>
            <a:endParaRPr lang="en-US" altLang="zh-TW" sz="2800" smtClean="0">
              <a:latin typeface="Times New Roman" charset="0"/>
            </a:endParaRPr>
          </a:p>
          <a:p>
            <a:pPr>
              <a:defRPr/>
            </a:pPr>
            <a:endParaRPr lang="zh-TW" altLang="en-US" sz="2800" smtClean="0">
              <a:latin typeface="Times New Roman" charset="0"/>
            </a:endParaRPr>
          </a:p>
        </p:txBody>
      </p:sp>
      <p:graphicFrame>
        <p:nvGraphicFramePr>
          <p:cNvPr id="2970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3389313"/>
          <a:ext cx="6480175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Visio" r:id="rId3" imgW="5168900" imgH="2527300" progId="Visio.Drawing.11">
                  <p:embed/>
                </p:oleObj>
              </mc:Choice>
              <mc:Fallback>
                <p:oleObj name="Visio" r:id="rId3" imgW="5168900" imgH="25273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389313"/>
                        <a:ext cx="6480175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53964-F43A-EC4B-A4D3-2A5F45A6759C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404813"/>
            <a:ext cx="8147050" cy="194468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400" smtClean="0">
                <a:latin typeface="Times New Roman" charset="0"/>
              </a:rPr>
              <a:t>Ex:  Suppose that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i="1" baseline="-25000" smtClean="0">
                <a:latin typeface="Times New Roman" charset="0"/>
              </a:rPr>
              <a:t>1</a:t>
            </a:r>
            <a:r>
              <a:rPr lang="en-US" altLang="zh-TW" sz="2400" smtClean="0">
                <a:latin typeface="Times New Roman" charset="0"/>
              </a:rPr>
              <a:t> is aligned to </a:t>
            </a:r>
            <a:r>
              <a:rPr lang="en-US" altLang="zh-TW" sz="2400" i="1" smtClean="0">
                <a:latin typeface="Times New Roman" charset="0"/>
              </a:rPr>
              <a:t>T</a:t>
            </a:r>
            <a:r>
              <a:rPr lang="en-US" altLang="zh-TW" sz="2400" i="1" baseline="-25000" smtClean="0">
                <a:latin typeface="Times New Roman" charset="0"/>
              </a:rPr>
              <a:t>6</a:t>
            </a:r>
            <a:r>
              <a:rPr lang="en-US" altLang="zh-TW" sz="2400" smtClean="0">
                <a:latin typeface="Times New Roman" charset="0"/>
              </a:rPr>
              <a:t> now.  We compare pair-wise between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smtClean="0">
                <a:latin typeface="Times New Roman" charset="0"/>
              </a:rPr>
              <a:t> and </a:t>
            </a:r>
            <a:r>
              <a:rPr lang="en-US" altLang="zh-TW" sz="2400" i="1" smtClean="0">
                <a:latin typeface="Times New Roman" charset="0"/>
              </a:rPr>
              <a:t>T</a:t>
            </a:r>
            <a:r>
              <a:rPr lang="en-US" altLang="zh-TW" sz="2400" smtClean="0">
                <a:latin typeface="Times New Roman" charset="0"/>
              </a:rPr>
              <a:t> from right to left.  Since </a:t>
            </a:r>
            <a:r>
              <a:rPr lang="en-US" altLang="zh-TW" sz="2400" i="1" smtClean="0">
                <a:latin typeface="Times New Roman" charset="0"/>
              </a:rPr>
              <a:t>T</a:t>
            </a:r>
            <a:r>
              <a:rPr lang="en-US" altLang="zh-TW" sz="2400" i="1" baseline="-25000" smtClean="0">
                <a:latin typeface="Times New Roman" charset="0"/>
              </a:rPr>
              <a:t>16,17</a:t>
            </a:r>
            <a:r>
              <a:rPr lang="en-US" altLang="zh-TW" sz="2400" smtClean="0">
                <a:latin typeface="Times New Roman" charset="0"/>
              </a:rPr>
              <a:t> = </a:t>
            </a:r>
            <a:r>
              <a:rPr lang="zh-TW" altLang="en-US" sz="2400" smtClean="0">
                <a:latin typeface="Times New Roman" charset="0"/>
              </a:rPr>
              <a:t>“</a:t>
            </a:r>
            <a:r>
              <a:rPr lang="en-US" altLang="zh-TW" sz="2400" smtClean="0">
                <a:latin typeface="Times New Roman" charset="0"/>
              </a:rPr>
              <a:t>CA</a:t>
            </a:r>
            <a:r>
              <a:rPr lang="zh-TW" altLang="en-US" sz="2400" smtClean="0">
                <a:latin typeface="Times New Roman" charset="0"/>
              </a:rPr>
              <a:t>”</a:t>
            </a:r>
            <a:r>
              <a:rPr lang="en-US" altLang="zh-TW" sz="2400" smtClean="0">
                <a:latin typeface="Times New Roman" charset="0"/>
              </a:rPr>
              <a:t> =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i="1" baseline="-25000" smtClean="0">
                <a:latin typeface="Times New Roman" charset="0"/>
              </a:rPr>
              <a:t>11,12</a:t>
            </a:r>
            <a:r>
              <a:rPr lang="en-US" altLang="zh-TW" sz="2400" smtClean="0">
                <a:latin typeface="Times New Roman" charset="0"/>
              </a:rPr>
              <a:t> and </a:t>
            </a:r>
            <a:r>
              <a:rPr lang="en-US" altLang="zh-TW" sz="2400" i="1" smtClean="0">
                <a:latin typeface="Times New Roman" charset="0"/>
              </a:rPr>
              <a:t>T</a:t>
            </a:r>
            <a:r>
              <a:rPr lang="en-US" altLang="zh-TW" sz="2400" i="1" baseline="-25000" smtClean="0">
                <a:latin typeface="Times New Roman" charset="0"/>
              </a:rPr>
              <a:t>15</a:t>
            </a:r>
            <a:r>
              <a:rPr lang="en-US" altLang="zh-TW" sz="2400" smtClean="0">
                <a:latin typeface="Times New Roman" charset="0"/>
              </a:rPr>
              <a:t> =</a:t>
            </a:r>
            <a:r>
              <a:rPr lang="zh-TW" altLang="en-US" sz="2400" smtClean="0">
                <a:latin typeface="Times New Roman" charset="0"/>
              </a:rPr>
              <a:t>“</a:t>
            </a:r>
            <a:r>
              <a:rPr lang="en-US" altLang="zh-TW" sz="2400" smtClean="0">
                <a:latin typeface="Times New Roman" charset="0"/>
              </a:rPr>
              <a:t>A</a:t>
            </a:r>
            <a:r>
              <a:rPr lang="zh-TW" altLang="en-US" sz="2400" smtClean="0">
                <a:latin typeface="Times New Roman" charset="0"/>
              </a:rPr>
              <a:t>”</a:t>
            </a:r>
            <a:r>
              <a:rPr lang="en-US" altLang="zh-TW" sz="2400" smtClean="0">
                <a:latin typeface="Times New Roman" charset="0"/>
              </a:rPr>
              <a:t> ≠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i="1" baseline="-25000" smtClean="0">
                <a:latin typeface="Times New Roman" charset="0"/>
              </a:rPr>
              <a:t>10</a:t>
            </a:r>
            <a:r>
              <a:rPr lang="en-US" altLang="zh-TW" sz="2400" smtClean="0">
                <a:latin typeface="Times New Roman" charset="0"/>
              </a:rPr>
              <a:t> = </a:t>
            </a:r>
            <a:r>
              <a:rPr lang="zh-TW" altLang="en-US" sz="2400" smtClean="0">
                <a:latin typeface="Times New Roman" charset="0"/>
              </a:rPr>
              <a:t>“</a:t>
            </a:r>
            <a:r>
              <a:rPr lang="en-US" altLang="zh-TW" sz="2400" smtClean="0">
                <a:latin typeface="Times New Roman" charset="0"/>
              </a:rPr>
              <a:t>T</a:t>
            </a:r>
            <a:r>
              <a:rPr lang="zh-TW" altLang="en-US" sz="2400" smtClean="0">
                <a:latin typeface="Times New Roman" charset="0"/>
              </a:rPr>
              <a:t>”</a:t>
            </a:r>
            <a:r>
              <a:rPr lang="en-US" altLang="zh-TW" sz="2400" smtClean="0">
                <a:latin typeface="Times New Roman" charset="0"/>
              </a:rPr>
              <a:t>.  We find the substring </a:t>
            </a:r>
            <a:r>
              <a:rPr lang="zh-TW" altLang="en-US" sz="2400" smtClean="0">
                <a:latin typeface="Times New Roman" charset="0"/>
              </a:rPr>
              <a:t>“</a:t>
            </a:r>
            <a:r>
              <a:rPr lang="en-US" altLang="zh-TW" sz="2400" smtClean="0">
                <a:latin typeface="Times New Roman" charset="0"/>
              </a:rPr>
              <a:t>CA</a:t>
            </a:r>
            <a:r>
              <a:rPr lang="zh-TW" altLang="en-US" sz="2400" smtClean="0">
                <a:latin typeface="Times New Roman" charset="0"/>
              </a:rPr>
              <a:t>”</a:t>
            </a:r>
            <a:r>
              <a:rPr lang="en-US" altLang="zh-TW" sz="2400" smtClean="0">
                <a:latin typeface="Times New Roman" charset="0"/>
              </a:rPr>
              <a:t> in the left of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i="1" baseline="-25000" smtClean="0">
                <a:latin typeface="Times New Roman" charset="0"/>
              </a:rPr>
              <a:t>10</a:t>
            </a:r>
            <a:r>
              <a:rPr lang="en-US" altLang="zh-TW" sz="2400" smtClean="0">
                <a:latin typeface="Times New Roman" charset="0"/>
              </a:rPr>
              <a:t> in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smtClean="0">
                <a:latin typeface="Times New Roman" charset="0"/>
              </a:rPr>
              <a:t> such that </a:t>
            </a:r>
            <a:r>
              <a:rPr lang="zh-TW" altLang="en-US" sz="2400" smtClean="0">
                <a:latin typeface="Times New Roman" charset="0"/>
              </a:rPr>
              <a:t>“</a:t>
            </a:r>
            <a:r>
              <a:rPr lang="en-US" altLang="zh-TW" sz="2400" smtClean="0">
                <a:latin typeface="Times New Roman" charset="0"/>
              </a:rPr>
              <a:t>CA</a:t>
            </a:r>
            <a:r>
              <a:rPr lang="zh-TW" altLang="en-US" sz="2400" smtClean="0">
                <a:latin typeface="Times New Roman" charset="0"/>
              </a:rPr>
              <a:t>”</a:t>
            </a:r>
            <a:r>
              <a:rPr lang="en-US" altLang="zh-TW" sz="2400" smtClean="0">
                <a:latin typeface="Times New Roman" charset="0"/>
              </a:rPr>
              <a:t> is the suffix of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i="1" baseline="-25000" smtClean="0">
                <a:latin typeface="Times New Roman" charset="0"/>
              </a:rPr>
              <a:t>1,6  </a:t>
            </a:r>
            <a:r>
              <a:rPr lang="en-US" altLang="zh-TW" sz="2400" smtClean="0">
                <a:latin typeface="Times New Roman" charset="0"/>
              </a:rPr>
              <a:t>and the left character to this substring </a:t>
            </a:r>
            <a:r>
              <a:rPr lang="zh-TW" altLang="en-US" sz="2400" smtClean="0">
                <a:latin typeface="Times New Roman" charset="0"/>
              </a:rPr>
              <a:t>“</a:t>
            </a:r>
            <a:r>
              <a:rPr lang="en-US" altLang="zh-TW" sz="2400" smtClean="0">
                <a:latin typeface="Times New Roman" charset="0"/>
              </a:rPr>
              <a:t>CA</a:t>
            </a:r>
            <a:r>
              <a:rPr lang="zh-TW" altLang="en-US" sz="2400" smtClean="0">
                <a:latin typeface="Times New Roman" charset="0"/>
              </a:rPr>
              <a:t>”</a:t>
            </a:r>
            <a:r>
              <a:rPr lang="en-US" altLang="zh-TW" sz="2400" smtClean="0">
                <a:latin typeface="Times New Roman" charset="0"/>
              </a:rPr>
              <a:t> in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smtClean="0">
                <a:latin typeface="Times New Roman" charset="0"/>
              </a:rPr>
              <a:t> is not equal to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i="1" baseline="-25000" smtClean="0">
                <a:latin typeface="Times New Roman" charset="0"/>
              </a:rPr>
              <a:t>10 </a:t>
            </a:r>
            <a:r>
              <a:rPr lang="en-US" altLang="zh-TW" sz="2400" smtClean="0">
                <a:latin typeface="Times New Roman" charset="0"/>
              </a:rPr>
              <a:t>=</a:t>
            </a:r>
            <a:r>
              <a:rPr lang="en-US" altLang="zh-TW" sz="2400" i="1" baseline="-25000" smtClean="0">
                <a:latin typeface="Times New Roman" charset="0"/>
              </a:rPr>
              <a:t> </a:t>
            </a:r>
            <a:r>
              <a:rPr lang="zh-TW" altLang="en-US" sz="2400" smtClean="0">
                <a:latin typeface="Times New Roman" charset="0"/>
              </a:rPr>
              <a:t>“</a:t>
            </a:r>
            <a:r>
              <a:rPr lang="en-US" altLang="zh-TW" sz="2400" smtClean="0">
                <a:latin typeface="Times New Roman" charset="0"/>
              </a:rPr>
              <a:t>T</a:t>
            </a:r>
            <a:r>
              <a:rPr lang="zh-TW" altLang="en-US" sz="2400" smtClean="0">
                <a:latin typeface="Times New Roman" charset="0"/>
              </a:rPr>
              <a:t>”</a:t>
            </a:r>
            <a:r>
              <a:rPr lang="en-US" altLang="zh-TW" sz="2400" smtClean="0">
                <a:latin typeface="Times New Roman" charset="0"/>
              </a:rPr>
              <a:t>.  Therefore, we can move the window at least </a:t>
            </a:r>
            <a:r>
              <a:rPr lang="en-US" altLang="zh-TW" sz="2400" i="1" smtClean="0">
                <a:latin typeface="Times New Roman" charset="0"/>
              </a:rPr>
              <a:t>m</a:t>
            </a:r>
            <a:r>
              <a:rPr lang="en-US" altLang="zh-TW" sz="2400" smtClean="0">
                <a:latin typeface="Times New Roman" charset="0"/>
              </a:rPr>
              <a:t>-</a:t>
            </a:r>
            <a:r>
              <a:rPr lang="en-US" altLang="zh-TW" sz="2400" i="1" smtClean="0">
                <a:latin typeface="Times New Roman" charset="0"/>
              </a:rPr>
              <a:t>j</a:t>
            </a:r>
            <a:r>
              <a:rPr lang="zh-TW" altLang="en-US" sz="2400" i="1" smtClean="0">
                <a:latin typeface="Times New Roman" charset="0"/>
              </a:rPr>
              <a:t>’</a:t>
            </a:r>
            <a:r>
              <a:rPr lang="en-US" altLang="zh-TW" sz="2400" i="1" smtClean="0">
                <a:latin typeface="Times New Roman" charset="0"/>
              </a:rPr>
              <a:t> </a:t>
            </a:r>
            <a:r>
              <a:rPr lang="en-US" altLang="zh-TW" sz="2400" smtClean="0">
                <a:latin typeface="Times New Roman" charset="0"/>
              </a:rPr>
              <a:t>(12-6=6) positions right</a:t>
            </a:r>
            <a:r>
              <a:rPr lang="en-US" altLang="zh-TW" sz="2400" i="1" smtClean="0">
                <a:latin typeface="Times New Roman" charset="0"/>
              </a:rPr>
              <a:t>.</a:t>
            </a:r>
          </a:p>
        </p:txBody>
      </p:sp>
      <p:graphicFrame>
        <p:nvGraphicFramePr>
          <p:cNvPr id="13316" name="Group 4"/>
          <p:cNvGraphicFramePr>
            <a:graphicFrameLocks noGrp="1"/>
          </p:cNvGraphicFramePr>
          <p:nvPr/>
        </p:nvGraphicFramePr>
        <p:xfrm>
          <a:off x="-107950" y="3009900"/>
          <a:ext cx="8135938" cy="792276"/>
        </p:xfrm>
        <a:graphic>
          <a:graphicData uri="http://schemas.openxmlformats.org/drawingml/2006/table">
            <a:tbl>
              <a:tblPr/>
              <a:tblGrid>
                <a:gridCol w="317500"/>
                <a:gridCol w="388938"/>
                <a:gridCol w="392112"/>
                <a:gridCol w="393700"/>
                <a:gridCol w="388938"/>
                <a:gridCol w="392112"/>
                <a:gridCol w="388938"/>
                <a:gridCol w="390525"/>
                <a:gridCol w="392112"/>
                <a:gridCol w="392113"/>
                <a:gridCol w="390525"/>
                <a:gridCol w="390525"/>
                <a:gridCol w="390525"/>
                <a:gridCol w="392112"/>
                <a:gridCol w="390525"/>
                <a:gridCol w="390525"/>
                <a:gridCol w="388938"/>
                <a:gridCol w="392112"/>
                <a:gridCol w="393700"/>
                <a:gridCol w="390525"/>
                <a:gridCol w="388938"/>
              </a:tblGrid>
              <a:tr h="335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87" name="Group 75"/>
          <p:cNvGraphicFramePr>
            <a:graphicFrameLocks noGrp="1"/>
          </p:cNvGraphicFramePr>
          <p:nvPr/>
        </p:nvGraphicFramePr>
        <p:xfrm>
          <a:off x="1836738" y="4221163"/>
          <a:ext cx="4999037" cy="793750"/>
        </p:xfrm>
        <a:graphic>
          <a:graphicData uri="http://schemas.openxmlformats.org/drawingml/2006/table">
            <a:tbl>
              <a:tblPr/>
              <a:tblGrid>
                <a:gridCol w="319087"/>
                <a:gridCol w="390525"/>
                <a:gridCol w="387350"/>
                <a:gridCol w="393700"/>
                <a:gridCol w="390525"/>
                <a:gridCol w="387350"/>
                <a:gridCol w="390525"/>
                <a:gridCol w="390525"/>
                <a:gridCol w="390525"/>
                <a:gridCol w="390525"/>
                <a:gridCol w="390525"/>
                <a:gridCol w="387350"/>
                <a:gridCol w="390525"/>
              </a:tblGrid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34" name="Text Box 122"/>
          <p:cNvSpPr txBox="1">
            <a:spLocks noChangeArrowheads="1"/>
          </p:cNvSpPr>
          <p:nvPr/>
        </p:nvSpPr>
        <p:spPr bwMode="auto">
          <a:xfrm>
            <a:off x="5581650" y="5013325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j=</a:t>
            </a:r>
            <a:r>
              <a:rPr lang="en-US" altLang="zh-TW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35" name="Text Box 123"/>
          <p:cNvSpPr txBox="1">
            <a:spLocks noChangeArrowheads="1"/>
          </p:cNvSpPr>
          <p:nvPr/>
        </p:nvSpPr>
        <p:spPr bwMode="auto">
          <a:xfrm>
            <a:off x="2081213" y="266065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s=</a:t>
            </a:r>
            <a:r>
              <a:rPr lang="en-US" altLang="zh-TW" sz="2000">
                <a:solidFill>
                  <a:srgbClr val="FF0000"/>
                </a:solidFill>
              </a:rPr>
              <a:t>6</a:t>
            </a:r>
            <a:endParaRPr lang="en-US" altLang="zh-TW" sz="2000" baseline="-25000">
              <a:solidFill>
                <a:srgbClr val="FF0000"/>
              </a:solidFill>
            </a:endParaRPr>
          </a:p>
        </p:txBody>
      </p:sp>
      <p:sp>
        <p:nvSpPr>
          <p:cNvPr id="13436" name="Text Box 124"/>
          <p:cNvSpPr txBox="1">
            <a:spLocks noChangeArrowheads="1"/>
          </p:cNvSpPr>
          <p:nvPr/>
        </p:nvSpPr>
        <p:spPr bwMode="auto">
          <a:xfrm>
            <a:off x="3635375" y="50482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j</a:t>
            </a:r>
            <a:r>
              <a:rPr lang="zh-TW" altLang="en-US" sz="2000" i="1">
                <a:solidFill>
                  <a:srgbClr val="FF0000"/>
                </a:solidFill>
              </a:rPr>
              <a:t>’</a:t>
            </a:r>
            <a:r>
              <a:rPr lang="en-US" altLang="zh-TW" sz="2000" i="1">
                <a:solidFill>
                  <a:srgbClr val="FF0000"/>
                </a:solidFill>
              </a:rPr>
              <a:t>=</a:t>
            </a:r>
            <a:r>
              <a:rPr lang="en-US" altLang="zh-TW" sz="2000">
                <a:solidFill>
                  <a:srgbClr val="FF0000"/>
                </a:solidFill>
              </a:rPr>
              <a:t>6</a:t>
            </a:r>
            <a:endParaRPr lang="en-US" altLang="zh-TW" sz="2000" baseline="-25000">
              <a:solidFill>
                <a:srgbClr val="FF0000"/>
              </a:solidFill>
            </a:endParaRPr>
          </a:p>
        </p:txBody>
      </p:sp>
      <p:sp>
        <p:nvSpPr>
          <p:cNvPr id="13437" name="Text Box 125"/>
          <p:cNvSpPr txBox="1">
            <a:spLocks noChangeArrowheads="1"/>
          </p:cNvSpPr>
          <p:nvPr/>
        </p:nvSpPr>
        <p:spPr bwMode="auto">
          <a:xfrm>
            <a:off x="5465763" y="26368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s+j-1</a:t>
            </a:r>
            <a:endParaRPr lang="en-US" altLang="zh-TW" sz="2000" i="1" baseline="-25000">
              <a:solidFill>
                <a:srgbClr val="FF0000"/>
              </a:solidFill>
            </a:endParaRPr>
          </a:p>
        </p:txBody>
      </p:sp>
      <p:sp>
        <p:nvSpPr>
          <p:cNvPr id="13438" name="Line 126"/>
          <p:cNvSpPr>
            <a:spLocks noChangeShapeType="1"/>
          </p:cNvSpPr>
          <p:nvPr/>
        </p:nvSpPr>
        <p:spPr bwMode="auto">
          <a:xfrm>
            <a:off x="2224088" y="6126163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39" name="Text Box 127"/>
          <p:cNvSpPr txBox="1">
            <a:spLocks noChangeArrowheads="1"/>
          </p:cNvSpPr>
          <p:nvPr/>
        </p:nvSpPr>
        <p:spPr bwMode="auto">
          <a:xfrm>
            <a:off x="2800350" y="5694363"/>
            <a:ext cx="863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b="1"/>
              <a:t>Shift</a:t>
            </a:r>
          </a:p>
        </p:txBody>
      </p:sp>
      <p:graphicFrame>
        <p:nvGraphicFramePr>
          <p:cNvPr id="13441" name="Group 129"/>
          <p:cNvGraphicFramePr>
            <a:graphicFrameLocks noGrp="1"/>
          </p:cNvGraphicFramePr>
          <p:nvPr>
            <p:ph sz="half" idx="2"/>
          </p:nvPr>
        </p:nvGraphicFramePr>
        <p:xfrm>
          <a:off x="4067175" y="5622925"/>
          <a:ext cx="5076825" cy="830266"/>
        </p:xfrm>
        <a:graphic>
          <a:graphicData uri="http://schemas.openxmlformats.org/drawingml/2006/table">
            <a:tbl>
              <a:tblPr/>
              <a:tblGrid>
                <a:gridCol w="358775"/>
                <a:gridCol w="393700"/>
                <a:gridCol w="390525"/>
                <a:gridCol w="396875"/>
                <a:gridCol w="393700"/>
                <a:gridCol w="390525"/>
                <a:gridCol w="393700"/>
                <a:gridCol w="393700"/>
                <a:gridCol w="393700"/>
                <a:gridCol w="393700"/>
                <a:gridCol w="393700"/>
                <a:gridCol w="390525"/>
                <a:gridCol w="393700"/>
              </a:tblGrid>
              <a:tr h="495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696" marB="4569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5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96" marB="4569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489" name="Line 177"/>
          <p:cNvSpPr>
            <a:spLocks noChangeShapeType="1"/>
          </p:cNvSpPr>
          <p:nvPr/>
        </p:nvSpPr>
        <p:spPr bwMode="auto">
          <a:xfrm>
            <a:off x="5868988" y="3789363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90" name="Text Box 178"/>
          <p:cNvSpPr txBox="1">
            <a:spLocks noChangeArrowheads="1"/>
          </p:cNvSpPr>
          <p:nvPr/>
        </p:nvSpPr>
        <p:spPr bwMode="auto">
          <a:xfrm>
            <a:off x="6878638" y="4508500"/>
            <a:ext cx="862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m=</a:t>
            </a:r>
            <a:r>
              <a:rPr lang="en-US" altLang="zh-TW" sz="20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3491" name="Text Box 179"/>
          <p:cNvSpPr txBox="1">
            <a:spLocks noChangeArrowheads="1"/>
          </p:cNvSpPr>
          <p:nvPr/>
        </p:nvSpPr>
        <p:spPr bwMode="auto">
          <a:xfrm>
            <a:off x="5938838" y="3789363"/>
            <a:ext cx="1081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>
                <a:solidFill>
                  <a:srgbClr val="FF0000"/>
                </a:solidFill>
              </a:rPr>
              <a:t>mismatch</a:t>
            </a:r>
          </a:p>
        </p:txBody>
      </p:sp>
      <p:sp>
        <p:nvSpPr>
          <p:cNvPr id="13492" name="Line 180"/>
          <p:cNvSpPr>
            <a:spLocks noChangeShapeType="1"/>
          </p:cNvSpPr>
          <p:nvPr/>
        </p:nvSpPr>
        <p:spPr bwMode="auto">
          <a:xfrm>
            <a:off x="5795963" y="6597650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93" name="Line 181"/>
          <p:cNvSpPr>
            <a:spLocks noChangeShapeType="1"/>
          </p:cNvSpPr>
          <p:nvPr/>
        </p:nvSpPr>
        <p:spPr bwMode="auto">
          <a:xfrm flipV="1">
            <a:off x="5795963" y="64531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94" name="Line 182"/>
          <p:cNvSpPr>
            <a:spLocks noChangeShapeType="1"/>
          </p:cNvSpPr>
          <p:nvPr/>
        </p:nvSpPr>
        <p:spPr bwMode="auto">
          <a:xfrm>
            <a:off x="8172450" y="64531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95" name="Rectangle 183"/>
          <p:cNvSpPr>
            <a:spLocks noChangeArrowheads="1"/>
          </p:cNvSpPr>
          <p:nvPr/>
        </p:nvSpPr>
        <p:spPr bwMode="auto">
          <a:xfrm>
            <a:off x="6732588" y="6551613"/>
            <a:ext cx="863600" cy="333375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1800"/>
              <a:t>A≠T</a:t>
            </a:r>
          </a:p>
        </p:txBody>
      </p:sp>
      <p:sp>
        <p:nvSpPr>
          <p:cNvPr id="13497" name="Line 185"/>
          <p:cNvSpPr>
            <a:spLocks noChangeShapeType="1"/>
          </p:cNvSpPr>
          <p:nvPr/>
        </p:nvSpPr>
        <p:spPr bwMode="auto">
          <a:xfrm>
            <a:off x="4211638" y="5084763"/>
            <a:ext cx="2089150" cy="5048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5A9D0-A729-1F40-AC02-41445392365B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647701"/>
          </a:xfrm>
        </p:spPr>
        <p:txBody>
          <a:bodyPr/>
          <a:lstStyle/>
          <a:p>
            <a:pPr>
              <a:defRPr/>
            </a:pPr>
            <a:r>
              <a:rPr lang="en-US" altLang="zh-TW" sz="3600" b="1" smtClean="0">
                <a:latin typeface="Times New Roman" charset="0"/>
              </a:rPr>
              <a:t>Good Suffix Rule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628775"/>
            <a:ext cx="7859712" cy="1584325"/>
          </a:xfrm>
        </p:spPr>
        <p:txBody>
          <a:bodyPr/>
          <a:lstStyle/>
          <a:p>
            <a:pPr marL="266700" indent="-266700">
              <a:defRPr/>
            </a:pPr>
            <a:r>
              <a:rPr lang="en-US" altLang="zh-TW" sz="2400" dirty="0" smtClean="0">
                <a:latin typeface="Times New Roman" charset="0"/>
              </a:rPr>
              <a:t>If a mismatch occurs in </a:t>
            </a:r>
            <a:r>
              <a:rPr lang="en-US" altLang="zh-TW" sz="2400" i="1" dirty="0" smtClean="0">
                <a:latin typeface="Times New Roman" charset="0"/>
              </a:rPr>
              <a:t>T</a:t>
            </a:r>
            <a:r>
              <a:rPr lang="en-US" altLang="zh-TW" sz="2400" i="1" baseline="-25000" dirty="0" smtClean="0">
                <a:latin typeface="Times New Roman" charset="0"/>
              </a:rPr>
              <a:t>s+j-</a:t>
            </a:r>
            <a:r>
              <a:rPr lang="en-US" altLang="zh-TW" sz="2400" baseline="-25000" dirty="0" smtClean="0">
                <a:latin typeface="Times New Roman" charset="0"/>
              </a:rPr>
              <a:t>1</a:t>
            </a:r>
            <a:r>
              <a:rPr lang="en-US" altLang="zh-TW" sz="2400" dirty="0" smtClean="0">
                <a:latin typeface="Times New Roman" charset="0"/>
              </a:rPr>
              <a:t>, we match </a:t>
            </a:r>
            <a:r>
              <a:rPr lang="en-US" altLang="zh-TW" sz="2400" i="1" dirty="0" err="1" smtClean="0">
                <a:latin typeface="Times New Roman" charset="0"/>
              </a:rPr>
              <a:t>T</a:t>
            </a:r>
            <a:r>
              <a:rPr lang="en-US" altLang="zh-TW" sz="2400" i="1" baseline="-25000" dirty="0" err="1" smtClean="0">
                <a:latin typeface="Times New Roman" charset="0"/>
              </a:rPr>
              <a:t>s+m-j</a:t>
            </a:r>
            <a:r>
              <a:rPr lang="zh-TW" altLang="en-US" sz="2400" i="1" baseline="-25000" dirty="0" smtClean="0">
                <a:latin typeface="Times New Roman" charset="0"/>
              </a:rPr>
              <a:t>’</a:t>
            </a:r>
            <a:r>
              <a:rPr lang="en-US" altLang="zh-TW" sz="2400" dirty="0" smtClean="0">
                <a:latin typeface="Times New Roman" charset="0"/>
              </a:rPr>
              <a:t> with </a:t>
            </a:r>
            <a:r>
              <a:rPr lang="en-US" altLang="zh-TW" sz="2400" i="1" dirty="0" smtClean="0">
                <a:latin typeface="Times New Roman" charset="0"/>
              </a:rPr>
              <a:t>P</a:t>
            </a:r>
            <a:r>
              <a:rPr lang="en-US" altLang="zh-TW" sz="2400" baseline="-25000" dirty="0" smtClean="0">
                <a:latin typeface="Times New Roman" charset="0"/>
              </a:rPr>
              <a:t>1</a:t>
            </a:r>
            <a:r>
              <a:rPr lang="en-US" altLang="zh-TW" sz="2400" dirty="0" smtClean="0">
                <a:latin typeface="Times New Roman" charset="0"/>
              </a:rPr>
              <a:t>, where </a:t>
            </a:r>
            <a:r>
              <a:rPr lang="en-US" altLang="zh-TW" sz="2400" i="1" dirty="0" smtClean="0">
                <a:latin typeface="Times New Roman" charset="0"/>
              </a:rPr>
              <a:t>j’ </a:t>
            </a:r>
            <a:r>
              <a:rPr lang="en-US" altLang="zh-TW" sz="2400" dirty="0" smtClean="0">
                <a:latin typeface="Times New Roman" charset="0"/>
              </a:rPr>
              <a:t>(1</a:t>
            </a:r>
            <a:r>
              <a:rPr lang="en-US" altLang="zh-TW" sz="2400" dirty="0" smtClean="0"/>
              <a:t>≦ </a:t>
            </a:r>
            <a:r>
              <a:rPr lang="en-US" altLang="zh-TW" sz="2400" i="1" dirty="0" smtClean="0">
                <a:latin typeface="Times New Roman" charset="0"/>
              </a:rPr>
              <a:t>j’</a:t>
            </a:r>
            <a:r>
              <a:rPr lang="en-US" altLang="zh-TW" sz="2400" dirty="0" smtClean="0">
                <a:latin typeface="Times New Roman" charset="0"/>
              </a:rPr>
              <a:t> </a:t>
            </a:r>
            <a:r>
              <a:rPr lang="en-US" altLang="zh-TW" sz="2400" dirty="0" smtClean="0"/>
              <a:t>≦</a:t>
            </a:r>
            <a:r>
              <a:rPr lang="en-US" altLang="zh-TW" sz="2400" dirty="0" smtClean="0">
                <a:latin typeface="Times New Roman" charset="0"/>
              </a:rPr>
              <a:t> </a:t>
            </a:r>
            <a:r>
              <a:rPr lang="en-US" altLang="zh-TW" sz="2400" i="1" dirty="0" smtClean="0">
                <a:latin typeface="Times New Roman" charset="0"/>
              </a:rPr>
              <a:t>m</a:t>
            </a:r>
            <a:r>
              <a:rPr lang="en-US" altLang="zh-TW" sz="2400" dirty="0" smtClean="0">
                <a:latin typeface="Times New Roman" charset="0"/>
              </a:rPr>
              <a:t>-</a:t>
            </a:r>
            <a:r>
              <a:rPr lang="en-US" altLang="zh-TW" sz="2400" i="1" dirty="0" smtClean="0">
                <a:latin typeface="Times New Roman" charset="0"/>
              </a:rPr>
              <a:t>j</a:t>
            </a:r>
            <a:r>
              <a:rPr lang="en-US" altLang="zh-TW" sz="2400" dirty="0" smtClean="0">
                <a:latin typeface="Times New Roman" charset="0"/>
              </a:rPr>
              <a:t>) is </a:t>
            </a:r>
            <a:r>
              <a:rPr lang="en-US" altLang="zh-TW" sz="2400" b="1" dirty="0" smtClean="0">
                <a:latin typeface="Times New Roman" charset="0"/>
              </a:rPr>
              <a:t>the largest position</a:t>
            </a:r>
            <a:r>
              <a:rPr lang="en-US" altLang="zh-TW" sz="2400" dirty="0" smtClean="0">
                <a:latin typeface="Times New Roman" charset="0"/>
              </a:rPr>
              <a:t> such that </a:t>
            </a:r>
          </a:p>
          <a:p>
            <a:pPr marL="266700" indent="-266700">
              <a:buFontTx/>
              <a:buNone/>
              <a:defRPr/>
            </a:pPr>
            <a:r>
              <a:rPr lang="en-US" altLang="zh-TW" sz="2400" b="1" i="1" dirty="0" smtClean="0">
                <a:latin typeface="Times New Roman" charset="0"/>
              </a:rPr>
              <a:t>		</a:t>
            </a:r>
            <a:r>
              <a:rPr lang="en-US" altLang="zh-TW" sz="2400" b="1" i="1" dirty="0" smtClean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US" altLang="zh-TW" sz="2400" b="1" i="1" baseline="-25000" dirty="0" smtClean="0">
                <a:solidFill>
                  <a:srgbClr val="0000FF"/>
                </a:solidFill>
                <a:latin typeface="Times New Roman" charset="0"/>
              </a:rPr>
              <a:t>1,j</a:t>
            </a:r>
            <a:r>
              <a:rPr lang="zh-TW" altLang="en-US" sz="2400" b="1" i="1" baseline="-25000" dirty="0" smtClean="0">
                <a:solidFill>
                  <a:srgbClr val="0000FF"/>
                </a:solidFill>
                <a:latin typeface="Times New Roman" charset="0"/>
              </a:rPr>
              <a:t>’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charset="0"/>
              </a:rPr>
              <a:t>  is a suffix of  </a:t>
            </a:r>
            <a:r>
              <a:rPr lang="en-US" altLang="zh-TW" sz="2400" b="1" i="1" dirty="0" smtClean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US" altLang="zh-TW" sz="2400" b="1" i="1" baseline="-25000" dirty="0" smtClean="0">
                <a:solidFill>
                  <a:srgbClr val="0000FF"/>
                </a:solidFill>
                <a:latin typeface="Times New Roman" charset="0"/>
              </a:rPr>
              <a:t>j+1,m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charset="0"/>
              </a:rPr>
              <a:t>. </a:t>
            </a:r>
          </a:p>
        </p:txBody>
      </p:sp>
      <p:graphicFrame>
        <p:nvGraphicFramePr>
          <p:cNvPr id="15364" name="Group 4"/>
          <p:cNvGraphicFramePr>
            <a:graphicFrameLocks noGrp="1"/>
          </p:cNvGraphicFramePr>
          <p:nvPr/>
        </p:nvGraphicFramePr>
        <p:xfrm>
          <a:off x="468313" y="3200400"/>
          <a:ext cx="8137525" cy="457200"/>
        </p:xfrm>
        <a:graphic>
          <a:graphicData uri="http://schemas.openxmlformats.org/drawingml/2006/table">
            <a:tbl>
              <a:tblPr/>
              <a:tblGrid>
                <a:gridCol w="358775"/>
                <a:gridCol w="1584325"/>
                <a:gridCol w="1914525"/>
                <a:gridCol w="390525"/>
                <a:gridCol w="1165225"/>
                <a:gridCol w="272415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2411413" y="5732463"/>
            <a:ext cx="237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5383" name="Group 23"/>
          <p:cNvGraphicFramePr>
            <a:graphicFrameLocks noGrp="1"/>
          </p:cNvGraphicFramePr>
          <p:nvPr/>
        </p:nvGraphicFramePr>
        <p:xfrm>
          <a:off x="2005013" y="4221163"/>
          <a:ext cx="3862387" cy="457200"/>
        </p:xfrm>
        <a:graphic>
          <a:graphicData uri="http://schemas.openxmlformats.org/drawingml/2006/table">
            <a:tbl>
              <a:tblPr/>
              <a:tblGrid>
                <a:gridCol w="385762"/>
                <a:gridCol w="771525"/>
                <a:gridCol w="1160463"/>
                <a:gridCol w="384175"/>
                <a:gridCol w="1160462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2411413" y="2852738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s</a:t>
            </a:r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2917825" y="465296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j</a:t>
            </a:r>
            <a:r>
              <a:rPr lang="zh-TW" altLang="en-US" sz="2000" i="1"/>
              <a:t>’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4357688" y="4652963"/>
            <a:ext cx="430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j</a:t>
            </a:r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5581650" y="4652963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m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2339975" y="465296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/>
              <a:t>1</a:t>
            </a:r>
          </a:p>
        </p:txBody>
      </p:sp>
      <p:sp>
        <p:nvSpPr>
          <p:cNvPr id="15406" name="Text Box 46"/>
          <p:cNvSpPr txBox="1">
            <a:spLocks noChangeArrowheads="1"/>
          </p:cNvSpPr>
          <p:nvPr/>
        </p:nvSpPr>
        <p:spPr bwMode="auto">
          <a:xfrm>
            <a:off x="3132138" y="5373688"/>
            <a:ext cx="863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b="1"/>
              <a:t>Shift</a:t>
            </a:r>
          </a:p>
        </p:txBody>
      </p:sp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4140200" y="2852738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s+j-</a:t>
            </a:r>
            <a:r>
              <a:rPr lang="en-US" altLang="zh-TW" sz="2000"/>
              <a:t>1</a:t>
            </a:r>
          </a:p>
        </p:txBody>
      </p: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4857750" y="2887663"/>
            <a:ext cx="1009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s+m-j</a:t>
            </a:r>
            <a:r>
              <a:rPr lang="zh-TW" altLang="en-US" sz="2000" i="1"/>
              <a:t>’</a:t>
            </a:r>
          </a:p>
        </p:txBody>
      </p:sp>
      <p:grpSp>
        <p:nvGrpSpPr>
          <p:cNvPr id="32811" name="Group 49"/>
          <p:cNvGrpSpPr>
            <a:grpSpLocks/>
          </p:cNvGrpSpPr>
          <p:nvPr/>
        </p:nvGrpSpPr>
        <p:grpSpPr bwMode="auto">
          <a:xfrm>
            <a:off x="5003800" y="5876925"/>
            <a:ext cx="3600450" cy="396875"/>
            <a:chOff x="3152" y="3566"/>
            <a:chExt cx="2268" cy="250"/>
          </a:xfrm>
        </p:grpSpPr>
        <p:sp>
          <p:nvSpPr>
            <p:cNvPr id="15410" name="Text Box 50"/>
            <p:cNvSpPr txBox="1">
              <a:spLocks noChangeArrowheads="1"/>
            </p:cNvSpPr>
            <p:nvPr/>
          </p:nvSpPr>
          <p:spPr bwMode="auto">
            <a:xfrm>
              <a:off x="3516" y="3566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sz="2000" i="1"/>
                <a:t>j</a:t>
              </a:r>
              <a:r>
                <a:rPr lang="zh-TW" altLang="en-US" sz="2000" i="1"/>
                <a:t>’</a:t>
              </a:r>
            </a:p>
          </p:txBody>
        </p:sp>
        <p:sp>
          <p:nvSpPr>
            <p:cNvPr id="15411" name="Text Box 51"/>
            <p:cNvSpPr txBox="1">
              <a:spLocks noChangeArrowheads="1"/>
            </p:cNvSpPr>
            <p:nvPr/>
          </p:nvSpPr>
          <p:spPr bwMode="auto">
            <a:xfrm>
              <a:off x="4423" y="3566"/>
              <a:ext cx="2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sz="2000" i="1"/>
                <a:t>j</a:t>
              </a:r>
            </a:p>
          </p:txBody>
        </p:sp>
        <p:sp>
          <p:nvSpPr>
            <p:cNvPr id="15412" name="Text Box 52"/>
            <p:cNvSpPr txBox="1">
              <a:spLocks noChangeArrowheads="1"/>
            </p:cNvSpPr>
            <p:nvPr/>
          </p:nvSpPr>
          <p:spPr bwMode="auto">
            <a:xfrm>
              <a:off x="5194" y="3566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sz="2000" i="1"/>
                <a:t>m</a:t>
              </a:r>
            </a:p>
          </p:txBody>
        </p:sp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3152" y="3566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sz="2000"/>
                <a:t>1</a:t>
              </a:r>
            </a:p>
          </p:txBody>
        </p:sp>
      </p:grpSp>
      <p:sp>
        <p:nvSpPr>
          <p:cNvPr id="15414" name="Text Box 54"/>
          <p:cNvSpPr txBox="1">
            <a:spLocks noChangeArrowheads="1"/>
          </p:cNvSpPr>
          <p:nvPr/>
        </p:nvSpPr>
        <p:spPr bwMode="auto">
          <a:xfrm>
            <a:off x="900113" y="6092825"/>
            <a:ext cx="4176712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dirty="0"/>
              <a:t>P.S. : t</a:t>
            </a:r>
            <a:r>
              <a:rPr lang="en-US" altLang="zh-TW" i="1" dirty="0"/>
              <a:t>’</a:t>
            </a:r>
            <a:r>
              <a:rPr lang="en-US" altLang="zh-TW" dirty="0"/>
              <a:t> is suffix of substring t.</a:t>
            </a:r>
          </a:p>
        </p:txBody>
      </p:sp>
      <p:graphicFrame>
        <p:nvGraphicFramePr>
          <p:cNvPr id="15415" name="Group 55"/>
          <p:cNvGraphicFramePr>
            <a:graphicFrameLocks noGrp="1"/>
          </p:cNvGraphicFramePr>
          <p:nvPr>
            <p:ph sz="half" idx="2"/>
          </p:nvPr>
        </p:nvGraphicFramePr>
        <p:xfrm>
          <a:off x="4716463" y="5421313"/>
          <a:ext cx="3887787" cy="457200"/>
        </p:xfrm>
        <a:graphic>
          <a:graphicData uri="http://schemas.openxmlformats.org/drawingml/2006/table">
            <a:tbl>
              <a:tblPr/>
              <a:tblGrid>
                <a:gridCol w="387350"/>
                <a:gridCol w="776287"/>
                <a:gridCol w="1169988"/>
                <a:gridCol w="385762"/>
                <a:gridCol w="11684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5434" name="Rectangle 74"/>
          <p:cNvSpPr>
            <a:spLocks noChangeArrowheads="1"/>
          </p:cNvSpPr>
          <p:nvPr/>
        </p:nvSpPr>
        <p:spPr bwMode="auto">
          <a:xfrm>
            <a:off x="5076825" y="4581525"/>
            <a:ext cx="792163" cy="431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/>
              <a:t>t</a:t>
            </a:r>
            <a:r>
              <a:rPr lang="zh-TW" altLang="en-US"/>
              <a:t>’</a:t>
            </a:r>
          </a:p>
        </p:txBody>
      </p:sp>
      <p:sp>
        <p:nvSpPr>
          <p:cNvPr id="15435" name="Rectangle 75"/>
          <p:cNvSpPr>
            <a:spLocks noChangeArrowheads="1"/>
          </p:cNvSpPr>
          <p:nvPr/>
        </p:nvSpPr>
        <p:spPr bwMode="auto">
          <a:xfrm>
            <a:off x="5076825" y="3573463"/>
            <a:ext cx="792163" cy="431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/>
              <a:t>t</a:t>
            </a:r>
            <a:r>
              <a:rPr lang="zh-TW" altLang="en-US"/>
              <a:t>’</a:t>
            </a:r>
          </a:p>
        </p:txBody>
      </p:sp>
      <p:sp>
        <p:nvSpPr>
          <p:cNvPr id="15436" name="Text Box 76"/>
          <p:cNvSpPr txBox="1">
            <a:spLocks noChangeArrowheads="1"/>
          </p:cNvSpPr>
          <p:nvPr/>
        </p:nvSpPr>
        <p:spPr bwMode="auto">
          <a:xfrm>
            <a:off x="468313" y="549275"/>
            <a:ext cx="828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/>
              <a:t>Good Suffix Rule 2 is used only when Good Suffix Rule 1 can not be used. That is, t does not appear in P(1, j).  Thus, t is </a:t>
            </a:r>
            <a:r>
              <a:rPr lang="en-US" altLang="zh-TW" b="1" dirty="0"/>
              <a:t>unique</a:t>
            </a:r>
            <a:r>
              <a:rPr lang="en-US" altLang="zh-TW" dirty="0"/>
              <a:t> in P.</a:t>
            </a:r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 flipV="1">
            <a:off x="2843213" y="4795838"/>
            <a:ext cx="0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 flipV="1">
            <a:off x="5435600" y="5013325"/>
            <a:ext cx="0" cy="215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2843213" y="5229225"/>
            <a:ext cx="25923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3C033-48FB-2447-9307-B4EBB0AE22EC}" type="slidenum">
              <a:rPr lang="en-US" altLang="zh-TW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>
                <a:latin typeface="Times New Roman" charset="0"/>
              </a:rPr>
              <a:t>Rule:  Unique Substring Rule</a:t>
            </a:r>
            <a:r>
              <a:rPr lang="en-US" altLang="zh-TW" dirty="0" smtClean="0">
                <a:latin typeface="Times New Roman" charset="0"/>
              </a:rPr>
              <a:t>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686800" cy="52562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TW" sz="2400" smtClean="0">
                <a:latin typeface="Times New Roman" charset="0"/>
              </a:rPr>
              <a:t>The substring </a:t>
            </a:r>
            <a:r>
              <a:rPr lang="en-US" altLang="zh-TW" sz="2400" i="1" smtClean="0">
                <a:latin typeface="Times New Roman" charset="0"/>
              </a:rPr>
              <a:t>u</a:t>
            </a:r>
            <a:r>
              <a:rPr lang="en-US" altLang="zh-TW" sz="2400" smtClean="0">
                <a:latin typeface="Times New Roman" charset="0"/>
              </a:rPr>
              <a:t> appears in </a:t>
            </a:r>
            <a:r>
              <a:rPr lang="en-US" altLang="zh-TW" sz="2400" i="1" smtClean="0">
                <a:latin typeface="Times New Roman" charset="0"/>
              </a:rPr>
              <a:t>P </a:t>
            </a:r>
            <a:r>
              <a:rPr lang="en-US" altLang="zh-TW" sz="2400" smtClean="0">
                <a:latin typeface="Times New Roman" charset="0"/>
              </a:rPr>
              <a:t>exactly once.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2400" smtClean="0">
                <a:latin typeface="Times New Roman" charset="0"/>
              </a:rPr>
              <a:t>If the substring </a:t>
            </a:r>
            <a:r>
              <a:rPr lang="en-US" altLang="zh-TW" sz="2400" i="1" smtClean="0">
                <a:latin typeface="Times New Roman" charset="0"/>
              </a:rPr>
              <a:t>u</a:t>
            </a:r>
            <a:r>
              <a:rPr lang="en-US" altLang="zh-TW" sz="2400" smtClean="0">
                <a:latin typeface="Times New Roman" charset="0"/>
              </a:rPr>
              <a:t> matches with </a:t>
            </a:r>
            <a:r>
              <a:rPr lang="en-US" altLang="zh-TW" sz="2400" i="1" smtClean="0">
                <a:latin typeface="Times New Roman" charset="0"/>
              </a:rPr>
              <a:t>T</a:t>
            </a:r>
            <a:r>
              <a:rPr lang="en-US" altLang="zh-TW" sz="2400" i="1" baseline="-25000" smtClean="0">
                <a:latin typeface="Times New Roman" charset="0"/>
              </a:rPr>
              <a:t>i,j</a:t>
            </a:r>
            <a:r>
              <a:rPr lang="en-US" altLang="zh-TW" sz="2400" baseline="-25000" smtClean="0">
                <a:latin typeface="Times New Roman" charset="0"/>
              </a:rPr>
              <a:t> </a:t>
            </a:r>
            <a:r>
              <a:rPr lang="en-US" altLang="zh-TW" sz="2400" smtClean="0">
                <a:latin typeface="Times New Roman" charset="0"/>
              </a:rPr>
              <a:t>, no matter whether a mismatch occurs in some position of </a:t>
            </a:r>
            <a:r>
              <a:rPr lang="en-US" altLang="zh-TW" sz="2400" i="1" smtClean="0">
                <a:latin typeface="Times New Roman" charset="0"/>
              </a:rPr>
              <a:t>P </a:t>
            </a:r>
            <a:r>
              <a:rPr lang="en-US" altLang="zh-TW" sz="2400" smtClean="0">
                <a:latin typeface="Times New Roman" charset="0"/>
              </a:rPr>
              <a:t>or not</a:t>
            </a:r>
            <a:r>
              <a:rPr lang="en-US" altLang="zh-TW" sz="2400" i="1" smtClean="0">
                <a:latin typeface="Times New Roman" charset="0"/>
              </a:rPr>
              <a:t>, </a:t>
            </a:r>
            <a:r>
              <a:rPr lang="en-US" altLang="zh-TW" sz="2400" smtClean="0">
                <a:latin typeface="Times New Roman" charset="0"/>
              </a:rPr>
              <a:t>we can slide the window by </a:t>
            </a:r>
            <a:r>
              <a:rPr lang="en-US" altLang="zh-TW" sz="2400" i="1" smtClean="0">
                <a:latin typeface="Times New Roman" charset="0"/>
              </a:rPr>
              <a:t>l.</a:t>
            </a:r>
            <a:r>
              <a:rPr lang="en-US" altLang="zh-TW" sz="2400" smtClean="0">
                <a:latin typeface="Times New Roman" charset="0"/>
              </a:rPr>
              <a:t> </a:t>
            </a:r>
            <a:r>
              <a:rPr lang="en-US" altLang="zh-TW" sz="2400" i="1" baseline="-25000" smtClean="0">
                <a:latin typeface="Times New Roman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TW" sz="1400" i="1" smtClean="0">
                <a:latin typeface="Times New Roman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TW" sz="2800" i="1" smtClean="0">
                <a:latin typeface="Times New Roman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TW" sz="2800" i="1" smtClean="0">
                <a:latin typeface="Times New Roman" charset="0"/>
              </a:rPr>
              <a:t> T: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zh-TW" sz="2800" i="1" smtClean="0">
              <a:latin typeface="Times New Roman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TW" sz="2800" i="1" smtClean="0">
                <a:latin typeface="Times New Roman" charset="0"/>
              </a:rPr>
              <a:t>   P: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zh-TW" sz="2800" i="1" smtClean="0">
              <a:latin typeface="Times New Roman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zh-TW" sz="2800" i="1" smtClean="0">
              <a:latin typeface="Times New Roman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zh-TW" sz="2800" i="1" smtClean="0">
              <a:latin typeface="Times New Roman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altLang="zh-TW" sz="2000" i="1" smtClean="0">
                <a:latin typeface="Times New Roman" charset="0"/>
              </a:rPr>
              <a:t>     </a:t>
            </a:r>
            <a:endParaRPr kumimoji="0" lang="en-US" altLang="zh-TW" sz="2400" smtClean="0">
              <a:latin typeface="Times New Roman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kumimoji="0" lang="en-US" altLang="zh-TW" sz="2400" smtClean="0">
                <a:latin typeface="Times New Roman" charset="0"/>
              </a:rPr>
              <a:t>The string </a:t>
            </a:r>
            <a:r>
              <a:rPr kumimoji="0" lang="en-US" altLang="zh-TW" sz="2400" i="1" smtClean="0">
                <a:latin typeface="Times New Roman" charset="0"/>
              </a:rPr>
              <a:t>s</a:t>
            </a:r>
            <a:r>
              <a:rPr kumimoji="0" lang="en-US" altLang="zh-TW" sz="2400" smtClean="0">
                <a:latin typeface="Times New Roman" charset="0"/>
              </a:rPr>
              <a:t> is the longest prefix of </a:t>
            </a:r>
            <a:r>
              <a:rPr kumimoji="0" lang="en-US" altLang="zh-TW" sz="2400" i="1" smtClean="0">
                <a:latin typeface="Times New Roman" charset="0"/>
              </a:rPr>
              <a:t>P</a:t>
            </a:r>
            <a:r>
              <a:rPr kumimoji="0" lang="en-US" altLang="zh-TW" sz="2400" smtClean="0">
                <a:latin typeface="Times New Roman" charset="0"/>
              </a:rPr>
              <a:t> which equals to a suffix of </a:t>
            </a:r>
            <a:r>
              <a:rPr kumimoji="0" lang="en-US" altLang="zh-TW" sz="2400" i="1" smtClean="0">
                <a:latin typeface="Times New Roman" charset="0"/>
              </a:rPr>
              <a:t>u</a:t>
            </a:r>
            <a:r>
              <a:rPr kumimoji="0" lang="en-US" altLang="zh-TW" sz="2400" smtClean="0">
                <a:latin typeface="Times New Roman" charset="0"/>
              </a:rPr>
              <a:t>.</a:t>
            </a:r>
          </a:p>
        </p:txBody>
      </p:sp>
      <p:graphicFrame>
        <p:nvGraphicFramePr>
          <p:cNvPr id="119812" name="Group 4"/>
          <p:cNvGraphicFramePr>
            <a:graphicFrameLocks noGrp="1"/>
          </p:cNvGraphicFramePr>
          <p:nvPr/>
        </p:nvGraphicFramePr>
        <p:xfrm>
          <a:off x="1441450" y="3182938"/>
          <a:ext cx="6724650" cy="368300"/>
        </p:xfrm>
        <a:graphic>
          <a:graphicData uri="http://schemas.openxmlformats.org/drawingml/2006/table">
            <a:tbl>
              <a:tblPr/>
              <a:tblGrid>
                <a:gridCol w="2443163"/>
                <a:gridCol w="309562"/>
                <a:gridCol w="566738"/>
                <a:gridCol w="3405187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0000" marR="90000" marT="46848" marB="46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0000" marR="90000" marT="46848" marB="468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s</a:t>
                      </a:r>
                    </a:p>
                  </a:txBody>
                  <a:tcPr marL="90000" marR="90000" marT="46848" marB="468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0000" marR="90000" marT="46848" marB="468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824" name="Group 16"/>
          <p:cNvGraphicFramePr>
            <a:graphicFrameLocks noGrp="1"/>
          </p:cNvGraphicFramePr>
          <p:nvPr/>
        </p:nvGraphicFramePr>
        <p:xfrm>
          <a:off x="2055813" y="3884613"/>
          <a:ext cx="4167187" cy="365326"/>
        </p:xfrm>
        <a:graphic>
          <a:graphicData uri="http://schemas.openxmlformats.org/drawingml/2006/table">
            <a:tbl>
              <a:tblPr/>
              <a:tblGrid>
                <a:gridCol w="500062"/>
                <a:gridCol w="1319213"/>
                <a:gridCol w="333375"/>
                <a:gridCol w="581025"/>
                <a:gridCol w="1433512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s</a:t>
                      </a:r>
                    </a:p>
                  </a:txBody>
                  <a:tcPr marT="45503" marB="455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s</a:t>
                      </a: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503" marB="455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838" name="Group 30"/>
          <p:cNvGraphicFramePr>
            <a:graphicFrameLocks noGrp="1"/>
          </p:cNvGraphicFramePr>
          <p:nvPr/>
        </p:nvGraphicFramePr>
        <p:xfrm>
          <a:off x="4210050" y="4819650"/>
          <a:ext cx="3954463" cy="365326"/>
        </p:xfrm>
        <a:graphic>
          <a:graphicData uri="http://schemas.openxmlformats.org/drawingml/2006/table">
            <a:tbl>
              <a:tblPr/>
              <a:tblGrid>
                <a:gridCol w="609600"/>
                <a:gridCol w="1233488"/>
                <a:gridCol w="900112"/>
                <a:gridCol w="1211263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s</a:t>
                      </a:r>
                    </a:p>
                  </a:txBody>
                  <a:tcPr marT="45503" marB="455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u</a:t>
                      </a: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503" marB="455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9850" name="Text Box 42"/>
          <p:cNvSpPr txBox="1">
            <a:spLocks noChangeArrowheads="1"/>
          </p:cNvSpPr>
          <p:nvPr/>
        </p:nvSpPr>
        <p:spPr bwMode="auto">
          <a:xfrm>
            <a:off x="3779838" y="2708275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i</a:t>
            </a:r>
          </a:p>
        </p:txBody>
      </p:sp>
      <p:sp>
        <p:nvSpPr>
          <p:cNvPr id="119851" name="Text Box 43"/>
          <p:cNvSpPr txBox="1">
            <a:spLocks noChangeArrowheads="1"/>
          </p:cNvSpPr>
          <p:nvPr/>
        </p:nvSpPr>
        <p:spPr bwMode="auto">
          <a:xfrm>
            <a:off x="4643438" y="2708275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j</a:t>
            </a:r>
          </a:p>
        </p:txBody>
      </p:sp>
      <p:sp>
        <p:nvSpPr>
          <p:cNvPr id="119852" name="Line 44"/>
          <p:cNvSpPr>
            <a:spLocks noChangeShapeType="1"/>
          </p:cNvSpPr>
          <p:nvPr/>
        </p:nvSpPr>
        <p:spPr bwMode="auto">
          <a:xfrm>
            <a:off x="2044700" y="3540125"/>
            <a:ext cx="0" cy="20732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9853" name="Line 45"/>
          <p:cNvSpPr>
            <a:spLocks noChangeShapeType="1"/>
          </p:cNvSpPr>
          <p:nvPr/>
        </p:nvSpPr>
        <p:spPr bwMode="auto">
          <a:xfrm flipV="1">
            <a:off x="4210050" y="4251325"/>
            <a:ext cx="3175" cy="1320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9854" name="Line 46"/>
          <p:cNvSpPr>
            <a:spLocks noChangeShapeType="1"/>
          </p:cNvSpPr>
          <p:nvPr/>
        </p:nvSpPr>
        <p:spPr bwMode="auto">
          <a:xfrm>
            <a:off x="2106613" y="545623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9855" name="Text Box 47"/>
          <p:cNvSpPr txBox="1">
            <a:spLocks noChangeArrowheads="1"/>
          </p:cNvSpPr>
          <p:nvPr/>
        </p:nvSpPr>
        <p:spPr bwMode="auto">
          <a:xfrm>
            <a:off x="2894013" y="549275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l</a:t>
            </a:r>
          </a:p>
        </p:txBody>
      </p:sp>
      <p:sp>
        <p:nvSpPr>
          <p:cNvPr id="119856" name="Text Box 48"/>
          <p:cNvSpPr txBox="1">
            <a:spLocks noChangeArrowheads="1"/>
          </p:cNvSpPr>
          <p:nvPr/>
        </p:nvSpPr>
        <p:spPr bwMode="auto">
          <a:xfrm>
            <a:off x="4211638" y="3500438"/>
            <a:ext cx="261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u</a:t>
            </a:r>
          </a:p>
        </p:txBody>
      </p:sp>
      <p:sp>
        <p:nvSpPr>
          <p:cNvPr id="119857" name="Line 49"/>
          <p:cNvSpPr>
            <a:spLocks noChangeShapeType="1"/>
          </p:cNvSpPr>
          <p:nvPr/>
        </p:nvSpPr>
        <p:spPr bwMode="auto">
          <a:xfrm>
            <a:off x="3922713" y="3789363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9858" name="Text Box 50"/>
          <p:cNvSpPr txBox="1">
            <a:spLocks noChangeArrowheads="1"/>
          </p:cNvSpPr>
          <p:nvPr/>
        </p:nvSpPr>
        <p:spPr bwMode="auto">
          <a:xfrm>
            <a:off x="4211638" y="2781300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u</a:t>
            </a:r>
          </a:p>
        </p:txBody>
      </p:sp>
      <p:sp>
        <p:nvSpPr>
          <p:cNvPr id="119859" name="Line 51"/>
          <p:cNvSpPr>
            <a:spLocks noChangeShapeType="1"/>
          </p:cNvSpPr>
          <p:nvPr/>
        </p:nvSpPr>
        <p:spPr bwMode="auto">
          <a:xfrm>
            <a:off x="3922713" y="3070225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DBE61D-F203-5F49-A626-3B58E76B63E0}" type="slidenum">
              <a:rPr lang="en-US" altLang="zh-TW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>
                <a:latin typeface="Times New Roman" charset="0"/>
              </a:rPr>
              <a:t>The Suffix to Prefix Rule</a:t>
            </a:r>
            <a:r>
              <a:rPr lang="en-US" altLang="zh-TW" sz="4000" dirty="0" smtClean="0"/>
              <a:t>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147050" cy="4929188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latin typeface="Times New Roman" charset="0"/>
              </a:rPr>
              <a:t>For a window to have any chance to match a pattern, in some way, there must be a suffix of the window which is equal to a prefix of the pattern.</a:t>
            </a:r>
          </a:p>
          <a:p>
            <a:pPr>
              <a:defRPr/>
            </a:pPr>
            <a:endParaRPr lang="en-US" altLang="zh-TW" smtClean="0"/>
          </a:p>
          <a:p>
            <a:pPr>
              <a:defRPr/>
            </a:pPr>
            <a:endParaRPr lang="zh-TW" altLang="en-US" sz="2800" smtClean="0"/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8113" y="3297238"/>
          <a:ext cx="6405562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" name="Visio" r:id="rId3" imgW="5092700" imgH="1485900" progId="Visio.Drawing.11">
                  <p:embed/>
                </p:oleObj>
              </mc:Choice>
              <mc:Fallback>
                <p:oleObj name="Visio" r:id="rId3" imgW="5092700" imgH="14859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3297238"/>
                        <a:ext cx="6405562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827088" y="3357563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/>
              <a:t>T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827088" y="4718050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CEC9E-55D1-3D45-8183-AE2861A9D634}" type="slidenum">
              <a:rPr lang="en-US" altLang="zh-TW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65813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latin typeface="Times New Roman" charset="0"/>
              </a:rPr>
              <a:t>Note that the above rule also uses Rule 1.</a:t>
            </a:r>
          </a:p>
          <a:p>
            <a:pPr>
              <a:defRPr/>
            </a:pPr>
            <a:r>
              <a:rPr lang="en-US" altLang="zh-TW" smtClean="0">
                <a:latin typeface="Times New Roman" charset="0"/>
              </a:rPr>
              <a:t>It should also be noted that the unique substring is the shorter and the more right-sided the better.</a:t>
            </a:r>
          </a:p>
          <a:p>
            <a:pPr>
              <a:defRPr/>
            </a:pPr>
            <a:r>
              <a:rPr lang="en-US" altLang="zh-TW" smtClean="0">
                <a:latin typeface="Times New Roman" charset="0"/>
              </a:rPr>
              <a:t>A short </a:t>
            </a:r>
            <a:r>
              <a:rPr lang="en-US" altLang="zh-TW" i="1" smtClean="0">
                <a:latin typeface="Times New Roman" charset="0"/>
              </a:rPr>
              <a:t>u</a:t>
            </a:r>
            <a:r>
              <a:rPr lang="en-US" altLang="zh-TW" smtClean="0">
                <a:latin typeface="Times New Roman" charset="0"/>
              </a:rPr>
              <a:t> guarantees a short (or even empty) </a:t>
            </a:r>
            <a:r>
              <a:rPr lang="en-US" altLang="zh-TW" i="1" smtClean="0">
                <a:latin typeface="Times New Roman" charset="0"/>
              </a:rPr>
              <a:t>s</a:t>
            </a:r>
            <a:r>
              <a:rPr lang="en-US" altLang="zh-TW" smtClean="0">
                <a:latin typeface="Times New Roman" charset="0"/>
              </a:rPr>
              <a:t> which is desirable. </a:t>
            </a:r>
          </a:p>
        </p:txBody>
      </p:sp>
      <p:graphicFrame>
        <p:nvGraphicFramePr>
          <p:cNvPr id="120835" name="Group 3"/>
          <p:cNvGraphicFramePr>
            <a:graphicFrameLocks noGrp="1"/>
          </p:cNvGraphicFramePr>
          <p:nvPr/>
        </p:nvGraphicFramePr>
        <p:xfrm>
          <a:off x="1476375" y="3660775"/>
          <a:ext cx="5807075" cy="368300"/>
        </p:xfrm>
        <a:graphic>
          <a:graphicData uri="http://schemas.openxmlformats.org/drawingml/2006/table">
            <a:tbl>
              <a:tblPr/>
              <a:tblGrid>
                <a:gridCol w="2443163"/>
                <a:gridCol w="917575"/>
                <a:gridCol w="2446337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0000" marR="90000" marT="46848" marB="46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u</a:t>
                      </a:r>
                    </a:p>
                  </a:txBody>
                  <a:tcPr marL="90000" marR="90000" marT="46848" marB="468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0000" marR="90000" marT="46848" marB="4684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845" name="Group 13"/>
          <p:cNvGraphicFramePr>
            <a:graphicFrameLocks noGrp="1"/>
          </p:cNvGraphicFramePr>
          <p:nvPr/>
        </p:nvGraphicFramePr>
        <p:xfrm>
          <a:off x="2090738" y="4362450"/>
          <a:ext cx="4167187" cy="365326"/>
        </p:xfrm>
        <a:graphic>
          <a:graphicData uri="http://schemas.openxmlformats.org/drawingml/2006/table">
            <a:tbl>
              <a:tblPr/>
              <a:tblGrid>
                <a:gridCol w="500062"/>
                <a:gridCol w="1319213"/>
                <a:gridCol w="333375"/>
                <a:gridCol w="581025"/>
                <a:gridCol w="1433512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s</a:t>
                      </a:r>
                    </a:p>
                  </a:txBody>
                  <a:tcPr marT="45503" marB="455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s</a:t>
                      </a: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503" marB="455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859" name="Group 27"/>
          <p:cNvGraphicFramePr>
            <a:graphicFrameLocks noGrp="1"/>
          </p:cNvGraphicFramePr>
          <p:nvPr/>
        </p:nvGraphicFramePr>
        <p:xfrm>
          <a:off x="4244975" y="5297488"/>
          <a:ext cx="3954463" cy="365326"/>
        </p:xfrm>
        <a:graphic>
          <a:graphicData uri="http://schemas.openxmlformats.org/drawingml/2006/table">
            <a:tbl>
              <a:tblPr/>
              <a:tblGrid>
                <a:gridCol w="609600"/>
                <a:gridCol w="1233488"/>
                <a:gridCol w="900112"/>
                <a:gridCol w="1211263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s</a:t>
                      </a:r>
                    </a:p>
                  </a:txBody>
                  <a:tcPr marT="45503" marB="455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u</a:t>
                      </a:r>
                    </a:p>
                  </a:txBody>
                  <a:tcPr marT="45503" marB="455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503" marB="455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871" name="Text Box 39"/>
          <p:cNvSpPr txBox="1">
            <a:spLocks noChangeArrowheads="1"/>
          </p:cNvSpPr>
          <p:nvPr/>
        </p:nvSpPr>
        <p:spPr bwMode="auto">
          <a:xfrm>
            <a:off x="3829050" y="3284538"/>
            <a:ext cx="261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i</a:t>
            </a:r>
          </a:p>
        </p:txBody>
      </p:sp>
      <p:sp>
        <p:nvSpPr>
          <p:cNvPr id="120872" name="Text Box 40"/>
          <p:cNvSpPr txBox="1">
            <a:spLocks noChangeArrowheads="1"/>
          </p:cNvSpPr>
          <p:nvPr/>
        </p:nvSpPr>
        <p:spPr bwMode="auto">
          <a:xfrm>
            <a:off x="4708525" y="3290888"/>
            <a:ext cx="261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j</a:t>
            </a:r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2079625" y="4017963"/>
            <a:ext cx="0" cy="20732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 flipV="1">
            <a:off x="4244975" y="4729163"/>
            <a:ext cx="3175" cy="1320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>
            <a:off x="2141538" y="593407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0876" name="Text Box 44"/>
          <p:cNvSpPr txBox="1">
            <a:spLocks noChangeArrowheads="1"/>
          </p:cNvSpPr>
          <p:nvPr/>
        </p:nvSpPr>
        <p:spPr bwMode="auto">
          <a:xfrm>
            <a:off x="2928938" y="5970588"/>
            <a:ext cx="261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l</a:t>
            </a:r>
          </a:p>
        </p:txBody>
      </p:sp>
      <p:sp>
        <p:nvSpPr>
          <p:cNvPr id="120877" name="Text Box 45"/>
          <p:cNvSpPr txBox="1">
            <a:spLocks noChangeArrowheads="1"/>
          </p:cNvSpPr>
          <p:nvPr/>
        </p:nvSpPr>
        <p:spPr bwMode="auto">
          <a:xfrm>
            <a:off x="4246563" y="3978275"/>
            <a:ext cx="26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 i="1"/>
              <a:t>u</a:t>
            </a:r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>
            <a:off x="3957638" y="42672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AADDC-3345-8A4B-83F9-BECABF13C49E}" type="slidenum">
              <a:rPr lang="en-US" altLang="zh-TW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404813"/>
            <a:ext cx="8497888" cy="237648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400" smtClean="0">
                <a:latin typeface="Times New Roman" charset="0"/>
              </a:rPr>
              <a:t>Ex: Suppose that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i="1" baseline="-25000" smtClean="0">
                <a:latin typeface="Times New Roman" charset="0"/>
              </a:rPr>
              <a:t>1</a:t>
            </a:r>
            <a:r>
              <a:rPr lang="en-US" altLang="zh-TW" sz="2400" smtClean="0">
                <a:latin typeface="Times New Roman" charset="0"/>
              </a:rPr>
              <a:t> is aligned to </a:t>
            </a:r>
            <a:r>
              <a:rPr lang="en-US" altLang="zh-TW" sz="2400" i="1" smtClean="0">
                <a:latin typeface="Times New Roman" charset="0"/>
              </a:rPr>
              <a:t>T</a:t>
            </a:r>
            <a:r>
              <a:rPr lang="en-US" altLang="zh-TW" sz="2400" i="1" baseline="-25000" smtClean="0">
                <a:latin typeface="Times New Roman" charset="0"/>
              </a:rPr>
              <a:t>6</a:t>
            </a:r>
            <a:r>
              <a:rPr lang="en-US" altLang="zh-TW" sz="2400" smtClean="0">
                <a:latin typeface="Times New Roman" charset="0"/>
              </a:rPr>
              <a:t> now.  We compare pair-wise between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smtClean="0">
                <a:latin typeface="Times New Roman" charset="0"/>
              </a:rPr>
              <a:t> and </a:t>
            </a:r>
            <a:r>
              <a:rPr lang="en-US" altLang="zh-TW" sz="2400" i="1" smtClean="0">
                <a:latin typeface="Times New Roman" charset="0"/>
              </a:rPr>
              <a:t>T</a:t>
            </a:r>
            <a:r>
              <a:rPr lang="en-US" altLang="zh-TW" sz="2400" smtClean="0">
                <a:latin typeface="Times New Roman" charset="0"/>
              </a:rPr>
              <a:t> from right to left. Since </a:t>
            </a:r>
            <a:r>
              <a:rPr lang="en-US" altLang="zh-TW" sz="2400" i="1" smtClean="0">
                <a:latin typeface="Times New Roman" charset="0"/>
              </a:rPr>
              <a:t>T</a:t>
            </a:r>
            <a:r>
              <a:rPr lang="en-US" altLang="zh-TW" sz="2400" i="1" baseline="-25000" smtClean="0">
                <a:latin typeface="Times New Roman" charset="0"/>
              </a:rPr>
              <a:t>12</a:t>
            </a:r>
            <a:r>
              <a:rPr lang="en-US" altLang="zh-TW" sz="2400" smtClean="0">
                <a:latin typeface="Times New Roman" charset="0"/>
              </a:rPr>
              <a:t> ≠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i="1" baseline="-25000" smtClean="0">
                <a:latin typeface="Times New Roman" charset="0"/>
              </a:rPr>
              <a:t>7</a:t>
            </a:r>
            <a:r>
              <a:rPr lang="en-US" altLang="zh-TW" sz="2400" smtClean="0">
                <a:latin typeface="Times New Roman" charset="0"/>
              </a:rPr>
              <a:t> and there is no substring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i="1" baseline="-25000" smtClean="0">
                <a:latin typeface="Times New Roman" charset="0"/>
              </a:rPr>
              <a:t>8,12</a:t>
            </a:r>
            <a:r>
              <a:rPr lang="en-US" altLang="zh-TW" sz="2400" smtClean="0">
                <a:latin typeface="Times New Roman" charset="0"/>
              </a:rPr>
              <a:t> in left of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i="1" baseline="-25000" smtClean="0">
                <a:latin typeface="Times New Roman" charset="0"/>
              </a:rPr>
              <a:t>8</a:t>
            </a:r>
            <a:r>
              <a:rPr lang="en-US" altLang="zh-TW" sz="2400" baseline="-25000" smtClean="0">
                <a:latin typeface="Times New Roman" charset="0"/>
              </a:rPr>
              <a:t> </a:t>
            </a:r>
            <a:r>
              <a:rPr lang="en-US" altLang="zh-TW" sz="2400" smtClean="0">
                <a:latin typeface="Times New Roman" charset="0"/>
              </a:rPr>
              <a:t>to exactly match </a:t>
            </a:r>
            <a:r>
              <a:rPr lang="en-US" altLang="zh-TW" sz="2400" i="1" smtClean="0">
                <a:latin typeface="Times New Roman" charset="0"/>
              </a:rPr>
              <a:t>T</a:t>
            </a:r>
            <a:r>
              <a:rPr lang="en-US" altLang="zh-TW" sz="2400" i="1" baseline="-25000" smtClean="0">
                <a:latin typeface="Times New Roman" charset="0"/>
              </a:rPr>
              <a:t>13,17</a:t>
            </a:r>
            <a:r>
              <a:rPr lang="en-US" altLang="zh-TW" sz="2400" smtClean="0">
                <a:latin typeface="Times New Roman" charset="0"/>
              </a:rPr>
              <a:t>.  We find a longest suffix </a:t>
            </a:r>
            <a:r>
              <a:rPr lang="zh-TW" altLang="en-US" sz="2400" smtClean="0">
                <a:latin typeface="Times New Roman" charset="0"/>
              </a:rPr>
              <a:t>“</a:t>
            </a:r>
            <a:r>
              <a:rPr lang="en-US" altLang="zh-TW" sz="2400" smtClean="0">
                <a:latin typeface="Times New Roman" charset="0"/>
              </a:rPr>
              <a:t>AATC</a:t>
            </a:r>
            <a:r>
              <a:rPr lang="zh-TW" altLang="en-US" sz="2400" smtClean="0">
                <a:latin typeface="Times New Roman" charset="0"/>
              </a:rPr>
              <a:t>”</a:t>
            </a:r>
            <a:r>
              <a:rPr lang="en-US" altLang="zh-TW" sz="2400" smtClean="0">
                <a:latin typeface="Times New Roman" charset="0"/>
              </a:rPr>
              <a:t> of substring </a:t>
            </a:r>
            <a:r>
              <a:rPr lang="en-US" altLang="zh-TW" sz="2400" i="1" smtClean="0">
                <a:latin typeface="Times New Roman" charset="0"/>
              </a:rPr>
              <a:t>T</a:t>
            </a:r>
            <a:r>
              <a:rPr lang="en-US" altLang="zh-TW" sz="2400" i="1" baseline="-25000" smtClean="0">
                <a:latin typeface="Times New Roman" charset="0"/>
              </a:rPr>
              <a:t>13,17</a:t>
            </a:r>
            <a:r>
              <a:rPr lang="en-US" altLang="zh-TW" sz="2400" smtClean="0">
                <a:latin typeface="Times New Roman" charset="0"/>
              </a:rPr>
              <a:t>, the longest suffix is also prefix of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smtClean="0">
                <a:latin typeface="Times New Roman" charset="0"/>
              </a:rPr>
              <a:t>.  We shift the window such that the last character of prefix substring to match the last character of the suffix substring.  Therefore, we can shift at least 12-4=8 positions.</a:t>
            </a:r>
          </a:p>
        </p:txBody>
      </p:sp>
      <p:graphicFrame>
        <p:nvGraphicFramePr>
          <p:cNvPr id="17412" name="Group 4"/>
          <p:cNvGraphicFramePr>
            <a:graphicFrameLocks noGrp="1"/>
          </p:cNvGraphicFramePr>
          <p:nvPr/>
        </p:nvGraphicFramePr>
        <p:xfrm>
          <a:off x="-107950" y="3105150"/>
          <a:ext cx="7488238" cy="792276"/>
        </p:xfrm>
        <a:graphic>
          <a:graphicData uri="http://schemas.openxmlformats.org/drawingml/2006/table">
            <a:tbl>
              <a:tblPr/>
              <a:tblGrid>
                <a:gridCol w="339725"/>
                <a:gridCol w="339725"/>
                <a:gridCol w="336550"/>
                <a:gridCol w="341313"/>
                <a:gridCol w="339725"/>
                <a:gridCol w="296862"/>
                <a:gridCol w="365125"/>
                <a:gridCol w="366713"/>
                <a:gridCol w="366712"/>
                <a:gridCol w="368300"/>
                <a:gridCol w="365125"/>
                <a:gridCol w="365125"/>
                <a:gridCol w="366713"/>
                <a:gridCol w="366712"/>
                <a:gridCol w="365125"/>
                <a:gridCol w="368300"/>
                <a:gridCol w="365125"/>
                <a:gridCol w="365125"/>
                <a:gridCol w="368300"/>
                <a:gridCol w="366713"/>
                <a:gridCol w="365125"/>
              </a:tblGrid>
              <a:tr h="335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83" name="Group 75"/>
          <p:cNvGraphicFramePr>
            <a:graphicFrameLocks noGrp="1"/>
          </p:cNvGraphicFramePr>
          <p:nvPr/>
        </p:nvGraphicFramePr>
        <p:xfrm>
          <a:off x="1546225" y="4543425"/>
          <a:ext cx="4754563" cy="804863"/>
        </p:xfrm>
        <a:graphic>
          <a:graphicData uri="http://schemas.openxmlformats.org/drawingml/2006/table">
            <a:tbl>
              <a:tblPr/>
              <a:tblGrid>
                <a:gridCol w="366713"/>
                <a:gridCol w="365125"/>
                <a:gridCol w="365125"/>
                <a:gridCol w="368300"/>
                <a:gridCol w="366712"/>
                <a:gridCol w="361950"/>
                <a:gridCol w="366713"/>
                <a:gridCol w="365125"/>
                <a:gridCol w="366712"/>
                <a:gridCol w="365125"/>
                <a:gridCol w="368300"/>
                <a:gridCol w="361950"/>
                <a:gridCol w="36671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30" name="Text Box 122"/>
          <p:cNvSpPr txBox="1">
            <a:spLocks noChangeArrowheads="1"/>
          </p:cNvSpPr>
          <p:nvPr/>
        </p:nvSpPr>
        <p:spPr bwMode="auto">
          <a:xfrm>
            <a:off x="3708400" y="4111625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j=</a:t>
            </a:r>
            <a:r>
              <a:rPr lang="en-US" altLang="zh-TW" sz="20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531" name="Text Box 123"/>
          <p:cNvSpPr txBox="1">
            <a:spLocks noChangeArrowheads="1"/>
          </p:cNvSpPr>
          <p:nvPr/>
        </p:nvSpPr>
        <p:spPr bwMode="auto">
          <a:xfrm>
            <a:off x="1908175" y="27813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s</a:t>
            </a:r>
            <a:r>
              <a:rPr lang="en-US" altLang="zh-TW" sz="2000">
                <a:solidFill>
                  <a:srgbClr val="FF0000"/>
                </a:solidFill>
              </a:rPr>
              <a:t>=6</a:t>
            </a:r>
          </a:p>
        </p:txBody>
      </p:sp>
      <p:sp>
        <p:nvSpPr>
          <p:cNvPr id="17532" name="Text Box 124"/>
          <p:cNvSpPr txBox="1">
            <a:spLocks noChangeArrowheads="1"/>
          </p:cNvSpPr>
          <p:nvPr/>
        </p:nvSpPr>
        <p:spPr bwMode="auto">
          <a:xfrm>
            <a:off x="2699792" y="4111625"/>
            <a:ext cx="93558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j</a:t>
            </a:r>
            <a:r>
              <a:rPr lang="zh-TW" altLang="en-US" sz="2000" i="1">
                <a:solidFill>
                  <a:srgbClr val="FF0000"/>
                </a:solidFill>
              </a:rPr>
              <a:t>’</a:t>
            </a:r>
            <a:r>
              <a:rPr lang="en-US" altLang="zh-TW" sz="2000" i="1">
                <a:solidFill>
                  <a:srgbClr val="FF0000"/>
                </a:solidFill>
              </a:rPr>
              <a:t>=</a:t>
            </a:r>
            <a:r>
              <a:rPr lang="en-US" altLang="zh-TW" sz="2000">
                <a:solidFill>
                  <a:srgbClr val="FF0000"/>
                </a:solidFill>
              </a:rPr>
              <a:t>4</a:t>
            </a:r>
          </a:p>
        </p:txBody>
      </p:sp>
      <p:graphicFrame>
        <p:nvGraphicFramePr>
          <p:cNvPr id="17533" name="Group 125"/>
          <p:cNvGraphicFramePr>
            <a:graphicFrameLocks noGrp="1"/>
          </p:cNvGraphicFramePr>
          <p:nvPr>
            <p:ph sz="half" idx="2"/>
          </p:nvPr>
        </p:nvGraphicFramePr>
        <p:xfrm>
          <a:off x="4454525" y="5765800"/>
          <a:ext cx="4725988" cy="762000"/>
        </p:xfrm>
        <a:graphic>
          <a:graphicData uri="http://schemas.openxmlformats.org/drawingml/2006/table">
            <a:tbl>
              <a:tblPr/>
              <a:tblGrid>
                <a:gridCol w="363538"/>
                <a:gridCol w="363537"/>
                <a:gridCol w="358775"/>
                <a:gridCol w="366713"/>
                <a:gridCol w="365125"/>
                <a:gridCol w="358775"/>
                <a:gridCol w="363537"/>
                <a:gridCol w="361950"/>
                <a:gridCol w="365125"/>
                <a:gridCol w="363538"/>
                <a:gridCol w="361950"/>
                <a:gridCol w="369887"/>
                <a:gridCol w="363538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細明體" charset="0"/>
                          <a:cs typeface="細明體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細明體" charset="0"/>
                          <a:cs typeface="細明體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細明體" charset="0"/>
                          <a:cs typeface="細明體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細明體" charset="0"/>
                          <a:cs typeface="細明體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細明體" charset="0"/>
                          <a:cs typeface="細明體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細明體" charset="0"/>
                          <a:cs typeface="細明體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細明體" charset="0"/>
                          <a:cs typeface="細明體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細明體" charset="0"/>
                          <a:cs typeface="細明體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細明體" charset="0"/>
                          <a:cs typeface="細明體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細明體" charset="0"/>
                          <a:cs typeface="細明體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細明體" charset="0"/>
                          <a:cs typeface="細明體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細明體" charset="0"/>
                          <a:cs typeface="細明體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580" name="Text Box 172"/>
          <p:cNvSpPr txBox="1">
            <a:spLocks noChangeArrowheads="1"/>
          </p:cNvSpPr>
          <p:nvPr/>
        </p:nvSpPr>
        <p:spPr bwMode="auto">
          <a:xfrm>
            <a:off x="6445250" y="4903788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m=</a:t>
            </a:r>
            <a:r>
              <a:rPr lang="en-US" altLang="zh-TW" sz="20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7581" name="Line 173"/>
          <p:cNvSpPr>
            <a:spLocks noChangeShapeType="1"/>
          </p:cNvSpPr>
          <p:nvPr/>
        </p:nvSpPr>
        <p:spPr bwMode="auto">
          <a:xfrm>
            <a:off x="2051050" y="6164263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582" name="Text Box 174"/>
          <p:cNvSpPr txBox="1">
            <a:spLocks noChangeArrowheads="1"/>
          </p:cNvSpPr>
          <p:nvPr/>
        </p:nvSpPr>
        <p:spPr bwMode="auto">
          <a:xfrm>
            <a:off x="3059113" y="5737225"/>
            <a:ext cx="863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b="1"/>
              <a:t>Shift</a:t>
            </a:r>
          </a:p>
        </p:txBody>
      </p:sp>
      <p:sp>
        <p:nvSpPr>
          <p:cNvPr id="17585" name="Line 177"/>
          <p:cNvSpPr>
            <a:spLocks noChangeShapeType="1"/>
          </p:cNvSpPr>
          <p:nvPr/>
        </p:nvSpPr>
        <p:spPr bwMode="auto">
          <a:xfrm>
            <a:off x="4284663" y="4005263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588" name="Text Box 180"/>
          <p:cNvSpPr txBox="1">
            <a:spLocks noChangeArrowheads="1"/>
          </p:cNvSpPr>
          <p:nvPr/>
        </p:nvSpPr>
        <p:spPr bwMode="auto">
          <a:xfrm>
            <a:off x="4354513" y="4070350"/>
            <a:ext cx="1081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>
                <a:solidFill>
                  <a:srgbClr val="FF0000"/>
                </a:solidFill>
              </a:rPr>
              <a:t>mismatch</a:t>
            </a:r>
          </a:p>
        </p:txBody>
      </p:sp>
      <p:sp>
        <p:nvSpPr>
          <p:cNvPr id="17590" name="Text Box 182"/>
          <p:cNvSpPr txBox="1">
            <a:spLocks noChangeArrowheads="1"/>
          </p:cNvSpPr>
          <p:nvPr/>
        </p:nvSpPr>
        <p:spPr bwMode="auto">
          <a:xfrm>
            <a:off x="6948488" y="6488113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j=</a:t>
            </a:r>
            <a:r>
              <a:rPr lang="en-US" altLang="zh-TW" sz="20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591" name="Text Box 183"/>
          <p:cNvSpPr txBox="1">
            <a:spLocks noChangeArrowheads="1"/>
          </p:cNvSpPr>
          <p:nvPr/>
        </p:nvSpPr>
        <p:spPr bwMode="auto">
          <a:xfrm>
            <a:off x="5867400" y="6488113"/>
            <a:ext cx="93684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 dirty="0" smtClean="0">
                <a:solidFill>
                  <a:srgbClr val="FF0000"/>
                </a:solidFill>
              </a:rPr>
              <a:t>j</a:t>
            </a:r>
            <a:r>
              <a:rPr lang="zh-TW" altLang="en-US" sz="2000" i="1" dirty="0" smtClean="0">
                <a:solidFill>
                  <a:srgbClr val="FF0000"/>
                </a:solidFill>
              </a:rPr>
              <a:t>’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=</a:t>
            </a:r>
            <a:r>
              <a:rPr lang="en-US" altLang="zh-TW" sz="2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592" name="Text Box 184"/>
          <p:cNvSpPr txBox="1">
            <a:spLocks noChangeArrowheads="1"/>
          </p:cNvSpPr>
          <p:nvPr/>
        </p:nvSpPr>
        <p:spPr bwMode="auto">
          <a:xfrm>
            <a:off x="8459788" y="648811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m=</a:t>
            </a:r>
            <a:r>
              <a:rPr lang="en-US" altLang="zh-TW" sz="20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7593" name="Line 185"/>
          <p:cNvSpPr>
            <a:spLocks noChangeShapeType="1"/>
          </p:cNvSpPr>
          <p:nvPr/>
        </p:nvSpPr>
        <p:spPr bwMode="auto">
          <a:xfrm>
            <a:off x="2051050" y="5373688"/>
            <a:ext cx="2736850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594" name="Line 186"/>
          <p:cNvSpPr>
            <a:spLocks noChangeShapeType="1"/>
          </p:cNvSpPr>
          <p:nvPr/>
        </p:nvSpPr>
        <p:spPr bwMode="auto">
          <a:xfrm>
            <a:off x="3348038" y="5373688"/>
            <a:ext cx="2663825" cy="3603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BB51D-733A-D042-8D35-7B3B464F7650}" type="slidenum">
              <a:rPr lang="en-US" altLang="zh-TW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60350"/>
            <a:ext cx="8351837" cy="5976938"/>
          </a:xfrm>
        </p:spPr>
        <p:txBody>
          <a:bodyPr/>
          <a:lstStyle/>
          <a:p>
            <a:pPr>
              <a:defRPr/>
            </a:pPr>
            <a:r>
              <a:rPr lang="en-US" altLang="zh-TW" sz="2800" dirty="0" smtClean="0">
                <a:latin typeface="Times New Roman" charset="0"/>
              </a:rPr>
              <a:t>Let </a:t>
            </a:r>
            <a:r>
              <a:rPr lang="en-US" altLang="zh-TW" sz="2800" b="1" i="1" dirty="0" err="1" smtClean="0">
                <a:latin typeface="Times New Roman" charset="0"/>
              </a:rPr>
              <a:t>Bc</a:t>
            </a:r>
            <a:r>
              <a:rPr lang="en-US" altLang="zh-TW" sz="2800" b="1" dirty="0" smtClean="0">
                <a:latin typeface="Times New Roman" charset="0"/>
              </a:rPr>
              <a:t>(</a:t>
            </a:r>
            <a:r>
              <a:rPr lang="en-US" altLang="zh-TW" sz="2800" b="1" i="1" dirty="0" smtClean="0">
                <a:latin typeface="Times New Roman" charset="0"/>
              </a:rPr>
              <a:t>a</a:t>
            </a:r>
            <a:r>
              <a:rPr lang="en-US" altLang="zh-TW" sz="2800" b="1" dirty="0" smtClean="0">
                <a:latin typeface="Times New Roman" charset="0"/>
              </a:rPr>
              <a:t>)</a:t>
            </a:r>
            <a:r>
              <a:rPr lang="en-US" altLang="zh-TW" sz="2800" dirty="0" smtClean="0">
                <a:latin typeface="Times New Roman" charset="0"/>
              </a:rPr>
              <a:t> be the rightmost position of </a:t>
            </a:r>
            <a:r>
              <a:rPr lang="en-US" altLang="zh-TW" sz="2800" i="1" dirty="0" smtClean="0">
                <a:latin typeface="Times New Roman" charset="0"/>
              </a:rPr>
              <a:t>a</a:t>
            </a:r>
            <a:r>
              <a:rPr lang="en-US" altLang="zh-TW" sz="2800" dirty="0" smtClean="0">
                <a:latin typeface="Times New Roman" charset="0"/>
              </a:rPr>
              <a:t> in </a:t>
            </a:r>
            <a:r>
              <a:rPr lang="en-US" altLang="zh-TW" sz="2800" i="1" dirty="0" smtClean="0">
                <a:latin typeface="Times New Roman" charset="0"/>
              </a:rPr>
              <a:t>P</a:t>
            </a:r>
            <a:r>
              <a:rPr lang="en-US" altLang="zh-TW" sz="2800" dirty="0" smtClean="0">
                <a:latin typeface="Times New Roman" charset="0"/>
              </a:rPr>
              <a:t>.  The function will be used for applying </a:t>
            </a:r>
            <a:r>
              <a:rPr lang="en-US" altLang="zh-TW" sz="2800" b="1" i="1" dirty="0" smtClean="0">
                <a:latin typeface="Times New Roman" charset="0"/>
              </a:rPr>
              <a:t>bad character rule</a:t>
            </a:r>
            <a:r>
              <a:rPr lang="en-US" altLang="zh-TW" sz="2800" dirty="0" smtClean="0">
                <a:latin typeface="Times New Roman" charset="0"/>
              </a:rPr>
              <a:t>.</a:t>
            </a:r>
          </a:p>
          <a:p>
            <a:pPr>
              <a:defRPr/>
            </a:pPr>
            <a:endParaRPr lang="en-US" altLang="zh-TW" sz="2800" dirty="0" smtClean="0">
              <a:latin typeface="Times New Roman" charset="0"/>
            </a:endParaRPr>
          </a:p>
          <a:p>
            <a:pPr>
              <a:defRPr/>
            </a:pPr>
            <a:endParaRPr lang="en-US" altLang="zh-TW" sz="2800" dirty="0" smtClean="0">
              <a:latin typeface="Times New Roman" charset="0"/>
            </a:endParaRPr>
          </a:p>
          <a:p>
            <a:pPr>
              <a:defRPr/>
            </a:pPr>
            <a:endParaRPr lang="en-US" altLang="zh-TW" sz="2800" dirty="0" smtClean="0">
              <a:latin typeface="Times New Roman" charset="0"/>
            </a:endParaRPr>
          </a:p>
          <a:p>
            <a:pPr>
              <a:defRPr/>
            </a:pPr>
            <a:r>
              <a:rPr lang="en-US" altLang="zh-TW" sz="2800" dirty="0" smtClean="0">
                <a:latin typeface="Times New Roman" charset="0"/>
              </a:rPr>
              <a:t>We can move our pattern right </a:t>
            </a:r>
            <a:r>
              <a:rPr lang="en-US" altLang="zh-TW" sz="2800" b="1" i="1" dirty="0" smtClean="0">
                <a:latin typeface="Times New Roman" charset="0"/>
              </a:rPr>
              <a:t>j</a:t>
            </a:r>
            <a:r>
              <a:rPr lang="en-US" altLang="zh-TW" sz="2800" b="1" dirty="0" smtClean="0">
                <a:latin typeface="Times New Roman" charset="0"/>
              </a:rPr>
              <a:t>-</a:t>
            </a:r>
            <a:r>
              <a:rPr lang="en-US" altLang="zh-TW" sz="2800" b="1" i="1" dirty="0" smtClean="0">
                <a:latin typeface="Times New Roman" charset="0"/>
              </a:rPr>
              <a:t>B</a:t>
            </a:r>
            <a:r>
              <a:rPr lang="en-US" altLang="zh-TW" sz="2800" b="1" dirty="0" smtClean="0">
                <a:latin typeface="Times New Roman" charset="0"/>
              </a:rPr>
              <a:t>(</a:t>
            </a:r>
            <a:r>
              <a:rPr lang="en-US" altLang="zh-TW" sz="2800" b="1" i="1" dirty="0" smtClean="0">
                <a:latin typeface="Times New Roman" charset="0"/>
              </a:rPr>
              <a:t>T</a:t>
            </a:r>
            <a:r>
              <a:rPr lang="en-US" altLang="zh-TW" sz="2800" b="1" i="1" baseline="-25000" dirty="0" smtClean="0">
                <a:latin typeface="Times New Roman" charset="0"/>
              </a:rPr>
              <a:t>s</a:t>
            </a:r>
            <a:r>
              <a:rPr lang="en-US" altLang="zh-TW" sz="2800" b="1" baseline="-25000" dirty="0" smtClean="0">
                <a:latin typeface="Times New Roman" charset="0"/>
              </a:rPr>
              <a:t>+</a:t>
            </a:r>
            <a:r>
              <a:rPr lang="en-US" altLang="zh-TW" sz="2800" b="1" i="1" baseline="-25000" dirty="0" smtClean="0">
                <a:latin typeface="Times New Roman" charset="0"/>
              </a:rPr>
              <a:t>j</a:t>
            </a:r>
            <a:r>
              <a:rPr lang="en-US" altLang="zh-TW" sz="2800" b="1" baseline="-25000" dirty="0" smtClean="0">
                <a:latin typeface="Times New Roman" charset="0"/>
              </a:rPr>
              <a:t>-1</a:t>
            </a:r>
            <a:r>
              <a:rPr lang="en-US" altLang="zh-TW" sz="2800" b="1" dirty="0" smtClean="0">
                <a:latin typeface="Times New Roman" charset="0"/>
              </a:rPr>
              <a:t>)</a:t>
            </a:r>
            <a:r>
              <a:rPr lang="en-US" altLang="zh-TW" sz="2800" dirty="0" smtClean="0">
                <a:latin typeface="Times New Roman" charset="0"/>
              </a:rPr>
              <a:t> position by above </a:t>
            </a:r>
            <a:r>
              <a:rPr lang="en-US" altLang="zh-TW" sz="2800" b="1" i="1" dirty="0" err="1" smtClean="0">
                <a:latin typeface="Times New Roman" charset="0"/>
              </a:rPr>
              <a:t>Bc</a:t>
            </a:r>
            <a:r>
              <a:rPr lang="en-US" altLang="zh-TW" sz="2800" dirty="0" smtClean="0">
                <a:latin typeface="Times New Roman" charset="0"/>
              </a:rPr>
              <a:t> function.</a:t>
            </a:r>
          </a:p>
          <a:p>
            <a:pPr>
              <a:defRPr/>
            </a:pPr>
            <a:endParaRPr lang="en-US" altLang="zh-TW" sz="2800" dirty="0" smtClean="0">
              <a:latin typeface="Times New Roman" charset="0"/>
            </a:endParaRPr>
          </a:p>
          <a:p>
            <a:pPr>
              <a:defRPr/>
            </a:pPr>
            <a:endParaRPr lang="en-US" altLang="zh-TW" sz="2800" dirty="0" smtClean="0">
              <a:latin typeface="Times New Roman" charset="0"/>
            </a:endParaRPr>
          </a:p>
          <a:p>
            <a:pPr>
              <a:defRPr/>
            </a:pPr>
            <a:endParaRPr lang="zh-TW" altLang="en-US" sz="2800" dirty="0" smtClean="0">
              <a:latin typeface="Times New Roman" charset="0"/>
            </a:endParaRPr>
          </a:p>
        </p:txBody>
      </p:sp>
      <p:graphicFrame>
        <p:nvGraphicFramePr>
          <p:cNvPr id="43011" name="Group 3"/>
          <p:cNvGraphicFramePr>
            <a:graphicFrameLocks noGrp="1"/>
          </p:cNvGraphicFramePr>
          <p:nvPr>
            <p:ph sz="quarter" idx="2"/>
          </p:nvPr>
        </p:nvGraphicFramePr>
        <p:xfrm>
          <a:off x="6310313" y="1484313"/>
          <a:ext cx="2027237" cy="854075"/>
        </p:xfrm>
        <a:graphic>
          <a:graphicData uri="http://schemas.openxmlformats.org/drawingml/2006/table">
            <a:tbl>
              <a:tblPr/>
              <a:tblGrid>
                <a:gridCol w="406400"/>
                <a:gridCol w="404812"/>
                <a:gridCol w="400050"/>
                <a:gridCol w="409575"/>
                <a:gridCol w="406400"/>
              </a:tblGrid>
              <a:tr h="457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Σ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B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34" name="Group 26"/>
          <p:cNvGraphicFramePr>
            <a:graphicFrameLocks noGrp="1"/>
          </p:cNvGraphicFramePr>
          <p:nvPr>
            <p:ph sz="quarter" idx="3"/>
          </p:nvPr>
        </p:nvGraphicFramePr>
        <p:xfrm>
          <a:off x="755650" y="1498600"/>
          <a:ext cx="5122863" cy="854075"/>
        </p:xfrm>
        <a:graphic>
          <a:graphicData uri="http://schemas.openxmlformats.org/drawingml/2006/table">
            <a:tbl>
              <a:tblPr/>
              <a:tblGrid>
                <a:gridCol w="395288"/>
                <a:gridCol w="393700"/>
                <a:gridCol w="390525"/>
                <a:gridCol w="398462"/>
                <a:gridCol w="395288"/>
                <a:gridCol w="390525"/>
                <a:gridCol w="395287"/>
                <a:gridCol w="393700"/>
                <a:gridCol w="395288"/>
                <a:gridCol w="395287"/>
                <a:gridCol w="393700"/>
                <a:gridCol w="390525"/>
                <a:gridCol w="395288"/>
              </a:tblGrid>
              <a:tr h="39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7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210" name="Group 202"/>
          <p:cNvGraphicFramePr>
            <a:graphicFrameLocks noGrp="1"/>
          </p:cNvGraphicFramePr>
          <p:nvPr/>
        </p:nvGraphicFramePr>
        <p:xfrm>
          <a:off x="250825" y="4868863"/>
          <a:ext cx="5122863" cy="854075"/>
        </p:xfrm>
        <a:graphic>
          <a:graphicData uri="http://schemas.openxmlformats.org/drawingml/2006/table">
            <a:tbl>
              <a:tblPr/>
              <a:tblGrid>
                <a:gridCol w="395288"/>
                <a:gridCol w="393700"/>
                <a:gridCol w="390525"/>
                <a:gridCol w="398462"/>
                <a:gridCol w="395288"/>
                <a:gridCol w="390525"/>
                <a:gridCol w="395287"/>
                <a:gridCol w="393700"/>
                <a:gridCol w="395288"/>
                <a:gridCol w="395287"/>
                <a:gridCol w="393700"/>
                <a:gridCol w="390525"/>
                <a:gridCol w="395288"/>
              </a:tblGrid>
              <a:tr h="39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208" name="Group 200"/>
          <p:cNvGraphicFramePr>
            <a:graphicFrameLocks noGrp="1"/>
          </p:cNvGraphicFramePr>
          <p:nvPr/>
        </p:nvGraphicFramePr>
        <p:xfrm>
          <a:off x="250825" y="3860800"/>
          <a:ext cx="7485063" cy="854075"/>
        </p:xfrm>
        <a:graphic>
          <a:graphicData uri="http://schemas.openxmlformats.org/drawingml/2006/table">
            <a:tbl>
              <a:tblPr/>
              <a:tblGrid>
                <a:gridCol w="395288"/>
                <a:gridCol w="393700"/>
                <a:gridCol w="390525"/>
                <a:gridCol w="398462"/>
                <a:gridCol w="395288"/>
                <a:gridCol w="390525"/>
                <a:gridCol w="395287"/>
                <a:gridCol w="393700"/>
                <a:gridCol w="395288"/>
                <a:gridCol w="395287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0525"/>
                <a:gridCol w="395288"/>
              </a:tblGrid>
              <a:tr h="39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15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16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17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18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205" name="AutoShape 197"/>
          <p:cNvSpPr>
            <a:spLocks/>
          </p:cNvSpPr>
          <p:nvPr/>
        </p:nvSpPr>
        <p:spPr bwMode="auto">
          <a:xfrm>
            <a:off x="5580063" y="4941888"/>
            <a:ext cx="3095625" cy="904875"/>
          </a:xfrm>
          <a:prstGeom prst="borderCallout1">
            <a:avLst>
              <a:gd name="adj1" fmla="val 12630"/>
              <a:gd name="adj2" fmla="val -2463"/>
              <a:gd name="adj3" fmla="val -33685"/>
              <a:gd name="adj4" fmla="val -35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 dirty="0" smtClean="0"/>
              <a:t>Move</a:t>
            </a:r>
            <a:endParaRPr lang="en-US" altLang="zh-TW" dirty="0"/>
          </a:p>
          <a:p>
            <a:pPr algn="ctr">
              <a:defRPr/>
            </a:pPr>
            <a:r>
              <a:rPr lang="en-US" altLang="zh-TW" dirty="0"/>
              <a:t>10-</a:t>
            </a:r>
            <a:r>
              <a:rPr lang="en-US" altLang="zh-TW" i="1" dirty="0"/>
              <a:t>B</a:t>
            </a:r>
            <a:r>
              <a:rPr lang="en-US" altLang="zh-TW" dirty="0"/>
              <a:t>(</a:t>
            </a:r>
            <a:r>
              <a:rPr lang="en-US" altLang="zh-TW" i="1" dirty="0"/>
              <a:t>G</a:t>
            </a:r>
            <a:r>
              <a:rPr lang="en-US" altLang="zh-TW" dirty="0"/>
              <a:t>) = 10 positions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DDCBC-AF2E-E44E-AE72-9F2C829176FB}" type="slidenum">
              <a:rPr lang="en-US" altLang="zh-TW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95288" y="836613"/>
            <a:ext cx="81375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TW" sz="2800"/>
              <a:t>Let </a:t>
            </a:r>
            <a:r>
              <a:rPr lang="en-US" altLang="zh-TW" sz="2800" b="1" i="1"/>
              <a:t>Gs</a:t>
            </a:r>
            <a:r>
              <a:rPr lang="en-US" altLang="zh-TW" sz="2800" b="1"/>
              <a:t>(</a:t>
            </a:r>
            <a:r>
              <a:rPr lang="en-US" altLang="zh-TW" sz="2800" b="1" i="1"/>
              <a:t>j</a:t>
            </a:r>
            <a:r>
              <a:rPr lang="en-US" altLang="zh-TW" sz="2800" b="1"/>
              <a:t>)</a:t>
            </a:r>
            <a:r>
              <a:rPr lang="en-US" altLang="zh-TW" sz="2800"/>
              <a:t> be </a:t>
            </a:r>
            <a:r>
              <a:rPr lang="en-US" altLang="zh-TW" sz="2800" b="1"/>
              <a:t>the largest number of shifts</a:t>
            </a:r>
            <a:r>
              <a:rPr lang="en-US" altLang="zh-TW" sz="2800"/>
              <a:t> by </a:t>
            </a:r>
            <a:r>
              <a:rPr lang="en-US" altLang="zh-TW" sz="2800" b="1" i="1"/>
              <a:t>good suffix rule</a:t>
            </a:r>
            <a:r>
              <a:rPr lang="en-US" altLang="zh-TW" sz="2800"/>
              <a:t> when a mismatch occurs for comparing </a:t>
            </a:r>
            <a:r>
              <a:rPr lang="en-US" altLang="zh-TW" sz="2800" i="1"/>
              <a:t>P</a:t>
            </a:r>
            <a:r>
              <a:rPr lang="en-US" altLang="zh-TW" sz="2800" i="1" baseline="-25000"/>
              <a:t>j</a:t>
            </a:r>
            <a:r>
              <a:rPr lang="en-US" altLang="zh-TW" sz="2800"/>
              <a:t> with some character in </a:t>
            </a:r>
            <a:r>
              <a:rPr lang="en-US" altLang="zh-TW" sz="2800" i="1"/>
              <a:t>T</a:t>
            </a:r>
            <a:r>
              <a:rPr lang="en-US" altLang="zh-TW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724F1-7F3B-0E44-8ACA-56D38ABB9834}" type="slidenum">
              <a:rPr lang="en-US" altLang="zh-TW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260350"/>
            <a:ext cx="8351837" cy="5976938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 altLang="zh-TW" sz="2400" b="1" i="1" dirty="0">
                <a:latin typeface="Times New Roman" charset="0"/>
                <a:ea typeface="新細明體" charset="0"/>
                <a:cs typeface="新細明體" charset="0"/>
              </a:rPr>
              <a:t>gs</a:t>
            </a:r>
            <a:r>
              <a:rPr lang="en-US" altLang="zh-TW" sz="2400" b="1" i="1" baseline="-25000" dirty="0">
                <a:latin typeface="Times New Roman" charset="0"/>
                <a:ea typeface="新細明體" charset="0"/>
                <a:cs typeface="新細明體" charset="0"/>
              </a:rPr>
              <a:t>1</a:t>
            </a:r>
            <a:r>
              <a:rPr lang="en-US" altLang="zh-TW" sz="2400" b="1" dirty="0">
                <a:latin typeface="Times New Roman" charset="0"/>
                <a:ea typeface="新細明體" charset="0"/>
                <a:cs typeface="新細明體" charset="0"/>
              </a:rPr>
              <a:t>(</a:t>
            </a:r>
            <a:r>
              <a:rPr lang="en-US" altLang="zh-TW" sz="2400" b="1" i="1" dirty="0">
                <a:latin typeface="Times New Roman" charset="0"/>
                <a:ea typeface="新細明體" charset="0"/>
                <a:cs typeface="新細明體" charset="0"/>
              </a:rPr>
              <a:t>j</a:t>
            </a:r>
            <a:r>
              <a:rPr lang="en-US" altLang="zh-TW" sz="2400" b="1" dirty="0">
                <a:latin typeface="Times New Roman" charset="0"/>
                <a:ea typeface="新細明體" charset="0"/>
                <a:cs typeface="新細明體" charset="0"/>
              </a:rPr>
              <a:t>)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 be the largest </a:t>
            </a:r>
            <a:r>
              <a:rPr lang="en-US" altLang="zh-TW" sz="2400" b="1" i="1" dirty="0">
                <a:latin typeface="Times New Roman" charset="0"/>
                <a:ea typeface="新細明體" charset="0"/>
                <a:cs typeface="新細明體" charset="0"/>
              </a:rPr>
              <a:t>k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 such that </a:t>
            </a:r>
            <a:r>
              <a:rPr lang="en-US" altLang="zh-TW" sz="2400" b="1" i="1" dirty="0">
                <a:latin typeface="Times New Roman" charset="0"/>
                <a:ea typeface="新細明體" charset="0"/>
                <a:cs typeface="新細明體" charset="0"/>
              </a:rPr>
              <a:t>P</a:t>
            </a:r>
            <a:r>
              <a:rPr lang="en-US" altLang="zh-TW" sz="2400" b="1" i="1" baseline="-25000" dirty="0">
                <a:latin typeface="Times New Roman" charset="0"/>
                <a:ea typeface="新細明體" charset="0"/>
                <a:cs typeface="新細明體" charset="0"/>
              </a:rPr>
              <a:t>j+1</a:t>
            </a:r>
            <a:r>
              <a:rPr lang="en-US" altLang="zh-TW" sz="2400" b="1" baseline="-25000" dirty="0">
                <a:latin typeface="Times New Roman" charset="0"/>
                <a:ea typeface="新細明體" charset="0"/>
                <a:cs typeface="新細明體" charset="0"/>
              </a:rPr>
              <a:t>,</a:t>
            </a:r>
            <a:r>
              <a:rPr lang="en-US" altLang="zh-TW" sz="2400" b="1" i="1" baseline="-25000" dirty="0">
                <a:latin typeface="Times New Roman" charset="0"/>
                <a:ea typeface="新細明體" charset="0"/>
                <a:cs typeface="新細明體" charset="0"/>
              </a:rPr>
              <a:t>m</a:t>
            </a:r>
            <a:r>
              <a:rPr lang="en-US" altLang="zh-TW" sz="2400" b="1" dirty="0">
                <a:latin typeface="Times New Roman" charset="0"/>
                <a:ea typeface="新細明體" charset="0"/>
                <a:cs typeface="新細明體" charset="0"/>
              </a:rPr>
              <a:t> is a suffix of </a:t>
            </a:r>
            <a:r>
              <a:rPr lang="en-US" altLang="zh-TW" sz="2400" b="1" i="1" dirty="0">
                <a:latin typeface="Times New Roman" charset="0"/>
                <a:ea typeface="新細明體" charset="0"/>
                <a:cs typeface="新細明體" charset="0"/>
              </a:rPr>
              <a:t>P</a:t>
            </a:r>
            <a:r>
              <a:rPr lang="en-US" altLang="zh-TW" sz="2400" b="1" i="1" baseline="-25000" dirty="0">
                <a:latin typeface="Times New Roman" charset="0"/>
                <a:ea typeface="新細明體" charset="0"/>
                <a:cs typeface="新細明體" charset="0"/>
              </a:rPr>
              <a:t>1,k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 </a:t>
            </a:r>
            <a:r>
              <a:rPr lang="en-US" altLang="zh-TW" sz="2400" b="1" dirty="0">
                <a:latin typeface="Times New Roman" charset="0"/>
                <a:ea typeface="新細明體" charset="0"/>
                <a:cs typeface="新細明體" charset="0"/>
              </a:rPr>
              <a:t>and </a:t>
            </a:r>
            <a:r>
              <a:rPr lang="en-US" altLang="zh-TW" sz="2400" b="1" i="1" dirty="0" err="1">
                <a:latin typeface="Times New Roman" charset="0"/>
                <a:ea typeface="新細明體" charset="0"/>
                <a:cs typeface="新細明體" charset="0"/>
              </a:rPr>
              <a:t>P</a:t>
            </a:r>
            <a:r>
              <a:rPr lang="en-US" altLang="zh-TW" sz="2400" b="1" i="1" baseline="-25000" dirty="0" err="1">
                <a:latin typeface="Times New Roman" charset="0"/>
                <a:ea typeface="新細明體" charset="0"/>
                <a:cs typeface="新細明體" charset="0"/>
              </a:rPr>
              <a:t>k-m+j</a:t>
            </a:r>
            <a:r>
              <a:rPr lang="en-US" altLang="zh-TW" sz="2400" b="1" dirty="0">
                <a:latin typeface="Times New Roman" charset="0"/>
                <a:ea typeface="新細明體" charset="0"/>
                <a:cs typeface="新細明體" charset="0"/>
              </a:rPr>
              <a:t> </a:t>
            </a:r>
            <a:r>
              <a:rPr lang="en-US" altLang="zh-TW" sz="2400" b="1" dirty="0">
                <a:latin typeface="Arial" charset="0"/>
                <a:ea typeface="新細明體" charset="0"/>
                <a:cs typeface="新細明體" charset="0"/>
              </a:rPr>
              <a:t>≠</a:t>
            </a:r>
            <a:r>
              <a:rPr lang="en-US" altLang="zh-TW" sz="2400" b="1" dirty="0">
                <a:latin typeface="Times New Roman" charset="0"/>
                <a:ea typeface="新細明體" charset="0"/>
                <a:cs typeface="新細明體" charset="0"/>
              </a:rPr>
              <a:t> </a:t>
            </a:r>
            <a:r>
              <a:rPr lang="en-US" altLang="zh-TW" sz="2400" b="1" i="1" dirty="0" err="1">
                <a:latin typeface="Times New Roman" charset="0"/>
                <a:ea typeface="新細明體" charset="0"/>
                <a:cs typeface="新細明體" charset="0"/>
              </a:rPr>
              <a:t>P</a:t>
            </a:r>
            <a:r>
              <a:rPr lang="en-US" altLang="zh-TW" sz="2400" b="1" i="1" baseline="-25000" dirty="0" err="1">
                <a:latin typeface="Times New Roman" charset="0"/>
                <a:ea typeface="新細明體" charset="0"/>
                <a:cs typeface="新細明體" charset="0"/>
              </a:rPr>
              <a:t>j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, where </a:t>
            </a:r>
            <a:r>
              <a:rPr lang="en-US" altLang="zh-TW" sz="2400" i="1" dirty="0">
                <a:latin typeface="Times New Roman" charset="0"/>
                <a:ea typeface="新細明體" charset="0"/>
                <a:cs typeface="新細明體" charset="0"/>
              </a:rPr>
              <a:t>m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-</a:t>
            </a:r>
            <a:r>
              <a:rPr lang="en-US" altLang="zh-TW" sz="2400" i="1" dirty="0">
                <a:latin typeface="Times New Roman" charset="0"/>
                <a:ea typeface="新細明體" charset="0"/>
                <a:cs typeface="新細明體" charset="0"/>
              </a:rPr>
              <a:t>j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+1 ≦</a:t>
            </a:r>
            <a:r>
              <a:rPr lang="en-US" altLang="zh-TW" sz="2400" i="1" dirty="0">
                <a:latin typeface="Times New Roman" charset="0"/>
                <a:ea typeface="新細明體" charset="0"/>
                <a:cs typeface="新細明體" charset="0"/>
              </a:rPr>
              <a:t>k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&lt;</a:t>
            </a:r>
            <a:r>
              <a:rPr lang="en-US" altLang="zh-TW" sz="2400" i="1" dirty="0">
                <a:latin typeface="Times New Roman" charset="0"/>
                <a:ea typeface="新細明體" charset="0"/>
                <a:cs typeface="新細明體" charset="0"/>
              </a:rPr>
              <a:t>m 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; 0 if there is no such </a:t>
            </a:r>
            <a:r>
              <a:rPr lang="en-US" altLang="zh-TW" sz="2400" i="1" dirty="0">
                <a:latin typeface="Times New Roman" charset="0"/>
                <a:ea typeface="新細明體" charset="0"/>
                <a:cs typeface="新細明體" charset="0"/>
              </a:rPr>
              <a:t>k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.</a:t>
            </a:r>
          </a:p>
          <a:p>
            <a:pPr lvl="1">
              <a:buFontTx/>
              <a:buNone/>
            </a:pP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   (</a:t>
            </a:r>
            <a:r>
              <a:rPr lang="en-US" altLang="zh-TW" sz="2400" i="1" dirty="0">
                <a:latin typeface="Times New Roman" charset="0"/>
                <a:ea typeface="新細明體" charset="0"/>
                <a:cs typeface="新細明體" charset="0"/>
              </a:rPr>
              <a:t>gs</a:t>
            </a:r>
            <a:r>
              <a:rPr lang="en-US" altLang="zh-TW" sz="2400" i="1" baseline="-25000" dirty="0">
                <a:latin typeface="Times New Roman" charset="0"/>
                <a:ea typeface="新細明體" charset="0"/>
                <a:cs typeface="新細明體" charset="0"/>
              </a:rPr>
              <a:t>1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 is for Good Suffix Rule 1)</a:t>
            </a:r>
          </a:p>
          <a:p>
            <a:pPr lvl="1">
              <a:buFontTx/>
              <a:buChar char="•"/>
            </a:pPr>
            <a:endParaRPr lang="en-US" altLang="zh-TW" sz="2400" dirty="0">
              <a:latin typeface="Times New Roman" charset="0"/>
              <a:ea typeface="新細明體" charset="0"/>
              <a:cs typeface="新細明體" charset="0"/>
            </a:endParaRPr>
          </a:p>
          <a:p>
            <a:pPr lvl="1">
              <a:buFontTx/>
              <a:buChar char="•"/>
            </a:pPr>
            <a:r>
              <a:rPr lang="en-US" altLang="zh-TW" sz="2400" b="1" i="1" dirty="0">
                <a:latin typeface="Times New Roman" charset="0"/>
                <a:ea typeface="新細明體" charset="0"/>
                <a:cs typeface="新細明體" charset="0"/>
              </a:rPr>
              <a:t>gs</a:t>
            </a:r>
            <a:r>
              <a:rPr lang="en-US" altLang="zh-TW" sz="2400" b="1" i="1" baseline="-25000" dirty="0">
                <a:latin typeface="Times New Roman" charset="0"/>
                <a:ea typeface="新細明體" charset="0"/>
                <a:cs typeface="新細明體" charset="0"/>
              </a:rPr>
              <a:t>2</a:t>
            </a:r>
            <a:r>
              <a:rPr lang="en-US" altLang="zh-TW" sz="2400" b="1" dirty="0">
                <a:latin typeface="Times New Roman" charset="0"/>
                <a:ea typeface="新細明體" charset="0"/>
                <a:cs typeface="新細明體" charset="0"/>
              </a:rPr>
              <a:t>(</a:t>
            </a:r>
            <a:r>
              <a:rPr lang="en-US" altLang="zh-TW" sz="2400" b="1" i="1" dirty="0">
                <a:latin typeface="Times New Roman" charset="0"/>
                <a:ea typeface="新細明體" charset="0"/>
                <a:cs typeface="新細明體" charset="0"/>
              </a:rPr>
              <a:t>j</a:t>
            </a:r>
            <a:r>
              <a:rPr lang="en-US" altLang="zh-TW" sz="2400" b="1" dirty="0">
                <a:latin typeface="Times New Roman" charset="0"/>
                <a:ea typeface="新細明體" charset="0"/>
                <a:cs typeface="新細明體" charset="0"/>
              </a:rPr>
              <a:t>)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 be the largest </a:t>
            </a:r>
            <a:r>
              <a:rPr lang="en-US" altLang="zh-TW" sz="2400" b="1" i="1" dirty="0">
                <a:latin typeface="Times New Roman" charset="0"/>
                <a:ea typeface="新細明體" charset="0"/>
                <a:cs typeface="新細明體" charset="0"/>
              </a:rPr>
              <a:t>k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 such that </a:t>
            </a:r>
            <a:r>
              <a:rPr lang="en-US" altLang="zh-TW" sz="2400" b="1" i="1" dirty="0">
                <a:latin typeface="Times New Roman" charset="0"/>
                <a:ea typeface="新細明體" charset="0"/>
                <a:cs typeface="新細明體" charset="0"/>
              </a:rPr>
              <a:t>P</a:t>
            </a:r>
            <a:r>
              <a:rPr lang="en-US" altLang="zh-TW" sz="2400" b="1" i="1" baseline="-25000" dirty="0">
                <a:latin typeface="Times New Roman" charset="0"/>
                <a:ea typeface="新細明體" charset="0"/>
                <a:cs typeface="新細明體" charset="0"/>
              </a:rPr>
              <a:t>1,k</a:t>
            </a:r>
            <a:r>
              <a:rPr lang="en-US" altLang="zh-TW" sz="2400" b="1" dirty="0">
                <a:latin typeface="Times New Roman" charset="0"/>
                <a:ea typeface="新細明體" charset="0"/>
                <a:cs typeface="新細明體" charset="0"/>
              </a:rPr>
              <a:t> is a suffix of </a:t>
            </a:r>
            <a:r>
              <a:rPr lang="en-US" altLang="zh-TW" sz="2400" b="1" i="1" dirty="0">
                <a:latin typeface="Times New Roman" charset="0"/>
                <a:ea typeface="新細明體" charset="0"/>
                <a:cs typeface="新細明體" charset="0"/>
              </a:rPr>
              <a:t>P</a:t>
            </a:r>
            <a:r>
              <a:rPr lang="en-US" altLang="zh-TW" sz="2400" b="1" i="1" baseline="-25000" dirty="0">
                <a:latin typeface="Times New Roman" charset="0"/>
                <a:ea typeface="新細明體" charset="0"/>
                <a:cs typeface="新細明體" charset="0"/>
              </a:rPr>
              <a:t>j+1,m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, where 1≦</a:t>
            </a:r>
            <a:r>
              <a:rPr lang="en-US" altLang="zh-TW" sz="2400" i="1" dirty="0">
                <a:latin typeface="Times New Roman" charset="0"/>
                <a:ea typeface="新細明體" charset="0"/>
                <a:cs typeface="新細明體" charset="0"/>
              </a:rPr>
              <a:t>k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 ≦</a:t>
            </a:r>
            <a:r>
              <a:rPr lang="en-US" altLang="zh-TW" sz="2400" i="1" dirty="0">
                <a:latin typeface="Times New Roman" charset="0"/>
                <a:ea typeface="新細明體" charset="0"/>
                <a:cs typeface="新細明體" charset="0"/>
              </a:rPr>
              <a:t>m-j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; 0 if there is no such </a:t>
            </a:r>
            <a:r>
              <a:rPr lang="en-US" altLang="zh-TW" sz="2400" i="1" dirty="0">
                <a:latin typeface="Times New Roman" charset="0"/>
                <a:ea typeface="新細明體" charset="0"/>
                <a:cs typeface="新細明體" charset="0"/>
              </a:rPr>
              <a:t>k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.</a:t>
            </a:r>
          </a:p>
          <a:p>
            <a:pPr lvl="1">
              <a:buFontTx/>
              <a:buNone/>
            </a:pP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   (</a:t>
            </a:r>
            <a:r>
              <a:rPr lang="en-US" altLang="zh-TW" sz="2400" i="1" dirty="0">
                <a:latin typeface="Times New Roman" charset="0"/>
                <a:ea typeface="新細明體" charset="0"/>
                <a:cs typeface="新細明體" charset="0"/>
              </a:rPr>
              <a:t>gs</a:t>
            </a:r>
            <a:r>
              <a:rPr lang="en-US" altLang="zh-TW" sz="2400" i="1" baseline="-25000" dirty="0">
                <a:latin typeface="Times New Roman" charset="0"/>
                <a:ea typeface="新細明體" charset="0"/>
                <a:cs typeface="新細明體" charset="0"/>
              </a:rPr>
              <a:t>2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 is for Good Suffix Rule 2.)</a:t>
            </a:r>
          </a:p>
          <a:p>
            <a:pPr lvl="1">
              <a:buFontTx/>
              <a:buChar char="•"/>
            </a:pPr>
            <a:endParaRPr lang="en-US" altLang="zh-TW" sz="2400" dirty="0">
              <a:latin typeface="Times New Roman" charset="0"/>
              <a:ea typeface="新細明體" charset="0"/>
              <a:cs typeface="新細明體" charset="0"/>
            </a:endParaRPr>
          </a:p>
          <a:p>
            <a:pPr lvl="1">
              <a:buFontTx/>
              <a:buChar char="•"/>
            </a:pPr>
            <a:r>
              <a:rPr lang="en-US" altLang="zh-TW" b="1" i="1" dirty="0" err="1">
                <a:solidFill>
                  <a:srgbClr val="FF0000"/>
                </a:solidFill>
                <a:latin typeface="Times New Roman" charset="0"/>
                <a:ea typeface="新細明體" charset="0"/>
                <a:cs typeface="新細明體" charset="0"/>
              </a:rPr>
              <a:t>Gs</a:t>
            </a:r>
            <a:r>
              <a:rPr lang="en-US" altLang="zh-TW" b="1" dirty="0">
                <a:solidFill>
                  <a:srgbClr val="FF0000"/>
                </a:solidFill>
                <a:latin typeface="Times New Roman" charset="0"/>
                <a:ea typeface="新細明體" charset="0"/>
                <a:cs typeface="新細明體" charset="0"/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  <a:latin typeface="Times New Roman" charset="0"/>
                <a:ea typeface="新細明體" charset="0"/>
                <a:cs typeface="新細明體" charset="0"/>
              </a:rPr>
              <a:t>j</a:t>
            </a:r>
            <a:r>
              <a:rPr lang="en-US" altLang="zh-TW" b="1" dirty="0">
                <a:solidFill>
                  <a:srgbClr val="FF0000"/>
                </a:solidFill>
                <a:latin typeface="Times New Roman" charset="0"/>
                <a:ea typeface="新細明體" charset="0"/>
                <a:cs typeface="新細明體" charset="0"/>
              </a:rPr>
              <a:t>) = </a:t>
            </a:r>
            <a:r>
              <a:rPr lang="en-US" altLang="zh-TW" b="1" i="1" dirty="0">
                <a:solidFill>
                  <a:srgbClr val="FF0000"/>
                </a:solidFill>
                <a:latin typeface="Times New Roman" charset="0"/>
                <a:ea typeface="新細明體" charset="0"/>
                <a:cs typeface="新細明體" charset="0"/>
              </a:rPr>
              <a:t>m</a:t>
            </a:r>
            <a:r>
              <a:rPr lang="en-US" altLang="zh-TW" b="1" dirty="0">
                <a:solidFill>
                  <a:srgbClr val="FF0000"/>
                </a:solidFill>
                <a:latin typeface="Times New Roman" charset="0"/>
                <a:ea typeface="新細明體" charset="0"/>
                <a:cs typeface="新細明體" charset="0"/>
              </a:rPr>
              <a:t> – max{</a:t>
            </a:r>
            <a:r>
              <a:rPr lang="en-US" altLang="zh-TW" b="1" i="1" dirty="0">
                <a:solidFill>
                  <a:srgbClr val="FF0000"/>
                </a:solidFill>
                <a:latin typeface="Times New Roman" charset="0"/>
                <a:ea typeface="新細明體" charset="0"/>
                <a:cs typeface="新細明體" charset="0"/>
              </a:rPr>
              <a:t>gs</a:t>
            </a:r>
            <a:r>
              <a:rPr lang="en-US" altLang="zh-TW" b="1" i="1" baseline="-25000" dirty="0">
                <a:solidFill>
                  <a:srgbClr val="FF0000"/>
                </a:solidFill>
                <a:latin typeface="Times New Roman" charset="0"/>
                <a:ea typeface="新細明體" charset="0"/>
                <a:cs typeface="新細明體" charset="0"/>
              </a:rPr>
              <a:t>1</a:t>
            </a:r>
            <a:r>
              <a:rPr lang="en-US" altLang="zh-TW" b="1" dirty="0">
                <a:solidFill>
                  <a:srgbClr val="FF0000"/>
                </a:solidFill>
                <a:latin typeface="Times New Roman" charset="0"/>
                <a:ea typeface="新細明體" charset="0"/>
                <a:cs typeface="新細明體" charset="0"/>
              </a:rPr>
              <a:t>, </a:t>
            </a:r>
            <a:r>
              <a:rPr lang="en-US" altLang="zh-TW" b="1" i="1" dirty="0">
                <a:solidFill>
                  <a:srgbClr val="FF0000"/>
                </a:solidFill>
                <a:latin typeface="Times New Roman" charset="0"/>
                <a:ea typeface="新細明體" charset="0"/>
                <a:cs typeface="新細明體" charset="0"/>
              </a:rPr>
              <a:t>gs</a:t>
            </a:r>
            <a:r>
              <a:rPr lang="en-US" altLang="zh-TW" b="1" i="1" baseline="-25000" dirty="0">
                <a:solidFill>
                  <a:srgbClr val="FF0000"/>
                </a:solidFill>
                <a:latin typeface="Times New Roman" charset="0"/>
                <a:ea typeface="新細明體" charset="0"/>
                <a:cs typeface="新細明體" charset="0"/>
              </a:rPr>
              <a:t>2</a:t>
            </a:r>
            <a:r>
              <a:rPr lang="en-US" altLang="zh-TW" b="1" dirty="0">
                <a:solidFill>
                  <a:srgbClr val="FF0000"/>
                </a:solidFill>
                <a:latin typeface="Times New Roman" charset="0"/>
                <a:ea typeface="新細明體" charset="0"/>
                <a:cs typeface="新細明體" charset="0"/>
              </a:rPr>
              <a:t>}</a:t>
            </a:r>
            <a:r>
              <a:rPr lang="en-US" altLang="zh-TW" dirty="0">
                <a:latin typeface="Times New Roman" charset="0"/>
                <a:ea typeface="新細明體" charset="0"/>
                <a:cs typeface="新細明體" charset="0"/>
              </a:rPr>
              <a:t>,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 if </a:t>
            </a:r>
            <a:r>
              <a:rPr lang="en-US" altLang="zh-TW" sz="2400" i="1" dirty="0">
                <a:latin typeface="Times New Roman" charset="0"/>
                <a:ea typeface="新細明體" charset="0"/>
                <a:cs typeface="新細明體" charset="0"/>
              </a:rPr>
              <a:t>j 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= </a:t>
            </a:r>
            <a:r>
              <a:rPr lang="en-US" altLang="zh-TW" sz="2400" i="1" dirty="0">
                <a:latin typeface="Times New Roman" charset="0"/>
                <a:ea typeface="新細明體" charset="0"/>
                <a:cs typeface="新細明體" charset="0"/>
              </a:rPr>
              <a:t>m ,</a:t>
            </a:r>
            <a:r>
              <a:rPr lang="en-US" altLang="zh-TW" sz="2400" i="1" dirty="0" err="1">
                <a:latin typeface="Times New Roman" charset="0"/>
                <a:ea typeface="新細明體" charset="0"/>
                <a:cs typeface="新細明體" charset="0"/>
              </a:rPr>
              <a:t>Gs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(</a:t>
            </a:r>
            <a:r>
              <a:rPr lang="en-US" altLang="zh-TW" sz="2400" i="1" dirty="0">
                <a:latin typeface="Times New Roman" charset="0"/>
                <a:ea typeface="新細明體" charset="0"/>
                <a:cs typeface="新細明體" charset="0"/>
              </a:rPr>
              <a:t>j</a:t>
            </a:r>
            <a:r>
              <a:rPr lang="en-US" altLang="zh-TW" sz="2400" dirty="0">
                <a:latin typeface="Times New Roman" charset="0"/>
                <a:ea typeface="新細明體" charset="0"/>
                <a:cs typeface="新細明體" charset="0"/>
              </a:rPr>
              <a:t>)=1.</a:t>
            </a:r>
          </a:p>
        </p:txBody>
      </p:sp>
      <p:graphicFrame>
        <p:nvGraphicFramePr>
          <p:cNvPr id="33077" name="Group 309"/>
          <p:cNvGraphicFramePr>
            <a:graphicFrameLocks noGrp="1"/>
          </p:cNvGraphicFramePr>
          <p:nvPr>
            <p:ph sz="half" idx="2"/>
          </p:nvPr>
        </p:nvGraphicFramePr>
        <p:xfrm>
          <a:off x="-36513" y="4365625"/>
          <a:ext cx="5905501" cy="2041750"/>
        </p:xfrm>
        <a:graphic>
          <a:graphicData uri="http://schemas.openxmlformats.org/drawingml/2006/table">
            <a:tbl>
              <a:tblPr/>
              <a:tblGrid>
                <a:gridCol w="596901"/>
                <a:gridCol w="442912"/>
                <a:gridCol w="438150"/>
                <a:gridCol w="447675"/>
                <a:gridCol w="442913"/>
                <a:gridCol w="439737"/>
                <a:gridCol w="442913"/>
                <a:gridCol w="442912"/>
                <a:gridCol w="442913"/>
                <a:gridCol w="444500"/>
                <a:gridCol w="441325"/>
                <a:gridCol w="438150"/>
                <a:gridCol w="444500"/>
              </a:tblGrid>
              <a:tr h="396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679" marB="45679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9" marB="456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679" marB="4567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gs</a:t>
                      </a:r>
                      <a:r>
                        <a:rPr kumimoji="1" lang="en-US" altLang="zh-TW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  <a:endParaRPr kumimoji="1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79" marB="4567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gs</a:t>
                      </a:r>
                      <a:r>
                        <a:rPr kumimoji="1" lang="en-US" altLang="zh-TW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  <a:endParaRPr kumimoji="1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79" marB="4567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Gs</a:t>
                      </a:r>
                    </a:p>
                  </a:txBody>
                  <a:tcPr marT="45679" marB="4567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065" name="Text Box 297"/>
          <p:cNvSpPr txBox="1">
            <a:spLocks noChangeArrowheads="1"/>
          </p:cNvSpPr>
          <p:nvPr/>
        </p:nvSpPr>
        <p:spPr bwMode="auto">
          <a:xfrm>
            <a:off x="6011863" y="4294188"/>
            <a:ext cx="3132137" cy="14430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i="1"/>
              <a:t>gs</a:t>
            </a:r>
            <a:r>
              <a:rPr lang="en-US" altLang="zh-TW" sz="2200" i="1" baseline="-25000"/>
              <a:t>1</a:t>
            </a:r>
            <a:r>
              <a:rPr lang="en-US" altLang="zh-TW" sz="2200"/>
              <a:t>(7)=9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2200"/>
              <a:t>∵ </a:t>
            </a:r>
            <a:r>
              <a:rPr lang="en-US" altLang="zh-TW" sz="2200" i="1"/>
              <a:t>P</a:t>
            </a:r>
            <a:r>
              <a:rPr lang="en-US" altLang="zh-TW" sz="2200" i="1" baseline="-25000"/>
              <a:t>8,12</a:t>
            </a:r>
            <a:r>
              <a:rPr lang="en-US" altLang="zh-TW" sz="2200"/>
              <a:t> is a suffix of </a:t>
            </a:r>
            <a:r>
              <a:rPr lang="en-US" altLang="zh-TW" sz="2200" i="1"/>
              <a:t>P</a:t>
            </a:r>
            <a:r>
              <a:rPr lang="en-US" altLang="zh-TW" sz="2200" i="1" baseline="-25000"/>
              <a:t>1,9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2200"/>
              <a:t>    and  </a:t>
            </a:r>
            <a:r>
              <a:rPr lang="en-US" altLang="zh-TW" sz="2200" i="1"/>
              <a:t>P</a:t>
            </a:r>
            <a:r>
              <a:rPr lang="en-US" altLang="zh-TW" sz="2200" i="1" baseline="-25000"/>
              <a:t>4</a:t>
            </a:r>
            <a:r>
              <a:rPr lang="en-US" altLang="zh-TW" sz="2200"/>
              <a:t> ≠ </a:t>
            </a:r>
            <a:r>
              <a:rPr lang="en-US" altLang="zh-TW" sz="2200" i="1"/>
              <a:t>P</a:t>
            </a:r>
            <a:r>
              <a:rPr lang="en-US" altLang="zh-TW" sz="2200" i="1" baseline="-25000"/>
              <a:t>7</a:t>
            </a:r>
          </a:p>
        </p:txBody>
      </p:sp>
      <p:sp>
        <p:nvSpPr>
          <p:cNvPr id="33066" name="Text Box 298"/>
          <p:cNvSpPr txBox="1">
            <a:spLocks noChangeArrowheads="1"/>
          </p:cNvSpPr>
          <p:nvPr/>
        </p:nvSpPr>
        <p:spPr bwMode="auto">
          <a:xfrm>
            <a:off x="6011863" y="5802313"/>
            <a:ext cx="3132137" cy="939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i="1"/>
              <a:t>gs</a:t>
            </a:r>
            <a:r>
              <a:rPr lang="en-US" altLang="zh-TW" sz="2200" i="1" baseline="-25000"/>
              <a:t>2</a:t>
            </a:r>
            <a:r>
              <a:rPr lang="en-US" altLang="zh-TW" sz="2200"/>
              <a:t>(7)=4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2200"/>
              <a:t>∵</a:t>
            </a:r>
            <a:r>
              <a:rPr lang="en-US" altLang="zh-TW" sz="2200" i="1"/>
              <a:t>P</a:t>
            </a:r>
            <a:r>
              <a:rPr lang="en-US" altLang="zh-TW" sz="2200" i="1" baseline="-25000"/>
              <a:t>1,4</a:t>
            </a:r>
            <a:r>
              <a:rPr lang="en-US" altLang="zh-TW" sz="2200"/>
              <a:t> is a suffix of </a:t>
            </a:r>
            <a:r>
              <a:rPr lang="en-US" altLang="zh-TW" sz="2200" i="1"/>
              <a:t>P</a:t>
            </a:r>
            <a:r>
              <a:rPr lang="en-US" altLang="zh-TW" sz="2200" i="1" baseline="-25000"/>
              <a:t>8,12</a:t>
            </a:r>
          </a:p>
        </p:txBody>
      </p:sp>
      <p:sp>
        <p:nvSpPr>
          <p:cNvPr id="33069" name="Line 301"/>
          <p:cNvSpPr>
            <a:spLocks noChangeShapeType="1"/>
          </p:cNvSpPr>
          <p:nvPr/>
        </p:nvSpPr>
        <p:spPr bwMode="auto">
          <a:xfrm flipV="1">
            <a:off x="3635375" y="5300663"/>
            <a:ext cx="2449513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070" name="Line 302"/>
          <p:cNvSpPr>
            <a:spLocks noChangeShapeType="1"/>
          </p:cNvSpPr>
          <p:nvPr/>
        </p:nvSpPr>
        <p:spPr bwMode="auto">
          <a:xfrm>
            <a:off x="3563938" y="5949950"/>
            <a:ext cx="252095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78A11-C443-4E40-A126-7483646EFCA7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>
                <a:latin typeface="Times New Roman" charset="0"/>
              </a:rPr>
              <a:t>Boyer and Moore Algorithm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971550" y="2636838"/>
            <a:ext cx="7561263" cy="126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dirty="0"/>
              <a:t>A fast string searching algorithm. </a:t>
            </a:r>
            <a:r>
              <a:rPr lang="en-US" altLang="zh-TW" sz="2200" i="1" dirty="0"/>
              <a:t>Communications of the ACM</a:t>
            </a:r>
            <a:r>
              <a:rPr lang="en-US" altLang="zh-TW" sz="2200" dirty="0"/>
              <a:t>. Vol. 20 p.p. 762-772, 1977.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2200" b="1" dirty="0"/>
              <a:t>		BOYER, R.S.</a:t>
            </a:r>
            <a:r>
              <a:rPr lang="en-US" altLang="zh-TW" sz="2200" dirty="0"/>
              <a:t> and </a:t>
            </a:r>
            <a:r>
              <a:rPr lang="en-US" altLang="zh-TW" sz="2200" b="1" dirty="0"/>
              <a:t>MOORE, J.S.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F1582-FE97-D745-9E6E-9C19C40D20EE}" type="slidenum">
              <a:rPr lang="en-US" altLang="zh-TW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8064500" cy="352901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TW" smtClean="0">
                <a:latin typeface="Times New Roman" charset="0"/>
              </a:rPr>
              <a:t>How do we obtain </a:t>
            </a:r>
            <a:r>
              <a:rPr lang="en-US" altLang="zh-TW" b="1" i="1" smtClean="0">
                <a:latin typeface="Times New Roman" charset="0"/>
              </a:rPr>
              <a:t>gs</a:t>
            </a:r>
            <a:r>
              <a:rPr lang="en-US" altLang="zh-TW" b="1" i="1" baseline="-25000" smtClean="0">
                <a:latin typeface="Times New Roman" charset="0"/>
              </a:rPr>
              <a:t>1</a:t>
            </a:r>
            <a:r>
              <a:rPr lang="en-US" altLang="zh-TW" smtClean="0">
                <a:latin typeface="Times New Roman" charset="0"/>
              </a:rPr>
              <a:t> and </a:t>
            </a:r>
            <a:r>
              <a:rPr lang="en-US" altLang="zh-TW" b="1" i="1" smtClean="0">
                <a:latin typeface="Times New Roman" charset="0"/>
              </a:rPr>
              <a:t>gs</a:t>
            </a:r>
            <a:r>
              <a:rPr lang="en-US" altLang="zh-TW" b="1" i="1" baseline="-25000" smtClean="0">
                <a:latin typeface="Times New Roman" charset="0"/>
              </a:rPr>
              <a:t>2</a:t>
            </a:r>
            <a:r>
              <a:rPr lang="en-US" altLang="zh-TW" smtClean="0">
                <a:latin typeface="Times New Roman" charset="0"/>
              </a:rPr>
              <a:t>?</a:t>
            </a:r>
          </a:p>
          <a:p>
            <a:pPr marL="0" indent="0">
              <a:buFontTx/>
              <a:buNone/>
              <a:defRPr/>
            </a:pPr>
            <a:endParaRPr lang="en-US" altLang="zh-TW" smtClean="0">
              <a:latin typeface="Times New Roman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TW" smtClean="0">
                <a:latin typeface="Times New Roman" charset="0"/>
              </a:rPr>
              <a:t>In the following, we shall show that by constructing the </a:t>
            </a:r>
            <a:r>
              <a:rPr lang="en-US" altLang="zh-TW" b="1" smtClean="0">
                <a:latin typeface="Times New Roman" charset="0"/>
              </a:rPr>
              <a:t>Suffix Function</a:t>
            </a:r>
            <a:r>
              <a:rPr lang="en-US" altLang="zh-TW" smtClean="0">
                <a:latin typeface="Times New Roman" charset="0"/>
              </a:rPr>
              <a:t>, we can kill two birds with one arrow.</a:t>
            </a:r>
          </a:p>
        </p:txBody>
      </p:sp>
    </p:spTree>
    <p:extLst>
      <p:ext uri="{BB962C8B-B14F-4D97-AF65-F5344CB8AC3E}">
        <p14:creationId xmlns:p14="http://schemas.microsoft.com/office/powerpoint/2010/main" val="6127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F45FF-5573-6A49-A88B-C5DA88B46203}" type="slidenum">
              <a:rPr lang="en-US" altLang="zh-TW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29600" cy="836612"/>
          </a:xfrm>
        </p:spPr>
        <p:txBody>
          <a:bodyPr/>
          <a:lstStyle/>
          <a:p>
            <a:pPr>
              <a:defRPr/>
            </a:pPr>
            <a:r>
              <a:rPr lang="en-US" altLang="zh-TW" b="1" smtClean="0">
                <a:latin typeface="Times New Roman" charset="0"/>
              </a:rPr>
              <a:t>Suffix function</a:t>
            </a:r>
            <a:r>
              <a:rPr lang="en-US" altLang="zh-TW" b="1" i="1" smtClean="0">
                <a:latin typeface="Times New Roman" charset="0"/>
              </a:rPr>
              <a:t> f</a:t>
            </a:r>
            <a:r>
              <a:rPr lang="zh-TW" altLang="en-US" b="1" i="1" smtClean="0">
                <a:latin typeface="Times New Roman" charset="0"/>
              </a:rPr>
              <a:t>’</a:t>
            </a:r>
            <a:endParaRPr lang="zh-TW" altLang="en-US" b="1" smtClean="0">
              <a:latin typeface="Times New Roman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0975" y="1052513"/>
            <a:ext cx="8963025" cy="324008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800" dirty="0" smtClean="0">
                <a:latin typeface="Times New Roman" charset="0"/>
              </a:rPr>
              <a:t>For 1≦</a:t>
            </a:r>
            <a:r>
              <a:rPr lang="en-US" altLang="zh-TW" sz="2800" i="1" dirty="0" smtClean="0">
                <a:latin typeface="Times New Roman" charset="0"/>
              </a:rPr>
              <a:t>j</a:t>
            </a:r>
            <a:r>
              <a:rPr lang="en-US" altLang="zh-TW" sz="2800" dirty="0" smtClean="0">
                <a:latin typeface="Times New Roman" charset="0"/>
              </a:rPr>
              <a:t> ≦</a:t>
            </a:r>
            <a:r>
              <a:rPr lang="en-US" altLang="zh-TW" sz="2800" i="1" dirty="0" smtClean="0">
                <a:latin typeface="Times New Roman" charset="0"/>
              </a:rPr>
              <a:t>m</a:t>
            </a:r>
            <a:r>
              <a:rPr lang="en-US" altLang="zh-TW" sz="2800" dirty="0" smtClean="0">
                <a:latin typeface="Times New Roman" charset="0"/>
              </a:rPr>
              <a:t>-1, let the suffix function </a:t>
            </a:r>
            <a:r>
              <a:rPr lang="en-US" altLang="zh-TW" sz="2800" i="1" dirty="0" smtClean="0">
                <a:latin typeface="Times New Roman" charset="0"/>
              </a:rPr>
              <a:t>f</a:t>
            </a:r>
            <a:r>
              <a:rPr lang="zh-TW" altLang="en-US" sz="2800" i="1" dirty="0" smtClean="0">
                <a:latin typeface="Times New Roman" charset="0"/>
              </a:rPr>
              <a:t>’</a:t>
            </a:r>
            <a:r>
              <a:rPr lang="en-US" altLang="zh-TW" sz="2800" dirty="0" smtClean="0">
                <a:latin typeface="Times New Roman" charset="0"/>
              </a:rPr>
              <a:t>(</a:t>
            </a:r>
            <a:r>
              <a:rPr lang="en-US" altLang="zh-TW" sz="2800" i="1" dirty="0" smtClean="0">
                <a:latin typeface="Times New Roman" charset="0"/>
              </a:rPr>
              <a:t>j</a:t>
            </a:r>
            <a:r>
              <a:rPr lang="en-US" altLang="zh-TW" sz="2800" dirty="0" smtClean="0">
                <a:latin typeface="Times New Roman" charset="0"/>
              </a:rPr>
              <a:t>) for </a:t>
            </a:r>
            <a:r>
              <a:rPr lang="en-US" altLang="zh-TW" sz="2800" b="1" i="1" dirty="0" err="1" smtClean="0">
                <a:latin typeface="Times New Roman" charset="0"/>
              </a:rPr>
              <a:t>P</a:t>
            </a:r>
            <a:r>
              <a:rPr lang="en-US" altLang="zh-TW" sz="2800" b="1" i="1" baseline="-25000" dirty="0" err="1" smtClean="0">
                <a:latin typeface="Times New Roman" charset="0"/>
              </a:rPr>
              <a:t>j</a:t>
            </a:r>
            <a:r>
              <a:rPr lang="en-US" altLang="zh-TW" sz="2800" dirty="0" smtClean="0">
                <a:latin typeface="Times New Roman" charset="0"/>
              </a:rPr>
              <a:t> be the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charset="0"/>
              </a:rPr>
              <a:t>smallest</a:t>
            </a:r>
            <a:r>
              <a:rPr lang="en-US" altLang="zh-TW" sz="2800" b="1" dirty="0" smtClean="0">
                <a:latin typeface="Times New Roman" charset="0"/>
              </a:rPr>
              <a:t> </a:t>
            </a:r>
            <a:r>
              <a:rPr lang="en-US" altLang="zh-TW" sz="2800" b="1" i="1" dirty="0" smtClean="0">
                <a:latin typeface="Times New Roman" charset="0"/>
              </a:rPr>
              <a:t>k</a:t>
            </a:r>
            <a:r>
              <a:rPr lang="en-US" altLang="zh-TW" sz="2800" dirty="0" smtClean="0">
                <a:latin typeface="Times New Roman" charset="0"/>
              </a:rPr>
              <a:t> such that  </a:t>
            </a:r>
            <a:r>
              <a:rPr lang="en-US" altLang="zh-TW" sz="2800" b="1" i="1" dirty="0" err="1" smtClean="0">
                <a:latin typeface="Times New Roman" charset="0"/>
              </a:rPr>
              <a:t>P</a:t>
            </a:r>
            <a:r>
              <a:rPr lang="en-US" altLang="zh-TW" sz="2800" b="1" i="1" baseline="-25000" dirty="0" err="1" smtClean="0">
                <a:latin typeface="Times New Roman" charset="0"/>
              </a:rPr>
              <a:t>k,m</a:t>
            </a:r>
            <a:r>
              <a:rPr lang="en-US" altLang="zh-TW" sz="2800" b="1" i="1" baseline="-25000" dirty="0" smtClean="0">
                <a:latin typeface="Times New Roman" charset="0"/>
              </a:rPr>
              <a:t> </a:t>
            </a:r>
            <a:r>
              <a:rPr lang="en-US" altLang="zh-TW" sz="2800" b="1" dirty="0" smtClean="0">
                <a:latin typeface="Times New Roman" charset="0"/>
              </a:rPr>
              <a:t>= </a:t>
            </a:r>
            <a:r>
              <a:rPr lang="en-US" altLang="zh-TW" sz="2800" b="1" i="1" dirty="0" smtClean="0">
                <a:latin typeface="Times New Roman" charset="0"/>
              </a:rPr>
              <a:t>P</a:t>
            </a:r>
            <a:r>
              <a:rPr lang="en-US" altLang="zh-TW" sz="2800" b="1" i="1" baseline="-25000" dirty="0" smtClean="0">
                <a:latin typeface="Times New Roman" charset="0"/>
              </a:rPr>
              <a:t>j+1,m-k+j+1</a:t>
            </a:r>
            <a:r>
              <a:rPr lang="en-US" altLang="zh-TW" sz="2800" dirty="0" smtClean="0">
                <a:latin typeface="Times New Roman" charset="0"/>
              </a:rPr>
              <a:t>; ( </a:t>
            </a:r>
            <a:r>
              <a:rPr lang="en-US" altLang="zh-TW" sz="2800" b="1" i="1" dirty="0" smtClean="0">
                <a:latin typeface="Times New Roman" charset="0"/>
              </a:rPr>
              <a:t>j</a:t>
            </a:r>
            <a:r>
              <a:rPr lang="en-US" altLang="zh-TW" sz="2800" b="1" dirty="0" smtClean="0">
                <a:latin typeface="Times New Roman" charset="0"/>
              </a:rPr>
              <a:t>+2 </a:t>
            </a:r>
            <a:r>
              <a:rPr lang="en-US" altLang="zh-TW" sz="2800" dirty="0" smtClean="0">
                <a:latin typeface="Times New Roman" charset="0"/>
              </a:rPr>
              <a:t>≦</a:t>
            </a:r>
            <a:r>
              <a:rPr lang="en-US" altLang="zh-TW" sz="2800" i="1" dirty="0" smtClean="0">
                <a:latin typeface="Times New Roman" charset="0"/>
              </a:rPr>
              <a:t>k</a:t>
            </a:r>
            <a:r>
              <a:rPr lang="en-US" altLang="zh-TW" sz="2800" dirty="0" smtClean="0">
                <a:latin typeface="Times New Roman" charset="0"/>
              </a:rPr>
              <a:t> ≦</a:t>
            </a:r>
            <a:r>
              <a:rPr lang="en-US" altLang="zh-TW" sz="2800" i="1" dirty="0" smtClean="0">
                <a:latin typeface="Times New Roman" charset="0"/>
              </a:rPr>
              <a:t>m</a:t>
            </a:r>
            <a:r>
              <a:rPr lang="en-US" altLang="zh-TW" sz="2800" dirty="0" smtClean="0">
                <a:latin typeface="Times New Roman" charset="0"/>
              </a:rPr>
              <a:t>)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 dirty="0" smtClean="0">
                <a:latin typeface="Times New Roman" charset="0"/>
              </a:rPr>
              <a:t>If there is no such </a:t>
            </a:r>
            <a:r>
              <a:rPr lang="en-US" altLang="zh-TW" sz="2400" i="1" dirty="0" smtClean="0">
                <a:latin typeface="Times New Roman" charset="0"/>
              </a:rPr>
              <a:t>k, </a:t>
            </a:r>
            <a:r>
              <a:rPr lang="en-US" altLang="zh-TW" sz="2400" dirty="0" smtClean="0">
                <a:latin typeface="Times New Roman" charset="0"/>
              </a:rPr>
              <a:t>we</a:t>
            </a:r>
            <a:r>
              <a:rPr lang="en-US" altLang="zh-TW" sz="2400" i="1" dirty="0" smtClean="0">
                <a:latin typeface="Times New Roman" charset="0"/>
              </a:rPr>
              <a:t> </a:t>
            </a:r>
            <a:r>
              <a:rPr lang="en-US" altLang="zh-TW" sz="2400" dirty="0" smtClean="0">
                <a:latin typeface="Times New Roman" charset="0"/>
              </a:rPr>
              <a:t>set </a:t>
            </a:r>
            <a:r>
              <a:rPr lang="en-US" altLang="zh-TW" sz="2400" i="1" dirty="0" smtClean="0">
                <a:latin typeface="Times New Roman" charset="0"/>
              </a:rPr>
              <a:t>f</a:t>
            </a:r>
            <a:r>
              <a:rPr lang="zh-TW" altLang="en-US" sz="2400" i="1" dirty="0" smtClean="0">
                <a:latin typeface="Times New Roman" charset="0"/>
              </a:rPr>
              <a:t>’</a:t>
            </a:r>
            <a:r>
              <a:rPr lang="en-US" altLang="zh-TW" sz="2400" dirty="0" smtClean="0">
                <a:latin typeface="Times New Roman" charset="0"/>
              </a:rPr>
              <a:t> = </a:t>
            </a:r>
            <a:r>
              <a:rPr lang="en-US" altLang="zh-TW" sz="2400" i="1" dirty="0" smtClean="0">
                <a:latin typeface="Times New Roman" charset="0"/>
              </a:rPr>
              <a:t>m</a:t>
            </a:r>
            <a:r>
              <a:rPr lang="en-US" altLang="zh-TW" sz="2400" dirty="0" smtClean="0">
                <a:latin typeface="Times New Roman" charset="0"/>
              </a:rPr>
              <a:t>+1.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 dirty="0" smtClean="0">
                <a:latin typeface="Times New Roman" charset="0"/>
              </a:rPr>
              <a:t>If </a:t>
            </a:r>
            <a:r>
              <a:rPr lang="en-US" altLang="zh-TW" sz="2400" i="1" dirty="0" smtClean="0">
                <a:latin typeface="Times New Roman" charset="0"/>
              </a:rPr>
              <a:t>j</a:t>
            </a:r>
            <a:r>
              <a:rPr lang="en-US" altLang="zh-TW" sz="2400" dirty="0" smtClean="0">
                <a:latin typeface="Times New Roman" charset="0"/>
              </a:rPr>
              <a:t>=</a:t>
            </a:r>
            <a:r>
              <a:rPr lang="en-US" altLang="zh-TW" sz="2400" i="1" dirty="0" smtClean="0">
                <a:latin typeface="Times New Roman" charset="0"/>
              </a:rPr>
              <a:t>m</a:t>
            </a:r>
            <a:r>
              <a:rPr lang="en-US" altLang="zh-TW" sz="2400" dirty="0" smtClean="0">
                <a:latin typeface="Times New Roman" charset="0"/>
              </a:rPr>
              <a:t>, we set </a:t>
            </a:r>
            <a:r>
              <a:rPr lang="en-US" altLang="zh-TW" sz="2400" i="1" dirty="0" smtClean="0">
                <a:latin typeface="Times New Roman" charset="0"/>
              </a:rPr>
              <a:t>f</a:t>
            </a:r>
            <a:r>
              <a:rPr lang="zh-TW" altLang="en-US" sz="2400" i="1" dirty="0" smtClean="0">
                <a:latin typeface="Times New Roman" charset="0"/>
              </a:rPr>
              <a:t>’</a:t>
            </a:r>
            <a:r>
              <a:rPr lang="en-US" altLang="zh-TW" sz="2400" dirty="0" smtClean="0">
                <a:latin typeface="Times New Roman" charset="0"/>
              </a:rPr>
              <a:t>(</a:t>
            </a:r>
            <a:r>
              <a:rPr lang="en-US" altLang="zh-TW" sz="2400" i="1" dirty="0" smtClean="0">
                <a:latin typeface="Times New Roman" charset="0"/>
              </a:rPr>
              <a:t>m</a:t>
            </a:r>
            <a:r>
              <a:rPr lang="en-US" altLang="zh-TW" sz="2400" dirty="0" smtClean="0">
                <a:latin typeface="Times New Roman" charset="0"/>
              </a:rPr>
              <a:t>)=</a:t>
            </a:r>
            <a:r>
              <a:rPr lang="en-US" altLang="zh-TW" sz="2400" i="1" dirty="0" smtClean="0">
                <a:latin typeface="Times New Roman" charset="0"/>
              </a:rPr>
              <a:t>m</a:t>
            </a:r>
            <a:r>
              <a:rPr lang="en-US" altLang="zh-TW" sz="2400" dirty="0" smtClean="0">
                <a:latin typeface="Times New Roman" charset="0"/>
              </a:rPr>
              <a:t>+2.</a:t>
            </a:r>
          </a:p>
          <a:p>
            <a:pPr lvl="1">
              <a:lnSpc>
                <a:spcPct val="90000"/>
              </a:lnSpc>
              <a:defRPr/>
            </a:pPr>
            <a:endParaRPr lang="en-US" altLang="zh-TW" sz="2400" dirty="0" smtClean="0">
              <a:latin typeface="Times New Roman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TW" sz="2800" dirty="0" smtClean="0">
              <a:latin typeface="Times New Roman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sz="2800" dirty="0" smtClean="0">
                <a:latin typeface="Times New Roman" charset="0"/>
              </a:rPr>
              <a:t>Ex:</a:t>
            </a:r>
          </a:p>
          <a:p>
            <a:pPr>
              <a:lnSpc>
                <a:spcPct val="90000"/>
              </a:lnSpc>
              <a:defRPr/>
            </a:pPr>
            <a:endParaRPr lang="zh-TW" altLang="en-US" sz="2800" dirty="0" smtClean="0">
              <a:latin typeface="Times New Roman" charset="0"/>
            </a:endParaRPr>
          </a:p>
        </p:txBody>
      </p:sp>
      <p:graphicFrame>
        <p:nvGraphicFramePr>
          <p:cNvPr id="36075" name="Group 235"/>
          <p:cNvGraphicFramePr>
            <a:graphicFrameLocks noGrp="1"/>
          </p:cNvGraphicFramePr>
          <p:nvPr/>
        </p:nvGraphicFramePr>
        <p:xfrm>
          <a:off x="2270125" y="2987675"/>
          <a:ext cx="4895850" cy="457200"/>
        </p:xfrm>
        <a:graphic>
          <a:graphicData uri="http://schemas.openxmlformats.org/drawingml/2006/table">
            <a:tbl>
              <a:tblPr/>
              <a:tblGrid>
                <a:gridCol w="425450"/>
                <a:gridCol w="444500"/>
                <a:gridCol w="1649413"/>
                <a:gridCol w="720725"/>
                <a:gridCol w="1655762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35991" name="Text Box 151"/>
          <p:cNvSpPr txBox="1">
            <a:spLocks noChangeArrowheads="1"/>
          </p:cNvSpPr>
          <p:nvPr/>
        </p:nvSpPr>
        <p:spPr bwMode="auto">
          <a:xfrm>
            <a:off x="3133725" y="334803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j+</a:t>
            </a:r>
            <a:r>
              <a:rPr lang="en-US" altLang="zh-TW" sz="2000"/>
              <a:t>1</a:t>
            </a:r>
          </a:p>
        </p:txBody>
      </p:sp>
      <p:sp>
        <p:nvSpPr>
          <p:cNvPr id="35992" name="Text Box 152"/>
          <p:cNvSpPr txBox="1">
            <a:spLocks noChangeArrowheads="1"/>
          </p:cNvSpPr>
          <p:nvPr/>
        </p:nvSpPr>
        <p:spPr bwMode="auto">
          <a:xfrm>
            <a:off x="5437188" y="334803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k</a:t>
            </a:r>
          </a:p>
        </p:txBody>
      </p:sp>
      <p:sp>
        <p:nvSpPr>
          <p:cNvPr id="35993" name="Text Box 153"/>
          <p:cNvSpPr txBox="1">
            <a:spLocks noChangeArrowheads="1"/>
          </p:cNvSpPr>
          <p:nvPr/>
        </p:nvSpPr>
        <p:spPr bwMode="auto">
          <a:xfrm>
            <a:off x="6950075" y="334803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m</a:t>
            </a:r>
          </a:p>
        </p:txBody>
      </p:sp>
      <p:sp>
        <p:nvSpPr>
          <p:cNvPr id="35994" name="Text Box 154"/>
          <p:cNvSpPr txBox="1">
            <a:spLocks noChangeArrowheads="1"/>
          </p:cNvSpPr>
          <p:nvPr/>
        </p:nvSpPr>
        <p:spPr bwMode="auto">
          <a:xfrm>
            <a:off x="2917825" y="334803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j</a:t>
            </a:r>
          </a:p>
        </p:txBody>
      </p:sp>
      <p:sp>
        <p:nvSpPr>
          <p:cNvPr id="36003" name="Text Box 163"/>
          <p:cNvSpPr txBox="1">
            <a:spLocks noChangeArrowheads="1"/>
          </p:cNvSpPr>
          <p:nvPr/>
        </p:nvSpPr>
        <p:spPr bwMode="auto">
          <a:xfrm>
            <a:off x="3709988" y="3598863"/>
            <a:ext cx="15843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/>
              <a:t>j+</a:t>
            </a:r>
            <a:r>
              <a:rPr lang="en-US" altLang="zh-TW" sz="2000"/>
              <a:t>1</a:t>
            </a:r>
            <a:r>
              <a:rPr lang="en-US" altLang="zh-TW" sz="2000" i="1"/>
              <a:t>,m-k+j+</a:t>
            </a:r>
            <a:r>
              <a:rPr lang="en-US" altLang="zh-TW" sz="2000"/>
              <a:t>1</a:t>
            </a:r>
          </a:p>
        </p:txBody>
      </p:sp>
      <p:sp>
        <p:nvSpPr>
          <p:cNvPr id="36004" name="Line 164"/>
          <p:cNvSpPr>
            <a:spLocks noChangeShapeType="1"/>
          </p:cNvSpPr>
          <p:nvPr/>
        </p:nvSpPr>
        <p:spPr bwMode="auto">
          <a:xfrm flipV="1">
            <a:off x="4718050" y="34210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6078" name="Group 238"/>
          <p:cNvGraphicFramePr>
            <a:graphicFrameLocks noGrp="1"/>
          </p:cNvGraphicFramePr>
          <p:nvPr/>
        </p:nvGraphicFramePr>
        <p:xfrm>
          <a:off x="1692275" y="4264025"/>
          <a:ext cx="6562725" cy="1432200"/>
        </p:xfrm>
        <a:graphic>
          <a:graphicData uri="http://schemas.openxmlformats.org/drawingml/2006/table">
            <a:tbl>
              <a:tblPr/>
              <a:tblGrid>
                <a:gridCol w="450850"/>
                <a:gridCol w="511175"/>
                <a:gridCol w="508000"/>
                <a:gridCol w="509588"/>
                <a:gridCol w="509587"/>
                <a:gridCol w="509588"/>
                <a:gridCol w="506412"/>
                <a:gridCol w="508000"/>
                <a:gridCol w="511175"/>
                <a:gridCol w="511175"/>
                <a:gridCol w="504825"/>
                <a:gridCol w="514350"/>
                <a:gridCol w="508000"/>
              </a:tblGrid>
              <a:tr h="45699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660" marB="4566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60" marB="456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1793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660" marB="4566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99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60" marB="4566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60" marB="456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660" marB="456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072" name="Text Box 232"/>
          <p:cNvSpPr txBox="1">
            <a:spLocks noChangeArrowheads="1"/>
          </p:cNvSpPr>
          <p:nvPr/>
        </p:nvSpPr>
        <p:spPr bwMode="auto">
          <a:xfrm>
            <a:off x="539750" y="5919788"/>
            <a:ext cx="8207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534988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i="1" dirty="0" smtClean="0">
                <a:latin typeface="Times New Roman" charset="0"/>
              </a:rPr>
              <a:t>f</a:t>
            </a:r>
            <a:r>
              <a:rPr lang="zh-TW" altLang="en-US" dirty="0" smtClean="0">
                <a:latin typeface="Times New Roman" charset="0"/>
              </a:rPr>
              <a:t>’</a:t>
            </a:r>
            <a:r>
              <a:rPr lang="en-US" altLang="zh-TW" dirty="0" smtClean="0">
                <a:latin typeface="Times New Roman" charset="0"/>
              </a:rPr>
              <a:t>(4)=8, it means that 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i="1" baseline="-25000" dirty="0" smtClean="0">
                <a:latin typeface="Times New Roman" charset="0"/>
              </a:rPr>
              <a:t>f</a:t>
            </a:r>
            <a:r>
              <a:rPr lang="zh-TW" altLang="en-US" i="1" baseline="-25000" dirty="0" smtClean="0">
                <a:latin typeface="Times New Roman" charset="0"/>
              </a:rPr>
              <a:t>’</a:t>
            </a:r>
            <a:r>
              <a:rPr lang="en-US" altLang="zh-TW" i="1" baseline="-25000" dirty="0" smtClean="0">
                <a:latin typeface="Times New Roman" charset="0"/>
              </a:rPr>
              <a:t>(</a:t>
            </a:r>
            <a:r>
              <a:rPr lang="en-US" altLang="zh-TW" baseline="-25000" dirty="0" smtClean="0">
                <a:latin typeface="Times New Roman" charset="0"/>
              </a:rPr>
              <a:t>4</a:t>
            </a:r>
            <a:r>
              <a:rPr lang="en-US" altLang="zh-TW" i="1" baseline="-25000" dirty="0" smtClean="0">
                <a:latin typeface="Times New Roman" charset="0"/>
              </a:rPr>
              <a:t>),m</a:t>
            </a:r>
            <a:r>
              <a:rPr lang="en-US" altLang="zh-TW" dirty="0" smtClean="0">
                <a:latin typeface="Times New Roman" charset="0"/>
              </a:rPr>
              <a:t> = 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baseline="-25000" dirty="0" smtClean="0">
                <a:latin typeface="Times New Roman" charset="0"/>
              </a:rPr>
              <a:t>8</a:t>
            </a:r>
            <a:r>
              <a:rPr lang="en-US" altLang="zh-TW" i="1" baseline="-25000" dirty="0" smtClean="0">
                <a:latin typeface="Times New Roman" charset="0"/>
              </a:rPr>
              <a:t>,</a:t>
            </a:r>
            <a:r>
              <a:rPr lang="en-US" altLang="zh-TW" baseline="-25000" dirty="0" smtClean="0">
                <a:latin typeface="Times New Roman" charset="0"/>
              </a:rPr>
              <a:t>12</a:t>
            </a:r>
            <a:r>
              <a:rPr lang="en-US" altLang="zh-TW" dirty="0" smtClean="0">
                <a:latin typeface="Times New Roman" charset="0"/>
              </a:rPr>
              <a:t> = 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i="1" baseline="-25000" dirty="0" smtClean="0">
                <a:latin typeface="Times New Roman" charset="0"/>
              </a:rPr>
              <a:t>5,9</a:t>
            </a:r>
            <a:r>
              <a:rPr lang="en-US" altLang="zh-TW" dirty="0" smtClean="0">
                <a:latin typeface="Times New Roman" charset="0"/>
              </a:rPr>
              <a:t> =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baseline="-25000" dirty="0" smtClean="0">
                <a:latin typeface="Times New Roman" charset="0"/>
              </a:rPr>
              <a:t>4</a:t>
            </a:r>
            <a:r>
              <a:rPr lang="en-US" altLang="zh-TW" i="1" baseline="-25000" dirty="0" smtClean="0">
                <a:latin typeface="Times New Roman" charset="0"/>
              </a:rPr>
              <a:t>+</a:t>
            </a:r>
            <a:r>
              <a:rPr lang="en-US" altLang="zh-TW" baseline="-25000" dirty="0" smtClean="0">
                <a:latin typeface="Times New Roman" charset="0"/>
              </a:rPr>
              <a:t>1</a:t>
            </a:r>
            <a:r>
              <a:rPr lang="en-US" altLang="zh-TW" i="1" baseline="-25000" dirty="0" smtClean="0">
                <a:latin typeface="Times New Roman" charset="0"/>
              </a:rPr>
              <a:t>,</a:t>
            </a:r>
            <a:r>
              <a:rPr lang="en-US" altLang="zh-TW" baseline="-25000" dirty="0" smtClean="0">
                <a:latin typeface="Times New Roman" charset="0"/>
              </a:rPr>
              <a:t>4</a:t>
            </a:r>
            <a:r>
              <a:rPr lang="en-US" altLang="zh-TW" i="1" baseline="-25000" dirty="0" smtClean="0">
                <a:latin typeface="Times New Roman" charset="0"/>
              </a:rPr>
              <a:t>+</a:t>
            </a:r>
            <a:r>
              <a:rPr lang="en-US" altLang="zh-TW" baseline="-25000" dirty="0" smtClean="0">
                <a:latin typeface="Times New Roman" charset="0"/>
              </a:rPr>
              <a:t>1</a:t>
            </a:r>
            <a:r>
              <a:rPr lang="en-US" altLang="zh-TW" i="1" baseline="-25000" dirty="0" smtClean="0">
                <a:latin typeface="Times New Roman" charset="0"/>
              </a:rPr>
              <a:t>+m-f</a:t>
            </a:r>
            <a:r>
              <a:rPr lang="zh-TW" altLang="en-US" i="1" baseline="-25000" dirty="0" smtClean="0">
                <a:latin typeface="Times New Roman" charset="0"/>
              </a:rPr>
              <a:t>’</a:t>
            </a:r>
            <a:r>
              <a:rPr lang="en-US" altLang="zh-TW" i="1" baseline="-25000" dirty="0" smtClean="0">
                <a:latin typeface="Times New Roman" charset="0"/>
              </a:rPr>
              <a:t>(</a:t>
            </a:r>
            <a:r>
              <a:rPr lang="en-US" altLang="zh-TW" baseline="-25000" dirty="0" smtClean="0">
                <a:latin typeface="Times New Roman" charset="0"/>
              </a:rPr>
              <a:t>4</a:t>
            </a:r>
            <a:r>
              <a:rPr lang="en-US" altLang="zh-TW" i="1" baseline="-25000" dirty="0" smtClean="0">
                <a:latin typeface="Times New Roman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dirty="0" smtClean="0">
                <a:latin typeface="Times New Roman" charset="0"/>
              </a:rPr>
              <a:t>Since there is no </a:t>
            </a:r>
            <a:r>
              <a:rPr lang="en-US" altLang="zh-TW" i="1" dirty="0" smtClean="0">
                <a:latin typeface="Times New Roman" charset="0"/>
              </a:rPr>
              <a:t>k</a:t>
            </a:r>
            <a:r>
              <a:rPr lang="en-US" altLang="zh-TW" dirty="0" smtClean="0">
                <a:latin typeface="Times New Roman" charset="0"/>
              </a:rPr>
              <a:t> for 13= </a:t>
            </a:r>
            <a:r>
              <a:rPr lang="en-US" altLang="zh-TW" i="1" dirty="0" smtClean="0">
                <a:latin typeface="Times New Roman" charset="0"/>
              </a:rPr>
              <a:t>j</a:t>
            </a:r>
            <a:r>
              <a:rPr lang="en-US" altLang="zh-TW" dirty="0" smtClean="0">
                <a:latin typeface="Times New Roman" charset="0"/>
              </a:rPr>
              <a:t>+2 ≦ </a:t>
            </a:r>
            <a:r>
              <a:rPr lang="en-US" altLang="zh-TW" i="1" dirty="0" smtClean="0">
                <a:latin typeface="Times New Roman" charset="0"/>
              </a:rPr>
              <a:t>k</a:t>
            </a:r>
            <a:r>
              <a:rPr lang="en-US" altLang="zh-TW" dirty="0" smtClean="0">
                <a:latin typeface="Times New Roman" charset="0"/>
              </a:rPr>
              <a:t>≦12, we set </a:t>
            </a:r>
            <a:r>
              <a:rPr lang="en-US" altLang="zh-TW" i="1" dirty="0" smtClean="0">
                <a:latin typeface="Times New Roman" charset="0"/>
              </a:rPr>
              <a:t>f</a:t>
            </a:r>
            <a:r>
              <a:rPr lang="zh-TW" altLang="en-US" dirty="0" smtClean="0">
                <a:latin typeface="Times New Roman" charset="0"/>
              </a:rPr>
              <a:t>’</a:t>
            </a:r>
            <a:r>
              <a:rPr lang="en-US" altLang="zh-TW" dirty="0" smtClean="0">
                <a:latin typeface="Times New Roman" charset="0"/>
              </a:rPr>
              <a:t>(11)=13.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6195F2-0F10-9B4E-A672-08F2D21D24E9}" type="slidenum">
              <a:rPr lang="en-US" altLang="zh-TW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229600" cy="452596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smtClean="0">
                <a:latin typeface="Times New Roman" charset="0"/>
              </a:rPr>
              <a:t>	Suppose that the Suffix is obtained.  How can we use it to obtain </a:t>
            </a:r>
            <a:r>
              <a:rPr lang="en-US" altLang="zh-TW" b="1" i="1" smtClean="0">
                <a:latin typeface="Times New Roman" charset="0"/>
              </a:rPr>
              <a:t>gs</a:t>
            </a:r>
            <a:r>
              <a:rPr lang="en-US" altLang="zh-TW" b="1" i="1" baseline="-25000" smtClean="0">
                <a:latin typeface="Times New Roman" charset="0"/>
              </a:rPr>
              <a:t>1</a:t>
            </a:r>
            <a:r>
              <a:rPr lang="en-US" altLang="zh-TW" smtClean="0">
                <a:latin typeface="Times New Roman" charset="0"/>
              </a:rPr>
              <a:t> and </a:t>
            </a:r>
            <a:r>
              <a:rPr lang="en-US" altLang="zh-TW" b="1" i="1" smtClean="0">
                <a:latin typeface="Times New Roman" charset="0"/>
              </a:rPr>
              <a:t>gs</a:t>
            </a:r>
            <a:r>
              <a:rPr lang="en-US" altLang="zh-TW" b="1" i="1" baseline="-25000" smtClean="0">
                <a:latin typeface="Times New Roman" charset="0"/>
              </a:rPr>
              <a:t>2</a:t>
            </a:r>
            <a:r>
              <a:rPr lang="en-US" altLang="zh-TW" smtClean="0">
                <a:latin typeface="Times New Roman" charset="0"/>
              </a:rPr>
              <a:t>?</a:t>
            </a:r>
          </a:p>
          <a:p>
            <a:pPr>
              <a:defRPr/>
            </a:pPr>
            <a:endParaRPr lang="en-US" altLang="zh-TW" smtClean="0">
              <a:latin typeface="Times New Roman" charset="0"/>
            </a:endParaRPr>
          </a:p>
          <a:p>
            <a:pPr>
              <a:buFontTx/>
              <a:buNone/>
              <a:defRPr/>
            </a:pPr>
            <a:r>
              <a:rPr lang="en-US" altLang="zh-TW" smtClean="0">
                <a:latin typeface="Times New Roman" charset="0"/>
              </a:rPr>
              <a:t>	</a:t>
            </a:r>
            <a:r>
              <a:rPr lang="en-US" altLang="zh-TW" b="1" i="1" smtClean="0">
                <a:latin typeface="Times New Roman" charset="0"/>
              </a:rPr>
              <a:t>gs</a:t>
            </a:r>
            <a:r>
              <a:rPr lang="en-US" altLang="zh-TW" b="1" i="1" baseline="-25000" smtClean="0">
                <a:latin typeface="Times New Roman" charset="0"/>
              </a:rPr>
              <a:t>1</a:t>
            </a:r>
            <a:r>
              <a:rPr lang="en-US" altLang="zh-TW" b="1" i="1" smtClean="0">
                <a:latin typeface="Times New Roman" charset="0"/>
              </a:rPr>
              <a:t> </a:t>
            </a:r>
            <a:r>
              <a:rPr lang="en-US" altLang="zh-TW" smtClean="0">
                <a:latin typeface="Times New Roman" charset="0"/>
              </a:rPr>
              <a:t>can be obtained by scanning the Suffix function from right to left.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844A7-16A6-984E-B41D-2922666272A4}" type="slidenum">
              <a:rPr lang="en-US" altLang="zh-TW"/>
              <a:pPr>
                <a:defRPr/>
              </a:pPr>
              <a:t>23</a:t>
            </a:fld>
            <a:endParaRPr lang="en-US" altLang="zh-TW"/>
          </a:p>
        </p:txBody>
      </p:sp>
      <p:graphicFrame>
        <p:nvGraphicFramePr>
          <p:cNvPr id="79155" name="Group 307"/>
          <p:cNvGraphicFramePr>
            <a:graphicFrameLocks noGrp="1"/>
          </p:cNvGraphicFramePr>
          <p:nvPr>
            <p:ph sz="half" idx="4294967295"/>
          </p:nvPr>
        </p:nvGraphicFramePr>
        <p:xfrm>
          <a:off x="395288" y="3644900"/>
          <a:ext cx="8147050" cy="1760538"/>
        </p:xfrm>
        <a:graphic>
          <a:graphicData uri="http://schemas.openxmlformats.org/drawingml/2006/table">
            <a:tbl>
              <a:tblPr/>
              <a:tblGrid>
                <a:gridCol w="560387"/>
                <a:gridCol w="635000"/>
                <a:gridCol w="630238"/>
                <a:gridCol w="631825"/>
                <a:gridCol w="633412"/>
                <a:gridCol w="631825"/>
                <a:gridCol w="628650"/>
                <a:gridCol w="631825"/>
                <a:gridCol w="633413"/>
                <a:gridCol w="635000"/>
                <a:gridCol w="627062"/>
                <a:gridCol w="638175"/>
                <a:gridCol w="630238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149" name="Group 3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699847"/>
              </p:ext>
            </p:extLst>
          </p:nvPr>
        </p:nvGraphicFramePr>
        <p:xfrm>
          <a:off x="34925" y="1700213"/>
          <a:ext cx="9028113" cy="792276"/>
        </p:xfrm>
        <a:graphic>
          <a:graphicData uri="http://schemas.openxmlformats.org/drawingml/2006/table">
            <a:tbl>
              <a:tblPr/>
              <a:tblGrid>
                <a:gridCol w="288925"/>
                <a:gridCol w="360363"/>
                <a:gridCol w="358775"/>
                <a:gridCol w="360362"/>
                <a:gridCol w="360363"/>
                <a:gridCol w="338137"/>
                <a:gridCol w="365125"/>
                <a:gridCol w="366713"/>
                <a:gridCol w="366712"/>
                <a:gridCol w="368300"/>
                <a:gridCol w="365125"/>
                <a:gridCol w="365125"/>
                <a:gridCol w="366713"/>
                <a:gridCol w="366712"/>
                <a:gridCol w="365125"/>
                <a:gridCol w="368300"/>
                <a:gridCol w="365125"/>
                <a:gridCol w="365125"/>
                <a:gridCol w="368300"/>
                <a:gridCol w="366713"/>
                <a:gridCol w="366712"/>
                <a:gridCol w="366713"/>
                <a:gridCol w="366712"/>
                <a:gridCol w="366713"/>
                <a:gridCol w="365125"/>
              </a:tblGrid>
              <a:tr h="335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150" name="Group 3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709978"/>
              </p:ext>
            </p:extLst>
          </p:nvPr>
        </p:nvGraphicFramePr>
        <p:xfrm>
          <a:off x="1476375" y="2636838"/>
          <a:ext cx="4681538" cy="804863"/>
        </p:xfrm>
        <a:graphic>
          <a:graphicData uri="http://schemas.openxmlformats.org/drawingml/2006/table">
            <a:tbl>
              <a:tblPr/>
              <a:tblGrid>
                <a:gridCol w="288925"/>
                <a:gridCol w="360363"/>
                <a:gridCol w="358775"/>
                <a:gridCol w="360362"/>
                <a:gridCol w="360363"/>
                <a:gridCol w="360362"/>
                <a:gridCol w="360363"/>
                <a:gridCol w="358775"/>
                <a:gridCol w="360362"/>
                <a:gridCol w="360363"/>
                <a:gridCol w="358775"/>
                <a:gridCol w="361950"/>
                <a:gridCol w="431800"/>
              </a:tblGrid>
              <a:tr h="4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151" name="Text Box 303"/>
          <p:cNvSpPr txBox="1">
            <a:spLocks noChangeArrowheads="1"/>
          </p:cNvSpPr>
          <p:nvPr/>
        </p:nvSpPr>
        <p:spPr bwMode="auto">
          <a:xfrm>
            <a:off x="231775" y="257175"/>
            <a:ext cx="1719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/>
              <a:t>Example</a:t>
            </a:r>
          </a:p>
        </p:txBody>
      </p:sp>
      <p:sp>
        <p:nvSpPr>
          <p:cNvPr id="79157" name="Line 309"/>
          <p:cNvSpPr>
            <a:spLocks noChangeShapeType="1"/>
          </p:cNvSpPr>
          <p:nvPr/>
        </p:nvSpPr>
        <p:spPr bwMode="auto">
          <a:xfrm>
            <a:off x="6011863" y="4292600"/>
            <a:ext cx="25209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9158" name="Line 310"/>
          <p:cNvSpPr>
            <a:spLocks noChangeShapeType="1"/>
          </p:cNvSpPr>
          <p:nvPr/>
        </p:nvSpPr>
        <p:spPr bwMode="auto">
          <a:xfrm>
            <a:off x="4122738" y="4764088"/>
            <a:ext cx="25209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F1582-FE97-D745-9E6E-9C19C40D20EE}" type="slidenum">
              <a:rPr lang="en-US" altLang="zh-TW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8064500" cy="352901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dirty="0" smtClean="0">
                <a:latin typeface="Times New Roman" charset="0"/>
              </a:rPr>
              <a:t>How</a:t>
            </a:r>
            <a:r>
              <a:rPr lang="zh-CN" altLang="en-US" dirty="0" smtClean="0">
                <a:latin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</a:rPr>
              <a:t>it</a:t>
            </a:r>
            <a:r>
              <a:rPr lang="zh-CN" altLang="en-US" dirty="0" smtClean="0">
                <a:latin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</a:rPr>
              <a:t>works</a:t>
            </a:r>
            <a:r>
              <a:rPr lang="mr-IN" altLang="zh-CN" dirty="0" smtClean="0">
                <a:latin typeface="Times New Roman" charset="0"/>
              </a:rPr>
              <a:t>…</a:t>
            </a:r>
            <a:endParaRPr lang="en-US" altLang="zh-TW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844A7-16A6-984E-B41D-2922666272A4}" type="slidenum">
              <a:rPr lang="en-US" altLang="zh-TW"/>
              <a:pPr>
                <a:defRPr/>
              </a:pPr>
              <a:t>25</a:t>
            </a:fld>
            <a:endParaRPr lang="en-US" altLang="zh-TW"/>
          </a:p>
        </p:txBody>
      </p:sp>
      <p:graphicFrame>
        <p:nvGraphicFramePr>
          <p:cNvPr id="79155" name="Group 307"/>
          <p:cNvGraphicFramePr>
            <a:graphicFrameLocks noGrp="1"/>
          </p:cNvGraphicFramePr>
          <p:nvPr>
            <p:ph sz="half" idx="4294967295"/>
          </p:nvPr>
        </p:nvGraphicFramePr>
        <p:xfrm>
          <a:off x="395288" y="3644900"/>
          <a:ext cx="8147050" cy="1760538"/>
        </p:xfrm>
        <a:graphic>
          <a:graphicData uri="http://schemas.openxmlformats.org/drawingml/2006/table">
            <a:tbl>
              <a:tblPr/>
              <a:tblGrid>
                <a:gridCol w="560387"/>
                <a:gridCol w="635000"/>
                <a:gridCol w="630238"/>
                <a:gridCol w="631825"/>
                <a:gridCol w="633412"/>
                <a:gridCol w="631825"/>
                <a:gridCol w="628650"/>
                <a:gridCol w="631825"/>
                <a:gridCol w="633413"/>
                <a:gridCol w="635000"/>
                <a:gridCol w="627062"/>
                <a:gridCol w="638175"/>
                <a:gridCol w="630238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149" name="Group 301"/>
          <p:cNvGraphicFramePr>
            <a:graphicFrameLocks noGrp="1"/>
          </p:cNvGraphicFramePr>
          <p:nvPr/>
        </p:nvGraphicFramePr>
        <p:xfrm>
          <a:off x="34925" y="1700213"/>
          <a:ext cx="9028113" cy="792276"/>
        </p:xfrm>
        <a:graphic>
          <a:graphicData uri="http://schemas.openxmlformats.org/drawingml/2006/table">
            <a:tbl>
              <a:tblPr/>
              <a:tblGrid>
                <a:gridCol w="288925"/>
                <a:gridCol w="360363"/>
                <a:gridCol w="358775"/>
                <a:gridCol w="360362"/>
                <a:gridCol w="360363"/>
                <a:gridCol w="338137"/>
                <a:gridCol w="365125"/>
                <a:gridCol w="366713"/>
                <a:gridCol w="366712"/>
                <a:gridCol w="368300"/>
                <a:gridCol w="365125"/>
                <a:gridCol w="365125"/>
                <a:gridCol w="366713"/>
                <a:gridCol w="366712"/>
                <a:gridCol w="365125"/>
                <a:gridCol w="368300"/>
                <a:gridCol w="365125"/>
                <a:gridCol w="365125"/>
                <a:gridCol w="368300"/>
                <a:gridCol w="366713"/>
                <a:gridCol w="366712"/>
                <a:gridCol w="366713"/>
                <a:gridCol w="366712"/>
                <a:gridCol w="366713"/>
                <a:gridCol w="365125"/>
              </a:tblGrid>
              <a:tr h="335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150" name="Group 302"/>
          <p:cNvGraphicFramePr>
            <a:graphicFrameLocks noGrp="1"/>
          </p:cNvGraphicFramePr>
          <p:nvPr/>
        </p:nvGraphicFramePr>
        <p:xfrm>
          <a:off x="1476375" y="2636838"/>
          <a:ext cx="4681538" cy="804863"/>
        </p:xfrm>
        <a:graphic>
          <a:graphicData uri="http://schemas.openxmlformats.org/drawingml/2006/table">
            <a:tbl>
              <a:tblPr/>
              <a:tblGrid>
                <a:gridCol w="288925"/>
                <a:gridCol w="360363"/>
                <a:gridCol w="358775"/>
                <a:gridCol w="360362"/>
                <a:gridCol w="360363"/>
                <a:gridCol w="360362"/>
                <a:gridCol w="360363"/>
                <a:gridCol w="358775"/>
                <a:gridCol w="360362"/>
                <a:gridCol w="360363"/>
                <a:gridCol w="358775"/>
                <a:gridCol w="361950"/>
                <a:gridCol w="431800"/>
              </a:tblGrid>
              <a:tr h="4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151" name="Text Box 303"/>
          <p:cNvSpPr txBox="1">
            <a:spLocks noChangeArrowheads="1"/>
          </p:cNvSpPr>
          <p:nvPr/>
        </p:nvSpPr>
        <p:spPr bwMode="auto">
          <a:xfrm>
            <a:off x="231775" y="257175"/>
            <a:ext cx="1719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/>
              <a:t>Example</a:t>
            </a:r>
          </a:p>
        </p:txBody>
      </p:sp>
      <p:sp>
        <p:nvSpPr>
          <p:cNvPr id="79157" name="Line 309"/>
          <p:cNvSpPr>
            <a:spLocks noChangeShapeType="1"/>
          </p:cNvSpPr>
          <p:nvPr/>
        </p:nvSpPr>
        <p:spPr bwMode="auto">
          <a:xfrm>
            <a:off x="6011863" y="4292600"/>
            <a:ext cx="25209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9158" name="Line 310"/>
          <p:cNvSpPr>
            <a:spLocks noChangeShapeType="1"/>
          </p:cNvSpPr>
          <p:nvPr/>
        </p:nvSpPr>
        <p:spPr bwMode="auto">
          <a:xfrm>
            <a:off x="4122738" y="4764088"/>
            <a:ext cx="25209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F1582-FE97-D745-9E6E-9C19C40D20EE}" type="slidenum">
              <a:rPr lang="en-US" altLang="zh-TW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8064500" cy="352901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dirty="0" smtClean="0">
                <a:latin typeface="Times New Roman" charset="0"/>
              </a:rPr>
              <a:t>How</a:t>
            </a:r>
            <a:r>
              <a:rPr lang="zh-CN" altLang="en-US" dirty="0" smtClean="0">
                <a:latin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</a:rPr>
              <a:t>it</a:t>
            </a:r>
            <a:r>
              <a:rPr lang="zh-CN" altLang="en-US" dirty="0" smtClean="0">
                <a:latin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</a:rPr>
              <a:t>works</a:t>
            </a:r>
            <a:r>
              <a:rPr lang="mr-IN" altLang="zh-CN" dirty="0" smtClean="0">
                <a:latin typeface="Times New Roman" charset="0"/>
              </a:rPr>
              <a:t>…</a:t>
            </a:r>
            <a:endParaRPr lang="en-US" altLang="zh-TW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F050E-231C-1E45-892E-CE32E3E9F591}" type="slidenum">
              <a:rPr lang="en-US" altLang="zh-TW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763588"/>
            <a:ext cx="8229600" cy="64928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smtClean="0">
                <a:latin typeface="Times New Roman" charset="0"/>
              </a:rPr>
              <a:t>As for Good Suffix Rule 2, it is relatively easier.</a:t>
            </a:r>
          </a:p>
        </p:txBody>
      </p:sp>
      <p:graphicFrame>
        <p:nvGraphicFramePr>
          <p:cNvPr id="56576" name="Group 256"/>
          <p:cNvGraphicFramePr>
            <a:graphicFrameLocks noGrp="1"/>
          </p:cNvGraphicFramePr>
          <p:nvPr/>
        </p:nvGraphicFramePr>
        <p:xfrm>
          <a:off x="395288" y="1812925"/>
          <a:ext cx="8147050" cy="1760538"/>
        </p:xfrm>
        <a:graphic>
          <a:graphicData uri="http://schemas.openxmlformats.org/drawingml/2006/table">
            <a:tbl>
              <a:tblPr/>
              <a:tblGrid>
                <a:gridCol w="560387"/>
                <a:gridCol w="635000"/>
                <a:gridCol w="630238"/>
                <a:gridCol w="631825"/>
                <a:gridCol w="633412"/>
                <a:gridCol w="631825"/>
                <a:gridCol w="628650"/>
                <a:gridCol w="631825"/>
                <a:gridCol w="633413"/>
                <a:gridCol w="635000"/>
                <a:gridCol w="627062"/>
                <a:gridCol w="638175"/>
                <a:gridCol w="630238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512" name="Text Box 192"/>
          <p:cNvSpPr txBox="1">
            <a:spLocks noChangeArrowheads="1"/>
          </p:cNvSpPr>
          <p:nvPr/>
        </p:nvSpPr>
        <p:spPr bwMode="auto">
          <a:xfrm>
            <a:off x="179388" y="115888"/>
            <a:ext cx="1719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b="1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F1582-FE97-D745-9E6E-9C19C40D20EE}" type="slidenum">
              <a:rPr lang="en-US" altLang="zh-TW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8064500" cy="352901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dirty="0" smtClean="0">
                <a:latin typeface="Times New Roman" charset="0"/>
              </a:rPr>
              <a:t>How</a:t>
            </a:r>
            <a:r>
              <a:rPr lang="zh-CN" altLang="en-US" dirty="0" smtClean="0">
                <a:latin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</a:rPr>
              <a:t>it</a:t>
            </a:r>
            <a:r>
              <a:rPr lang="zh-CN" altLang="en-US" dirty="0" smtClean="0">
                <a:latin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</a:rPr>
              <a:t>works</a:t>
            </a:r>
            <a:r>
              <a:rPr lang="mr-IN" altLang="zh-CN" dirty="0" smtClean="0">
                <a:latin typeface="Times New Roman" charset="0"/>
              </a:rPr>
              <a:t>…</a:t>
            </a:r>
            <a:endParaRPr lang="en-US" altLang="zh-TW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F814A-9036-F947-AA88-1B574DE58ECF}" type="slidenum">
              <a:rPr lang="en-US" altLang="zh-TW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631825"/>
            <a:ext cx="8229600" cy="452596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dirty="0" smtClean="0">
                <a:latin typeface="Times New Roman" charset="0"/>
              </a:rPr>
              <a:t>	Question:  How can we construct the Suffix function?</a:t>
            </a:r>
          </a:p>
          <a:p>
            <a:pPr>
              <a:defRPr/>
            </a:pPr>
            <a:endParaRPr lang="en-US" altLang="zh-TW" dirty="0" smtClean="0">
              <a:latin typeface="Times New Roman" charset="0"/>
            </a:endParaRPr>
          </a:p>
          <a:p>
            <a:pPr>
              <a:buFontTx/>
              <a:buNone/>
              <a:defRPr/>
            </a:pPr>
            <a:r>
              <a:rPr lang="en-US" altLang="zh-TW" dirty="0" smtClean="0">
                <a:latin typeface="Times New Roman" charset="0"/>
              </a:rPr>
              <a:t>	To  explain this, let us go back to the prefix function used in the KMP Algorithm.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68126-AA22-E248-B905-C7E5243D79C4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29600" cy="4537075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latin typeface="Times New Roman" charset="0"/>
              </a:rPr>
              <a:t>The algorithm compares the pattern </a:t>
            </a:r>
            <a:r>
              <a:rPr lang="en-US" altLang="zh-TW" i="1" smtClean="0">
                <a:latin typeface="Times New Roman" charset="0"/>
              </a:rPr>
              <a:t>P</a:t>
            </a:r>
            <a:r>
              <a:rPr lang="en-US" altLang="zh-TW" smtClean="0">
                <a:latin typeface="Times New Roman" charset="0"/>
              </a:rPr>
              <a:t> with the substring of sequence </a:t>
            </a:r>
            <a:r>
              <a:rPr lang="en-US" altLang="zh-TW" i="1" smtClean="0">
                <a:latin typeface="Times New Roman" charset="0"/>
              </a:rPr>
              <a:t>T</a:t>
            </a:r>
            <a:r>
              <a:rPr lang="en-US" altLang="zh-TW" smtClean="0">
                <a:latin typeface="Times New Roman" charset="0"/>
              </a:rPr>
              <a:t> within a sliding window in the </a:t>
            </a:r>
            <a:r>
              <a:rPr lang="en-US" altLang="zh-TW" b="1" smtClean="0">
                <a:latin typeface="Times New Roman" charset="0"/>
              </a:rPr>
              <a:t>right-to-left order</a:t>
            </a:r>
            <a:r>
              <a:rPr lang="en-US" altLang="zh-TW" smtClean="0">
                <a:latin typeface="Times New Roman" charset="0"/>
              </a:rPr>
              <a:t>.</a:t>
            </a:r>
          </a:p>
          <a:p>
            <a:pPr>
              <a:defRPr/>
            </a:pPr>
            <a:endParaRPr lang="en-US" altLang="zh-TW" smtClean="0">
              <a:latin typeface="Times New Roman" charset="0"/>
            </a:endParaRPr>
          </a:p>
          <a:p>
            <a:pPr>
              <a:defRPr/>
            </a:pPr>
            <a:r>
              <a:rPr lang="en-US" altLang="zh-TW" smtClean="0">
                <a:latin typeface="Times New Roman" charset="0"/>
              </a:rPr>
              <a:t>The </a:t>
            </a:r>
            <a:r>
              <a:rPr lang="en-US" altLang="zh-TW" b="1" smtClean="0">
                <a:latin typeface="Times New Roman" charset="0"/>
              </a:rPr>
              <a:t>bad character rule</a:t>
            </a:r>
            <a:r>
              <a:rPr lang="en-US" altLang="zh-TW" smtClean="0">
                <a:latin typeface="Times New Roman" charset="0"/>
              </a:rPr>
              <a:t> and </a:t>
            </a:r>
            <a:r>
              <a:rPr lang="en-US" altLang="zh-TW" b="1" smtClean="0">
                <a:latin typeface="Times New Roman" charset="0"/>
              </a:rPr>
              <a:t>good suffix rule</a:t>
            </a:r>
            <a:r>
              <a:rPr lang="en-US" altLang="zh-TW" smtClean="0">
                <a:latin typeface="Times New Roman" charset="0"/>
              </a:rPr>
              <a:t> are used to determine the movement of sliding window.</a:t>
            </a:r>
          </a:p>
          <a:p>
            <a:pPr>
              <a:defRPr/>
            </a:pPr>
            <a:endParaRPr lang="zh-TW" altLang="en-US" smtClean="0">
              <a:latin typeface="Times New Roman" charset="0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1547813" y="404813"/>
            <a:ext cx="583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11188" y="404813"/>
            <a:ext cx="77724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4400" b="1">
                <a:solidFill>
                  <a:schemeClr val="tx2"/>
                </a:solidFill>
              </a:rPr>
              <a:t>Boyer and Moore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F9D1E3-DA1A-8B44-B634-8B990EFB6691}" type="slidenum">
              <a:rPr lang="en-US" altLang="zh-TW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229600" cy="15113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dirty="0" smtClean="0">
                <a:latin typeface="Times New Roman" charset="0"/>
              </a:rPr>
              <a:t>	The following figure illustrates the prefix function in the KMP Algorithm.</a:t>
            </a:r>
          </a:p>
          <a:p>
            <a:pPr>
              <a:buFontTx/>
              <a:buNone/>
              <a:defRPr/>
            </a:pPr>
            <a:endParaRPr lang="zh-TW" altLang="en-US" dirty="0" smtClean="0">
              <a:latin typeface="Times New Roman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98525" y="1771650"/>
            <a:ext cx="6769100" cy="504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900113" y="1700213"/>
            <a:ext cx="4392612" cy="649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900113" y="1773238"/>
            <a:ext cx="1079500" cy="504825"/>
          </a:xfrm>
          <a:prstGeom prst="rect">
            <a:avLst/>
          </a:prstGeom>
          <a:solidFill>
            <a:srgbClr val="ACBDF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4213225" y="1773238"/>
            <a:ext cx="1079500" cy="504825"/>
          </a:xfrm>
          <a:prstGeom prst="rect">
            <a:avLst/>
          </a:prstGeom>
          <a:solidFill>
            <a:srgbClr val="ACBDF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684213" y="2867025"/>
            <a:ext cx="77597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TW" sz="3200"/>
              <a:t>The following figure illustrates the suffix function of the BM Algorithm.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755650" y="4652963"/>
            <a:ext cx="6769100" cy="504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3132138" y="4581525"/>
            <a:ext cx="4392612" cy="649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3132138" y="4654550"/>
            <a:ext cx="1079500" cy="504825"/>
          </a:xfrm>
          <a:prstGeom prst="rect">
            <a:avLst/>
          </a:prstGeom>
          <a:solidFill>
            <a:srgbClr val="ACBDF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6445250" y="4654550"/>
            <a:ext cx="1079500" cy="504825"/>
          </a:xfrm>
          <a:prstGeom prst="rect">
            <a:avLst/>
          </a:prstGeom>
          <a:solidFill>
            <a:srgbClr val="ACBDF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376238" y="1670050"/>
            <a:ext cx="401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b="1"/>
              <a:t>P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323850" y="4602163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b="1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EF0FA-48FD-9A42-911D-7B28EE329F26}" type="slidenum">
              <a:rPr lang="en-US" altLang="zh-TW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229600" cy="452596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dirty="0" smtClean="0">
                <a:latin typeface="Times New Roman" charset="0"/>
              </a:rPr>
              <a:t>	We now can see that actually the suffix function is the same as the prefix.  The only difference is now we consider a suffix.  Thus, the recursive formula for the prefix function in KMP Algorithm can be slightly modified for the suffix function in BM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1DFB4-BB68-474E-B723-01E511EA44F3}" type="slidenum">
              <a:rPr lang="en-US" altLang="zh-TW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88913"/>
            <a:ext cx="8569325" cy="5903912"/>
          </a:xfrm>
        </p:spPr>
        <p:txBody>
          <a:bodyPr/>
          <a:lstStyle/>
          <a:p>
            <a:pPr>
              <a:defRPr/>
            </a:pPr>
            <a:r>
              <a:rPr lang="en-US" altLang="zh-TW" sz="2800" smtClean="0">
                <a:latin typeface="Times New Roman" charset="0"/>
              </a:rPr>
              <a:t>The formula of suffix function </a:t>
            </a:r>
            <a:r>
              <a:rPr lang="en-US" altLang="zh-TW" sz="2800" i="1" smtClean="0">
                <a:latin typeface="Times New Roman" charset="0"/>
              </a:rPr>
              <a:t>f</a:t>
            </a:r>
            <a:r>
              <a:rPr lang="zh-TW" altLang="en-US" sz="2800" i="1" smtClean="0">
                <a:latin typeface="Times New Roman" charset="0"/>
              </a:rPr>
              <a:t>’</a:t>
            </a:r>
            <a:r>
              <a:rPr lang="en-US" altLang="zh-TW" sz="2800" smtClean="0">
                <a:latin typeface="Times New Roman" charset="0"/>
              </a:rPr>
              <a:t> as follows : </a:t>
            </a:r>
          </a:p>
          <a:p>
            <a:pPr>
              <a:defRPr/>
            </a:pPr>
            <a:endParaRPr lang="en-US" altLang="zh-TW" sz="2800" smtClean="0">
              <a:latin typeface="Times New Roman" charset="0"/>
            </a:endParaRPr>
          </a:p>
          <a:p>
            <a:pPr>
              <a:defRPr/>
            </a:pPr>
            <a:endParaRPr lang="en-US" altLang="zh-TW" sz="2800" smtClean="0">
              <a:latin typeface="Times New Roman" charset="0"/>
            </a:endParaRPr>
          </a:p>
          <a:p>
            <a:pPr>
              <a:defRPr/>
            </a:pPr>
            <a:endParaRPr lang="en-US" altLang="zh-TW" sz="2800" smtClean="0">
              <a:latin typeface="Times New Roman" charset="0"/>
            </a:endParaRPr>
          </a:p>
          <a:p>
            <a:pPr>
              <a:defRPr/>
            </a:pPr>
            <a:endParaRPr lang="en-US" altLang="zh-TW" sz="2800" smtClean="0">
              <a:latin typeface="Times New Roman" charset="0"/>
            </a:endParaRPr>
          </a:p>
          <a:p>
            <a:pPr>
              <a:defRPr/>
            </a:pPr>
            <a:endParaRPr lang="en-US" altLang="zh-TW" sz="2800" b="1" smtClean="0">
              <a:latin typeface="Times New Roman" charset="0"/>
            </a:endParaRPr>
          </a:p>
          <a:p>
            <a:pPr>
              <a:defRPr/>
            </a:pPr>
            <a:endParaRPr lang="en-US" altLang="zh-TW" sz="2800" smtClean="0">
              <a:latin typeface="Times New Roman" charset="0"/>
            </a:endParaRPr>
          </a:p>
          <a:p>
            <a:pPr>
              <a:defRPr/>
            </a:pPr>
            <a:endParaRPr lang="en-US" altLang="zh-TW" sz="2800" smtClean="0">
              <a:latin typeface="Times New Roman" charset="0"/>
            </a:endParaRPr>
          </a:p>
          <a:p>
            <a:pPr>
              <a:defRPr/>
            </a:pPr>
            <a:endParaRPr lang="en-US" altLang="zh-TW" sz="2800" smtClean="0">
              <a:latin typeface="Times New Roman" charset="0"/>
            </a:endParaRPr>
          </a:p>
          <a:p>
            <a:pPr>
              <a:defRPr/>
            </a:pPr>
            <a:endParaRPr lang="en-US" altLang="zh-TW" sz="2800" smtClean="0">
              <a:latin typeface="Times New Roman" charset="0"/>
            </a:endParaRPr>
          </a:p>
          <a:p>
            <a:pPr>
              <a:defRPr/>
            </a:pPr>
            <a:endParaRPr lang="zh-TW" altLang="en-US" sz="2800" smtClean="0">
              <a:latin typeface="Times New Roman" charset="0"/>
            </a:endParaRPr>
          </a:p>
        </p:txBody>
      </p:sp>
      <p:graphicFrame>
        <p:nvGraphicFramePr>
          <p:cNvPr id="52227" name="Object 14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3850" y="1125538"/>
          <a:ext cx="8675688" cy="30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5" name="方程式" r:id="rId3" imgW="4114800" imgH="1460500" progId="Equation.3">
                  <p:embed/>
                </p:oleObj>
              </mc:Choice>
              <mc:Fallback>
                <p:oleObj name="方程式" r:id="rId3" imgW="4114800" imgH="1460500" progId="Equation.3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25538"/>
                        <a:ext cx="8675688" cy="307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1DEED-4A8A-6B4F-B392-19E3217E3FD8}" type="slidenum">
              <a:rPr lang="en-US" altLang="zh-TW"/>
              <a:pPr>
                <a:defRPr/>
              </a:pPr>
              <a:t>33</a:t>
            </a:fld>
            <a:endParaRPr lang="en-US" altLang="zh-TW"/>
          </a:p>
        </p:txBody>
      </p:sp>
      <p:graphicFrame>
        <p:nvGraphicFramePr>
          <p:cNvPr id="92490" name="Group 330"/>
          <p:cNvGraphicFramePr>
            <a:graphicFrameLocks noGrp="1"/>
          </p:cNvGraphicFramePr>
          <p:nvPr/>
        </p:nvGraphicFramePr>
        <p:xfrm>
          <a:off x="684213" y="620713"/>
          <a:ext cx="6911975" cy="1311275"/>
        </p:xfrm>
        <a:graphic>
          <a:graphicData uri="http://schemas.openxmlformats.org/drawingml/2006/table">
            <a:tbl>
              <a:tblPr/>
              <a:tblGrid>
                <a:gridCol w="536575"/>
                <a:gridCol w="534987"/>
                <a:gridCol w="528638"/>
                <a:gridCol w="530225"/>
                <a:gridCol w="533400"/>
                <a:gridCol w="530225"/>
                <a:gridCol w="530225"/>
                <a:gridCol w="485775"/>
                <a:gridCol w="576262"/>
                <a:gridCol w="531813"/>
                <a:gridCol w="527050"/>
                <a:gridCol w="539750"/>
                <a:gridCol w="527050"/>
              </a:tblGrid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92420" name="AutoShape 260"/>
          <p:cNvSpPr>
            <a:spLocks/>
          </p:cNvSpPr>
          <p:nvPr/>
        </p:nvSpPr>
        <p:spPr bwMode="auto">
          <a:xfrm>
            <a:off x="7308850" y="2060575"/>
            <a:ext cx="1439863" cy="762000"/>
          </a:xfrm>
          <a:prstGeom prst="borderCallout1">
            <a:avLst>
              <a:gd name="adj1" fmla="val 15000"/>
              <a:gd name="adj2" fmla="val -5292"/>
              <a:gd name="adj3" fmla="val -22917"/>
              <a:gd name="adj4" fmla="val -10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 sz="2000" b="1" i="1"/>
              <a:t>j</a:t>
            </a:r>
            <a:r>
              <a:rPr lang="en-US" altLang="zh-TW" sz="2000" b="1"/>
              <a:t>=m=12, </a:t>
            </a:r>
            <a:r>
              <a:rPr lang="en-US" altLang="zh-TW" sz="2000" b="1" i="1"/>
              <a:t>f</a:t>
            </a:r>
            <a:r>
              <a:rPr lang="zh-TW" altLang="en-US" sz="2000" b="1"/>
              <a:t>’</a:t>
            </a:r>
            <a:r>
              <a:rPr lang="en-US" altLang="zh-TW" sz="2000" b="1"/>
              <a:t>=m+2=14</a:t>
            </a:r>
          </a:p>
        </p:txBody>
      </p:sp>
      <p:sp>
        <p:nvSpPr>
          <p:cNvPr id="92422" name="AutoShape 262"/>
          <p:cNvSpPr>
            <a:spLocks/>
          </p:cNvSpPr>
          <p:nvPr/>
        </p:nvSpPr>
        <p:spPr bwMode="auto">
          <a:xfrm>
            <a:off x="3779838" y="4652963"/>
            <a:ext cx="2663825" cy="1081087"/>
          </a:xfrm>
          <a:prstGeom prst="borderCallout1">
            <a:avLst>
              <a:gd name="adj1" fmla="val 10574"/>
              <a:gd name="adj2" fmla="val 102861"/>
              <a:gd name="adj3" fmla="val -33333"/>
              <a:gd name="adj4" fmla="val 1116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 sz="2000" b="1"/>
              <a:t>No </a:t>
            </a:r>
            <a:r>
              <a:rPr lang="en-US" altLang="zh-TW" sz="2000" b="1" i="1"/>
              <a:t>k</a:t>
            </a:r>
            <a:r>
              <a:rPr lang="en-US" altLang="zh-TW" sz="2000" b="1"/>
              <a:t> satisfies </a:t>
            </a:r>
            <a:r>
              <a:rPr lang="en-US" altLang="zh-TW" sz="2000" b="1" i="1"/>
              <a:t>P</a:t>
            </a:r>
            <a:r>
              <a:rPr lang="en-US" altLang="zh-TW" sz="2000" b="1" baseline="-25000"/>
              <a:t>j+1</a:t>
            </a:r>
            <a:r>
              <a:rPr lang="en-US" altLang="zh-TW" sz="2000" b="1"/>
              <a:t>=</a:t>
            </a:r>
            <a:r>
              <a:rPr lang="en-US" altLang="zh-TW" sz="2000" b="1" i="1"/>
              <a:t>P</a:t>
            </a:r>
            <a:r>
              <a:rPr lang="en-US" altLang="zh-TW" sz="2000" b="1" i="1" baseline="-25000"/>
              <a:t>f</a:t>
            </a:r>
            <a:r>
              <a:rPr lang="zh-TW" altLang="en-US" sz="2000" b="1" baseline="-25000"/>
              <a:t>’</a:t>
            </a:r>
            <a:r>
              <a:rPr lang="en-US" altLang="zh-TW" sz="1400" b="1" i="1"/>
              <a:t>k</a:t>
            </a:r>
            <a:r>
              <a:rPr lang="en-US" altLang="zh-TW" sz="2000" b="1" baseline="-25000"/>
              <a:t>(</a:t>
            </a:r>
            <a:r>
              <a:rPr lang="en-US" altLang="zh-TW" sz="2000" b="1" i="1" baseline="-25000"/>
              <a:t>j</a:t>
            </a:r>
            <a:r>
              <a:rPr lang="en-US" altLang="zh-TW" sz="2000" b="1" baseline="-25000"/>
              <a:t>+1)-1</a:t>
            </a:r>
            <a:r>
              <a:rPr lang="en-US" altLang="zh-TW" sz="2000" b="1"/>
              <a:t>, </a:t>
            </a:r>
            <a:r>
              <a:rPr lang="en-US" altLang="zh-TW" sz="2000" b="1" i="1"/>
              <a:t>f</a:t>
            </a:r>
            <a:r>
              <a:rPr lang="zh-TW" altLang="en-US" sz="2000" b="1"/>
              <a:t>’</a:t>
            </a:r>
            <a:r>
              <a:rPr lang="en-US" altLang="zh-TW" sz="2000" b="1"/>
              <a:t>=</a:t>
            </a:r>
            <a:r>
              <a:rPr lang="en-US" altLang="zh-TW" sz="2000" b="1" i="1"/>
              <a:t>m</a:t>
            </a:r>
            <a:r>
              <a:rPr lang="en-US" altLang="zh-TW" sz="2000" b="1"/>
              <a:t>+1=12+1=13</a:t>
            </a:r>
          </a:p>
        </p:txBody>
      </p:sp>
      <p:graphicFrame>
        <p:nvGraphicFramePr>
          <p:cNvPr id="92493" name="Group 333"/>
          <p:cNvGraphicFramePr>
            <a:graphicFrameLocks noGrp="1"/>
          </p:cNvGraphicFramePr>
          <p:nvPr/>
        </p:nvGraphicFramePr>
        <p:xfrm>
          <a:off x="827088" y="2997200"/>
          <a:ext cx="6911975" cy="1311275"/>
        </p:xfrm>
        <a:graphic>
          <a:graphicData uri="http://schemas.openxmlformats.org/drawingml/2006/table">
            <a:tbl>
              <a:tblPr/>
              <a:tblGrid>
                <a:gridCol w="536575"/>
                <a:gridCol w="534987"/>
                <a:gridCol w="528638"/>
                <a:gridCol w="530225"/>
                <a:gridCol w="533400"/>
                <a:gridCol w="530225"/>
                <a:gridCol w="530225"/>
                <a:gridCol w="485775"/>
                <a:gridCol w="576262"/>
                <a:gridCol w="531813"/>
                <a:gridCol w="527050"/>
                <a:gridCol w="539750"/>
                <a:gridCol w="527050"/>
              </a:tblGrid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3366" name="Group 336"/>
          <p:cNvGrpSpPr>
            <a:grpSpLocks/>
          </p:cNvGrpSpPr>
          <p:nvPr/>
        </p:nvGrpSpPr>
        <p:grpSpPr bwMode="auto">
          <a:xfrm>
            <a:off x="6084888" y="5013325"/>
            <a:ext cx="2447925" cy="1033463"/>
            <a:chOff x="3833" y="3158"/>
            <a:chExt cx="1542" cy="651"/>
          </a:xfrm>
        </p:grpSpPr>
        <p:sp>
          <p:nvSpPr>
            <p:cNvPr id="92494" name="Line 334"/>
            <p:cNvSpPr>
              <a:spLocks noChangeShapeType="1"/>
            </p:cNvSpPr>
            <p:nvPr/>
          </p:nvSpPr>
          <p:spPr bwMode="auto">
            <a:xfrm>
              <a:off x="3833" y="3249"/>
              <a:ext cx="45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95" name="Text Box 335"/>
            <p:cNvSpPr txBox="1">
              <a:spLocks noChangeArrowheads="1"/>
            </p:cNvSpPr>
            <p:nvPr/>
          </p:nvSpPr>
          <p:spPr bwMode="auto">
            <a:xfrm>
              <a:off x="4332" y="3158"/>
              <a:ext cx="1043" cy="651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k </a:t>
              </a:r>
              <a:r>
                <a:rPr lang="en-US" altLang="zh-TW"/>
                <a:t>=1</a:t>
              </a:r>
              <a:r>
                <a:rPr lang="en-US" altLang="zh-TW">
                  <a:sym typeface="Wingdings" charset="0"/>
                </a:rPr>
                <a:t></a:t>
              </a:r>
              <a:endParaRPr lang="en-US" altLang="zh-TW"/>
            </a:p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P</a:t>
              </a:r>
              <a:r>
                <a:rPr lang="en-US" altLang="zh-TW" baseline="-25000"/>
                <a:t>12</a:t>
              </a:r>
              <a:r>
                <a:rPr lang="en-US" altLang="zh-TW"/>
                <a:t>≠ </a:t>
              </a:r>
              <a:r>
                <a:rPr lang="en-US" altLang="zh-TW" i="1"/>
                <a:t>P</a:t>
              </a:r>
              <a:r>
                <a:rPr lang="en-US" altLang="zh-TW" baseline="-25000"/>
                <a:t>13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4CB89-68FC-A04F-B4E7-E999EEF5B208}" type="slidenum">
              <a:rPr lang="en-US" altLang="zh-TW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94212" name="AutoShape 4"/>
          <p:cNvSpPr>
            <a:spLocks/>
          </p:cNvSpPr>
          <p:nvPr/>
        </p:nvSpPr>
        <p:spPr bwMode="auto">
          <a:xfrm>
            <a:off x="3419475" y="1989138"/>
            <a:ext cx="2663825" cy="1079500"/>
          </a:xfrm>
          <a:prstGeom prst="borderCallout1">
            <a:avLst>
              <a:gd name="adj1" fmla="val 10588"/>
              <a:gd name="adj2" fmla="val 102861"/>
              <a:gd name="adj3" fmla="val -33384"/>
              <a:gd name="adj4" fmla="val 1116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 sz="2000" b="1"/>
              <a:t>No </a:t>
            </a:r>
            <a:r>
              <a:rPr lang="en-US" altLang="zh-TW" sz="2000" b="1" i="1"/>
              <a:t>k</a:t>
            </a:r>
            <a:r>
              <a:rPr lang="en-US" altLang="zh-TW" sz="2000" b="1"/>
              <a:t> satisfies </a:t>
            </a:r>
            <a:r>
              <a:rPr lang="en-US" altLang="zh-TW" sz="2000" b="1" i="1"/>
              <a:t>P</a:t>
            </a:r>
            <a:r>
              <a:rPr lang="en-US" altLang="zh-TW" sz="2000" b="1" baseline="-25000"/>
              <a:t>j+1</a:t>
            </a:r>
            <a:r>
              <a:rPr lang="en-US" altLang="zh-TW" sz="2000" b="1"/>
              <a:t>=</a:t>
            </a:r>
            <a:r>
              <a:rPr lang="en-US" altLang="zh-TW" sz="2000" b="1" i="1"/>
              <a:t>P</a:t>
            </a:r>
            <a:r>
              <a:rPr lang="en-US" altLang="zh-TW" sz="2000" b="1" i="1" baseline="-25000"/>
              <a:t>f</a:t>
            </a:r>
            <a:r>
              <a:rPr lang="zh-TW" altLang="en-US" sz="2000" b="1" baseline="-25000"/>
              <a:t>’</a:t>
            </a:r>
            <a:r>
              <a:rPr lang="en-US" altLang="zh-TW" sz="1400" b="1"/>
              <a:t>k</a:t>
            </a:r>
            <a:r>
              <a:rPr lang="en-US" altLang="zh-TW" sz="2000" b="1" baseline="-25000"/>
              <a:t>(</a:t>
            </a:r>
            <a:r>
              <a:rPr lang="en-US" altLang="zh-TW" sz="2000" b="1" i="1" baseline="-25000"/>
              <a:t>j</a:t>
            </a:r>
            <a:r>
              <a:rPr lang="en-US" altLang="zh-TW" sz="2000" b="1" baseline="-25000"/>
              <a:t>+1)-1</a:t>
            </a:r>
            <a:r>
              <a:rPr lang="en-US" altLang="zh-TW" sz="2000" b="1"/>
              <a:t>, </a:t>
            </a:r>
            <a:r>
              <a:rPr lang="en-US" altLang="zh-TW" sz="2000" b="1" i="1"/>
              <a:t>f</a:t>
            </a:r>
            <a:r>
              <a:rPr lang="zh-TW" altLang="en-US" sz="2000" b="1"/>
              <a:t>’</a:t>
            </a:r>
            <a:r>
              <a:rPr lang="en-US" altLang="zh-TW" sz="2000" b="1"/>
              <a:t>=</a:t>
            </a:r>
            <a:r>
              <a:rPr lang="en-US" altLang="zh-TW" sz="2000" b="1" i="1"/>
              <a:t>m</a:t>
            </a:r>
            <a:r>
              <a:rPr lang="en-US" altLang="zh-TW" sz="2000" b="1"/>
              <a:t>+1=12+1=13</a:t>
            </a:r>
          </a:p>
        </p:txBody>
      </p:sp>
      <p:graphicFrame>
        <p:nvGraphicFramePr>
          <p:cNvPr id="94274" name="Group 66"/>
          <p:cNvGraphicFramePr>
            <a:graphicFrameLocks noGrp="1"/>
          </p:cNvGraphicFramePr>
          <p:nvPr/>
        </p:nvGraphicFramePr>
        <p:xfrm>
          <a:off x="827088" y="476250"/>
          <a:ext cx="6911975" cy="1311275"/>
        </p:xfrm>
        <a:graphic>
          <a:graphicData uri="http://schemas.openxmlformats.org/drawingml/2006/table">
            <a:tbl>
              <a:tblPr/>
              <a:tblGrid>
                <a:gridCol w="536575"/>
                <a:gridCol w="534987"/>
                <a:gridCol w="528638"/>
                <a:gridCol w="530225"/>
                <a:gridCol w="533400"/>
                <a:gridCol w="530225"/>
                <a:gridCol w="530225"/>
                <a:gridCol w="485775"/>
                <a:gridCol w="576262"/>
                <a:gridCol w="531813"/>
                <a:gridCol w="527050"/>
                <a:gridCol w="539750"/>
                <a:gridCol w="527050"/>
              </a:tblGrid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75" name="AutoShape 67"/>
          <p:cNvSpPr>
            <a:spLocks/>
          </p:cNvSpPr>
          <p:nvPr/>
        </p:nvSpPr>
        <p:spPr bwMode="auto">
          <a:xfrm>
            <a:off x="3132138" y="5300663"/>
            <a:ext cx="2663825" cy="1008062"/>
          </a:xfrm>
          <a:prstGeom prst="borderCallout1">
            <a:avLst>
              <a:gd name="adj1" fmla="val 11338"/>
              <a:gd name="adj2" fmla="val 102861"/>
              <a:gd name="adj3" fmla="val -35750"/>
              <a:gd name="adj4" fmla="val 1116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 sz="2000" b="1"/>
              <a:t>No </a:t>
            </a:r>
            <a:r>
              <a:rPr lang="en-US" altLang="zh-TW" sz="2000" b="1" i="1"/>
              <a:t>k</a:t>
            </a:r>
            <a:r>
              <a:rPr lang="en-US" altLang="zh-TW" sz="2000" b="1"/>
              <a:t> satisfies </a:t>
            </a:r>
            <a:r>
              <a:rPr lang="en-US" altLang="zh-TW" sz="2000" b="1" i="1"/>
              <a:t>P</a:t>
            </a:r>
            <a:r>
              <a:rPr lang="en-US" altLang="zh-TW" sz="2000" b="1" baseline="-25000"/>
              <a:t>j+1</a:t>
            </a:r>
            <a:r>
              <a:rPr lang="en-US" altLang="zh-TW" sz="2000" b="1"/>
              <a:t>=</a:t>
            </a:r>
            <a:r>
              <a:rPr lang="en-US" altLang="zh-TW" sz="2000" b="1" i="1"/>
              <a:t>P</a:t>
            </a:r>
            <a:r>
              <a:rPr lang="en-US" altLang="zh-TW" sz="2000" b="1" i="1" baseline="-25000"/>
              <a:t>f</a:t>
            </a:r>
            <a:r>
              <a:rPr lang="zh-TW" altLang="en-US" sz="2000" b="1" baseline="-25000"/>
              <a:t>’</a:t>
            </a:r>
            <a:r>
              <a:rPr lang="en-US" altLang="zh-TW" sz="1400" b="1"/>
              <a:t>k</a:t>
            </a:r>
            <a:r>
              <a:rPr lang="en-US" altLang="zh-TW" sz="2000" b="1" baseline="-25000"/>
              <a:t>(</a:t>
            </a:r>
            <a:r>
              <a:rPr lang="en-US" altLang="zh-TW" sz="2000" b="1" i="1" baseline="-25000"/>
              <a:t>j</a:t>
            </a:r>
            <a:r>
              <a:rPr lang="en-US" altLang="zh-TW" sz="2000" b="1" baseline="-25000"/>
              <a:t>+1)-1</a:t>
            </a:r>
            <a:r>
              <a:rPr lang="en-US" altLang="zh-TW" sz="2000" b="1"/>
              <a:t>, </a:t>
            </a:r>
            <a:r>
              <a:rPr lang="en-US" altLang="zh-TW" sz="2000" b="1" i="1"/>
              <a:t>f</a:t>
            </a:r>
            <a:r>
              <a:rPr lang="zh-TW" altLang="en-US" sz="2000" b="1"/>
              <a:t>’</a:t>
            </a:r>
            <a:r>
              <a:rPr lang="en-US" altLang="zh-TW" sz="2000" b="1"/>
              <a:t>=</a:t>
            </a:r>
            <a:r>
              <a:rPr lang="en-US" altLang="zh-TW" sz="2000" b="1" i="1"/>
              <a:t>m</a:t>
            </a:r>
            <a:r>
              <a:rPr lang="en-US" altLang="zh-TW" sz="2000" b="1"/>
              <a:t>+1=12+1=13</a:t>
            </a:r>
          </a:p>
        </p:txBody>
      </p:sp>
      <p:graphicFrame>
        <p:nvGraphicFramePr>
          <p:cNvPr id="94337" name="Group 129"/>
          <p:cNvGraphicFramePr>
            <a:graphicFrameLocks noGrp="1"/>
          </p:cNvGraphicFramePr>
          <p:nvPr/>
        </p:nvGraphicFramePr>
        <p:xfrm>
          <a:off x="1042988" y="3644900"/>
          <a:ext cx="6911975" cy="1311275"/>
        </p:xfrm>
        <a:graphic>
          <a:graphicData uri="http://schemas.openxmlformats.org/drawingml/2006/table">
            <a:tbl>
              <a:tblPr/>
              <a:tblGrid>
                <a:gridCol w="536575"/>
                <a:gridCol w="534987"/>
                <a:gridCol w="528638"/>
                <a:gridCol w="530225"/>
                <a:gridCol w="533400"/>
                <a:gridCol w="530225"/>
                <a:gridCol w="530225"/>
                <a:gridCol w="485775"/>
                <a:gridCol w="576262"/>
                <a:gridCol w="531813"/>
                <a:gridCol w="527050"/>
                <a:gridCol w="539750"/>
                <a:gridCol w="527050"/>
              </a:tblGrid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4390" name="Group 130"/>
          <p:cNvGrpSpPr>
            <a:grpSpLocks/>
          </p:cNvGrpSpPr>
          <p:nvPr/>
        </p:nvGrpSpPr>
        <p:grpSpPr bwMode="auto">
          <a:xfrm>
            <a:off x="5795963" y="2276475"/>
            <a:ext cx="2447925" cy="1033463"/>
            <a:chOff x="3833" y="3158"/>
            <a:chExt cx="1542" cy="651"/>
          </a:xfrm>
        </p:grpSpPr>
        <p:sp>
          <p:nvSpPr>
            <p:cNvPr id="94339" name="Line 131"/>
            <p:cNvSpPr>
              <a:spLocks noChangeShapeType="1"/>
            </p:cNvSpPr>
            <p:nvPr/>
          </p:nvSpPr>
          <p:spPr bwMode="auto">
            <a:xfrm>
              <a:off x="3833" y="3249"/>
              <a:ext cx="45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340" name="Text Box 132"/>
            <p:cNvSpPr txBox="1">
              <a:spLocks noChangeArrowheads="1"/>
            </p:cNvSpPr>
            <p:nvPr/>
          </p:nvSpPr>
          <p:spPr bwMode="auto">
            <a:xfrm>
              <a:off x="4332" y="3158"/>
              <a:ext cx="1043" cy="651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k </a:t>
              </a:r>
              <a:r>
                <a:rPr lang="en-US" altLang="zh-TW"/>
                <a:t>=1</a:t>
              </a:r>
              <a:r>
                <a:rPr lang="en-US" altLang="zh-TW">
                  <a:sym typeface="Wingdings" charset="0"/>
                </a:rPr>
                <a:t></a:t>
              </a:r>
              <a:endParaRPr lang="en-US" altLang="zh-TW"/>
            </a:p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P</a:t>
              </a:r>
              <a:r>
                <a:rPr lang="en-US" altLang="zh-TW" baseline="-25000"/>
                <a:t>11</a:t>
              </a:r>
              <a:r>
                <a:rPr lang="en-US" altLang="zh-TW"/>
                <a:t>≠ </a:t>
              </a:r>
              <a:r>
                <a:rPr lang="en-US" altLang="zh-TW" i="1"/>
                <a:t>P</a:t>
              </a:r>
              <a:r>
                <a:rPr lang="en-US" altLang="zh-TW" baseline="-25000"/>
                <a:t>12</a:t>
              </a:r>
            </a:p>
          </p:txBody>
        </p:sp>
      </p:grpSp>
      <p:grpSp>
        <p:nvGrpSpPr>
          <p:cNvPr id="54391" name="Group 133"/>
          <p:cNvGrpSpPr>
            <a:grpSpLocks/>
          </p:cNvGrpSpPr>
          <p:nvPr/>
        </p:nvGrpSpPr>
        <p:grpSpPr bwMode="auto">
          <a:xfrm>
            <a:off x="5651500" y="5708650"/>
            <a:ext cx="2447925" cy="1033463"/>
            <a:chOff x="3833" y="3158"/>
            <a:chExt cx="1542" cy="651"/>
          </a:xfrm>
        </p:grpSpPr>
        <p:sp>
          <p:nvSpPr>
            <p:cNvPr id="94342" name="Line 134"/>
            <p:cNvSpPr>
              <a:spLocks noChangeShapeType="1"/>
            </p:cNvSpPr>
            <p:nvPr/>
          </p:nvSpPr>
          <p:spPr bwMode="auto">
            <a:xfrm>
              <a:off x="3833" y="3249"/>
              <a:ext cx="45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343" name="Text Box 135"/>
            <p:cNvSpPr txBox="1">
              <a:spLocks noChangeArrowheads="1"/>
            </p:cNvSpPr>
            <p:nvPr/>
          </p:nvSpPr>
          <p:spPr bwMode="auto">
            <a:xfrm>
              <a:off x="4332" y="3158"/>
              <a:ext cx="1043" cy="651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k </a:t>
              </a:r>
              <a:r>
                <a:rPr lang="en-US" altLang="zh-TW"/>
                <a:t>=1</a:t>
              </a:r>
              <a:r>
                <a:rPr lang="en-US" altLang="zh-TW">
                  <a:sym typeface="Wingdings" charset="0"/>
                </a:rPr>
                <a:t></a:t>
              </a:r>
              <a:endParaRPr lang="en-US" altLang="zh-TW"/>
            </a:p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P</a:t>
              </a:r>
              <a:r>
                <a:rPr lang="en-US" altLang="zh-TW" baseline="-25000"/>
                <a:t>10</a:t>
              </a:r>
              <a:r>
                <a:rPr lang="en-US" altLang="zh-TW"/>
                <a:t>≠ </a:t>
              </a:r>
              <a:r>
                <a:rPr lang="en-US" altLang="zh-TW" i="1"/>
                <a:t>P</a:t>
              </a:r>
              <a:r>
                <a:rPr lang="en-US" altLang="zh-TW" baseline="-25000"/>
                <a:t>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7CDFE-FC34-B545-A188-5C422C43CCC7}" type="slidenum">
              <a:rPr lang="en-US" altLang="zh-TW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95236" name="AutoShape 4"/>
          <p:cNvSpPr>
            <a:spLocks/>
          </p:cNvSpPr>
          <p:nvPr/>
        </p:nvSpPr>
        <p:spPr bwMode="auto">
          <a:xfrm>
            <a:off x="1547813" y="2060575"/>
            <a:ext cx="3671887" cy="720725"/>
          </a:xfrm>
          <a:prstGeom prst="borderCallout1">
            <a:avLst>
              <a:gd name="adj1" fmla="val 15861"/>
              <a:gd name="adj2" fmla="val 102074"/>
              <a:gd name="adj3" fmla="val -50000"/>
              <a:gd name="adj4" fmla="val 108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 sz="1800" b="1">
                <a:latin typeface="Arial" charset="0"/>
              </a:rPr>
              <a:t>∵</a:t>
            </a:r>
            <a:r>
              <a:rPr lang="en-US" altLang="zh-TW" sz="2000" b="1" i="1"/>
              <a:t>P</a:t>
            </a:r>
            <a:r>
              <a:rPr lang="en-US" altLang="zh-TW" sz="2000" b="1" i="1" baseline="-25000"/>
              <a:t>j+1 </a:t>
            </a:r>
            <a:r>
              <a:rPr lang="en-US" altLang="zh-TW" sz="2000" b="1" i="1"/>
              <a:t>= P</a:t>
            </a:r>
            <a:r>
              <a:rPr lang="en-US" altLang="zh-TW" sz="2000" b="1" i="1" baseline="-25000"/>
              <a:t>f</a:t>
            </a:r>
            <a:r>
              <a:rPr lang="zh-TW" altLang="en-US" sz="2000" b="1" i="1" baseline="-25000"/>
              <a:t>’</a:t>
            </a:r>
            <a:r>
              <a:rPr lang="en-US" altLang="zh-TW" sz="2000" b="1" i="1" baseline="-25000"/>
              <a:t>(j+1)-1 </a:t>
            </a:r>
            <a:r>
              <a:rPr lang="en-US" altLang="zh-TW" sz="2000" b="1" i="1"/>
              <a:t>=&gt; </a:t>
            </a:r>
            <a:r>
              <a:rPr lang="en-US" altLang="zh-TW" sz="2000" b="1" i="1">
                <a:solidFill>
                  <a:srgbClr val="FF3300"/>
                </a:solidFill>
              </a:rPr>
              <a:t>P</a:t>
            </a:r>
            <a:r>
              <a:rPr lang="en-US" altLang="zh-TW" sz="2000" b="1" i="1" baseline="-25000">
                <a:solidFill>
                  <a:srgbClr val="FF3300"/>
                </a:solidFill>
              </a:rPr>
              <a:t>9 </a:t>
            </a:r>
            <a:r>
              <a:rPr lang="en-US" altLang="zh-TW" sz="2000" b="1" i="1">
                <a:solidFill>
                  <a:srgbClr val="FF3300"/>
                </a:solidFill>
              </a:rPr>
              <a:t>= P</a:t>
            </a:r>
            <a:r>
              <a:rPr lang="en-US" altLang="zh-TW" sz="2000" b="1" i="1" baseline="-25000">
                <a:solidFill>
                  <a:srgbClr val="FF3300"/>
                </a:solidFill>
              </a:rPr>
              <a:t>12</a:t>
            </a:r>
            <a:r>
              <a:rPr lang="en-US" altLang="zh-TW" sz="2000" b="1"/>
              <a:t>, </a:t>
            </a:r>
          </a:p>
          <a:p>
            <a:pPr algn="ctr">
              <a:defRPr/>
            </a:pPr>
            <a:r>
              <a:rPr lang="en-US" altLang="zh-TW" sz="2000" b="1" i="1"/>
              <a:t>f</a:t>
            </a:r>
            <a:r>
              <a:rPr lang="zh-TW" altLang="en-US" sz="2000" b="1"/>
              <a:t>’</a:t>
            </a:r>
            <a:r>
              <a:rPr lang="en-US" altLang="zh-TW" sz="2000" b="1"/>
              <a:t> = </a:t>
            </a:r>
            <a:r>
              <a:rPr lang="en-US" altLang="zh-TW" sz="2000" b="1" i="1"/>
              <a:t>f</a:t>
            </a:r>
            <a:r>
              <a:rPr lang="zh-TW" altLang="en-US" sz="2000" b="1"/>
              <a:t>’</a:t>
            </a:r>
            <a:r>
              <a:rPr lang="en-US" altLang="zh-TW" sz="2000" b="1"/>
              <a:t>(</a:t>
            </a:r>
            <a:r>
              <a:rPr lang="en-US" altLang="zh-TW" sz="2000" b="1" i="1"/>
              <a:t>j+1</a:t>
            </a:r>
            <a:r>
              <a:rPr lang="en-US" altLang="zh-TW" sz="2000" b="1"/>
              <a:t>) - 1= 13 - 1 = 12</a:t>
            </a:r>
          </a:p>
        </p:txBody>
      </p:sp>
      <p:graphicFrame>
        <p:nvGraphicFramePr>
          <p:cNvPr id="95299" name="Group 67"/>
          <p:cNvGraphicFramePr>
            <a:graphicFrameLocks noGrp="1"/>
          </p:cNvGraphicFramePr>
          <p:nvPr/>
        </p:nvGraphicFramePr>
        <p:xfrm>
          <a:off x="1042988" y="476250"/>
          <a:ext cx="6911975" cy="1311275"/>
        </p:xfrm>
        <a:graphic>
          <a:graphicData uri="http://schemas.openxmlformats.org/drawingml/2006/table">
            <a:tbl>
              <a:tblPr/>
              <a:tblGrid>
                <a:gridCol w="536575"/>
                <a:gridCol w="534987"/>
                <a:gridCol w="528638"/>
                <a:gridCol w="530225"/>
                <a:gridCol w="533400"/>
                <a:gridCol w="530225"/>
                <a:gridCol w="530225"/>
                <a:gridCol w="525462"/>
                <a:gridCol w="536575"/>
                <a:gridCol w="531813"/>
                <a:gridCol w="527050"/>
                <a:gridCol w="539750"/>
                <a:gridCol w="527050"/>
              </a:tblGrid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300" name="AutoShape 68"/>
          <p:cNvSpPr>
            <a:spLocks/>
          </p:cNvSpPr>
          <p:nvPr/>
        </p:nvSpPr>
        <p:spPr bwMode="auto">
          <a:xfrm>
            <a:off x="1116013" y="5013325"/>
            <a:ext cx="3671887" cy="720725"/>
          </a:xfrm>
          <a:prstGeom prst="borderCallout1">
            <a:avLst>
              <a:gd name="adj1" fmla="val 15861"/>
              <a:gd name="adj2" fmla="val 102074"/>
              <a:gd name="adj3" fmla="val -50000"/>
              <a:gd name="adj4" fmla="val 108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 sz="1800" b="1">
                <a:latin typeface="Arial" charset="0"/>
              </a:rPr>
              <a:t>∵</a:t>
            </a:r>
            <a:r>
              <a:rPr lang="en-US" altLang="zh-TW" sz="2000" b="1" i="1"/>
              <a:t>P</a:t>
            </a:r>
            <a:r>
              <a:rPr lang="en-US" altLang="zh-TW" sz="2000" b="1" i="1" baseline="-25000"/>
              <a:t>j+1 </a:t>
            </a:r>
            <a:r>
              <a:rPr lang="en-US" altLang="zh-TW" sz="2000" b="1" i="1"/>
              <a:t>= P</a:t>
            </a:r>
            <a:r>
              <a:rPr lang="en-US" altLang="zh-TW" sz="2000" b="1" i="1" baseline="-25000"/>
              <a:t>f</a:t>
            </a:r>
            <a:r>
              <a:rPr lang="zh-TW" altLang="en-US" sz="2000" b="1" i="1" baseline="-25000"/>
              <a:t>’</a:t>
            </a:r>
            <a:r>
              <a:rPr lang="en-US" altLang="zh-TW" sz="2000" b="1" i="1" baseline="-25000"/>
              <a:t>(j+1)-1 </a:t>
            </a:r>
            <a:r>
              <a:rPr lang="en-US" altLang="zh-TW" sz="2000" b="1" i="1"/>
              <a:t>=&gt; </a:t>
            </a:r>
            <a:r>
              <a:rPr lang="en-US" altLang="zh-TW" sz="2000" b="1" i="1">
                <a:solidFill>
                  <a:srgbClr val="FF3300"/>
                </a:solidFill>
              </a:rPr>
              <a:t>P</a:t>
            </a:r>
            <a:r>
              <a:rPr lang="en-US" altLang="zh-TW" sz="2000" b="1" i="1" baseline="-25000">
                <a:solidFill>
                  <a:srgbClr val="FF3300"/>
                </a:solidFill>
              </a:rPr>
              <a:t>8 </a:t>
            </a:r>
            <a:r>
              <a:rPr lang="en-US" altLang="zh-TW" sz="2000" b="1" i="1">
                <a:solidFill>
                  <a:srgbClr val="FF3300"/>
                </a:solidFill>
              </a:rPr>
              <a:t>= P</a:t>
            </a:r>
            <a:r>
              <a:rPr lang="en-US" altLang="zh-TW" sz="2000" b="1" i="1" baseline="-25000">
                <a:solidFill>
                  <a:srgbClr val="FF3300"/>
                </a:solidFill>
              </a:rPr>
              <a:t>11</a:t>
            </a:r>
            <a:r>
              <a:rPr lang="en-US" altLang="zh-TW" sz="2000" b="1"/>
              <a:t>, </a:t>
            </a:r>
          </a:p>
          <a:p>
            <a:pPr algn="ctr">
              <a:defRPr/>
            </a:pPr>
            <a:r>
              <a:rPr lang="en-US" altLang="zh-TW" sz="2000" b="1" i="1"/>
              <a:t>f</a:t>
            </a:r>
            <a:r>
              <a:rPr lang="zh-TW" altLang="en-US" sz="2000" b="1"/>
              <a:t>’</a:t>
            </a:r>
            <a:r>
              <a:rPr lang="en-US" altLang="zh-TW" sz="2000" b="1"/>
              <a:t> = </a:t>
            </a:r>
            <a:r>
              <a:rPr lang="en-US" altLang="zh-TW" sz="2000" b="1" i="1"/>
              <a:t>f</a:t>
            </a:r>
            <a:r>
              <a:rPr lang="zh-TW" altLang="en-US" sz="2000" b="1"/>
              <a:t>’</a:t>
            </a:r>
            <a:r>
              <a:rPr lang="en-US" altLang="zh-TW" sz="2000" b="1"/>
              <a:t>(</a:t>
            </a:r>
            <a:r>
              <a:rPr lang="en-US" altLang="zh-TW" sz="2000" b="1" i="1"/>
              <a:t>j+1</a:t>
            </a:r>
            <a:r>
              <a:rPr lang="en-US" altLang="zh-TW" sz="2000" b="1"/>
              <a:t>) - 1= 12 - 1 = 11</a:t>
            </a:r>
          </a:p>
        </p:txBody>
      </p:sp>
      <p:graphicFrame>
        <p:nvGraphicFramePr>
          <p:cNvPr id="95362" name="Group 130"/>
          <p:cNvGraphicFramePr>
            <a:graphicFrameLocks noGrp="1"/>
          </p:cNvGraphicFramePr>
          <p:nvPr/>
        </p:nvGraphicFramePr>
        <p:xfrm>
          <a:off x="1044575" y="3429000"/>
          <a:ext cx="6911975" cy="1311275"/>
        </p:xfrm>
        <a:graphic>
          <a:graphicData uri="http://schemas.openxmlformats.org/drawingml/2006/table">
            <a:tbl>
              <a:tblPr/>
              <a:tblGrid>
                <a:gridCol w="536575"/>
                <a:gridCol w="534988"/>
                <a:gridCol w="528637"/>
                <a:gridCol w="530225"/>
                <a:gridCol w="533400"/>
                <a:gridCol w="530225"/>
                <a:gridCol w="530225"/>
                <a:gridCol w="525463"/>
                <a:gridCol w="536575"/>
                <a:gridCol w="531812"/>
                <a:gridCol w="527050"/>
                <a:gridCol w="539750"/>
                <a:gridCol w="527050"/>
              </a:tblGrid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E20A1-1FD6-2246-8D00-AED43FE931C1}" type="slidenum">
              <a:rPr lang="en-US" altLang="zh-TW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96260" name="AutoShape 4"/>
          <p:cNvSpPr>
            <a:spLocks/>
          </p:cNvSpPr>
          <p:nvPr/>
        </p:nvSpPr>
        <p:spPr bwMode="auto">
          <a:xfrm>
            <a:off x="3635375" y="1989138"/>
            <a:ext cx="3457575" cy="720725"/>
          </a:xfrm>
          <a:prstGeom prst="borderCallout1">
            <a:avLst>
              <a:gd name="adj1" fmla="val 15861"/>
              <a:gd name="adj2" fmla="val -2204"/>
              <a:gd name="adj3" fmla="val -29736"/>
              <a:gd name="adj4" fmla="val -8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 sz="1800" b="1">
                <a:latin typeface="Arial" charset="0"/>
              </a:rPr>
              <a:t>∵</a:t>
            </a:r>
            <a:r>
              <a:rPr lang="en-US" altLang="zh-TW" sz="2000" b="1" i="1"/>
              <a:t>P</a:t>
            </a:r>
            <a:r>
              <a:rPr lang="en-US" altLang="zh-TW" sz="2000" b="1" i="1" baseline="-25000"/>
              <a:t>j+1 </a:t>
            </a:r>
            <a:r>
              <a:rPr lang="en-US" altLang="zh-TW" sz="2000" b="1" i="1"/>
              <a:t>= P</a:t>
            </a:r>
            <a:r>
              <a:rPr lang="en-US" altLang="zh-TW" sz="2000" b="1" i="1" baseline="-25000"/>
              <a:t>f</a:t>
            </a:r>
            <a:r>
              <a:rPr lang="zh-TW" altLang="en-US" sz="2000" b="1" i="1" baseline="-25000"/>
              <a:t>’</a:t>
            </a:r>
            <a:r>
              <a:rPr lang="en-US" altLang="zh-TW" sz="2000" b="1" baseline="10000"/>
              <a:t>1</a:t>
            </a:r>
            <a:r>
              <a:rPr lang="en-US" altLang="zh-TW" sz="2000" b="1" i="1" baseline="-25000"/>
              <a:t>(j+1)-1 </a:t>
            </a:r>
            <a:r>
              <a:rPr lang="en-US" altLang="zh-TW" sz="2000" b="1" i="1"/>
              <a:t>=&gt; </a:t>
            </a:r>
            <a:r>
              <a:rPr lang="en-US" altLang="zh-TW" sz="2000" b="1" i="1">
                <a:solidFill>
                  <a:srgbClr val="FF3300"/>
                </a:solidFill>
              </a:rPr>
              <a:t>P</a:t>
            </a:r>
            <a:r>
              <a:rPr lang="en-US" altLang="zh-TW" sz="2000" b="1" i="1" baseline="-25000">
                <a:solidFill>
                  <a:srgbClr val="FF3300"/>
                </a:solidFill>
              </a:rPr>
              <a:t>5 </a:t>
            </a:r>
            <a:r>
              <a:rPr lang="en-US" altLang="zh-TW" sz="2000" b="1" i="1">
                <a:solidFill>
                  <a:srgbClr val="FF3300"/>
                </a:solidFill>
              </a:rPr>
              <a:t>= P</a:t>
            </a:r>
            <a:r>
              <a:rPr lang="en-US" altLang="zh-TW" sz="2000" b="1" i="1" baseline="-25000">
                <a:solidFill>
                  <a:srgbClr val="FF3300"/>
                </a:solidFill>
              </a:rPr>
              <a:t>8</a:t>
            </a:r>
            <a:r>
              <a:rPr lang="en-US" altLang="zh-TW" sz="2000" b="1"/>
              <a:t>, </a:t>
            </a:r>
          </a:p>
          <a:p>
            <a:pPr algn="ctr">
              <a:defRPr/>
            </a:pPr>
            <a:r>
              <a:rPr lang="en-US" altLang="zh-TW" sz="2000" b="1" i="1"/>
              <a:t>f</a:t>
            </a:r>
            <a:r>
              <a:rPr lang="zh-TW" altLang="en-US" sz="2000" b="1"/>
              <a:t>’</a:t>
            </a:r>
            <a:r>
              <a:rPr lang="en-US" altLang="zh-TW" sz="2000" b="1"/>
              <a:t> = </a:t>
            </a:r>
            <a:r>
              <a:rPr lang="en-US" altLang="zh-TW" sz="2000" b="1" i="1"/>
              <a:t>f</a:t>
            </a:r>
            <a:r>
              <a:rPr lang="zh-TW" altLang="en-US" sz="2000" b="1"/>
              <a:t>’</a:t>
            </a:r>
            <a:r>
              <a:rPr lang="en-US" altLang="zh-TW" sz="2000" b="1"/>
              <a:t>(</a:t>
            </a:r>
            <a:r>
              <a:rPr lang="en-US" altLang="zh-TW" sz="2000" b="1" i="1"/>
              <a:t>j+1</a:t>
            </a:r>
            <a:r>
              <a:rPr lang="en-US" altLang="zh-TW" sz="2000" b="1"/>
              <a:t>) - 1= 9 - 1 = 8</a:t>
            </a:r>
          </a:p>
        </p:txBody>
      </p:sp>
      <p:graphicFrame>
        <p:nvGraphicFramePr>
          <p:cNvPr id="96326" name="Group 70"/>
          <p:cNvGraphicFramePr>
            <a:graphicFrameLocks noGrp="1"/>
          </p:cNvGraphicFramePr>
          <p:nvPr/>
        </p:nvGraphicFramePr>
        <p:xfrm>
          <a:off x="1044575" y="476250"/>
          <a:ext cx="6911975" cy="1311275"/>
        </p:xfrm>
        <a:graphic>
          <a:graphicData uri="http://schemas.openxmlformats.org/drawingml/2006/table">
            <a:tbl>
              <a:tblPr/>
              <a:tblGrid>
                <a:gridCol w="536575"/>
                <a:gridCol w="534988"/>
                <a:gridCol w="528637"/>
                <a:gridCol w="530225"/>
                <a:gridCol w="533400"/>
                <a:gridCol w="530225"/>
                <a:gridCol w="530225"/>
                <a:gridCol w="525463"/>
                <a:gridCol w="536575"/>
                <a:gridCol w="531812"/>
                <a:gridCol w="527050"/>
                <a:gridCol w="539750"/>
                <a:gridCol w="527050"/>
              </a:tblGrid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327" name="AutoShape 71"/>
          <p:cNvSpPr>
            <a:spLocks/>
          </p:cNvSpPr>
          <p:nvPr/>
        </p:nvSpPr>
        <p:spPr bwMode="auto">
          <a:xfrm>
            <a:off x="3276600" y="4725988"/>
            <a:ext cx="5040313" cy="720725"/>
          </a:xfrm>
          <a:prstGeom prst="borderCallout1">
            <a:avLst>
              <a:gd name="adj1" fmla="val 15861"/>
              <a:gd name="adj2" fmla="val -1514"/>
              <a:gd name="adj3" fmla="val -29736"/>
              <a:gd name="adj4" fmla="val -6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 sz="1800" b="1">
                <a:latin typeface="Arial" charset="0"/>
              </a:rPr>
              <a:t>∵</a:t>
            </a:r>
            <a:r>
              <a:rPr lang="en-US" altLang="zh-TW" sz="2000" b="1" i="1"/>
              <a:t>P</a:t>
            </a:r>
            <a:r>
              <a:rPr lang="en-US" altLang="zh-TW" sz="2000" b="1" i="1" baseline="-25000"/>
              <a:t>j+1 </a:t>
            </a:r>
            <a:r>
              <a:rPr lang="en-US" altLang="zh-TW" sz="2000" b="1" i="1"/>
              <a:t>= P</a:t>
            </a:r>
            <a:r>
              <a:rPr lang="en-US" altLang="zh-TW" sz="2000" b="1" i="1" baseline="-25000"/>
              <a:t>f</a:t>
            </a:r>
            <a:r>
              <a:rPr lang="zh-TW" altLang="en-US" sz="2000" b="1" i="1" baseline="-25000"/>
              <a:t>’</a:t>
            </a:r>
            <a:r>
              <a:rPr lang="en-US" altLang="zh-TW" sz="1400" b="1">
                <a:solidFill>
                  <a:srgbClr val="FF3300"/>
                </a:solidFill>
              </a:rPr>
              <a:t>3</a:t>
            </a:r>
            <a:r>
              <a:rPr lang="en-US" altLang="zh-TW" sz="2000" b="1" i="1" baseline="-25000"/>
              <a:t>(j+1)-1 </a:t>
            </a:r>
            <a:r>
              <a:rPr lang="en-US" altLang="zh-TW" sz="2000" b="1" i="1"/>
              <a:t>=&gt; P</a:t>
            </a:r>
            <a:r>
              <a:rPr lang="en-US" altLang="zh-TW" sz="2000" b="1" i="1" baseline="-25000"/>
              <a:t>4 </a:t>
            </a:r>
            <a:r>
              <a:rPr lang="en-US" altLang="zh-TW" sz="2000" b="1" i="1"/>
              <a:t>= P</a:t>
            </a:r>
            <a:r>
              <a:rPr lang="en-US" altLang="zh-TW" sz="2000" b="1" i="1" baseline="-25000"/>
              <a:t>f</a:t>
            </a:r>
            <a:r>
              <a:rPr lang="zh-TW" altLang="en-US" sz="2000" b="1" i="1" baseline="-25000"/>
              <a:t>’</a:t>
            </a:r>
            <a:r>
              <a:rPr lang="en-US" altLang="zh-TW" sz="1400" b="1">
                <a:solidFill>
                  <a:srgbClr val="FF3300"/>
                </a:solidFill>
              </a:rPr>
              <a:t>3</a:t>
            </a:r>
            <a:r>
              <a:rPr lang="en-US" altLang="zh-TW" sz="2000" b="1" i="1" baseline="-25000"/>
              <a:t>(4)-1</a:t>
            </a:r>
            <a:r>
              <a:rPr lang="en-US" altLang="zh-TW" sz="2000" b="1" i="1"/>
              <a:t>= </a:t>
            </a:r>
            <a:r>
              <a:rPr lang="en-US" altLang="zh-TW" sz="1800" b="1" i="1"/>
              <a:t>P</a:t>
            </a:r>
            <a:r>
              <a:rPr lang="en-US" altLang="zh-TW" sz="1800" b="1" i="1" baseline="-25000"/>
              <a:t>12</a:t>
            </a:r>
            <a:r>
              <a:rPr lang="en-US" altLang="zh-TW" sz="2000" b="1"/>
              <a:t>, </a:t>
            </a:r>
          </a:p>
          <a:p>
            <a:pPr algn="ctr">
              <a:defRPr/>
            </a:pPr>
            <a:r>
              <a:rPr lang="en-US" altLang="zh-TW" sz="2000" b="1" i="1"/>
              <a:t>f</a:t>
            </a:r>
            <a:r>
              <a:rPr lang="zh-TW" altLang="en-US" sz="2000" b="1"/>
              <a:t>’</a:t>
            </a:r>
            <a:r>
              <a:rPr lang="en-US" altLang="zh-TW" sz="2000" b="1"/>
              <a:t> = </a:t>
            </a:r>
            <a:r>
              <a:rPr lang="en-US" altLang="zh-TW" sz="2000" b="1" i="1"/>
              <a:t>f</a:t>
            </a:r>
            <a:r>
              <a:rPr lang="zh-TW" altLang="en-US" sz="2000" b="1"/>
              <a:t>’</a:t>
            </a:r>
            <a:r>
              <a:rPr lang="en-US" altLang="zh-TW" sz="1600" b="1" baseline="30000">
                <a:solidFill>
                  <a:srgbClr val="FF3300"/>
                </a:solidFill>
              </a:rPr>
              <a:t>3</a:t>
            </a:r>
            <a:r>
              <a:rPr lang="en-US" altLang="zh-TW" sz="2000" b="1"/>
              <a:t>(</a:t>
            </a:r>
            <a:r>
              <a:rPr lang="en-US" altLang="zh-TW" sz="2000" b="1" i="1"/>
              <a:t>j+1</a:t>
            </a:r>
            <a:r>
              <a:rPr lang="en-US" altLang="zh-TW" sz="2000" b="1"/>
              <a:t>) - 1= 13 - 1 = 12</a:t>
            </a:r>
          </a:p>
        </p:txBody>
      </p:sp>
      <p:graphicFrame>
        <p:nvGraphicFramePr>
          <p:cNvPr id="96389" name="Group 133"/>
          <p:cNvGraphicFramePr>
            <a:graphicFrameLocks noGrp="1"/>
          </p:cNvGraphicFramePr>
          <p:nvPr/>
        </p:nvGraphicFramePr>
        <p:xfrm>
          <a:off x="1042988" y="3213100"/>
          <a:ext cx="6911975" cy="1311275"/>
        </p:xfrm>
        <a:graphic>
          <a:graphicData uri="http://schemas.openxmlformats.org/drawingml/2006/table">
            <a:tbl>
              <a:tblPr/>
              <a:tblGrid>
                <a:gridCol w="536575"/>
                <a:gridCol w="534987"/>
                <a:gridCol w="528638"/>
                <a:gridCol w="530225"/>
                <a:gridCol w="533400"/>
                <a:gridCol w="530225"/>
                <a:gridCol w="530225"/>
                <a:gridCol w="525462"/>
                <a:gridCol w="536575"/>
                <a:gridCol w="531813"/>
                <a:gridCol w="527050"/>
                <a:gridCol w="539750"/>
                <a:gridCol w="527050"/>
              </a:tblGrid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0F6E0-C319-2649-96BE-89FA929AEE81}" type="slidenum">
              <a:rPr lang="en-US" altLang="zh-TW"/>
              <a:pPr>
                <a:defRPr/>
              </a:pPr>
              <a:t>37</a:t>
            </a:fld>
            <a:endParaRPr lang="en-US" altLang="zh-TW"/>
          </a:p>
        </p:txBody>
      </p:sp>
      <p:sp>
        <p:nvSpPr>
          <p:cNvPr id="97284" name="AutoShape 4"/>
          <p:cNvSpPr>
            <a:spLocks/>
          </p:cNvSpPr>
          <p:nvPr/>
        </p:nvSpPr>
        <p:spPr bwMode="auto">
          <a:xfrm>
            <a:off x="2771775" y="1989138"/>
            <a:ext cx="5040313" cy="720725"/>
          </a:xfrm>
          <a:prstGeom prst="borderCallout1">
            <a:avLst>
              <a:gd name="adj1" fmla="val 15861"/>
              <a:gd name="adj2" fmla="val -1514"/>
              <a:gd name="adj3" fmla="val -29736"/>
              <a:gd name="adj4" fmla="val -6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 sz="1800" b="1">
                <a:latin typeface="Arial" charset="0"/>
              </a:rPr>
              <a:t>∵</a:t>
            </a:r>
            <a:r>
              <a:rPr lang="en-US" altLang="zh-TW" sz="2000" b="1" i="1"/>
              <a:t>P</a:t>
            </a:r>
            <a:r>
              <a:rPr lang="en-US" altLang="zh-TW" sz="2000" b="1" i="1" baseline="-25000"/>
              <a:t>j+1 </a:t>
            </a:r>
            <a:r>
              <a:rPr lang="en-US" altLang="zh-TW" sz="2000" b="1" i="1"/>
              <a:t>= P</a:t>
            </a:r>
            <a:r>
              <a:rPr lang="en-US" altLang="zh-TW" sz="2000" b="1" i="1" baseline="-25000"/>
              <a:t>f</a:t>
            </a:r>
            <a:r>
              <a:rPr lang="zh-TW" altLang="en-US" sz="2000" b="1" i="1" baseline="-25000"/>
              <a:t>’</a:t>
            </a:r>
            <a:r>
              <a:rPr lang="en-US" altLang="zh-TW" sz="2000" b="1" i="1" baseline="-25000"/>
              <a:t>(j+1)-1 </a:t>
            </a:r>
            <a:r>
              <a:rPr lang="en-US" altLang="zh-TW" sz="2000" b="1" i="1"/>
              <a:t>=&gt; </a:t>
            </a:r>
            <a:r>
              <a:rPr lang="en-US" altLang="zh-TW" sz="2000" b="1" i="1">
                <a:solidFill>
                  <a:srgbClr val="FF3300"/>
                </a:solidFill>
              </a:rPr>
              <a:t>P</a:t>
            </a:r>
            <a:r>
              <a:rPr lang="en-US" altLang="zh-TW" sz="2000" b="1" i="1" baseline="-25000">
                <a:solidFill>
                  <a:srgbClr val="FF3300"/>
                </a:solidFill>
              </a:rPr>
              <a:t>3 </a:t>
            </a:r>
            <a:r>
              <a:rPr lang="en-US" altLang="zh-TW" sz="2000" b="1" i="1">
                <a:solidFill>
                  <a:srgbClr val="FF3300"/>
                </a:solidFill>
              </a:rPr>
              <a:t>= P</a:t>
            </a:r>
            <a:r>
              <a:rPr lang="en-US" altLang="zh-TW" sz="2000" b="1" i="1" baseline="-25000">
                <a:solidFill>
                  <a:srgbClr val="FF3300"/>
                </a:solidFill>
              </a:rPr>
              <a:t>f</a:t>
            </a:r>
            <a:r>
              <a:rPr lang="zh-TW" altLang="en-US" sz="2000" b="1" i="1" baseline="-25000">
                <a:solidFill>
                  <a:srgbClr val="FF3300"/>
                </a:solidFill>
              </a:rPr>
              <a:t>’</a:t>
            </a:r>
            <a:r>
              <a:rPr lang="en-US" altLang="zh-TW" sz="2000" b="1" i="1" baseline="-25000">
                <a:solidFill>
                  <a:srgbClr val="FF3300"/>
                </a:solidFill>
              </a:rPr>
              <a:t>(3)-1</a:t>
            </a:r>
            <a:r>
              <a:rPr lang="en-US" altLang="zh-TW" sz="2000" b="1" i="1">
                <a:solidFill>
                  <a:srgbClr val="FF3300"/>
                </a:solidFill>
              </a:rPr>
              <a:t>= </a:t>
            </a:r>
            <a:r>
              <a:rPr lang="en-US" altLang="zh-TW" sz="1800" b="1" i="1">
                <a:solidFill>
                  <a:srgbClr val="FF3300"/>
                </a:solidFill>
              </a:rPr>
              <a:t>P</a:t>
            </a:r>
            <a:r>
              <a:rPr lang="en-US" altLang="zh-TW" sz="1800" b="1" i="1" baseline="-25000">
                <a:solidFill>
                  <a:srgbClr val="FF3300"/>
                </a:solidFill>
              </a:rPr>
              <a:t>11</a:t>
            </a:r>
            <a:r>
              <a:rPr lang="en-US" altLang="zh-TW" sz="2000" b="1"/>
              <a:t>, </a:t>
            </a:r>
          </a:p>
          <a:p>
            <a:pPr algn="ctr">
              <a:defRPr/>
            </a:pPr>
            <a:r>
              <a:rPr lang="en-US" altLang="zh-TW" sz="2000" b="1" i="1"/>
              <a:t>f</a:t>
            </a:r>
            <a:r>
              <a:rPr lang="zh-TW" altLang="en-US" sz="2000" b="1"/>
              <a:t>’</a:t>
            </a:r>
            <a:r>
              <a:rPr lang="en-US" altLang="zh-TW" sz="2000" b="1"/>
              <a:t> = </a:t>
            </a:r>
            <a:r>
              <a:rPr lang="en-US" altLang="zh-TW" sz="2000" b="1" i="1"/>
              <a:t>f</a:t>
            </a:r>
            <a:r>
              <a:rPr lang="zh-TW" altLang="en-US" sz="2000" b="1"/>
              <a:t>’</a:t>
            </a:r>
            <a:r>
              <a:rPr lang="en-US" altLang="zh-TW" sz="2000" b="1"/>
              <a:t>(</a:t>
            </a:r>
            <a:r>
              <a:rPr lang="en-US" altLang="zh-TW" sz="2000" b="1" i="1"/>
              <a:t>j+1</a:t>
            </a:r>
            <a:r>
              <a:rPr lang="en-US" altLang="zh-TW" sz="2000" b="1"/>
              <a:t>) - 1= 12 - 1 = 11</a:t>
            </a:r>
          </a:p>
        </p:txBody>
      </p:sp>
      <p:graphicFrame>
        <p:nvGraphicFramePr>
          <p:cNvPr id="97407" name="Group 127"/>
          <p:cNvGraphicFramePr>
            <a:graphicFrameLocks noGrp="1"/>
          </p:cNvGraphicFramePr>
          <p:nvPr/>
        </p:nvGraphicFramePr>
        <p:xfrm>
          <a:off x="1042988" y="476250"/>
          <a:ext cx="6911975" cy="1311275"/>
        </p:xfrm>
        <a:graphic>
          <a:graphicData uri="http://schemas.openxmlformats.org/drawingml/2006/table">
            <a:tbl>
              <a:tblPr/>
              <a:tblGrid>
                <a:gridCol w="536575"/>
                <a:gridCol w="534987"/>
                <a:gridCol w="528638"/>
                <a:gridCol w="530225"/>
                <a:gridCol w="533400"/>
                <a:gridCol w="530225"/>
                <a:gridCol w="530225"/>
                <a:gridCol w="525462"/>
                <a:gridCol w="536575"/>
                <a:gridCol w="531813"/>
                <a:gridCol w="527050"/>
                <a:gridCol w="539750"/>
                <a:gridCol w="527050"/>
              </a:tblGrid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345" name="AutoShape 65"/>
          <p:cNvSpPr>
            <a:spLocks/>
          </p:cNvSpPr>
          <p:nvPr/>
        </p:nvSpPr>
        <p:spPr bwMode="auto">
          <a:xfrm>
            <a:off x="2195513" y="4868863"/>
            <a:ext cx="5040312" cy="720725"/>
          </a:xfrm>
          <a:prstGeom prst="borderCallout1">
            <a:avLst>
              <a:gd name="adj1" fmla="val 15861"/>
              <a:gd name="adj2" fmla="val -1514"/>
              <a:gd name="adj3" fmla="val -29736"/>
              <a:gd name="adj4" fmla="val -6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 sz="1800" b="1">
                <a:latin typeface="Arial" charset="0"/>
              </a:rPr>
              <a:t>∵</a:t>
            </a:r>
            <a:r>
              <a:rPr lang="en-US" altLang="zh-TW" sz="2000" b="1" i="1"/>
              <a:t>P</a:t>
            </a:r>
            <a:r>
              <a:rPr lang="en-US" altLang="zh-TW" sz="2000" b="1" i="1" baseline="-25000"/>
              <a:t>j+1 </a:t>
            </a:r>
            <a:r>
              <a:rPr lang="en-US" altLang="zh-TW" sz="2000" b="1" i="1"/>
              <a:t>= P</a:t>
            </a:r>
            <a:r>
              <a:rPr lang="en-US" altLang="zh-TW" sz="2000" b="1" i="1" baseline="-25000"/>
              <a:t>f</a:t>
            </a:r>
            <a:r>
              <a:rPr lang="zh-TW" altLang="en-US" sz="2000" b="1" i="1" baseline="-25000"/>
              <a:t>’</a:t>
            </a:r>
            <a:r>
              <a:rPr lang="en-US" altLang="zh-TW" sz="2000" b="1" i="1" baseline="-25000"/>
              <a:t>(j+1)-1 </a:t>
            </a:r>
            <a:r>
              <a:rPr lang="en-US" altLang="zh-TW" sz="2000" b="1" i="1"/>
              <a:t>=&gt; </a:t>
            </a:r>
            <a:r>
              <a:rPr lang="en-US" altLang="zh-TW" sz="2000" b="1" i="1">
                <a:solidFill>
                  <a:srgbClr val="FF3300"/>
                </a:solidFill>
              </a:rPr>
              <a:t>P</a:t>
            </a:r>
            <a:r>
              <a:rPr lang="en-US" altLang="zh-TW" sz="2000" b="1" i="1" baseline="-25000">
                <a:solidFill>
                  <a:srgbClr val="FF3300"/>
                </a:solidFill>
              </a:rPr>
              <a:t>2 </a:t>
            </a:r>
            <a:r>
              <a:rPr lang="en-US" altLang="zh-TW" sz="2000" b="1" i="1">
                <a:solidFill>
                  <a:srgbClr val="FF3300"/>
                </a:solidFill>
              </a:rPr>
              <a:t>= P</a:t>
            </a:r>
            <a:r>
              <a:rPr lang="en-US" altLang="zh-TW" sz="2000" b="1" i="1" baseline="-25000">
                <a:solidFill>
                  <a:srgbClr val="FF3300"/>
                </a:solidFill>
              </a:rPr>
              <a:t>f</a:t>
            </a:r>
            <a:r>
              <a:rPr lang="zh-TW" altLang="en-US" sz="2000" b="1" i="1" baseline="-25000">
                <a:solidFill>
                  <a:srgbClr val="FF3300"/>
                </a:solidFill>
              </a:rPr>
              <a:t>’</a:t>
            </a:r>
            <a:r>
              <a:rPr lang="en-US" altLang="zh-TW" sz="2000" b="1" i="1" baseline="-25000">
                <a:solidFill>
                  <a:srgbClr val="FF3300"/>
                </a:solidFill>
              </a:rPr>
              <a:t>(2)-1</a:t>
            </a:r>
            <a:r>
              <a:rPr lang="en-US" altLang="zh-TW" sz="2000" b="1" i="1">
                <a:solidFill>
                  <a:srgbClr val="FF3300"/>
                </a:solidFill>
              </a:rPr>
              <a:t>= </a:t>
            </a:r>
            <a:r>
              <a:rPr lang="en-US" altLang="zh-TW" sz="1800" b="1" i="1">
                <a:solidFill>
                  <a:srgbClr val="FF3300"/>
                </a:solidFill>
              </a:rPr>
              <a:t>P</a:t>
            </a:r>
            <a:r>
              <a:rPr lang="en-US" altLang="zh-TW" sz="1800" b="1" i="1" baseline="-25000">
                <a:solidFill>
                  <a:srgbClr val="FF3300"/>
                </a:solidFill>
              </a:rPr>
              <a:t>10</a:t>
            </a:r>
            <a:r>
              <a:rPr lang="en-US" altLang="zh-TW" sz="2000" b="1"/>
              <a:t>, </a:t>
            </a:r>
          </a:p>
          <a:p>
            <a:pPr algn="ctr">
              <a:defRPr/>
            </a:pPr>
            <a:r>
              <a:rPr lang="en-US" altLang="zh-TW" sz="2000" b="1" i="1"/>
              <a:t>f</a:t>
            </a:r>
            <a:r>
              <a:rPr lang="zh-TW" altLang="en-US" sz="2000" b="1"/>
              <a:t>’</a:t>
            </a:r>
            <a:r>
              <a:rPr lang="en-US" altLang="zh-TW" sz="2000" b="1"/>
              <a:t> = </a:t>
            </a:r>
            <a:r>
              <a:rPr lang="en-US" altLang="zh-TW" sz="2000" b="1" i="1"/>
              <a:t>f</a:t>
            </a:r>
            <a:r>
              <a:rPr lang="zh-TW" altLang="en-US" sz="2000" b="1"/>
              <a:t>’</a:t>
            </a:r>
            <a:r>
              <a:rPr lang="en-US" altLang="zh-TW" sz="2000" b="1"/>
              <a:t>(</a:t>
            </a:r>
            <a:r>
              <a:rPr lang="en-US" altLang="zh-TW" sz="2000" b="1" i="1"/>
              <a:t>j+1</a:t>
            </a:r>
            <a:r>
              <a:rPr lang="en-US" altLang="zh-TW" sz="2000" b="1"/>
              <a:t>) - 1= 11 - 1 = 10</a:t>
            </a:r>
          </a:p>
        </p:txBody>
      </p:sp>
      <p:graphicFrame>
        <p:nvGraphicFramePr>
          <p:cNvPr id="97409" name="Group 129"/>
          <p:cNvGraphicFramePr>
            <a:graphicFrameLocks noGrp="1"/>
          </p:cNvGraphicFramePr>
          <p:nvPr/>
        </p:nvGraphicFramePr>
        <p:xfrm>
          <a:off x="1042988" y="3355975"/>
          <a:ext cx="6911975" cy="1311275"/>
        </p:xfrm>
        <a:graphic>
          <a:graphicData uri="http://schemas.openxmlformats.org/drawingml/2006/table">
            <a:tbl>
              <a:tblPr/>
              <a:tblGrid>
                <a:gridCol w="536575"/>
                <a:gridCol w="534987"/>
                <a:gridCol w="528638"/>
                <a:gridCol w="530225"/>
                <a:gridCol w="533400"/>
                <a:gridCol w="530225"/>
                <a:gridCol w="530225"/>
                <a:gridCol w="525462"/>
                <a:gridCol w="536575"/>
                <a:gridCol w="531813"/>
                <a:gridCol w="527050"/>
                <a:gridCol w="539750"/>
                <a:gridCol w="527050"/>
              </a:tblGrid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41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4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42" marB="4574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D8402-2A73-AC40-9A0C-B9EFFA879187}" type="slidenum">
              <a:rPr lang="en-US" altLang="zh-TW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925" y="271463"/>
            <a:ext cx="9109075" cy="1789112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TW" sz="2800" smtClean="0">
                <a:latin typeface="Times New Roman" charset="0"/>
              </a:rPr>
              <a:t>Let </a:t>
            </a:r>
            <a:r>
              <a:rPr lang="en-US" altLang="zh-TW" sz="2800" i="1" smtClean="0">
                <a:latin typeface="Times New Roman" charset="0"/>
              </a:rPr>
              <a:t>G</a:t>
            </a:r>
            <a:r>
              <a:rPr lang="zh-TW" altLang="en-US" sz="2800" i="1" smtClean="0">
                <a:latin typeface="Times New Roman" charset="0"/>
              </a:rPr>
              <a:t>’</a:t>
            </a:r>
            <a:r>
              <a:rPr lang="en-US" altLang="zh-TW" sz="2800" smtClean="0">
                <a:latin typeface="Times New Roman" charset="0"/>
              </a:rPr>
              <a:t>(</a:t>
            </a:r>
            <a:r>
              <a:rPr lang="en-US" altLang="zh-TW" sz="2800" i="1" smtClean="0">
                <a:latin typeface="Times New Roman" charset="0"/>
              </a:rPr>
              <a:t>j</a:t>
            </a:r>
            <a:r>
              <a:rPr lang="en-US" altLang="zh-TW" sz="2800" smtClean="0">
                <a:latin typeface="Times New Roman" charset="0"/>
              </a:rPr>
              <a:t>), 1≦</a:t>
            </a:r>
            <a:r>
              <a:rPr lang="en-US" altLang="zh-TW" sz="2800" i="1" smtClean="0">
                <a:latin typeface="Times New Roman" charset="0"/>
              </a:rPr>
              <a:t>j</a:t>
            </a:r>
            <a:r>
              <a:rPr lang="en-US" altLang="zh-TW" sz="2800" smtClean="0">
                <a:latin typeface="Times New Roman" charset="0"/>
              </a:rPr>
              <a:t>≦</a:t>
            </a:r>
            <a:r>
              <a:rPr lang="en-US" altLang="zh-TW" sz="2800" i="1" smtClean="0">
                <a:latin typeface="Times New Roman" charset="0"/>
              </a:rPr>
              <a:t>m</a:t>
            </a:r>
            <a:r>
              <a:rPr lang="en-US" altLang="zh-TW" sz="2800" smtClean="0">
                <a:latin typeface="Times New Roman" charset="0"/>
              </a:rPr>
              <a:t> ,to be the largest number of shifts by  good suffix rules. </a:t>
            </a:r>
          </a:p>
          <a:p>
            <a:pPr>
              <a:lnSpc>
                <a:spcPct val="80000"/>
              </a:lnSpc>
              <a:defRPr/>
            </a:pPr>
            <a:endParaRPr lang="en-US" altLang="zh-TW" sz="2800" smtClean="0">
              <a:latin typeface="Times New Roman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2800" smtClean="0">
                <a:latin typeface="Times New Roman" charset="0"/>
              </a:rPr>
              <a:t>First, we set </a:t>
            </a:r>
            <a:r>
              <a:rPr lang="en-US" altLang="zh-TW" sz="2800" i="1" smtClean="0">
                <a:latin typeface="Times New Roman" charset="0"/>
              </a:rPr>
              <a:t>G</a:t>
            </a:r>
            <a:r>
              <a:rPr lang="zh-TW" altLang="en-US" sz="2800" i="1" smtClean="0">
                <a:latin typeface="Times New Roman" charset="0"/>
              </a:rPr>
              <a:t>’</a:t>
            </a:r>
            <a:r>
              <a:rPr lang="en-US" altLang="zh-TW" sz="2800" smtClean="0">
                <a:latin typeface="Times New Roman" charset="0"/>
              </a:rPr>
              <a:t>(</a:t>
            </a:r>
            <a:r>
              <a:rPr lang="en-US" altLang="zh-TW" sz="2800" i="1" smtClean="0">
                <a:latin typeface="Times New Roman" charset="0"/>
              </a:rPr>
              <a:t>j</a:t>
            </a:r>
            <a:r>
              <a:rPr lang="en-US" altLang="zh-TW" sz="2800" smtClean="0">
                <a:latin typeface="Times New Roman" charset="0"/>
              </a:rPr>
              <a:t>) to zeros as their initializations.</a:t>
            </a:r>
          </a:p>
        </p:txBody>
      </p:sp>
      <p:graphicFrame>
        <p:nvGraphicFramePr>
          <p:cNvPr id="89172" name="Group 84"/>
          <p:cNvGraphicFramePr>
            <a:graphicFrameLocks noGrp="1"/>
          </p:cNvGraphicFramePr>
          <p:nvPr/>
        </p:nvGraphicFramePr>
        <p:xfrm>
          <a:off x="971550" y="3141663"/>
          <a:ext cx="6551613" cy="1889400"/>
        </p:xfrm>
        <a:graphic>
          <a:graphicData uri="http://schemas.openxmlformats.org/drawingml/2006/table">
            <a:tbl>
              <a:tblPr/>
              <a:tblGrid>
                <a:gridCol w="652463"/>
                <a:gridCol w="492125"/>
                <a:gridCol w="490537"/>
                <a:gridCol w="492125"/>
                <a:gridCol w="492125"/>
                <a:gridCol w="490538"/>
                <a:gridCol w="490537"/>
                <a:gridCol w="490538"/>
                <a:gridCol w="493712"/>
                <a:gridCol w="492125"/>
                <a:gridCol w="488950"/>
                <a:gridCol w="496888"/>
                <a:gridCol w="488950"/>
              </a:tblGrid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9AC1D-8AA2-564A-89FA-402BD8B92F0E}" type="slidenum">
              <a:rPr lang="en-US" altLang="zh-TW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115888"/>
            <a:ext cx="92900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TW" sz="3200" b="1"/>
              <a:t>Step1:</a:t>
            </a:r>
            <a:r>
              <a:rPr lang="en-US" altLang="zh-TW" sz="3200">
                <a:latin typeface="Arial" charset="0"/>
              </a:rPr>
              <a:t> </a:t>
            </a:r>
            <a:r>
              <a:rPr lang="en-US" altLang="zh-TW" sz="2800"/>
              <a:t>We scan from right to left and </a:t>
            </a:r>
            <a:r>
              <a:rPr lang="en-US" altLang="zh-TW" sz="2800" i="1"/>
              <a:t>gs</a:t>
            </a:r>
            <a:r>
              <a:rPr lang="en-US" altLang="zh-TW" sz="2800" baseline="-25000"/>
              <a:t>1</a:t>
            </a:r>
            <a:r>
              <a:rPr lang="en-US" altLang="zh-TW" sz="2800"/>
              <a:t>(</a:t>
            </a:r>
            <a:r>
              <a:rPr lang="en-US" altLang="zh-TW" sz="2800" i="1"/>
              <a:t>j</a:t>
            </a:r>
            <a:r>
              <a:rPr lang="en-US" altLang="zh-TW" sz="2800"/>
              <a:t>) is determined during the scanning, then </a:t>
            </a:r>
            <a:r>
              <a:rPr lang="en-US" altLang="zh-TW" sz="2800" i="1"/>
              <a:t>gs</a:t>
            </a:r>
            <a:r>
              <a:rPr lang="en-US" altLang="zh-TW" sz="2800" baseline="-25000"/>
              <a:t>1</a:t>
            </a:r>
            <a:r>
              <a:rPr lang="en-US" altLang="zh-TW" sz="2800"/>
              <a:t>(</a:t>
            </a:r>
            <a:r>
              <a:rPr lang="en-US" altLang="zh-TW" sz="2800" i="1"/>
              <a:t>j</a:t>
            </a:r>
            <a:r>
              <a:rPr lang="en-US" altLang="zh-TW" sz="2800"/>
              <a:t>) &gt;= </a:t>
            </a:r>
            <a:r>
              <a:rPr lang="en-US" altLang="zh-TW" sz="2800" i="1"/>
              <a:t>gs</a:t>
            </a:r>
            <a:r>
              <a:rPr lang="en-US" altLang="zh-TW" sz="2800" baseline="-25000"/>
              <a:t>2</a:t>
            </a:r>
            <a:r>
              <a:rPr lang="en-US" altLang="zh-TW" sz="2800"/>
              <a:t>(</a:t>
            </a:r>
            <a:r>
              <a:rPr lang="en-US" altLang="zh-TW" sz="2800" i="1"/>
              <a:t>j</a:t>
            </a:r>
            <a:r>
              <a:rPr lang="en-US" altLang="zh-TW" sz="2800"/>
              <a:t>)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95288" y="2781300"/>
            <a:ext cx="77057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53975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>
              <a:buClr>
                <a:schemeClr val="hlink"/>
              </a:buClr>
              <a:buFont typeface="Wingdings" charset="0"/>
              <a:buChar char="Ø"/>
              <a:defRPr/>
            </a:pPr>
            <a:r>
              <a:rPr lang="en-US" altLang="zh-TW" smtClean="0">
                <a:latin typeface="Times New Roman" charset="0"/>
              </a:rPr>
              <a:t>When </a:t>
            </a:r>
            <a:r>
              <a:rPr lang="en-US" altLang="zh-TW" i="1" smtClean="0">
                <a:latin typeface="Times New Roman" charset="0"/>
              </a:rPr>
              <a:t>j</a:t>
            </a:r>
            <a:r>
              <a:rPr lang="en-US" altLang="zh-TW" smtClean="0">
                <a:latin typeface="Times New Roman" charset="0"/>
              </a:rPr>
              <a:t>=12, </a:t>
            </a:r>
            <a:r>
              <a:rPr lang="en-US" altLang="zh-TW" i="1" smtClean="0">
                <a:latin typeface="Times New Roman" charset="0"/>
              </a:rPr>
              <a:t>t</a:t>
            </a:r>
            <a:r>
              <a:rPr lang="en-US" altLang="zh-TW" smtClean="0">
                <a:latin typeface="Times New Roman" charset="0"/>
              </a:rPr>
              <a:t>=13.  </a:t>
            </a:r>
            <a:r>
              <a:rPr lang="en-US" altLang="zh-TW" i="1" smtClean="0">
                <a:latin typeface="Times New Roman" charset="0"/>
              </a:rPr>
              <a:t>t </a:t>
            </a:r>
            <a:r>
              <a:rPr lang="en-US" altLang="zh-TW" smtClean="0">
                <a:latin typeface="Times New Roman" charset="0"/>
              </a:rPr>
              <a:t>&gt; </a:t>
            </a:r>
            <a:r>
              <a:rPr lang="en-US" altLang="zh-TW" i="1" smtClean="0">
                <a:latin typeface="Times New Roman" charset="0"/>
              </a:rPr>
              <a:t>m</a:t>
            </a:r>
            <a:r>
              <a:rPr lang="en-US" altLang="zh-TW" smtClean="0">
                <a:latin typeface="Times New Roman" charset="0"/>
              </a:rPr>
              <a:t>.</a:t>
            </a:r>
          </a:p>
          <a:p>
            <a:pPr>
              <a:buClr>
                <a:schemeClr val="hlink"/>
              </a:buClr>
              <a:buFont typeface="Wingdings" charset="0"/>
              <a:buChar char="Ø"/>
              <a:defRPr/>
            </a:pPr>
            <a:r>
              <a:rPr lang="en-US" altLang="zh-TW" smtClean="0">
                <a:latin typeface="Times New Roman" charset="0"/>
              </a:rPr>
              <a:t>When </a:t>
            </a:r>
            <a:r>
              <a:rPr lang="en-US" altLang="zh-TW" i="1" smtClean="0">
                <a:latin typeface="Times New Roman" charset="0"/>
              </a:rPr>
              <a:t>j</a:t>
            </a:r>
            <a:r>
              <a:rPr lang="en-US" altLang="zh-TW" smtClean="0">
                <a:latin typeface="Times New Roman" charset="0"/>
              </a:rPr>
              <a:t>=11, </a:t>
            </a:r>
            <a:r>
              <a:rPr lang="en-US" altLang="zh-TW" i="1" smtClean="0">
                <a:latin typeface="Times New Roman" charset="0"/>
              </a:rPr>
              <a:t>t</a:t>
            </a:r>
            <a:r>
              <a:rPr lang="en-US" altLang="zh-TW" smtClean="0">
                <a:latin typeface="Times New Roman" charset="0"/>
              </a:rPr>
              <a:t>=12. </a:t>
            </a:r>
            <a:r>
              <a:rPr lang="en-US" altLang="zh-TW" sz="1800" b="1" smtClean="0"/>
              <a:t> </a:t>
            </a:r>
            <a:r>
              <a:rPr lang="en-US" altLang="zh-TW" smtClean="0">
                <a:latin typeface="Times New Roman" charset="0"/>
              </a:rPr>
              <a:t>Since </a:t>
            </a:r>
            <a:r>
              <a:rPr lang="en-US" altLang="zh-TW" i="1" smtClean="0">
                <a:latin typeface="Times New Roman" charset="0"/>
              </a:rPr>
              <a:t>P</a:t>
            </a:r>
            <a:r>
              <a:rPr lang="en-US" altLang="zh-TW" baseline="-25000" smtClean="0">
                <a:latin typeface="Times New Roman" charset="0"/>
              </a:rPr>
              <a:t>11</a:t>
            </a:r>
            <a:r>
              <a:rPr lang="en-US" altLang="zh-TW" smtClean="0">
                <a:latin typeface="Times New Roman" charset="0"/>
              </a:rPr>
              <a:t>=</a:t>
            </a:r>
            <a:r>
              <a:rPr lang="zh-TW" altLang="en-US" smtClean="0">
                <a:latin typeface="Times New Roman" charset="0"/>
              </a:rPr>
              <a:t>‘</a:t>
            </a:r>
            <a:r>
              <a:rPr lang="en-US" altLang="zh-TW" smtClean="0">
                <a:latin typeface="Times New Roman" charset="0"/>
              </a:rPr>
              <a:t>C</a:t>
            </a:r>
            <a:r>
              <a:rPr lang="zh-TW" altLang="en-US" smtClean="0">
                <a:latin typeface="Times New Roman" charset="0"/>
              </a:rPr>
              <a:t>’</a:t>
            </a:r>
            <a:r>
              <a:rPr lang="en-US" altLang="zh-TW" smtClean="0">
                <a:latin typeface="Times New Roman" charset="0"/>
              </a:rPr>
              <a:t>≠ </a:t>
            </a:r>
            <a:r>
              <a:rPr lang="zh-TW" altLang="en-US" smtClean="0">
                <a:latin typeface="Times New Roman" charset="0"/>
              </a:rPr>
              <a:t>‘</a:t>
            </a:r>
            <a:r>
              <a:rPr lang="en-US" altLang="zh-TW" smtClean="0">
                <a:latin typeface="Times New Roman" charset="0"/>
              </a:rPr>
              <a:t>A</a:t>
            </a:r>
            <a:r>
              <a:rPr lang="zh-TW" altLang="en-US" smtClean="0">
                <a:latin typeface="Times New Roman" charset="0"/>
              </a:rPr>
              <a:t>’</a:t>
            </a:r>
            <a:r>
              <a:rPr lang="en-US" altLang="zh-TW" smtClean="0">
                <a:latin typeface="Times New Roman" charset="0"/>
              </a:rPr>
              <a:t>= </a:t>
            </a:r>
            <a:r>
              <a:rPr lang="en-US" altLang="zh-TW" i="1" smtClean="0">
                <a:latin typeface="Times New Roman" charset="0"/>
              </a:rPr>
              <a:t>P</a:t>
            </a:r>
            <a:r>
              <a:rPr lang="en-US" altLang="zh-TW" baseline="-25000" smtClean="0">
                <a:latin typeface="Times New Roman" charset="0"/>
              </a:rPr>
              <a:t>12</a:t>
            </a:r>
            <a:r>
              <a:rPr lang="en-US" altLang="zh-TW" i="1" baseline="-25000" smtClean="0">
                <a:latin typeface="Times New Roman" charset="0"/>
              </a:rPr>
              <a:t> </a:t>
            </a:r>
            <a:r>
              <a:rPr lang="en-US" altLang="zh-TW" smtClean="0">
                <a:latin typeface="Times New Roman" charset="0"/>
              </a:rPr>
              <a:t>, </a:t>
            </a:r>
          </a:p>
          <a:p>
            <a:pPr>
              <a:buClr>
                <a:schemeClr val="hlink"/>
              </a:buClr>
              <a:buFont typeface="Wingdings" charset="0"/>
              <a:buNone/>
              <a:defRPr/>
            </a:pPr>
            <a:r>
              <a:rPr lang="en-US" altLang="zh-TW" i="1" smtClean="0">
                <a:latin typeface="Times New Roman" charset="0"/>
              </a:rPr>
              <a:t>     </a:t>
            </a:r>
            <a:r>
              <a:rPr lang="en-US" altLang="zh-TW" i="1" smtClean="0">
                <a:solidFill>
                  <a:srgbClr val="FF0000"/>
                </a:solidFill>
                <a:latin typeface="Times New Roman" charset="0"/>
              </a:rPr>
              <a:t>G</a:t>
            </a:r>
            <a:r>
              <a:rPr lang="zh-TW" altLang="en-US" i="1" smtClean="0">
                <a:solidFill>
                  <a:srgbClr val="FF0000"/>
                </a:solidFill>
                <a:latin typeface="Times New Roman" charset="0"/>
              </a:rPr>
              <a:t>’</a:t>
            </a:r>
            <a:r>
              <a:rPr lang="en-US" altLang="zh-TW" smtClean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altLang="zh-TW" i="1" smtClean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zh-TW" smtClean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en-US" altLang="zh-TW" smtClean="0">
                <a:latin typeface="Times New Roman" charset="0"/>
              </a:rPr>
              <a:t> = </a:t>
            </a:r>
            <a:r>
              <a:rPr lang="en-US" altLang="zh-TW" i="1" smtClean="0">
                <a:latin typeface="Times New Roman" charset="0"/>
              </a:rPr>
              <a:t>m</a:t>
            </a:r>
            <a:r>
              <a:rPr lang="en-US" altLang="zh-TW" smtClean="0">
                <a:latin typeface="Times New Roman" charset="0"/>
              </a:rPr>
              <a:t> – max{</a:t>
            </a:r>
            <a:r>
              <a:rPr lang="en-US" altLang="zh-TW" i="1" smtClean="0">
                <a:latin typeface="Times New Roman" charset="0"/>
              </a:rPr>
              <a:t>gs</a:t>
            </a:r>
            <a:r>
              <a:rPr lang="en-US" altLang="zh-TW" baseline="-25000" smtClean="0">
                <a:latin typeface="Times New Roman" charset="0"/>
              </a:rPr>
              <a:t>1</a:t>
            </a:r>
            <a:r>
              <a:rPr lang="en-US" altLang="zh-TW" smtClean="0">
                <a:latin typeface="Times New Roman" charset="0"/>
              </a:rPr>
              <a:t>(</a:t>
            </a:r>
            <a:r>
              <a:rPr lang="en-US" altLang="zh-TW" i="1" smtClean="0">
                <a:latin typeface="Times New Roman" charset="0"/>
              </a:rPr>
              <a:t>t</a:t>
            </a:r>
            <a:r>
              <a:rPr lang="en-US" altLang="zh-TW" smtClean="0">
                <a:latin typeface="Times New Roman" charset="0"/>
              </a:rPr>
              <a:t>), </a:t>
            </a:r>
            <a:r>
              <a:rPr lang="en-US" altLang="zh-TW" i="1" smtClean="0">
                <a:latin typeface="Times New Roman" charset="0"/>
              </a:rPr>
              <a:t>gs</a:t>
            </a:r>
            <a:r>
              <a:rPr lang="en-US" altLang="zh-TW" baseline="-25000" smtClean="0">
                <a:latin typeface="Times New Roman" charset="0"/>
              </a:rPr>
              <a:t>2</a:t>
            </a:r>
            <a:r>
              <a:rPr lang="en-US" altLang="zh-TW" smtClean="0">
                <a:latin typeface="Times New Roman" charset="0"/>
              </a:rPr>
              <a:t>(</a:t>
            </a:r>
            <a:r>
              <a:rPr lang="en-US" altLang="zh-TW" i="1" smtClean="0">
                <a:latin typeface="Times New Roman" charset="0"/>
              </a:rPr>
              <a:t>t</a:t>
            </a:r>
            <a:r>
              <a:rPr lang="en-US" altLang="zh-TW" smtClean="0">
                <a:latin typeface="Times New Roman" charset="0"/>
              </a:rPr>
              <a:t>)} = </a:t>
            </a:r>
            <a:r>
              <a:rPr lang="en-US" altLang="zh-TW" i="1" smtClean="0">
                <a:latin typeface="Times New Roman" charset="0"/>
              </a:rPr>
              <a:t>m</a:t>
            </a:r>
            <a:r>
              <a:rPr lang="en-US" altLang="zh-TW" smtClean="0">
                <a:latin typeface="Times New Roman" charset="0"/>
              </a:rPr>
              <a:t> –</a:t>
            </a:r>
            <a:r>
              <a:rPr lang="en-US" altLang="zh-TW" i="1" smtClean="0">
                <a:latin typeface="Times New Roman" charset="0"/>
              </a:rPr>
              <a:t> </a:t>
            </a:r>
            <a:r>
              <a:rPr lang="en-US" altLang="zh-TW" i="1" u="sng" smtClean="0">
                <a:latin typeface="Times New Roman" charset="0"/>
              </a:rPr>
              <a:t>gs</a:t>
            </a:r>
            <a:r>
              <a:rPr lang="en-US" altLang="zh-TW" u="sng" baseline="-25000" smtClean="0">
                <a:latin typeface="Times New Roman" charset="0"/>
              </a:rPr>
              <a:t>1</a:t>
            </a:r>
            <a:r>
              <a:rPr lang="en-US" altLang="zh-TW" u="sng" smtClean="0">
                <a:latin typeface="Times New Roman" charset="0"/>
              </a:rPr>
              <a:t>(</a:t>
            </a:r>
            <a:r>
              <a:rPr lang="en-US" altLang="zh-TW" i="1" u="sng" smtClean="0">
                <a:latin typeface="Times New Roman" charset="0"/>
              </a:rPr>
              <a:t>t</a:t>
            </a:r>
            <a:r>
              <a:rPr lang="en-US" altLang="zh-TW" u="sng" smtClean="0">
                <a:latin typeface="Times New Roman" charset="0"/>
              </a:rPr>
              <a:t>)</a:t>
            </a:r>
            <a:r>
              <a:rPr lang="en-US" altLang="zh-TW" smtClean="0">
                <a:latin typeface="Times New Roman" charset="0"/>
              </a:rPr>
              <a:t> </a:t>
            </a:r>
          </a:p>
          <a:p>
            <a:pPr>
              <a:buClr>
                <a:schemeClr val="hlink"/>
              </a:buClr>
              <a:buFont typeface="Wingdings" charset="0"/>
              <a:buNone/>
              <a:defRPr/>
            </a:pPr>
            <a:r>
              <a:rPr lang="en-US" altLang="zh-TW" smtClean="0">
                <a:latin typeface="Times New Roman" charset="0"/>
              </a:rPr>
              <a:t>              </a:t>
            </a:r>
            <a:r>
              <a:rPr lang="en-US" altLang="zh-TW" smtClean="0">
                <a:solidFill>
                  <a:srgbClr val="FF0000"/>
                </a:solidFill>
                <a:latin typeface="Times New Roman" charset="0"/>
              </a:rPr>
              <a:t>= </a:t>
            </a:r>
            <a:r>
              <a:rPr lang="en-US" altLang="zh-TW" i="1" smtClean="0">
                <a:solidFill>
                  <a:srgbClr val="FF0000"/>
                </a:solidFill>
                <a:latin typeface="Times New Roman" charset="0"/>
              </a:rPr>
              <a:t>f</a:t>
            </a:r>
            <a:r>
              <a:rPr lang="zh-TW" altLang="en-US" i="1" smtClean="0">
                <a:solidFill>
                  <a:srgbClr val="FF0000"/>
                </a:solidFill>
                <a:latin typeface="Times New Roman" charset="0"/>
              </a:rPr>
              <a:t>’</a:t>
            </a:r>
            <a:r>
              <a:rPr lang="en-US" altLang="zh-TW" i="1" smtClean="0">
                <a:solidFill>
                  <a:srgbClr val="FF0000"/>
                </a:solidFill>
                <a:latin typeface="Times New Roman" charset="0"/>
              </a:rPr>
              <a:t>(j) – </a:t>
            </a:r>
            <a:r>
              <a:rPr lang="en-US" altLang="zh-TW" smtClean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zh-TW" i="1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zh-TW" sz="1800" i="1" smtClean="0">
                <a:solidFill>
                  <a:srgbClr val="FF0000"/>
                </a:solidFill>
              </a:rPr>
              <a:t>–</a:t>
            </a:r>
            <a:r>
              <a:rPr lang="en-US" altLang="zh-TW" i="1" smtClean="0">
                <a:solidFill>
                  <a:srgbClr val="FF0000"/>
                </a:solidFill>
                <a:latin typeface="Times New Roman" charset="0"/>
              </a:rPr>
              <a:t> j</a:t>
            </a:r>
            <a:r>
              <a:rPr lang="en-US" altLang="zh-TW" sz="1800" b="1" smtClean="0">
                <a:solidFill>
                  <a:srgbClr val="FF0000"/>
                </a:solidFill>
              </a:rPr>
              <a:t> </a:t>
            </a:r>
          </a:p>
          <a:p>
            <a:pPr>
              <a:buClr>
                <a:schemeClr val="hlink"/>
              </a:buClr>
              <a:buFont typeface="Wingdings" charset="0"/>
              <a:buNone/>
              <a:defRPr/>
            </a:pPr>
            <a:r>
              <a:rPr lang="en-US" altLang="zh-TW" sz="1800" b="1" smtClean="0"/>
              <a:t>	   </a:t>
            </a:r>
            <a:r>
              <a:rPr lang="en-US" altLang="zh-TW" sz="1800" smtClean="0">
                <a:latin typeface="Times New Roman" charset="0"/>
              </a:rPr>
              <a:t>=&gt;</a:t>
            </a:r>
            <a:r>
              <a:rPr lang="en-US" altLang="zh-TW" sz="1800" b="1" smtClean="0">
                <a:latin typeface="Times New Roman" charset="0"/>
              </a:rPr>
              <a:t> </a:t>
            </a:r>
            <a:r>
              <a:rPr lang="en-US" altLang="zh-TW" i="1" smtClean="0">
                <a:latin typeface="Times New Roman" charset="0"/>
              </a:rPr>
              <a:t>G</a:t>
            </a:r>
            <a:r>
              <a:rPr lang="zh-TW" altLang="en-US" i="1" smtClean="0">
                <a:latin typeface="Times New Roman" charset="0"/>
              </a:rPr>
              <a:t>’</a:t>
            </a:r>
            <a:r>
              <a:rPr lang="en-US" altLang="zh-TW" i="1" smtClean="0">
                <a:latin typeface="Times New Roman" charset="0"/>
              </a:rPr>
              <a:t>(</a:t>
            </a:r>
            <a:r>
              <a:rPr lang="en-US" altLang="zh-TW" smtClean="0">
                <a:latin typeface="Times New Roman" charset="0"/>
              </a:rPr>
              <a:t>12</a:t>
            </a:r>
            <a:r>
              <a:rPr lang="en-US" altLang="zh-TW" i="1" smtClean="0">
                <a:latin typeface="Times New Roman" charset="0"/>
              </a:rPr>
              <a:t>)=</a:t>
            </a:r>
            <a:r>
              <a:rPr lang="en-US" altLang="zh-TW" smtClean="0">
                <a:latin typeface="Times New Roman" charset="0"/>
              </a:rPr>
              <a:t>13</a:t>
            </a:r>
            <a:r>
              <a:rPr lang="en-US" altLang="zh-TW" i="1" smtClean="0">
                <a:latin typeface="Times New Roman" charset="0"/>
              </a:rPr>
              <a:t>-</a:t>
            </a:r>
            <a:r>
              <a:rPr lang="en-US" altLang="zh-TW" smtClean="0">
                <a:latin typeface="Times New Roman" charset="0"/>
              </a:rPr>
              <a:t>1</a:t>
            </a:r>
            <a:r>
              <a:rPr lang="en-US" altLang="zh-TW" i="1" smtClean="0">
                <a:latin typeface="Times New Roman" charset="0"/>
              </a:rPr>
              <a:t>-</a:t>
            </a:r>
            <a:r>
              <a:rPr lang="en-US" altLang="zh-TW" smtClean="0">
                <a:latin typeface="Times New Roman" charset="0"/>
              </a:rPr>
              <a:t>11</a:t>
            </a:r>
            <a:r>
              <a:rPr lang="en-US" altLang="zh-TW" i="1" smtClean="0">
                <a:latin typeface="Times New Roman" charset="0"/>
              </a:rPr>
              <a:t>=</a:t>
            </a:r>
            <a:r>
              <a:rPr lang="en-US" altLang="zh-TW" sz="1800" smtClean="0"/>
              <a:t> </a:t>
            </a:r>
            <a:r>
              <a:rPr lang="en-US" altLang="zh-TW" smtClean="0">
                <a:latin typeface="Times New Roman" charset="0"/>
              </a:rPr>
              <a:t> 1.</a:t>
            </a:r>
          </a:p>
        </p:txBody>
      </p:sp>
      <p:graphicFrame>
        <p:nvGraphicFramePr>
          <p:cNvPr id="110596" name="Group 4"/>
          <p:cNvGraphicFramePr>
            <a:graphicFrameLocks noGrp="1"/>
          </p:cNvGraphicFramePr>
          <p:nvPr/>
        </p:nvGraphicFramePr>
        <p:xfrm>
          <a:off x="971550" y="4713288"/>
          <a:ext cx="6551613" cy="1889400"/>
        </p:xfrm>
        <a:graphic>
          <a:graphicData uri="http://schemas.openxmlformats.org/drawingml/2006/table">
            <a:tbl>
              <a:tblPr/>
              <a:tblGrid>
                <a:gridCol w="652463"/>
                <a:gridCol w="492125"/>
                <a:gridCol w="490537"/>
                <a:gridCol w="492125"/>
                <a:gridCol w="492125"/>
                <a:gridCol w="490538"/>
                <a:gridCol w="490537"/>
                <a:gridCol w="490538"/>
                <a:gridCol w="493712"/>
                <a:gridCol w="492125"/>
                <a:gridCol w="488950"/>
                <a:gridCol w="496888"/>
                <a:gridCol w="488950"/>
              </a:tblGrid>
              <a:tr h="45704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9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10674" name="Rectangle 82"/>
          <p:cNvSpPr>
            <a:spLocks noChangeArrowheads="1"/>
          </p:cNvSpPr>
          <p:nvPr/>
        </p:nvSpPr>
        <p:spPr bwMode="auto">
          <a:xfrm>
            <a:off x="468313" y="1125538"/>
            <a:ext cx="8207375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/>
              <a:t>Observe:</a:t>
            </a:r>
          </a:p>
          <a:p>
            <a:pPr>
              <a:defRPr/>
            </a:pPr>
            <a:r>
              <a:rPr lang="en-US" altLang="zh-TW" dirty="0"/>
              <a:t>If </a:t>
            </a:r>
            <a:r>
              <a:rPr lang="en-US" altLang="zh-TW" i="1" dirty="0" err="1"/>
              <a:t>P</a:t>
            </a:r>
            <a:r>
              <a:rPr lang="en-US" altLang="zh-TW" i="1" baseline="-25000" dirty="0" err="1"/>
              <a:t>j</a:t>
            </a:r>
            <a:r>
              <a:rPr lang="en-US" altLang="zh-TW" dirty="0"/>
              <a:t>=</a:t>
            </a:r>
            <a:r>
              <a:rPr lang="en-US" altLang="zh-TW" i="1" dirty="0"/>
              <a:t>P</a:t>
            </a:r>
            <a:r>
              <a:rPr lang="en-US" altLang="zh-TW" baseline="-25000" dirty="0"/>
              <a:t>4</a:t>
            </a:r>
            <a:r>
              <a:rPr lang="en-US" altLang="zh-TW" dirty="0"/>
              <a:t> ≠</a:t>
            </a:r>
            <a:r>
              <a:rPr lang="en-US" altLang="zh-TW" i="1" dirty="0"/>
              <a:t>P</a:t>
            </a:r>
            <a:r>
              <a:rPr lang="en-US" altLang="zh-TW" baseline="-25000" dirty="0"/>
              <a:t>7</a:t>
            </a:r>
            <a:r>
              <a:rPr lang="en-US" altLang="zh-TW" dirty="0"/>
              <a:t>=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f</a:t>
            </a:r>
            <a:r>
              <a:rPr lang="zh-TW" altLang="en-US" i="1" baseline="-25000" dirty="0"/>
              <a:t>’</a:t>
            </a:r>
            <a:r>
              <a:rPr lang="en-US" altLang="zh-TW" baseline="-25000" dirty="0"/>
              <a:t>(</a:t>
            </a:r>
            <a:r>
              <a:rPr lang="en-US" altLang="zh-TW" i="1" baseline="-25000" dirty="0"/>
              <a:t>j</a:t>
            </a:r>
            <a:r>
              <a:rPr lang="en-US" altLang="zh-TW" baseline="-25000" dirty="0"/>
              <a:t>)-1</a:t>
            </a:r>
            <a:r>
              <a:rPr lang="en-US" altLang="zh-TW" dirty="0"/>
              <a:t>, we know </a:t>
            </a:r>
            <a:r>
              <a:rPr lang="en-US" altLang="zh-TW" b="1" i="1" dirty="0"/>
              <a:t>gs</a:t>
            </a:r>
            <a:r>
              <a:rPr lang="en-US" altLang="zh-TW" b="1" baseline="-25000" dirty="0"/>
              <a:t>1</a:t>
            </a:r>
            <a:r>
              <a:rPr lang="en-US" altLang="zh-TW" b="1" dirty="0"/>
              <a:t>(</a:t>
            </a:r>
            <a:r>
              <a:rPr lang="en-US" altLang="zh-TW" b="1" i="1" dirty="0"/>
              <a:t>f</a:t>
            </a:r>
            <a:r>
              <a:rPr lang="zh-TW" altLang="en-US" b="1" i="1" dirty="0"/>
              <a:t>’</a:t>
            </a:r>
            <a:r>
              <a:rPr lang="en-US" altLang="zh-TW" b="1" dirty="0"/>
              <a:t>(</a:t>
            </a:r>
            <a:r>
              <a:rPr lang="en-US" altLang="zh-TW" b="1" i="1" dirty="0"/>
              <a:t>j</a:t>
            </a:r>
            <a:r>
              <a:rPr lang="en-US" altLang="zh-TW" b="1" dirty="0"/>
              <a:t>)-1)=</a:t>
            </a:r>
            <a:r>
              <a:rPr lang="en-US" altLang="zh-TW" b="1" i="1" dirty="0" err="1"/>
              <a:t>m</a:t>
            </a:r>
            <a:r>
              <a:rPr lang="en-US" altLang="zh-TW" b="1" dirty="0" err="1"/>
              <a:t>+</a:t>
            </a:r>
            <a:r>
              <a:rPr lang="en-US" altLang="zh-TW" b="1" i="1" dirty="0" err="1"/>
              <a:t>j</a:t>
            </a:r>
            <a:r>
              <a:rPr lang="en-US" altLang="zh-TW" b="1" dirty="0" err="1"/>
              <a:t>-</a:t>
            </a:r>
            <a:r>
              <a:rPr lang="en-US" altLang="zh-TW" b="1" i="1" dirty="0" err="1"/>
              <a:t>f</a:t>
            </a:r>
            <a:r>
              <a:rPr lang="en-US" altLang="zh-TW" b="1" i="1" dirty="0"/>
              <a:t>’</a:t>
            </a:r>
            <a:r>
              <a:rPr lang="en-US" altLang="zh-TW" b="1" dirty="0"/>
              <a:t>(</a:t>
            </a:r>
            <a:r>
              <a:rPr lang="en-US" altLang="zh-TW" b="1" i="1" dirty="0"/>
              <a:t>j</a:t>
            </a:r>
            <a:r>
              <a:rPr lang="en-US" altLang="zh-TW" b="1" dirty="0"/>
              <a:t>)+1</a:t>
            </a:r>
            <a:r>
              <a:rPr lang="en-US" altLang="zh-TW" dirty="0"/>
              <a:t>=9.</a:t>
            </a:r>
            <a:endParaRPr lang="en-US" altLang="zh-TW" b="1" dirty="0"/>
          </a:p>
          <a:p>
            <a:pPr>
              <a:defRPr/>
            </a:pPr>
            <a:r>
              <a:rPr lang="en-US" altLang="zh-TW" b="1" dirty="0"/>
              <a:t>If </a:t>
            </a:r>
            <a:r>
              <a:rPr lang="en-US" altLang="zh-TW" b="1" i="1" dirty="0"/>
              <a:t>t</a:t>
            </a:r>
            <a:r>
              <a:rPr lang="en-US" altLang="zh-TW" b="1" dirty="0"/>
              <a:t> = </a:t>
            </a:r>
            <a:r>
              <a:rPr lang="en-US" altLang="zh-TW" b="1" i="1" dirty="0"/>
              <a:t>f’</a:t>
            </a:r>
            <a:r>
              <a:rPr lang="en-US" altLang="zh-TW" b="1" dirty="0"/>
              <a:t>(</a:t>
            </a:r>
            <a:r>
              <a:rPr lang="en-US" altLang="zh-TW" b="1" i="1" dirty="0"/>
              <a:t>j</a:t>
            </a:r>
            <a:r>
              <a:rPr lang="en-US" altLang="zh-TW" b="1" dirty="0"/>
              <a:t>)-1</a:t>
            </a:r>
            <a:r>
              <a:rPr lang="en-US" altLang="zh-TW" sz="2000" b="1" dirty="0"/>
              <a:t>≦</a:t>
            </a:r>
            <a:r>
              <a:rPr lang="en-US" altLang="zh-TW" b="1" i="1" dirty="0"/>
              <a:t>m</a:t>
            </a:r>
            <a:r>
              <a:rPr lang="en-US" altLang="zh-TW" b="1" dirty="0"/>
              <a:t> and </a:t>
            </a:r>
            <a:r>
              <a:rPr lang="en-US" altLang="zh-TW" b="1" i="1" dirty="0" err="1"/>
              <a:t>P</a:t>
            </a:r>
            <a:r>
              <a:rPr lang="en-US" altLang="zh-TW" b="1" i="1" baseline="-25000" dirty="0" err="1"/>
              <a:t>j</a:t>
            </a:r>
            <a:r>
              <a:rPr lang="en-US" altLang="zh-TW" b="1" dirty="0"/>
              <a:t> </a:t>
            </a:r>
            <a:r>
              <a:rPr lang="en-US" altLang="zh-TW" sz="2000" b="1" dirty="0"/>
              <a:t>≠</a:t>
            </a:r>
            <a:r>
              <a:rPr lang="en-US" altLang="zh-TW" b="1" i="1" dirty="0" err="1"/>
              <a:t>P</a:t>
            </a:r>
            <a:r>
              <a:rPr lang="en-US" altLang="zh-TW" b="1" i="1" baseline="-25000" dirty="0" err="1"/>
              <a:t>t</a:t>
            </a:r>
            <a:r>
              <a:rPr lang="en-US" altLang="zh-TW" b="1" i="1" baseline="-25000" dirty="0"/>
              <a:t> </a:t>
            </a:r>
            <a:r>
              <a:rPr lang="en-US" altLang="zh-TW" b="1" dirty="0"/>
              <a:t>,</a:t>
            </a:r>
            <a:r>
              <a:rPr lang="en-US" altLang="zh-TW" b="1" i="1" dirty="0"/>
              <a:t> G’(t) = m-gs</a:t>
            </a:r>
            <a:r>
              <a:rPr lang="en-US" altLang="zh-TW" b="1" baseline="-25000" dirty="0"/>
              <a:t>1</a:t>
            </a:r>
            <a:r>
              <a:rPr lang="en-US" altLang="zh-TW" b="1" i="1" dirty="0"/>
              <a:t>(f’(j)-1) = f’(j) – </a:t>
            </a:r>
            <a:r>
              <a:rPr lang="en-US" altLang="zh-TW" b="1" dirty="0"/>
              <a:t>1</a:t>
            </a:r>
            <a:r>
              <a:rPr lang="en-US" altLang="zh-TW" b="1" i="1" dirty="0"/>
              <a:t> – j. </a:t>
            </a:r>
          </a:p>
          <a:p>
            <a:pPr>
              <a:defRPr/>
            </a:pPr>
            <a:r>
              <a:rPr lang="en-US" altLang="zh-CN" b="1" i="1" dirty="0"/>
              <a:t>f</a:t>
            </a:r>
            <a:r>
              <a:rPr lang="en-US" altLang="zh-TW" b="1" i="1" dirty="0"/>
              <a:t>’</a:t>
            </a:r>
            <a:r>
              <a:rPr lang="en-US" altLang="zh-TW" b="1" i="1" baseline="30000" dirty="0"/>
              <a:t>(k)</a:t>
            </a:r>
            <a:r>
              <a:rPr lang="en-US" altLang="zh-TW" b="1" i="1" dirty="0"/>
              <a:t>(x)=f’</a:t>
            </a:r>
            <a:r>
              <a:rPr lang="en-US" altLang="zh-TW" b="1" i="1" baseline="30000" dirty="0"/>
              <a:t>(k-1)</a:t>
            </a:r>
            <a:r>
              <a:rPr lang="en-US" altLang="zh-TW" b="1" i="1" dirty="0"/>
              <a:t>(f’(x) </a:t>
            </a:r>
            <a:r>
              <a:rPr lang="en-US" altLang="zh-TW" b="1" dirty="0"/>
              <a:t>– </a:t>
            </a:r>
            <a:r>
              <a:rPr lang="en-US" altLang="zh-TW" b="1" i="1" dirty="0"/>
              <a:t>1), k </a:t>
            </a:r>
            <a:r>
              <a:rPr lang="en-US" altLang="zh-TW" b="1" dirty="0"/>
              <a:t>≥ 2</a:t>
            </a:r>
          </a:p>
        </p:txBody>
      </p:sp>
      <p:sp>
        <p:nvSpPr>
          <p:cNvPr id="110677" name="Line 85"/>
          <p:cNvSpPr>
            <a:spLocks noChangeShapeType="1"/>
          </p:cNvSpPr>
          <p:nvPr/>
        </p:nvSpPr>
        <p:spPr bwMode="auto">
          <a:xfrm>
            <a:off x="3779838" y="5589588"/>
            <a:ext cx="2232025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0680" name="Line 88"/>
          <p:cNvSpPr>
            <a:spLocks noChangeShapeType="1"/>
          </p:cNvSpPr>
          <p:nvPr/>
        </p:nvSpPr>
        <p:spPr bwMode="auto">
          <a:xfrm>
            <a:off x="5219700" y="5229225"/>
            <a:ext cx="2232025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2CCABD-E26C-154C-948B-4701D12C1F30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altLang="zh-TW" b="1" smtClean="0">
                <a:latin typeface="Times New Roman" charset="0"/>
              </a:rPr>
              <a:t>Bad Character Rule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9750" y="836613"/>
            <a:ext cx="8064500" cy="283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/>
              <a:t>Suppose that </a:t>
            </a:r>
            <a:r>
              <a:rPr lang="en-US" altLang="zh-TW" i="1"/>
              <a:t>P</a:t>
            </a:r>
            <a:r>
              <a:rPr lang="en-US" altLang="zh-TW" i="1" baseline="-25000"/>
              <a:t>1</a:t>
            </a:r>
            <a:r>
              <a:rPr lang="en-US" altLang="zh-TW"/>
              <a:t> is aligned to </a:t>
            </a:r>
            <a:r>
              <a:rPr lang="en-US" altLang="zh-TW" i="1"/>
              <a:t>T</a:t>
            </a:r>
            <a:r>
              <a:rPr lang="en-US" altLang="zh-TW" i="1" baseline="-25000"/>
              <a:t>s</a:t>
            </a:r>
            <a:r>
              <a:rPr lang="en-US" altLang="zh-TW"/>
              <a:t> now, and we perform a pair-wise comparing between text </a:t>
            </a:r>
            <a:r>
              <a:rPr lang="en-US" altLang="zh-TW" i="1"/>
              <a:t>T</a:t>
            </a:r>
            <a:r>
              <a:rPr lang="en-US" altLang="zh-TW"/>
              <a:t> and pattern </a:t>
            </a:r>
            <a:r>
              <a:rPr lang="en-US" altLang="zh-TW" i="1"/>
              <a:t>P</a:t>
            </a:r>
            <a:r>
              <a:rPr lang="en-US" altLang="zh-TW"/>
              <a:t> from right to left.  Assume that the first mismatch occurs when comparing </a:t>
            </a:r>
            <a:r>
              <a:rPr lang="en-US" altLang="zh-TW" i="1"/>
              <a:t>T</a:t>
            </a:r>
            <a:r>
              <a:rPr lang="en-US" altLang="zh-TW" i="1" baseline="-25000"/>
              <a:t>s+j-1</a:t>
            </a:r>
            <a:r>
              <a:rPr lang="en-US" altLang="zh-TW"/>
              <a:t> with </a:t>
            </a:r>
            <a:r>
              <a:rPr lang="en-US" altLang="zh-TW" i="1"/>
              <a:t>P</a:t>
            </a:r>
            <a:r>
              <a:rPr lang="en-US" altLang="zh-TW" i="1" baseline="-25000"/>
              <a:t>j </a:t>
            </a:r>
            <a:r>
              <a:rPr lang="en-US" altLang="zh-TW"/>
              <a:t>.</a:t>
            </a:r>
            <a:endParaRPr lang="en-US" altLang="zh-TW" b="1"/>
          </a:p>
          <a:p>
            <a:pPr>
              <a:spcBef>
                <a:spcPct val="50000"/>
              </a:spcBef>
              <a:defRPr/>
            </a:pPr>
            <a:r>
              <a:rPr lang="en-US" altLang="zh-TW"/>
              <a:t>Since </a:t>
            </a:r>
            <a:r>
              <a:rPr lang="en-US" altLang="zh-TW" i="1"/>
              <a:t>T</a:t>
            </a:r>
            <a:r>
              <a:rPr lang="en-US" altLang="zh-TW" i="1" baseline="-25000"/>
              <a:t>s+j-1 </a:t>
            </a:r>
            <a:r>
              <a:rPr lang="en-US" altLang="zh-TW"/>
              <a:t> </a:t>
            </a:r>
            <a:r>
              <a:rPr lang="en-US" altLang="zh-TW" sz="1800"/>
              <a:t>≠</a:t>
            </a:r>
            <a:r>
              <a:rPr lang="en-US" altLang="zh-TW" i="1"/>
              <a:t>P</a:t>
            </a:r>
            <a:r>
              <a:rPr lang="en-US" altLang="zh-TW" i="1" baseline="-25000"/>
              <a:t>j</a:t>
            </a:r>
            <a:r>
              <a:rPr lang="en-US" altLang="zh-TW"/>
              <a:t> , we move the pattern </a:t>
            </a:r>
            <a:r>
              <a:rPr lang="en-US" altLang="zh-TW" i="1"/>
              <a:t>P</a:t>
            </a:r>
            <a:r>
              <a:rPr lang="en-US" altLang="zh-TW"/>
              <a:t> to the right such that the largest position </a:t>
            </a:r>
            <a:r>
              <a:rPr lang="en-US" altLang="zh-TW" i="1"/>
              <a:t>c</a:t>
            </a:r>
            <a:r>
              <a:rPr lang="en-US" altLang="zh-TW"/>
              <a:t> in the left of </a:t>
            </a:r>
            <a:r>
              <a:rPr lang="en-US" altLang="zh-TW" i="1"/>
              <a:t>P</a:t>
            </a:r>
            <a:r>
              <a:rPr lang="en-US" altLang="zh-TW" i="1" baseline="-25000"/>
              <a:t>j</a:t>
            </a:r>
            <a:r>
              <a:rPr lang="en-US" altLang="zh-TW"/>
              <a:t> is equal to</a:t>
            </a:r>
            <a:r>
              <a:rPr lang="en-US" altLang="zh-TW" sz="2200" i="1"/>
              <a:t> T</a:t>
            </a:r>
            <a:r>
              <a:rPr lang="en-US" altLang="zh-TW" sz="2200" i="1" baseline="-25000"/>
              <a:t>s+j-1</a:t>
            </a:r>
            <a:r>
              <a:rPr lang="en-US" altLang="zh-TW" sz="2200"/>
              <a:t>. </a:t>
            </a:r>
            <a:r>
              <a:rPr lang="en-US" altLang="zh-TW"/>
              <a:t>We can shift the pattern at least (</a:t>
            </a:r>
            <a:r>
              <a:rPr lang="en-US" altLang="zh-TW" i="1"/>
              <a:t>j</a:t>
            </a:r>
            <a:r>
              <a:rPr lang="en-US" altLang="zh-TW"/>
              <a:t>-</a:t>
            </a:r>
            <a:r>
              <a:rPr lang="en-US" altLang="zh-TW" i="1"/>
              <a:t>c</a:t>
            </a:r>
            <a:r>
              <a:rPr lang="en-US" altLang="zh-TW"/>
              <a:t>) positions right.</a:t>
            </a:r>
          </a:p>
        </p:txBody>
      </p:sp>
      <p:graphicFrame>
        <p:nvGraphicFramePr>
          <p:cNvPr id="7172" name="Group 4"/>
          <p:cNvGraphicFramePr>
            <a:graphicFrameLocks noGrp="1"/>
          </p:cNvGraphicFramePr>
          <p:nvPr/>
        </p:nvGraphicFramePr>
        <p:xfrm>
          <a:off x="2555875" y="6021388"/>
          <a:ext cx="3922713" cy="473075"/>
        </p:xfrm>
        <a:graphic>
          <a:graphicData uri="http://schemas.openxmlformats.org/drawingml/2006/table">
            <a:tbl>
              <a:tblPr/>
              <a:tblGrid>
                <a:gridCol w="392113"/>
                <a:gridCol w="976312"/>
                <a:gridCol w="358775"/>
                <a:gridCol w="625475"/>
                <a:gridCol w="390525"/>
                <a:gridCol w="1179513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90" name="Group 22"/>
          <p:cNvGraphicFramePr>
            <a:graphicFrameLocks noGrp="1"/>
          </p:cNvGraphicFramePr>
          <p:nvPr/>
        </p:nvGraphicFramePr>
        <p:xfrm>
          <a:off x="468313" y="4076700"/>
          <a:ext cx="7737475" cy="457200"/>
        </p:xfrm>
        <a:graphic>
          <a:graphicData uri="http://schemas.openxmlformats.org/drawingml/2006/table">
            <a:tbl>
              <a:tblPr/>
              <a:tblGrid>
                <a:gridCol w="358775"/>
                <a:gridCol w="1154112"/>
                <a:gridCol w="1944688"/>
                <a:gridCol w="390525"/>
                <a:gridCol w="1165225"/>
                <a:gridCol w="272415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8" name="Line 40"/>
          <p:cNvSpPr>
            <a:spLocks noChangeShapeType="1"/>
          </p:cNvSpPr>
          <p:nvPr/>
        </p:nvSpPr>
        <p:spPr bwMode="auto">
          <a:xfrm>
            <a:off x="1403350" y="6294438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209" name="Group 41"/>
          <p:cNvGraphicFramePr>
            <a:graphicFrameLocks noGrp="1"/>
          </p:cNvGraphicFramePr>
          <p:nvPr/>
        </p:nvGraphicFramePr>
        <p:xfrm>
          <a:off x="1620838" y="4856163"/>
          <a:ext cx="3887787" cy="457200"/>
        </p:xfrm>
        <a:graphic>
          <a:graphicData uri="http://schemas.openxmlformats.org/drawingml/2006/table">
            <a:tbl>
              <a:tblPr/>
              <a:tblGrid>
                <a:gridCol w="384175"/>
                <a:gridCol w="982662"/>
                <a:gridCol w="360363"/>
                <a:gridCol w="576262"/>
                <a:gridCol w="360363"/>
                <a:gridCol w="1223962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227" name="Text Box 59"/>
          <p:cNvSpPr txBox="1">
            <a:spLocks noChangeArrowheads="1"/>
          </p:cNvSpPr>
          <p:nvPr/>
        </p:nvSpPr>
        <p:spPr bwMode="auto">
          <a:xfrm>
            <a:off x="1979613" y="36925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i="1">
                <a:solidFill>
                  <a:srgbClr val="FF0000"/>
                </a:solidFill>
              </a:rPr>
              <a:t>s</a:t>
            </a:r>
          </a:p>
        </p:txBody>
      </p:sp>
      <p:grpSp>
        <p:nvGrpSpPr>
          <p:cNvPr id="20531" name="Group 60"/>
          <p:cNvGrpSpPr>
            <a:grpSpLocks/>
          </p:cNvGrpSpPr>
          <p:nvPr/>
        </p:nvGrpSpPr>
        <p:grpSpPr bwMode="auto">
          <a:xfrm>
            <a:off x="1979613" y="5300663"/>
            <a:ext cx="3530600" cy="503237"/>
            <a:chOff x="1247" y="3339"/>
            <a:chExt cx="2224" cy="317"/>
          </a:xfrm>
        </p:grpSpPr>
        <p:sp>
          <p:nvSpPr>
            <p:cNvPr id="7229" name="Text Box 61"/>
            <p:cNvSpPr txBox="1">
              <a:spLocks noChangeArrowheads="1"/>
            </p:cNvSpPr>
            <p:nvPr/>
          </p:nvSpPr>
          <p:spPr bwMode="auto">
            <a:xfrm>
              <a:off x="2517" y="3339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j</a:t>
              </a:r>
            </a:p>
          </p:txBody>
        </p:sp>
        <p:sp>
          <p:nvSpPr>
            <p:cNvPr id="7230" name="Text Box 62"/>
            <p:cNvSpPr txBox="1">
              <a:spLocks noChangeArrowheads="1"/>
            </p:cNvSpPr>
            <p:nvPr/>
          </p:nvSpPr>
          <p:spPr bwMode="auto">
            <a:xfrm>
              <a:off x="3244" y="3339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m</a:t>
              </a:r>
            </a:p>
          </p:txBody>
        </p:sp>
        <p:sp>
          <p:nvSpPr>
            <p:cNvPr id="7231" name="Text Box 63"/>
            <p:cNvSpPr txBox="1">
              <a:spLocks noChangeArrowheads="1"/>
            </p:cNvSpPr>
            <p:nvPr/>
          </p:nvSpPr>
          <p:spPr bwMode="auto">
            <a:xfrm>
              <a:off x="1247" y="3377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sz="2000"/>
                <a:t>1</a:t>
              </a:r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1883" y="3368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c</a:t>
              </a:r>
            </a:p>
          </p:txBody>
        </p:sp>
      </p:grpSp>
      <p:grpSp>
        <p:nvGrpSpPr>
          <p:cNvPr id="20532" name="Group 65"/>
          <p:cNvGrpSpPr>
            <a:grpSpLocks/>
          </p:cNvGrpSpPr>
          <p:nvPr/>
        </p:nvGrpSpPr>
        <p:grpSpPr bwMode="auto">
          <a:xfrm>
            <a:off x="3057525" y="6381750"/>
            <a:ext cx="3530600" cy="503238"/>
            <a:chOff x="1247" y="3129"/>
            <a:chExt cx="2224" cy="317"/>
          </a:xfrm>
        </p:grpSpPr>
        <p:sp>
          <p:nvSpPr>
            <p:cNvPr id="7234" name="Text Box 66"/>
            <p:cNvSpPr txBox="1">
              <a:spLocks noChangeArrowheads="1"/>
            </p:cNvSpPr>
            <p:nvPr/>
          </p:nvSpPr>
          <p:spPr bwMode="auto">
            <a:xfrm>
              <a:off x="2517" y="3129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j</a:t>
              </a:r>
            </a:p>
          </p:txBody>
        </p:sp>
        <p:sp>
          <p:nvSpPr>
            <p:cNvPr id="7235" name="Text Box 67"/>
            <p:cNvSpPr txBox="1">
              <a:spLocks noChangeArrowheads="1"/>
            </p:cNvSpPr>
            <p:nvPr/>
          </p:nvSpPr>
          <p:spPr bwMode="auto">
            <a:xfrm>
              <a:off x="3244" y="3129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m</a:t>
              </a:r>
            </a:p>
          </p:txBody>
        </p:sp>
        <p:sp>
          <p:nvSpPr>
            <p:cNvPr id="7236" name="Text Box 68"/>
            <p:cNvSpPr txBox="1">
              <a:spLocks noChangeArrowheads="1"/>
            </p:cNvSpPr>
            <p:nvPr/>
          </p:nvSpPr>
          <p:spPr bwMode="auto">
            <a:xfrm>
              <a:off x="1247" y="3167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sz="2000"/>
                <a:t>1</a:t>
              </a:r>
            </a:p>
          </p:txBody>
        </p:sp>
        <p:sp>
          <p:nvSpPr>
            <p:cNvPr id="7237" name="Text Box 69"/>
            <p:cNvSpPr txBox="1">
              <a:spLocks noChangeArrowheads="1"/>
            </p:cNvSpPr>
            <p:nvPr/>
          </p:nvSpPr>
          <p:spPr bwMode="auto">
            <a:xfrm>
              <a:off x="1520" y="3158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zh-CN" altLang="en-US" i="1"/>
            </a:p>
          </p:txBody>
        </p:sp>
      </p:grpSp>
      <p:sp>
        <p:nvSpPr>
          <p:cNvPr id="7238" name="Text Box 70"/>
          <p:cNvSpPr txBox="1">
            <a:spLocks noChangeArrowheads="1"/>
          </p:cNvSpPr>
          <p:nvPr/>
        </p:nvSpPr>
        <p:spPr bwMode="auto">
          <a:xfrm>
            <a:off x="1547813" y="5881688"/>
            <a:ext cx="863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b="1"/>
              <a:t>Shift</a:t>
            </a:r>
          </a:p>
        </p:txBody>
      </p:sp>
      <p:sp>
        <p:nvSpPr>
          <p:cNvPr id="7239" name="Line 71"/>
          <p:cNvSpPr>
            <a:spLocks noChangeShapeType="1"/>
          </p:cNvSpPr>
          <p:nvPr/>
        </p:nvSpPr>
        <p:spPr bwMode="auto">
          <a:xfrm>
            <a:off x="5364163" y="45085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240" name="Line 72"/>
          <p:cNvSpPr>
            <a:spLocks noChangeShapeType="1"/>
          </p:cNvSpPr>
          <p:nvPr/>
        </p:nvSpPr>
        <p:spPr bwMode="auto">
          <a:xfrm flipH="1">
            <a:off x="4643438" y="4724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241" name="Line 73"/>
          <p:cNvSpPr>
            <a:spLocks noChangeShapeType="1"/>
          </p:cNvSpPr>
          <p:nvPr/>
        </p:nvSpPr>
        <p:spPr bwMode="auto">
          <a:xfrm>
            <a:off x="5148263" y="45085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242" name="Line 74"/>
          <p:cNvSpPr>
            <a:spLocks noChangeShapeType="1"/>
          </p:cNvSpPr>
          <p:nvPr/>
        </p:nvSpPr>
        <p:spPr bwMode="auto">
          <a:xfrm>
            <a:off x="4500563" y="45085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243" name="Text Box 75"/>
          <p:cNvSpPr txBox="1">
            <a:spLocks noChangeArrowheads="1"/>
          </p:cNvSpPr>
          <p:nvPr/>
        </p:nvSpPr>
        <p:spPr bwMode="auto">
          <a:xfrm>
            <a:off x="3708400" y="36195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i="1">
                <a:solidFill>
                  <a:srgbClr val="FF0000"/>
                </a:solidFill>
              </a:rPr>
              <a:t>s +j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6F8E6-A3DB-424B-91B8-C2A8F64DC0E1}" type="slidenum">
              <a:rPr lang="en-US" altLang="zh-TW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52413" y="1047750"/>
            <a:ext cx="8640762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53975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>
              <a:buClr>
                <a:schemeClr val="hlink"/>
              </a:buClr>
              <a:buFont typeface="Wingdings" charset="0"/>
              <a:buChar char="Ø"/>
              <a:defRPr/>
            </a:pPr>
            <a:r>
              <a:rPr lang="en-US" altLang="zh-TW" dirty="0" smtClean="0">
                <a:latin typeface="Times New Roman" charset="0"/>
              </a:rPr>
              <a:t>When </a:t>
            </a:r>
            <a:r>
              <a:rPr lang="en-US" altLang="zh-TW" i="1" dirty="0" smtClean="0">
                <a:latin typeface="Times New Roman" charset="0"/>
              </a:rPr>
              <a:t>j</a:t>
            </a:r>
            <a:r>
              <a:rPr lang="en-US" altLang="zh-TW" dirty="0" smtClean="0">
                <a:latin typeface="Times New Roman" charset="0"/>
              </a:rPr>
              <a:t>=10, </a:t>
            </a:r>
            <a:r>
              <a:rPr lang="en-US" altLang="zh-TW" i="1" dirty="0" smtClean="0">
                <a:latin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</a:rPr>
              <a:t>=12. Since 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i="1" baseline="-25000" dirty="0" smtClean="0">
                <a:latin typeface="Times New Roman" charset="0"/>
              </a:rPr>
              <a:t>10</a:t>
            </a:r>
            <a:r>
              <a:rPr lang="en-US" altLang="zh-TW" dirty="0" smtClean="0">
                <a:latin typeface="Times New Roman" charset="0"/>
              </a:rPr>
              <a:t>=</a:t>
            </a:r>
            <a:r>
              <a:rPr lang="zh-TW" altLang="en-US" dirty="0" smtClean="0">
                <a:latin typeface="Times New Roman" charset="0"/>
              </a:rPr>
              <a:t>‘</a:t>
            </a:r>
            <a:r>
              <a:rPr lang="en-US" altLang="zh-TW" dirty="0" smtClean="0">
                <a:latin typeface="Times New Roman" charset="0"/>
              </a:rPr>
              <a:t>T</a:t>
            </a:r>
            <a:r>
              <a:rPr lang="zh-TW" altLang="en-US" dirty="0" smtClean="0">
                <a:latin typeface="Times New Roman" charset="0"/>
              </a:rPr>
              <a:t>’</a:t>
            </a:r>
            <a:r>
              <a:rPr lang="en-US" altLang="zh-TW" dirty="0" smtClean="0">
                <a:latin typeface="Times New Roman" charset="0"/>
              </a:rPr>
              <a:t>≠</a:t>
            </a:r>
            <a:r>
              <a:rPr lang="zh-TW" altLang="en-US" dirty="0" smtClean="0">
                <a:latin typeface="Times New Roman" charset="0"/>
              </a:rPr>
              <a:t>‘</a:t>
            </a:r>
            <a:r>
              <a:rPr lang="en-US" altLang="zh-TW" dirty="0" smtClean="0">
                <a:latin typeface="Times New Roman" charset="0"/>
              </a:rPr>
              <a:t>A</a:t>
            </a:r>
            <a:r>
              <a:rPr lang="zh-TW" altLang="en-US" dirty="0" smtClean="0">
                <a:latin typeface="Times New Roman" charset="0"/>
              </a:rPr>
              <a:t>’</a:t>
            </a:r>
            <a:r>
              <a:rPr lang="en-US" altLang="zh-TW" dirty="0" smtClean="0">
                <a:latin typeface="Times New Roman" charset="0"/>
              </a:rPr>
              <a:t> =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i="1" baseline="-25000" dirty="0" smtClean="0">
                <a:latin typeface="Times New Roman" charset="0"/>
              </a:rPr>
              <a:t>12 </a:t>
            </a:r>
            <a:r>
              <a:rPr lang="en-US" altLang="zh-TW" dirty="0" smtClean="0">
                <a:latin typeface="Times New Roman" charset="0"/>
              </a:rPr>
              <a:t>, </a:t>
            </a:r>
            <a:r>
              <a:rPr lang="en-US" altLang="zh-TW" i="1" dirty="0" smtClean="0">
                <a:latin typeface="Times New Roman" charset="0"/>
              </a:rPr>
              <a:t>G</a:t>
            </a:r>
            <a:r>
              <a:rPr lang="zh-TW" altLang="en-US" i="1" dirty="0" smtClean="0">
                <a:latin typeface="Times New Roman" charset="0"/>
              </a:rPr>
              <a:t>’</a:t>
            </a:r>
            <a:r>
              <a:rPr lang="en-US" altLang="zh-TW" dirty="0" smtClean="0">
                <a:latin typeface="Times New Roman" charset="0"/>
              </a:rPr>
              <a:t>(12) ≠0</a:t>
            </a:r>
            <a:r>
              <a:rPr lang="en-US" altLang="zh-TW" i="1" dirty="0" smtClean="0">
                <a:latin typeface="Times New Roman" charset="0"/>
              </a:rPr>
              <a:t>.</a:t>
            </a:r>
            <a:endParaRPr lang="en-US" altLang="zh-TW" dirty="0" smtClean="0">
              <a:latin typeface="Times New Roman" charset="0"/>
            </a:endParaRPr>
          </a:p>
          <a:p>
            <a:pPr>
              <a:buClr>
                <a:schemeClr val="hlink"/>
              </a:buClr>
              <a:buFont typeface="Wingdings" charset="0"/>
              <a:buChar char="Ø"/>
              <a:defRPr/>
            </a:pPr>
            <a:r>
              <a:rPr lang="en-US" altLang="zh-TW" dirty="0" smtClean="0">
                <a:latin typeface="Times New Roman" charset="0"/>
              </a:rPr>
              <a:t>When </a:t>
            </a:r>
            <a:r>
              <a:rPr lang="en-US" altLang="zh-TW" i="1" dirty="0" smtClean="0">
                <a:latin typeface="Times New Roman" charset="0"/>
              </a:rPr>
              <a:t>j</a:t>
            </a:r>
            <a:r>
              <a:rPr lang="en-US" altLang="zh-TW" dirty="0" smtClean="0">
                <a:latin typeface="Times New Roman" charset="0"/>
              </a:rPr>
              <a:t>=9, </a:t>
            </a:r>
            <a:r>
              <a:rPr lang="en-US" altLang="zh-TW" i="1" dirty="0" smtClean="0">
                <a:latin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</a:rPr>
              <a:t>=12. 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i="1" baseline="-25000" dirty="0" smtClean="0">
                <a:latin typeface="Times New Roman" charset="0"/>
              </a:rPr>
              <a:t>9 </a:t>
            </a:r>
            <a:r>
              <a:rPr lang="en-US" altLang="zh-TW" dirty="0" smtClean="0">
                <a:latin typeface="Times New Roman" charset="0"/>
              </a:rPr>
              <a:t>= </a:t>
            </a:r>
            <a:r>
              <a:rPr lang="zh-TW" altLang="en-US" dirty="0" smtClean="0">
                <a:latin typeface="Times New Roman" charset="0"/>
              </a:rPr>
              <a:t>‘</a:t>
            </a:r>
            <a:r>
              <a:rPr lang="en-US" altLang="zh-TW" dirty="0" smtClean="0">
                <a:latin typeface="Times New Roman" charset="0"/>
              </a:rPr>
              <a:t>A</a:t>
            </a:r>
            <a:r>
              <a:rPr lang="zh-TW" altLang="en-US" dirty="0" smtClean="0">
                <a:latin typeface="Times New Roman" charset="0"/>
              </a:rPr>
              <a:t>’</a:t>
            </a:r>
            <a:r>
              <a:rPr lang="en-US" altLang="zh-TW" dirty="0" smtClean="0">
                <a:latin typeface="Times New Roman" charset="0"/>
              </a:rPr>
              <a:t> =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i="1" baseline="-25000" dirty="0" smtClean="0">
                <a:latin typeface="Times New Roman" charset="0"/>
              </a:rPr>
              <a:t>12</a:t>
            </a:r>
            <a:r>
              <a:rPr lang="en-US" altLang="zh-TW" dirty="0" smtClean="0">
                <a:latin typeface="Times New Roman" charset="0"/>
              </a:rPr>
              <a:t>.</a:t>
            </a:r>
            <a:endParaRPr lang="en-US" altLang="zh-TW" i="1" dirty="0" smtClean="0">
              <a:solidFill>
                <a:srgbClr val="0000FF"/>
              </a:solidFill>
              <a:latin typeface="Times New Roman" charset="0"/>
            </a:endParaRPr>
          </a:p>
          <a:p>
            <a:pPr>
              <a:buClr>
                <a:schemeClr val="hlink"/>
              </a:buClr>
              <a:buFont typeface="Wingdings" charset="0"/>
              <a:buChar char="Ø"/>
              <a:defRPr/>
            </a:pPr>
            <a:r>
              <a:rPr lang="en-US" altLang="zh-TW" dirty="0" smtClean="0">
                <a:latin typeface="Times New Roman" charset="0"/>
              </a:rPr>
              <a:t>When </a:t>
            </a:r>
            <a:r>
              <a:rPr lang="en-US" altLang="zh-TW" i="1" dirty="0" smtClean="0">
                <a:latin typeface="Times New Roman" charset="0"/>
              </a:rPr>
              <a:t>j</a:t>
            </a:r>
            <a:r>
              <a:rPr lang="en-US" altLang="zh-TW" dirty="0" smtClean="0">
                <a:latin typeface="Times New Roman" charset="0"/>
              </a:rPr>
              <a:t>=8, </a:t>
            </a:r>
            <a:r>
              <a:rPr lang="en-US" altLang="zh-TW" i="1" dirty="0" smtClean="0">
                <a:latin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</a:rPr>
              <a:t>=11. 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i="1" baseline="-25000" dirty="0" smtClean="0">
                <a:latin typeface="Times New Roman" charset="0"/>
              </a:rPr>
              <a:t>8 </a:t>
            </a:r>
            <a:r>
              <a:rPr lang="en-US" altLang="zh-TW" dirty="0" smtClean="0">
                <a:latin typeface="Times New Roman" charset="0"/>
              </a:rPr>
              <a:t>= </a:t>
            </a:r>
            <a:r>
              <a:rPr lang="zh-TW" altLang="en-US" dirty="0" smtClean="0">
                <a:latin typeface="Times New Roman" charset="0"/>
              </a:rPr>
              <a:t>‘</a:t>
            </a:r>
            <a:r>
              <a:rPr lang="en-US" altLang="zh-TW" dirty="0" smtClean="0">
                <a:latin typeface="Times New Roman" charset="0"/>
              </a:rPr>
              <a:t>C</a:t>
            </a:r>
            <a:r>
              <a:rPr lang="zh-TW" altLang="en-US" dirty="0" smtClean="0">
                <a:latin typeface="Times New Roman" charset="0"/>
              </a:rPr>
              <a:t>’</a:t>
            </a:r>
            <a:r>
              <a:rPr lang="en-US" altLang="zh-TW" dirty="0" smtClean="0">
                <a:latin typeface="Times New Roman" charset="0"/>
              </a:rPr>
              <a:t> =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i="1" baseline="-25000" dirty="0" smtClean="0">
                <a:latin typeface="Times New Roman" charset="0"/>
              </a:rPr>
              <a:t>11</a:t>
            </a:r>
            <a:r>
              <a:rPr lang="en-US" altLang="zh-TW" dirty="0" smtClean="0">
                <a:latin typeface="Times New Roman" charset="0"/>
              </a:rPr>
              <a:t>.</a:t>
            </a:r>
          </a:p>
          <a:p>
            <a:pPr>
              <a:buClr>
                <a:schemeClr val="hlink"/>
              </a:buClr>
              <a:buFont typeface="Wingdings" charset="0"/>
              <a:buChar char="Ø"/>
              <a:defRPr/>
            </a:pPr>
            <a:r>
              <a:rPr lang="en-US" altLang="zh-TW" dirty="0" smtClean="0">
                <a:latin typeface="Times New Roman" charset="0"/>
              </a:rPr>
              <a:t>When </a:t>
            </a:r>
            <a:r>
              <a:rPr lang="en-US" altLang="zh-TW" i="1" dirty="0" smtClean="0">
                <a:latin typeface="Times New Roman" charset="0"/>
              </a:rPr>
              <a:t>j</a:t>
            </a:r>
            <a:r>
              <a:rPr lang="en-US" altLang="zh-TW" dirty="0" smtClean="0">
                <a:latin typeface="Times New Roman" charset="0"/>
              </a:rPr>
              <a:t>=7, </a:t>
            </a:r>
            <a:r>
              <a:rPr lang="en-US" altLang="zh-TW" i="1" dirty="0" smtClean="0">
                <a:latin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</a:rPr>
              <a:t>=10. 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i="1" baseline="-25000" dirty="0" smtClean="0">
                <a:latin typeface="Times New Roman" charset="0"/>
              </a:rPr>
              <a:t>7 </a:t>
            </a:r>
            <a:r>
              <a:rPr lang="en-US" altLang="zh-TW" dirty="0" smtClean="0">
                <a:latin typeface="Times New Roman" charset="0"/>
              </a:rPr>
              <a:t>= </a:t>
            </a:r>
            <a:r>
              <a:rPr lang="zh-TW" altLang="en-US" dirty="0" smtClean="0">
                <a:latin typeface="Times New Roman" charset="0"/>
              </a:rPr>
              <a:t>‘</a:t>
            </a:r>
            <a:r>
              <a:rPr lang="en-US" altLang="zh-TW" dirty="0" smtClean="0">
                <a:latin typeface="Times New Roman" charset="0"/>
              </a:rPr>
              <a:t>T</a:t>
            </a:r>
            <a:r>
              <a:rPr lang="zh-TW" altLang="en-US" dirty="0" smtClean="0">
                <a:latin typeface="Times New Roman" charset="0"/>
              </a:rPr>
              <a:t>’</a:t>
            </a:r>
            <a:r>
              <a:rPr lang="en-US" altLang="zh-TW" dirty="0" smtClean="0">
                <a:latin typeface="Times New Roman" charset="0"/>
              </a:rPr>
              <a:t> =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i="1" baseline="-25000" dirty="0" smtClean="0">
                <a:latin typeface="Times New Roman" charset="0"/>
              </a:rPr>
              <a:t>10</a:t>
            </a:r>
            <a:r>
              <a:rPr lang="en-US" altLang="zh-TW" dirty="0" smtClean="0">
                <a:latin typeface="Times New Roman" charset="0"/>
              </a:rPr>
              <a:t> </a:t>
            </a:r>
          </a:p>
          <a:p>
            <a:pPr>
              <a:buClr>
                <a:schemeClr val="hlink"/>
              </a:buClr>
              <a:buFont typeface="Wingdings" charset="0"/>
              <a:buChar char="Ø"/>
              <a:defRPr/>
            </a:pPr>
            <a:r>
              <a:rPr lang="en-US" altLang="zh-TW" dirty="0" smtClean="0">
                <a:latin typeface="Times New Roman" charset="0"/>
              </a:rPr>
              <a:t>When </a:t>
            </a:r>
            <a:r>
              <a:rPr lang="en-US" altLang="zh-TW" i="1" dirty="0" smtClean="0">
                <a:latin typeface="Times New Roman" charset="0"/>
              </a:rPr>
              <a:t>j</a:t>
            </a:r>
            <a:r>
              <a:rPr lang="en-US" altLang="zh-TW" dirty="0" smtClean="0">
                <a:latin typeface="Times New Roman" charset="0"/>
              </a:rPr>
              <a:t>=6, </a:t>
            </a:r>
            <a:r>
              <a:rPr lang="en-US" altLang="zh-TW" i="1" dirty="0" smtClean="0">
                <a:latin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</a:rPr>
              <a:t>=9.  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i="1" baseline="-25000" dirty="0" smtClean="0">
                <a:latin typeface="Times New Roman" charset="0"/>
              </a:rPr>
              <a:t>6  </a:t>
            </a:r>
            <a:r>
              <a:rPr lang="en-US" altLang="zh-TW" dirty="0" smtClean="0">
                <a:latin typeface="Times New Roman" charset="0"/>
              </a:rPr>
              <a:t>= </a:t>
            </a:r>
            <a:r>
              <a:rPr lang="zh-TW" altLang="en-US" dirty="0" smtClean="0">
                <a:latin typeface="Times New Roman" charset="0"/>
              </a:rPr>
              <a:t>‘</a:t>
            </a:r>
            <a:r>
              <a:rPr lang="en-US" altLang="zh-TW" dirty="0" smtClean="0">
                <a:latin typeface="Times New Roman" charset="0"/>
              </a:rPr>
              <a:t>A</a:t>
            </a:r>
            <a:r>
              <a:rPr lang="zh-TW" altLang="en-US" dirty="0" smtClean="0">
                <a:latin typeface="Times New Roman" charset="0"/>
              </a:rPr>
              <a:t>’</a:t>
            </a:r>
            <a:r>
              <a:rPr lang="en-US" altLang="zh-TW" dirty="0" smtClean="0">
                <a:latin typeface="Times New Roman" charset="0"/>
              </a:rPr>
              <a:t> =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i="1" baseline="-25000" dirty="0" smtClean="0">
                <a:latin typeface="Times New Roman" charset="0"/>
              </a:rPr>
              <a:t>9</a:t>
            </a:r>
            <a:endParaRPr lang="en-US" altLang="zh-TW" dirty="0" smtClean="0">
              <a:latin typeface="Times New Roman" charset="0"/>
            </a:endParaRPr>
          </a:p>
          <a:p>
            <a:pPr>
              <a:buClr>
                <a:schemeClr val="hlink"/>
              </a:buClr>
              <a:buFont typeface="Wingdings" charset="0"/>
              <a:buChar char="Ø"/>
              <a:defRPr/>
            </a:pPr>
            <a:r>
              <a:rPr lang="en-US" altLang="zh-TW" dirty="0" smtClean="0">
                <a:latin typeface="Times New Roman" charset="0"/>
              </a:rPr>
              <a:t>When </a:t>
            </a:r>
            <a:r>
              <a:rPr lang="en-US" altLang="zh-TW" i="1" dirty="0" smtClean="0">
                <a:latin typeface="Times New Roman" charset="0"/>
              </a:rPr>
              <a:t>j</a:t>
            </a:r>
            <a:r>
              <a:rPr lang="en-US" altLang="zh-TW" dirty="0" smtClean="0">
                <a:latin typeface="Times New Roman" charset="0"/>
              </a:rPr>
              <a:t>=5, </a:t>
            </a:r>
            <a:r>
              <a:rPr lang="en-US" altLang="zh-TW" i="1" dirty="0" smtClean="0">
                <a:latin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</a:rPr>
              <a:t>=8.  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i="1" baseline="-25000" dirty="0" smtClean="0">
                <a:latin typeface="Times New Roman" charset="0"/>
              </a:rPr>
              <a:t>5  </a:t>
            </a:r>
            <a:r>
              <a:rPr lang="en-US" altLang="zh-TW" dirty="0" smtClean="0">
                <a:latin typeface="Times New Roman" charset="0"/>
              </a:rPr>
              <a:t>= </a:t>
            </a:r>
            <a:r>
              <a:rPr lang="zh-TW" altLang="en-US" dirty="0" smtClean="0">
                <a:latin typeface="Times New Roman" charset="0"/>
              </a:rPr>
              <a:t>‘</a:t>
            </a:r>
            <a:r>
              <a:rPr lang="en-US" altLang="zh-TW" dirty="0" smtClean="0">
                <a:latin typeface="Times New Roman" charset="0"/>
              </a:rPr>
              <a:t>C</a:t>
            </a:r>
            <a:r>
              <a:rPr lang="zh-TW" altLang="en-US" dirty="0" smtClean="0">
                <a:latin typeface="Times New Roman" charset="0"/>
              </a:rPr>
              <a:t>’</a:t>
            </a:r>
            <a:r>
              <a:rPr lang="en-US" altLang="zh-TW" dirty="0" smtClean="0">
                <a:latin typeface="Times New Roman" charset="0"/>
              </a:rPr>
              <a:t> =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i="1" baseline="-25000" dirty="0" smtClean="0">
                <a:latin typeface="Times New Roman" charset="0"/>
              </a:rPr>
              <a:t>8</a:t>
            </a:r>
            <a:endParaRPr lang="en-US" altLang="zh-TW" dirty="0" smtClean="0">
              <a:latin typeface="Times New Roman" charset="0"/>
            </a:endParaRPr>
          </a:p>
          <a:p>
            <a:pPr>
              <a:buClr>
                <a:schemeClr val="hlink"/>
              </a:buClr>
              <a:buFont typeface="Wingdings" charset="0"/>
              <a:buChar char="Ø"/>
              <a:defRPr/>
            </a:pPr>
            <a:r>
              <a:rPr lang="en-US" altLang="zh-TW" dirty="0" smtClean="0">
                <a:latin typeface="Times New Roman" charset="0"/>
              </a:rPr>
              <a:t>When </a:t>
            </a:r>
            <a:r>
              <a:rPr lang="en-US" altLang="zh-TW" i="1" dirty="0" smtClean="0">
                <a:latin typeface="Times New Roman" charset="0"/>
              </a:rPr>
              <a:t>j</a:t>
            </a:r>
            <a:r>
              <a:rPr lang="en-US" altLang="zh-TW" dirty="0" smtClean="0">
                <a:latin typeface="Times New Roman" charset="0"/>
              </a:rPr>
              <a:t>=4, </a:t>
            </a:r>
            <a:r>
              <a:rPr lang="en-US" altLang="zh-TW" i="1" dirty="0" smtClean="0">
                <a:latin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</a:rPr>
              <a:t>=7. Since 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i="1" baseline="-25000" dirty="0" smtClean="0">
                <a:latin typeface="Times New Roman" charset="0"/>
              </a:rPr>
              <a:t>4 </a:t>
            </a:r>
            <a:r>
              <a:rPr lang="en-US" altLang="zh-TW" dirty="0" smtClean="0">
                <a:latin typeface="Times New Roman" charset="0"/>
              </a:rPr>
              <a:t>= </a:t>
            </a:r>
            <a:r>
              <a:rPr lang="zh-TW" altLang="en-US" dirty="0" smtClean="0">
                <a:latin typeface="Times New Roman" charset="0"/>
              </a:rPr>
              <a:t>‘</a:t>
            </a:r>
            <a:r>
              <a:rPr lang="en-US" altLang="zh-TW" dirty="0" smtClean="0">
                <a:latin typeface="Times New Roman" charset="0"/>
              </a:rPr>
              <a:t>A’ ≠ 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i="1" baseline="-25000" dirty="0" smtClean="0">
                <a:latin typeface="Times New Roman" charset="0"/>
              </a:rPr>
              <a:t>7</a:t>
            </a:r>
            <a:r>
              <a:rPr lang="en-US" altLang="zh-TW" dirty="0" smtClean="0">
                <a:latin typeface="Times New Roman" charset="0"/>
              </a:rPr>
              <a:t> = ‘T’,  </a:t>
            </a:r>
            <a:r>
              <a:rPr lang="en-US" altLang="zh-TW" i="1" dirty="0" smtClean="0">
                <a:solidFill>
                  <a:srgbClr val="FF0000"/>
                </a:solidFill>
                <a:latin typeface="Times New Roman" charset="0"/>
              </a:rPr>
              <a:t>G’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  <a:latin typeface="Times New Roman" charset="0"/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</a:rPr>
              <a:t>) = </a:t>
            </a:r>
            <a:r>
              <a:rPr lang="en-US" altLang="zh-TW" i="1" dirty="0" smtClean="0">
                <a:solidFill>
                  <a:srgbClr val="FF0000"/>
                </a:solidFill>
                <a:latin typeface="Times New Roman" charset="0"/>
              </a:rPr>
              <a:t>8 – 1 –</a:t>
            </a:r>
            <a:r>
              <a:rPr lang="en-US" altLang="zh-TW" dirty="0" smtClean="0">
                <a:latin typeface="Times New Roman" charset="0"/>
              </a:rPr>
              <a:t> </a:t>
            </a:r>
            <a:r>
              <a:rPr lang="en-US" altLang="zh-TW" i="1" dirty="0" smtClean="0">
                <a:solidFill>
                  <a:srgbClr val="FF0000"/>
                </a:solidFill>
                <a:latin typeface="Times New Roman" charset="0"/>
              </a:rPr>
              <a:t>4= 3</a:t>
            </a:r>
          </a:p>
        </p:txBody>
      </p:sp>
      <p:graphicFrame>
        <p:nvGraphicFramePr>
          <p:cNvPr id="100443" name="Group 91"/>
          <p:cNvGraphicFramePr>
            <a:graphicFrameLocks noGrp="1"/>
          </p:cNvGraphicFramePr>
          <p:nvPr/>
        </p:nvGraphicFramePr>
        <p:xfrm>
          <a:off x="1187450" y="4568825"/>
          <a:ext cx="6551613" cy="1889400"/>
        </p:xfrm>
        <a:graphic>
          <a:graphicData uri="http://schemas.openxmlformats.org/drawingml/2006/table">
            <a:tbl>
              <a:tblPr/>
              <a:tblGrid>
                <a:gridCol w="652463"/>
                <a:gridCol w="492125"/>
                <a:gridCol w="490537"/>
                <a:gridCol w="492125"/>
                <a:gridCol w="536575"/>
                <a:gridCol w="446088"/>
                <a:gridCol w="490537"/>
                <a:gridCol w="490538"/>
                <a:gridCol w="493712"/>
                <a:gridCol w="492125"/>
                <a:gridCol w="488950"/>
                <a:gridCol w="496888"/>
                <a:gridCol w="488950"/>
              </a:tblGrid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441" name="Rectangle 89"/>
          <p:cNvSpPr>
            <a:spLocks noChangeArrowheads="1"/>
          </p:cNvSpPr>
          <p:nvPr/>
        </p:nvSpPr>
        <p:spPr bwMode="auto">
          <a:xfrm>
            <a:off x="612775" y="3681413"/>
            <a:ext cx="81375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TW" dirty="0"/>
              <a:t>Besides, </a:t>
            </a:r>
            <a:r>
              <a:rPr lang="en-US" altLang="zh-TW" i="1" dirty="0"/>
              <a:t>t</a:t>
            </a:r>
            <a:r>
              <a:rPr lang="en-US" altLang="zh-TW" dirty="0"/>
              <a:t> = </a:t>
            </a:r>
            <a:r>
              <a:rPr lang="en-US" altLang="zh-TW" i="1" dirty="0"/>
              <a:t>f’</a:t>
            </a:r>
            <a:r>
              <a:rPr lang="en-US" altLang="zh-TW" baseline="30000" dirty="0"/>
              <a:t>(2)</a:t>
            </a:r>
            <a:r>
              <a:rPr lang="en-US" altLang="zh-TW" dirty="0"/>
              <a:t>(4) – 1=</a:t>
            </a:r>
            <a:r>
              <a:rPr lang="en-US" altLang="zh-TW" i="1" dirty="0"/>
              <a:t>f</a:t>
            </a:r>
            <a:r>
              <a:rPr lang="en-US" altLang="zh-TW" dirty="0"/>
              <a:t>’(</a:t>
            </a:r>
            <a:r>
              <a:rPr lang="en-US" altLang="zh-TW" i="1" dirty="0"/>
              <a:t>f</a:t>
            </a:r>
            <a:r>
              <a:rPr lang="en-US" altLang="zh-TW" dirty="0"/>
              <a:t>’(4) – 1) </a:t>
            </a:r>
            <a:r>
              <a:rPr lang="en-US" altLang="zh-TW" i="1" dirty="0"/>
              <a:t>–</a:t>
            </a:r>
            <a:r>
              <a:rPr lang="en-US" altLang="zh-TW" dirty="0"/>
              <a:t> 1=10.  Since </a:t>
            </a:r>
            <a:r>
              <a:rPr lang="en-US" altLang="zh-TW" i="1" dirty="0"/>
              <a:t>P</a:t>
            </a:r>
            <a:r>
              <a:rPr lang="en-US" altLang="zh-TW" baseline="-25000" dirty="0"/>
              <a:t>4</a:t>
            </a:r>
            <a:r>
              <a:rPr lang="en-US" altLang="zh-TW" dirty="0"/>
              <a:t> = ‘A’≠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TW" i="1" dirty="0"/>
              <a:t>P</a:t>
            </a:r>
            <a:r>
              <a:rPr lang="en-US" altLang="zh-TW" baseline="-25000" dirty="0"/>
              <a:t>10</a:t>
            </a:r>
            <a:r>
              <a:rPr lang="en-US" altLang="zh-TW" dirty="0"/>
              <a:t> = </a:t>
            </a:r>
            <a:r>
              <a:rPr lang="zh-TW" altLang="en-US" dirty="0"/>
              <a:t>‘</a:t>
            </a:r>
            <a:r>
              <a:rPr lang="en-US" altLang="zh-TW" dirty="0"/>
              <a:t>T</a:t>
            </a:r>
            <a:r>
              <a:rPr lang="zh-TW" altLang="en-US" dirty="0"/>
              <a:t>’</a:t>
            </a:r>
            <a:r>
              <a:rPr lang="en-US" altLang="zh-TW" dirty="0"/>
              <a:t>,  </a:t>
            </a:r>
            <a:r>
              <a:rPr lang="en-US" altLang="zh-TW" i="1" dirty="0"/>
              <a:t>G</a:t>
            </a:r>
            <a:r>
              <a:rPr lang="zh-TW" altLang="en-US" dirty="0"/>
              <a:t>’</a:t>
            </a:r>
            <a:r>
              <a:rPr lang="en-US" altLang="zh-TW" dirty="0"/>
              <a:t>(10) =</a:t>
            </a:r>
            <a:r>
              <a:rPr lang="en-US" altLang="zh-TW" i="1" dirty="0"/>
              <a:t>f</a:t>
            </a:r>
            <a:r>
              <a:rPr lang="zh-TW" altLang="en-US" i="1" dirty="0"/>
              <a:t>’</a:t>
            </a:r>
            <a:r>
              <a:rPr lang="en-US" altLang="zh-TW" dirty="0"/>
              <a:t>(7) – 1 </a:t>
            </a:r>
            <a:r>
              <a:rPr lang="en-US" altLang="zh-TW" i="1" dirty="0"/>
              <a:t>–</a:t>
            </a:r>
            <a:r>
              <a:rPr lang="en-US" altLang="zh-TW" dirty="0"/>
              <a:t> </a:t>
            </a:r>
            <a:r>
              <a:rPr lang="en-US" altLang="zh-TW" i="1" dirty="0"/>
              <a:t>j</a:t>
            </a:r>
            <a:r>
              <a:rPr lang="en-US" altLang="zh-TW" dirty="0"/>
              <a:t>= 11 – 1 – 4 = 6. </a:t>
            </a:r>
          </a:p>
        </p:txBody>
      </p:sp>
      <p:sp>
        <p:nvSpPr>
          <p:cNvPr id="100444" name="Rectangle 92"/>
          <p:cNvSpPr>
            <a:spLocks noChangeArrowheads="1"/>
          </p:cNvSpPr>
          <p:nvPr/>
        </p:nvSpPr>
        <p:spPr bwMode="auto">
          <a:xfrm>
            <a:off x="250825" y="115888"/>
            <a:ext cx="86423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/>
              <a:t>If </a:t>
            </a:r>
            <a:r>
              <a:rPr lang="en-US" altLang="zh-TW" b="1" i="1"/>
              <a:t>t</a:t>
            </a:r>
            <a:r>
              <a:rPr lang="en-US" altLang="zh-TW" b="1"/>
              <a:t> = </a:t>
            </a:r>
            <a:r>
              <a:rPr lang="en-US" altLang="zh-TW" b="1" i="1"/>
              <a:t>f</a:t>
            </a:r>
            <a:r>
              <a:rPr lang="zh-TW" altLang="en-US" b="1"/>
              <a:t>’</a:t>
            </a:r>
            <a:r>
              <a:rPr lang="en-US" altLang="zh-TW" b="1"/>
              <a:t>(</a:t>
            </a:r>
            <a:r>
              <a:rPr lang="en-US" altLang="zh-TW" b="1" i="1"/>
              <a:t>j</a:t>
            </a:r>
            <a:r>
              <a:rPr lang="en-US" altLang="zh-TW" b="1"/>
              <a:t>)-1 ≦ </a:t>
            </a:r>
            <a:r>
              <a:rPr lang="en-US" altLang="zh-TW" b="1" i="1"/>
              <a:t>m</a:t>
            </a:r>
            <a:r>
              <a:rPr lang="en-US" altLang="zh-TW" b="1"/>
              <a:t> and </a:t>
            </a:r>
            <a:r>
              <a:rPr lang="en-US" altLang="zh-TW" b="1" i="1"/>
              <a:t>P</a:t>
            </a:r>
            <a:r>
              <a:rPr lang="en-US" altLang="zh-TW" b="1" i="1" baseline="-25000"/>
              <a:t>j</a:t>
            </a:r>
            <a:r>
              <a:rPr lang="en-US" altLang="zh-TW" b="1"/>
              <a:t> ≠</a:t>
            </a:r>
            <a:r>
              <a:rPr lang="en-US" altLang="zh-TW" b="1" i="1"/>
              <a:t>P</a:t>
            </a:r>
            <a:r>
              <a:rPr lang="en-US" altLang="zh-TW" b="1" i="1" baseline="-25000"/>
              <a:t>t</a:t>
            </a:r>
            <a:r>
              <a:rPr lang="en-US" altLang="zh-TW" b="1" i="1"/>
              <a:t> </a:t>
            </a:r>
            <a:r>
              <a:rPr lang="en-US" altLang="zh-TW" b="1"/>
              <a:t>,</a:t>
            </a:r>
            <a:r>
              <a:rPr lang="en-US" altLang="zh-TW" b="1" i="1"/>
              <a:t> G</a:t>
            </a:r>
            <a:r>
              <a:rPr lang="zh-TW" altLang="en-US" b="1" i="1"/>
              <a:t>’</a:t>
            </a:r>
            <a:r>
              <a:rPr lang="en-US" altLang="zh-TW" b="1" i="1"/>
              <a:t>(t)=f</a:t>
            </a:r>
            <a:r>
              <a:rPr lang="zh-TW" altLang="en-US" b="1" i="1"/>
              <a:t>’</a:t>
            </a:r>
            <a:r>
              <a:rPr lang="en-US" altLang="zh-TW" b="1" i="1"/>
              <a:t>(j) – 1 – j. </a:t>
            </a:r>
          </a:p>
          <a:p>
            <a:pPr>
              <a:defRPr/>
            </a:pPr>
            <a:r>
              <a:rPr lang="en-US" altLang="zh-TW" b="1" i="1"/>
              <a:t>f</a:t>
            </a:r>
            <a:r>
              <a:rPr lang="zh-TW" altLang="en-US" b="1" i="1"/>
              <a:t>’</a:t>
            </a:r>
            <a:r>
              <a:rPr lang="en-US" altLang="zh-TW" b="1" i="1" baseline="30000"/>
              <a:t>(k)</a:t>
            </a:r>
            <a:r>
              <a:rPr lang="en-US" altLang="zh-TW" b="1" i="1"/>
              <a:t>(x)=f</a:t>
            </a:r>
            <a:r>
              <a:rPr lang="zh-TW" altLang="en-US" b="1" i="1"/>
              <a:t>’</a:t>
            </a:r>
            <a:r>
              <a:rPr lang="en-US" altLang="zh-TW" b="1" i="1" baseline="30000"/>
              <a:t>(k-1)</a:t>
            </a:r>
            <a:r>
              <a:rPr lang="en-US" altLang="zh-TW" b="1" i="1"/>
              <a:t>(f</a:t>
            </a:r>
            <a:r>
              <a:rPr lang="zh-TW" altLang="en-US" b="1" i="1"/>
              <a:t>’</a:t>
            </a:r>
            <a:r>
              <a:rPr lang="en-US" altLang="zh-TW" b="1" i="1"/>
              <a:t>(x) </a:t>
            </a:r>
            <a:r>
              <a:rPr lang="en-US" altLang="zh-TW" b="1"/>
              <a:t>– </a:t>
            </a:r>
            <a:r>
              <a:rPr lang="en-US" altLang="zh-TW" b="1" i="1"/>
              <a:t>1), k </a:t>
            </a:r>
            <a:r>
              <a:rPr lang="en-US" altLang="zh-TW" b="1"/>
              <a:t>≥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2CFB6-E6CC-1948-BFB3-2CC5FE3EFEBC}" type="slidenum">
              <a:rPr lang="en-US" altLang="zh-TW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79388" y="647700"/>
            <a:ext cx="86407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53975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>
              <a:buClr>
                <a:schemeClr val="hlink"/>
              </a:buClr>
              <a:buFont typeface="Wingdings" charset="0"/>
              <a:buNone/>
              <a:defRPr/>
            </a:pPr>
            <a:endParaRPr lang="en-US" altLang="zh-TW" i="1" smtClean="0">
              <a:solidFill>
                <a:srgbClr val="0000FF"/>
              </a:solidFill>
              <a:latin typeface="Times New Roman" charset="0"/>
            </a:endParaRPr>
          </a:p>
          <a:p>
            <a:pPr>
              <a:buClr>
                <a:schemeClr val="hlink"/>
              </a:buClr>
              <a:buFont typeface="Wingdings" charset="0"/>
              <a:buChar char="Ø"/>
              <a:defRPr/>
            </a:pPr>
            <a:r>
              <a:rPr lang="en-US" altLang="zh-TW" smtClean="0">
                <a:latin typeface="Times New Roman" charset="0"/>
              </a:rPr>
              <a:t>When </a:t>
            </a:r>
            <a:r>
              <a:rPr lang="en-US" altLang="zh-TW" i="1" smtClean="0">
                <a:latin typeface="Times New Roman" charset="0"/>
              </a:rPr>
              <a:t>j</a:t>
            </a:r>
            <a:r>
              <a:rPr lang="en-US" altLang="zh-TW" smtClean="0">
                <a:latin typeface="Times New Roman" charset="0"/>
              </a:rPr>
              <a:t>=3, </a:t>
            </a:r>
            <a:r>
              <a:rPr lang="en-US" altLang="zh-TW" i="1" smtClean="0">
                <a:latin typeface="Times New Roman" charset="0"/>
              </a:rPr>
              <a:t>t</a:t>
            </a:r>
            <a:r>
              <a:rPr lang="en-US" altLang="zh-TW" smtClean="0">
                <a:latin typeface="Times New Roman" charset="0"/>
              </a:rPr>
              <a:t>=11. </a:t>
            </a:r>
            <a:r>
              <a:rPr lang="en-US" altLang="zh-TW" i="1" smtClean="0">
                <a:latin typeface="Times New Roman" charset="0"/>
              </a:rPr>
              <a:t>P</a:t>
            </a:r>
            <a:r>
              <a:rPr lang="en-US" altLang="zh-TW" i="1" baseline="-25000" smtClean="0">
                <a:latin typeface="Times New Roman" charset="0"/>
              </a:rPr>
              <a:t>3</a:t>
            </a:r>
            <a:r>
              <a:rPr lang="en-US" altLang="zh-TW" smtClean="0">
                <a:latin typeface="Times New Roman" charset="0"/>
              </a:rPr>
              <a:t>=</a:t>
            </a:r>
            <a:r>
              <a:rPr lang="zh-TW" altLang="en-US" smtClean="0">
                <a:latin typeface="Times New Roman" charset="0"/>
              </a:rPr>
              <a:t>‘</a:t>
            </a:r>
            <a:r>
              <a:rPr lang="en-US" altLang="zh-TW" smtClean="0">
                <a:latin typeface="Times New Roman" charset="0"/>
              </a:rPr>
              <a:t>C</a:t>
            </a:r>
            <a:r>
              <a:rPr lang="zh-TW" altLang="en-US" smtClean="0">
                <a:latin typeface="Times New Roman" charset="0"/>
              </a:rPr>
              <a:t>’</a:t>
            </a:r>
            <a:r>
              <a:rPr lang="en-US" altLang="zh-TW" smtClean="0">
                <a:latin typeface="Times New Roman" charset="0"/>
              </a:rPr>
              <a:t>=</a:t>
            </a:r>
            <a:r>
              <a:rPr lang="en-US" altLang="zh-TW" i="1" smtClean="0">
                <a:latin typeface="Times New Roman" charset="0"/>
              </a:rPr>
              <a:t>P</a:t>
            </a:r>
            <a:r>
              <a:rPr lang="en-US" altLang="zh-TW" i="1" baseline="-25000" smtClean="0">
                <a:latin typeface="Times New Roman" charset="0"/>
              </a:rPr>
              <a:t>11</a:t>
            </a:r>
            <a:r>
              <a:rPr lang="en-US" altLang="zh-TW" i="1" smtClean="0">
                <a:latin typeface="Times New Roman" charset="0"/>
              </a:rPr>
              <a:t>.</a:t>
            </a:r>
          </a:p>
          <a:p>
            <a:pPr>
              <a:buClr>
                <a:schemeClr val="hlink"/>
              </a:buClr>
              <a:buFont typeface="Wingdings" charset="0"/>
              <a:buChar char="Ø"/>
              <a:defRPr/>
            </a:pPr>
            <a:r>
              <a:rPr lang="en-US" altLang="zh-TW" smtClean="0">
                <a:latin typeface="Times New Roman" charset="0"/>
              </a:rPr>
              <a:t>When </a:t>
            </a:r>
            <a:r>
              <a:rPr lang="en-US" altLang="zh-TW" i="1" smtClean="0">
                <a:latin typeface="Times New Roman" charset="0"/>
              </a:rPr>
              <a:t>j</a:t>
            </a:r>
            <a:r>
              <a:rPr lang="en-US" altLang="zh-TW" smtClean="0">
                <a:latin typeface="Times New Roman" charset="0"/>
              </a:rPr>
              <a:t>=2, </a:t>
            </a:r>
            <a:r>
              <a:rPr lang="en-US" altLang="zh-TW" i="1" smtClean="0">
                <a:latin typeface="Times New Roman" charset="0"/>
              </a:rPr>
              <a:t>t</a:t>
            </a:r>
            <a:r>
              <a:rPr lang="en-US" altLang="zh-TW" smtClean="0">
                <a:latin typeface="Times New Roman" charset="0"/>
              </a:rPr>
              <a:t>=10. </a:t>
            </a:r>
            <a:r>
              <a:rPr lang="en-US" altLang="zh-TW" i="1" smtClean="0">
                <a:latin typeface="Times New Roman" charset="0"/>
              </a:rPr>
              <a:t>P</a:t>
            </a:r>
            <a:r>
              <a:rPr lang="en-US" altLang="zh-TW" i="1" baseline="-25000" smtClean="0">
                <a:latin typeface="Times New Roman" charset="0"/>
              </a:rPr>
              <a:t>2</a:t>
            </a:r>
            <a:r>
              <a:rPr lang="en-US" altLang="zh-TW" smtClean="0">
                <a:latin typeface="Times New Roman" charset="0"/>
              </a:rPr>
              <a:t>=</a:t>
            </a:r>
            <a:r>
              <a:rPr lang="zh-TW" altLang="en-US" smtClean="0">
                <a:latin typeface="Times New Roman" charset="0"/>
              </a:rPr>
              <a:t>‘</a:t>
            </a:r>
            <a:r>
              <a:rPr lang="en-US" altLang="zh-TW" smtClean="0">
                <a:latin typeface="Times New Roman" charset="0"/>
              </a:rPr>
              <a:t>T</a:t>
            </a:r>
            <a:r>
              <a:rPr lang="zh-TW" altLang="en-US" smtClean="0">
                <a:latin typeface="Times New Roman" charset="0"/>
              </a:rPr>
              <a:t>’</a:t>
            </a:r>
            <a:r>
              <a:rPr lang="en-US" altLang="zh-TW" smtClean="0">
                <a:latin typeface="Times New Roman" charset="0"/>
              </a:rPr>
              <a:t>=</a:t>
            </a:r>
            <a:r>
              <a:rPr lang="en-US" altLang="zh-TW" i="1" smtClean="0">
                <a:latin typeface="Times New Roman" charset="0"/>
              </a:rPr>
              <a:t>P</a:t>
            </a:r>
            <a:r>
              <a:rPr lang="en-US" altLang="zh-TW" i="1" baseline="-25000" smtClean="0">
                <a:latin typeface="Times New Roman" charset="0"/>
              </a:rPr>
              <a:t>10</a:t>
            </a:r>
          </a:p>
          <a:p>
            <a:pPr>
              <a:buClr>
                <a:schemeClr val="hlink"/>
              </a:buClr>
              <a:buFont typeface="Wingdings" charset="0"/>
              <a:buChar char="Ø"/>
              <a:defRPr/>
            </a:pPr>
            <a:r>
              <a:rPr lang="en-US" altLang="zh-TW" smtClean="0">
                <a:latin typeface="Times New Roman" charset="0"/>
              </a:rPr>
              <a:t>When </a:t>
            </a:r>
            <a:r>
              <a:rPr lang="en-US" altLang="zh-TW" i="1" smtClean="0">
                <a:latin typeface="Times New Roman" charset="0"/>
              </a:rPr>
              <a:t>j</a:t>
            </a:r>
            <a:r>
              <a:rPr lang="en-US" altLang="zh-TW" smtClean="0">
                <a:latin typeface="Times New Roman" charset="0"/>
              </a:rPr>
              <a:t>=1, </a:t>
            </a:r>
            <a:r>
              <a:rPr lang="en-US" altLang="zh-TW" i="1" smtClean="0">
                <a:latin typeface="Times New Roman" charset="0"/>
              </a:rPr>
              <a:t>t</a:t>
            </a:r>
            <a:r>
              <a:rPr lang="en-US" altLang="zh-TW" smtClean="0">
                <a:latin typeface="Times New Roman" charset="0"/>
              </a:rPr>
              <a:t>=9. </a:t>
            </a:r>
            <a:r>
              <a:rPr lang="en-US" altLang="zh-TW" i="1" smtClean="0">
                <a:latin typeface="Times New Roman" charset="0"/>
              </a:rPr>
              <a:t>P</a:t>
            </a:r>
            <a:r>
              <a:rPr lang="en-US" altLang="zh-TW" i="1" baseline="-25000" smtClean="0">
                <a:latin typeface="Times New Roman" charset="0"/>
              </a:rPr>
              <a:t>1</a:t>
            </a:r>
            <a:r>
              <a:rPr lang="en-US" altLang="zh-TW" smtClean="0">
                <a:latin typeface="Times New Roman" charset="0"/>
              </a:rPr>
              <a:t>=</a:t>
            </a:r>
            <a:r>
              <a:rPr lang="zh-TW" altLang="en-US" smtClean="0">
                <a:latin typeface="Times New Roman" charset="0"/>
              </a:rPr>
              <a:t>‘</a:t>
            </a:r>
            <a:r>
              <a:rPr lang="en-US" altLang="zh-TW" smtClean="0">
                <a:latin typeface="Times New Roman" charset="0"/>
              </a:rPr>
              <a:t>A</a:t>
            </a:r>
            <a:r>
              <a:rPr lang="zh-TW" altLang="en-US" smtClean="0">
                <a:latin typeface="Times New Roman" charset="0"/>
              </a:rPr>
              <a:t>’</a:t>
            </a:r>
            <a:r>
              <a:rPr lang="en-US" altLang="zh-TW" smtClean="0">
                <a:latin typeface="Times New Roman" charset="0"/>
              </a:rPr>
              <a:t>=</a:t>
            </a:r>
            <a:r>
              <a:rPr lang="en-US" altLang="zh-TW" i="1" smtClean="0">
                <a:latin typeface="Times New Roman" charset="0"/>
              </a:rPr>
              <a:t>P</a:t>
            </a:r>
            <a:r>
              <a:rPr lang="en-US" altLang="zh-TW" i="1" baseline="-25000" smtClean="0">
                <a:latin typeface="Times New Roman" charset="0"/>
              </a:rPr>
              <a:t>9</a:t>
            </a:r>
            <a:r>
              <a:rPr lang="en-US" altLang="zh-TW" i="1" smtClean="0">
                <a:latin typeface="Times New Roman" charset="0"/>
              </a:rPr>
              <a:t>.</a:t>
            </a:r>
          </a:p>
          <a:p>
            <a:pPr>
              <a:buClr>
                <a:schemeClr val="hlink"/>
              </a:buClr>
              <a:buFont typeface="Wingdings" charset="0"/>
              <a:buChar char="Ø"/>
              <a:defRPr/>
            </a:pPr>
            <a:endParaRPr lang="zh-TW" altLang="en-US" i="1" smtClean="0">
              <a:solidFill>
                <a:srgbClr val="FF0000"/>
              </a:solidFill>
              <a:latin typeface="Times New Roman" charset="0"/>
            </a:endParaRPr>
          </a:p>
        </p:txBody>
      </p:sp>
      <p:graphicFrame>
        <p:nvGraphicFramePr>
          <p:cNvPr id="103507" name="Group 83"/>
          <p:cNvGraphicFramePr>
            <a:graphicFrameLocks noGrp="1"/>
          </p:cNvGraphicFramePr>
          <p:nvPr/>
        </p:nvGraphicFramePr>
        <p:xfrm>
          <a:off x="1331913" y="2420938"/>
          <a:ext cx="6551612" cy="1889400"/>
        </p:xfrm>
        <a:graphic>
          <a:graphicData uri="http://schemas.openxmlformats.org/drawingml/2006/table">
            <a:tbl>
              <a:tblPr/>
              <a:tblGrid>
                <a:gridCol w="652462"/>
                <a:gridCol w="492125"/>
                <a:gridCol w="490538"/>
                <a:gridCol w="492125"/>
                <a:gridCol w="492125"/>
                <a:gridCol w="490537"/>
                <a:gridCol w="490538"/>
                <a:gridCol w="490537"/>
                <a:gridCol w="493713"/>
                <a:gridCol w="492125"/>
                <a:gridCol w="488950"/>
                <a:gridCol w="496887"/>
                <a:gridCol w="488950"/>
              </a:tblGrid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03508" name="Text Box 84"/>
          <p:cNvSpPr txBox="1">
            <a:spLocks noChangeArrowheads="1"/>
          </p:cNvSpPr>
          <p:nvPr/>
        </p:nvSpPr>
        <p:spPr bwMode="auto">
          <a:xfrm>
            <a:off x="250825" y="4868863"/>
            <a:ext cx="842486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mtClean="0">
                <a:latin typeface="Times New Roman" charset="0"/>
              </a:rPr>
              <a:t>By the above discussion, we can obtain the values using the Good Suffix Rule 1 by scanning the pattern from right to left.</a:t>
            </a:r>
          </a:p>
        </p:txBody>
      </p:sp>
      <p:sp>
        <p:nvSpPr>
          <p:cNvPr id="103509" name="Rectangle 85"/>
          <p:cNvSpPr>
            <a:spLocks noChangeArrowheads="1"/>
          </p:cNvSpPr>
          <p:nvPr/>
        </p:nvSpPr>
        <p:spPr bwMode="auto">
          <a:xfrm>
            <a:off x="250825" y="115888"/>
            <a:ext cx="86423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/>
              <a:t>If </a:t>
            </a:r>
            <a:r>
              <a:rPr lang="en-US" altLang="zh-TW" b="1" i="1"/>
              <a:t>t</a:t>
            </a:r>
            <a:r>
              <a:rPr lang="en-US" altLang="zh-TW" b="1"/>
              <a:t> = </a:t>
            </a:r>
            <a:r>
              <a:rPr lang="en-US" altLang="zh-TW" b="1" i="1"/>
              <a:t>f</a:t>
            </a:r>
            <a:r>
              <a:rPr lang="zh-TW" altLang="en-US" b="1"/>
              <a:t>’</a:t>
            </a:r>
            <a:r>
              <a:rPr lang="en-US" altLang="zh-TW" b="1"/>
              <a:t>(</a:t>
            </a:r>
            <a:r>
              <a:rPr lang="en-US" altLang="zh-TW" b="1" i="1"/>
              <a:t>j</a:t>
            </a:r>
            <a:r>
              <a:rPr lang="en-US" altLang="zh-TW" b="1"/>
              <a:t>)-1 ≦ </a:t>
            </a:r>
            <a:r>
              <a:rPr lang="en-US" altLang="zh-TW" b="1" i="1"/>
              <a:t>m</a:t>
            </a:r>
            <a:r>
              <a:rPr lang="en-US" altLang="zh-TW" b="1"/>
              <a:t> and </a:t>
            </a:r>
            <a:r>
              <a:rPr lang="en-US" altLang="zh-TW" b="1" i="1"/>
              <a:t>P</a:t>
            </a:r>
            <a:r>
              <a:rPr lang="en-US" altLang="zh-TW" b="1" i="1" baseline="-25000"/>
              <a:t>j</a:t>
            </a:r>
            <a:r>
              <a:rPr lang="en-US" altLang="zh-TW" b="1"/>
              <a:t> ≠</a:t>
            </a:r>
            <a:r>
              <a:rPr lang="en-US" altLang="zh-TW" b="1" i="1"/>
              <a:t>P</a:t>
            </a:r>
            <a:r>
              <a:rPr lang="en-US" altLang="zh-TW" b="1" i="1" baseline="-25000"/>
              <a:t>t</a:t>
            </a:r>
            <a:r>
              <a:rPr lang="en-US" altLang="zh-TW" b="1"/>
              <a:t>,</a:t>
            </a:r>
            <a:r>
              <a:rPr lang="en-US" altLang="zh-TW" b="1" i="1"/>
              <a:t> G</a:t>
            </a:r>
            <a:r>
              <a:rPr lang="zh-TW" altLang="en-US" b="1" i="1"/>
              <a:t>’</a:t>
            </a:r>
            <a:r>
              <a:rPr lang="en-US" altLang="zh-TW" b="1" i="1"/>
              <a:t>(t)=f</a:t>
            </a:r>
            <a:r>
              <a:rPr lang="zh-TW" altLang="en-US" b="1" i="1"/>
              <a:t>’</a:t>
            </a:r>
            <a:r>
              <a:rPr lang="en-US" altLang="zh-TW" b="1" i="1"/>
              <a:t>(j) – 1 – j. </a:t>
            </a:r>
          </a:p>
          <a:p>
            <a:pPr>
              <a:defRPr/>
            </a:pPr>
            <a:r>
              <a:rPr lang="en-US" altLang="zh-TW" b="1" i="1"/>
              <a:t>f</a:t>
            </a:r>
            <a:r>
              <a:rPr lang="zh-TW" altLang="en-US" b="1" i="1"/>
              <a:t>’</a:t>
            </a:r>
            <a:r>
              <a:rPr lang="en-US" altLang="zh-TW" b="1" i="1" baseline="30000"/>
              <a:t>(k)</a:t>
            </a:r>
            <a:r>
              <a:rPr lang="en-US" altLang="zh-TW" b="1" i="1"/>
              <a:t>(x)=f</a:t>
            </a:r>
            <a:r>
              <a:rPr lang="zh-TW" altLang="en-US" b="1" i="1"/>
              <a:t>’</a:t>
            </a:r>
            <a:r>
              <a:rPr lang="en-US" altLang="zh-TW" b="1" i="1" baseline="30000"/>
              <a:t>(k-1)</a:t>
            </a:r>
            <a:r>
              <a:rPr lang="en-US" altLang="zh-TW" b="1" i="1"/>
              <a:t>(f</a:t>
            </a:r>
            <a:r>
              <a:rPr lang="zh-TW" altLang="en-US" b="1" i="1"/>
              <a:t>’</a:t>
            </a:r>
            <a:r>
              <a:rPr lang="en-US" altLang="zh-TW" b="1" i="1"/>
              <a:t>(x) </a:t>
            </a:r>
            <a:r>
              <a:rPr lang="en-US" altLang="zh-TW" b="1"/>
              <a:t>– </a:t>
            </a:r>
            <a:r>
              <a:rPr lang="en-US" altLang="zh-TW" b="1" i="1"/>
              <a:t>1), k </a:t>
            </a:r>
            <a:r>
              <a:rPr lang="en-US" altLang="zh-TW" b="1"/>
              <a:t>≥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65FF2-7F88-0B4C-A3A7-D03555542ABC}" type="slidenum">
              <a:rPr lang="en-US" altLang="zh-TW"/>
              <a:pPr>
                <a:defRPr/>
              </a:pPr>
              <a:t>42</a:t>
            </a:fld>
            <a:endParaRPr lang="en-US" altLang="zh-TW"/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569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542925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3200" b="1" smtClean="0">
                <a:latin typeface="Times New Roman" charset="0"/>
              </a:rPr>
              <a:t>Step2:</a:t>
            </a:r>
            <a:r>
              <a:rPr lang="en-US" altLang="zh-TW" smtClean="0">
                <a:latin typeface="Times New Roman" charset="0"/>
              </a:rPr>
              <a:t>  Continuously, we will try to obtain the values using </a:t>
            </a:r>
            <a:r>
              <a:rPr lang="en-US" altLang="zh-TW" b="1" i="1" smtClean="0">
                <a:latin typeface="Times New Roman" charset="0"/>
              </a:rPr>
              <a:t>Good Suffix</a:t>
            </a:r>
            <a:r>
              <a:rPr lang="en-US" altLang="zh-TW" smtClean="0">
                <a:latin typeface="Times New Roman" charset="0"/>
              </a:rPr>
              <a:t> </a:t>
            </a:r>
            <a:r>
              <a:rPr lang="en-US" altLang="zh-TW" b="1" i="1" smtClean="0">
                <a:latin typeface="Times New Roman" charset="0"/>
              </a:rPr>
              <a:t>Rule 2</a:t>
            </a:r>
            <a:r>
              <a:rPr lang="en-US" altLang="zh-TW" smtClean="0">
                <a:latin typeface="Times New Roman" charset="0"/>
              </a:rPr>
              <a:t> and those values are still zeros now and scan from left to right.</a:t>
            </a:r>
            <a:r>
              <a:rPr lang="en-US" altLang="zh-TW" i="1" smtClean="0">
                <a:latin typeface="Times New Roman" charset="0"/>
              </a:rPr>
              <a:t> </a:t>
            </a:r>
            <a:endParaRPr lang="en-US" altLang="zh-TW" smtClean="0">
              <a:latin typeface="Times New Roman" charset="0"/>
            </a:endParaRPr>
          </a:p>
        </p:txBody>
      </p:sp>
      <p:graphicFrame>
        <p:nvGraphicFramePr>
          <p:cNvPr id="111619" name="Group 3"/>
          <p:cNvGraphicFramePr>
            <a:graphicFrameLocks noGrp="1"/>
          </p:cNvGraphicFramePr>
          <p:nvPr/>
        </p:nvGraphicFramePr>
        <p:xfrm>
          <a:off x="1187450" y="1616075"/>
          <a:ext cx="6551613" cy="1889400"/>
        </p:xfrm>
        <a:graphic>
          <a:graphicData uri="http://schemas.openxmlformats.org/drawingml/2006/table">
            <a:tbl>
              <a:tblPr/>
              <a:tblGrid>
                <a:gridCol w="652463"/>
                <a:gridCol w="492125"/>
                <a:gridCol w="490537"/>
                <a:gridCol w="492125"/>
                <a:gridCol w="492125"/>
                <a:gridCol w="490538"/>
                <a:gridCol w="490537"/>
                <a:gridCol w="490538"/>
                <a:gridCol w="493712"/>
                <a:gridCol w="492125"/>
                <a:gridCol w="488950"/>
                <a:gridCol w="496888"/>
                <a:gridCol w="488950"/>
              </a:tblGrid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D4870-756C-BF4C-AAD5-0676629E706B}" type="slidenum">
              <a:rPr lang="en-US" altLang="zh-TW"/>
              <a:pPr>
                <a:defRPr/>
              </a:pPr>
              <a:t>43</a:t>
            </a:fld>
            <a:endParaRPr lang="en-US" altLang="zh-TW"/>
          </a:p>
        </p:txBody>
      </p:sp>
      <p:graphicFrame>
        <p:nvGraphicFramePr>
          <p:cNvPr id="1187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78505"/>
              </p:ext>
            </p:extLst>
          </p:nvPr>
        </p:nvGraphicFramePr>
        <p:xfrm>
          <a:off x="1260475" y="5013176"/>
          <a:ext cx="6551613" cy="1889400"/>
        </p:xfrm>
        <a:graphic>
          <a:graphicData uri="http://schemas.openxmlformats.org/drawingml/2006/table">
            <a:tbl>
              <a:tblPr/>
              <a:tblGrid>
                <a:gridCol w="652463"/>
                <a:gridCol w="492125"/>
                <a:gridCol w="490537"/>
                <a:gridCol w="492125"/>
                <a:gridCol w="492125"/>
                <a:gridCol w="490538"/>
                <a:gridCol w="490537"/>
                <a:gridCol w="490538"/>
                <a:gridCol w="493712"/>
                <a:gridCol w="492125"/>
                <a:gridCol w="488950"/>
                <a:gridCol w="496888"/>
                <a:gridCol w="488950"/>
              </a:tblGrid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8866" name="Text Box 82"/>
          <p:cNvSpPr txBox="1">
            <a:spLocks noChangeArrowheads="1"/>
          </p:cNvSpPr>
          <p:nvPr/>
        </p:nvSpPr>
        <p:spPr bwMode="auto">
          <a:xfrm>
            <a:off x="468313" y="260350"/>
            <a:ext cx="8424862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7188" indent="-357188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536575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 smtClean="0">
                <a:latin typeface="Times New Roman" charset="0"/>
              </a:rPr>
              <a:t>Let </a:t>
            </a:r>
            <a:r>
              <a:rPr lang="en-US" altLang="zh-TW" i="1" dirty="0" smtClean="0">
                <a:latin typeface="Times New Roman" charset="0"/>
              </a:rPr>
              <a:t>k</a:t>
            </a:r>
            <a:r>
              <a:rPr lang="zh-TW" altLang="en-US" dirty="0" smtClean="0">
                <a:latin typeface="Times New Roman" charset="0"/>
              </a:rPr>
              <a:t>’</a:t>
            </a:r>
            <a:r>
              <a:rPr lang="en-US" altLang="zh-TW" dirty="0" smtClean="0">
                <a:latin typeface="Times New Roman" charset="0"/>
              </a:rPr>
              <a:t> be the </a:t>
            </a:r>
            <a:r>
              <a:rPr lang="en-US" altLang="zh-TW" b="1" dirty="0" smtClean="0">
                <a:latin typeface="Times New Roman" charset="0"/>
              </a:rPr>
              <a:t>smallest </a:t>
            </a:r>
            <a:r>
              <a:rPr lang="en-US" altLang="zh-TW" b="1" i="1" dirty="0" smtClean="0">
                <a:latin typeface="Times New Roman" charset="0"/>
              </a:rPr>
              <a:t>k</a:t>
            </a:r>
            <a:r>
              <a:rPr lang="en-US" altLang="zh-TW" dirty="0" smtClean="0">
                <a:latin typeface="Times New Roman" charset="0"/>
              </a:rPr>
              <a:t> in {1,…,</a:t>
            </a:r>
            <a:r>
              <a:rPr lang="en-US" altLang="zh-TW" i="1" dirty="0" smtClean="0">
                <a:latin typeface="Times New Roman" charset="0"/>
              </a:rPr>
              <a:t>m</a:t>
            </a:r>
            <a:r>
              <a:rPr lang="en-US" altLang="zh-TW" dirty="0" smtClean="0">
                <a:latin typeface="Times New Roman" charset="0"/>
              </a:rPr>
              <a:t>} such that </a:t>
            </a:r>
            <a:r>
              <a:rPr lang="en-US" altLang="zh-TW" b="1" i="1" dirty="0" smtClean="0">
                <a:latin typeface="Times New Roman" charset="0"/>
              </a:rPr>
              <a:t>P</a:t>
            </a:r>
            <a:r>
              <a:rPr lang="en-US" altLang="zh-TW" b="1" i="1" baseline="-25000" dirty="0" smtClean="0">
                <a:latin typeface="Times New Roman" charset="0"/>
              </a:rPr>
              <a:t>f</a:t>
            </a:r>
            <a:r>
              <a:rPr lang="zh-TW" altLang="en-US" b="1" i="1" baseline="-25000" dirty="0" smtClean="0">
                <a:latin typeface="Times New Roman" charset="0"/>
              </a:rPr>
              <a:t>’</a:t>
            </a:r>
            <a:r>
              <a:rPr lang="en-US" altLang="zh-TW" b="1" i="1" baseline="10000" dirty="0" smtClean="0">
                <a:latin typeface="Times New Roman" charset="0"/>
              </a:rPr>
              <a:t>(k</a:t>
            </a:r>
            <a:r>
              <a:rPr lang="en-US" altLang="zh-TW" b="1" baseline="10000" dirty="0" smtClean="0">
                <a:latin typeface="Times New Roman" charset="0"/>
              </a:rPr>
              <a:t>)</a:t>
            </a:r>
            <a:r>
              <a:rPr lang="en-US" altLang="zh-TW" b="1" baseline="-25000" dirty="0" smtClean="0">
                <a:latin typeface="Times New Roman" charset="0"/>
              </a:rPr>
              <a:t>(1)-1</a:t>
            </a:r>
            <a:r>
              <a:rPr lang="en-US" altLang="zh-TW" b="1" dirty="0" smtClean="0">
                <a:latin typeface="Times New Roman" charset="0"/>
              </a:rPr>
              <a:t>= </a:t>
            </a:r>
            <a:r>
              <a:rPr lang="en-US" altLang="zh-TW" b="1" i="1" dirty="0" smtClean="0">
                <a:latin typeface="Times New Roman" charset="0"/>
              </a:rPr>
              <a:t>P</a:t>
            </a:r>
            <a:r>
              <a:rPr lang="en-US" altLang="zh-TW" b="1" baseline="-25000" dirty="0" smtClean="0">
                <a:latin typeface="Times New Roman" charset="0"/>
              </a:rPr>
              <a:t>1</a:t>
            </a:r>
            <a:r>
              <a:rPr lang="en-US" altLang="zh-TW" baseline="-25000" dirty="0" smtClean="0">
                <a:latin typeface="Times New Roman" charset="0"/>
              </a:rPr>
              <a:t>  </a:t>
            </a:r>
            <a:r>
              <a:rPr lang="en-US" altLang="zh-TW" dirty="0" smtClean="0">
                <a:latin typeface="Times New Roman" charset="0"/>
              </a:rPr>
              <a:t>and</a:t>
            </a:r>
            <a:r>
              <a:rPr lang="en-US" altLang="zh-TW" baseline="-25000" dirty="0" smtClean="0">
                <a:latin typeface="Times New Roman" charset="0"/>
              </a:rPr>
              <a:t> </a:t>
            </a:r>
            <a:r>
              <a:rPr lang="en-US" altLang="zh-TW" i="1" dirty="0" smtClean="0">
                <a:latin typeface="Times New Roman" charset="0"/>
              </a:rPr>
              <a:t>f</a:t>
            </a:r>
            <a:r>
              <a:rPr lang="zh-TW" altLang="en-US" i="1" dirty="0" smtClean="0">
                <a:latin typeface="Times New Roman" charset="0"/>
              </a:rPr>
              <a:t>’</a:t>
            </a:r>
            <a:r>
              <a:rPr lang="en-US" altLang="zh-TW" i="1" baseline="30000" dirty="0" smtClean="0">
                <a:latin typeface="Times New Roman" charset="0"/>
              </a:rPr>
              <a:t>(k</a:t>
            </a:r>
            <a:r>
              <a:rPr lang="en-US" altLang="zh-TW" baseline="30000" dirty="0" smtClean="0">
                <a:latin typeface="Times New Roman" charset="0"/>
              </a:rPr>
              <a:t>)</a:t>
            </a:r>
            <a:r>
              <a:rPr lang="en-US" altLang="zh-TW" dirty="0" smtClean="0">
                <a:latin typeface="Times New Roman" charset="0"/>
              </a:rPr>
              <a:t>(1)-1&lt;=</a:t>
            </a:r>
            <a:r>
              <a:rPr lang="en-US" altLang="zh-TW" i="1" dirty="0" smtClean="0">
                <a:latin typeface="Times New Roman" charset="0"/>
              </a:rPr>
              <a:t>m</a:t>
            </a:r>
            <a:r>
              <a:rPr lang="en-US" altLang="zh-TW" dirty="0" smtClean="0">
                <a:latin typeface="Times New Roman" charset="0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en-US" altLang="zh-TW" dirty="0" smtClean="0">
              <a:latin typeface="Times New Roman" charset="0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en-US" altLang="zh-TW" dirty="0" smtClean="0">
              <a:latin typeface="Times New Roman" charset="0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 smtClean="0">
                <a:latin typeface="Times New Roman" charset="0"/>
              </a:rPr>
              <a:t>If </a:t>
            </a:r>
            <a:r>
              <a:rPr lang="en-US" altLang="zh-TW" i="1" dirty="0" smtClean="0">
                <a:latin typeface="Times New Roman" charset="0"/>
              </a:rPr>
              <a:t>G</a:t>
            </a:r>
            <a:r>
              <a:rPr lang="zh-TW" altLang="en-US" i="1" dirty="0" smtClean="0">
                <a:latin typeface="Times New Roman" charset="0"/>
              </a:rPr>
              <a:t>’</a:t>
            </a:r>
            <a:r>
              <a:rPr lang="en-US" altLang="zh-TW" dirty="0" smtClean="0">
                <a:latin typeface="Times New Roman" charset="0"/>
              </a:rPr>
              <a:t>(</a:t>
            </a:r>
            <a:r>
              <a:rPr lang="en-US" altLang="zh-TW" i="1" dirty="0" smtClean="0">
                <a:latin typeface="Times New Roman" charset="0"/>
              </a:rPr>
              <a:t>j</a:t>
            </a:r>
            <a:r>
              <a:rPr lang="en-US" altLang="zh-TW" dirty="0" smtClean="0">
                <a:latin typeface="Times New Roman" charset="0"/>
              </a:rPr>
              <a:t>) is not determined in the first scan and 1&lt;=</a:t>
            </a:r>
            <a:r>
              <a:rPr lang="en-US" altLang="zh-TW" i="1" dirty="0" smtClean="0">
                <a:latin typeface="Times New Roman" charset="0"/>
              </a:rPr>
              <a:t>j</a:t>
            </a:r>
            <a:r>
              <a:rPr lang="en-US" altLang="zh-TW" dirty="0" smtClean="0">
                <a:latin typeface="Times New Roman" charset="0"/>
              </a:rPr>
              <a:t>&lt;= </a:t>
            </a:r>
            <a:r>
              <a:rPr lang="en-US" altLang="zh-TW" i="1" dirty="0" smtClean="0">
                <a:latin typeface="Times New Roman" charset="0"/>
              </a:rPr>
              <a:t>f</a:t>
            </a:r>
            <a:r>
              <a:rPr lang="zh-TW" altLang="en-US" i="1" dirty="0" smtClean="0">
                <a:latin typeface="Times New Roman" charset="0"/>
              </a:rPr>
              <a:t>’</a:t>
            </a:r>
            <a:r>
              <a:rPr lang="en-US" altLang="zh-TW" i="1" baseline="30000" dirty="0" smtClean="0">
                <a:latin typeface="Times New Roman" charset="0"/>
              </a:rPr>
              <a:t>(k</a:t>
            </a:r>
            <a:r>
              <a:rPr lang="zh-TW" altLang="en-US" i="1" baseline="30000" dirty="0" smtClean="0">
                <a:latin typeface="Times New Roman" charset="0"/>
              </a:rPr>
              <a:t>’</a:t>
            </a:r>
            <a:r>
              <a:rPr lang="en-US" altLang="zh-TW" baseline="30000" dirty="0" smtClean="0">
                <a:latin typeface="Times New Roman" charset="0"/>
              </a:rPr>
              <a:t>)</a:t>
            </a:r>
            <a:r>
              <a:rPr lang="en-US" altLang="zh-TW" dirty="0" smtClean="0">
                <a:latin typeface="Times New Roman" charset="0"/>
              </a:rPr>
              <a:t>(1)-2, thus, in the second scan, we set </a:t>
            </a:r>
            <a:r>
              <a:rPr lang="en-US" altLang="zh-TW" i="1" dirty="0" smtClean="0">
                <a:latin typeface="Times New Roman" charset="0"/>
              </a:rPr>
              <a:t>G</a:t>
            </a:r>
            <a:r>
              <a:rPr lang="zh-TW" altLang="en-US" dirty="0" smtClean="0">
                <a:latin typeface="Times New Roman" charset="0"/>
              </a:rPr>
              <a:t>’</a:t>
            </a:r>
            <a:r>
              <a:rPr lang="en-US" altLang="zh-TW" dirty="0" smtClean="0">
                <a:latin typeface="Times New Roman" charset="0"/>
              </a:rPr>
              <a:t>(</a:t>
            </a:r>
            <a:r>
              <a:rPr lang="en-US" altLang="zh-TW" i="1" dirty="0" smtClean="0">
                <a:latin typeface="Times New Roman" charset="0"/>
              </a:rPr>
              <a:t>j</a:t>
            </a:r>
            <a:r>
              <a:rPr lang="en-US" altLang="zh-TW" dirty="0" smtClean="0">
                <a:latin typeface="Times New Roman" charset="0"/>
              </a:rPr>
              <a:t>)=</a:t>
            </a:r>
            <a:r>
              <a:rPr lang="en-US" altLang="zh-TW" i="1" dirty="0" smtClean="0">
                <a:latin typeface="Times New Roman" charset="0"/>
              </a:rPr>
              <a:t>m </a:t>
            </a:r>
            <a:r>
              <a:rPr lang="en-US" altLang="zh-TW" dirty="0" smtClean="0">
                <a:latin typeface="Times New Roman" charset="0"/>
              </a:rPr>
              <a:t>- max{</a:t>
            </a:r>
            <a:r>
              <a:rPr lang="en-US" altLang="zh-TW" i="1" dirty="0" smtClean="0">
                <a:latin typeface="Times New Roman" charset="0"/>
              </a:rPr>
              <a:t>gs</a:t>
            </a:r>
            <a:r>
              <a:rPr lang="en-US" altLang="zh-TW" baseline="-25000" dirty="0" smtClean="0">
                <a:latin typeface="Times New Roman" charset="0"/>
              </a:rPr>
              <a:t>1</a:t>
            </a:r>
            <a:r>
              <a:rPr lang="en-US" altLang="zh-TW" dirty="0" smtClean="0">
                <a:latin typeface="Times New Roman" charset="0"/>
              </a:rPr>
              <a:t>(</a:t>
            </a:r>
            <a:r>
              <a:rPr lang="en-US" altLang="zh-TW" i="1" dirty="0" smtClean="0">
                <a:latin typeface="Times New Roman" charset="0"/>
              </a:rPr>
              <a:t>j</a:t>
            </a:r>
            <a:r>
              <a:rPr lang="en-US" altLang="zh-TW" dirty="0" smtClean="0">
                <a:latin typeface="Times New Roman" charset="0"/>
              </a:rPr>
              <a:t>), </a:t>
            </a:r>
            <a:r>
              <a:rPr lang="en-US" altLang="zh-TW" i="1" dirty="0" smtClean="0">
                <a:latin typeface="Times New Roman" charset="0"/>
              </a:rPr>
              <a:t>gs</a:t>
            </a:r>
            <a:r>
              <a:rPr lang="en-US" altLang="zh-TW" baseline="-25000" dirty="0" smtClean="0">
                <a:latin typeface="Times New Roman" charset="0"/>
              </a:rPr>
              <a:t>2</a:t>
            </a:r>
            <a:r>
              <a:rPr lang="en-US" altLang="zh-TW" dirty="0" smtClean="0">
                <a:latin typeface="Times New Roman" charset="0"/>
              </a:rPr>
              <a:t>(</a:t>
            </a:r>
            <a:r>
              <a:rPr lang="en-US" altLang="zh-TW" i="1" dirty="0" smtClean="0">
                <a:latin typeface="Times New Roman" charset="0"/>
              </a:rPr>
              <a:t>j</a:t>
            </a:r>
            <a:r>
              <a:rPr lang="en-US" altLang="zh-TW" dirty="0" smtClean="0">
                <a:latin typeface="Times New Roman" charset="0"/>
              </a:rPr>
              <a:t>)}= </a:t>
            </a:r>
            <a:r>
              <a:rPr lang="en-US" altLang="zh-TW" i="1" dirty="0" smtClean="0">
                <a:latin typeface="Times New Roman" charset="0"/>
              </a:rPr>
              <a:t>m </a:t>
            </a:r>
            <a:r>
              <a:rPr lang="en-US" altLang="zh-TW" dirty="0" smtClean="0">
                <a:latin typeface="Times New Roman" charset="0"/>
              </a:rPr>
              <a:t>- </a:t>
            </a:r>
            <a:r>
              <a:rPr lang="en-US" altLang="zh-TW" i="1" dirty="0" smtClean="0">
                <a:latin typeface="Times New Roman" charset="0"/>
              </a:rPr>
              <a:t>gs</a:t>
            </a:r>
            <a:r>
              <a:rPr lang="en-US" altLang="zh-TW" baseline="-25000" dirty="0" smtClean="0">
                <a:latin typeface="Times New Roman" charset="0"/>
              </a:rPr>
              <a:t>2</a:t>
            </a:r>
            <a:r>
              <a:rPr lang="en-US" altLang="zh-TW" dirty="0" smtClean="0">
                <a:latin typeface="Times New Roman" charset="0"/>
              </a:rPr>
              <a:t>(</a:t>
            </a:r>
            <a:r>
              <a:rPr lang="en-US" altLang="zh-TW" i="1" dirty="0" smtClean="0">
                <a:latin typeface="Times New Roman" charset="0"/>
              </a:rPr>
              <a:t>j</a:t>
            </a:r>
            <a:r>
              <a:rPr lang="en-US" altLang="zh-TW" dirty="0" smtClean="0">
                <a:latin typeface="Times New Roman" charset="0"/>
              </a:rPr>
              <a:t>)= </a:t>
            </a:r>
            <a:r>
              <a:rPr lang="en-US" altLang="zh-TW" i="1" dirty="0" smtClean="0">
                <a:latin typeface="Times New Roman" charset="0"/>
              </a:rPr>
              <a:t>f</a:t>
            </a:r>
            <a:r>
              <a:rPr lang="zh-TW" altLang="en-US" i="1" dirty="0" smtClean="0">
                <a:latin typeface="Times New Roman" charset="0"/>
              </a:rPr>
              <a:t>’</a:t>
            </a:r>
            <a:r>
              <a:rPr lang="en-US" altLang="zh-TW" baseline="30000" dirty="0" smtClean="0">
                <a:latin typeface="Times New Roman" charset="0"/>
              </a:rPr>
              <a:t>(</a:t>
            </a:r>
            <a:r>
              <a:rPr lang="en-US" altLang="zh-TW" i="1" baseline="30000" dirty="0" smtClean="0">
                <a:latin typeface="Times New Roman" charset="0"/>
              </a:rPr>
              <a:t>k</a:t>
            </a:r>
            <a:r>
              <a:rPr lang="zh-TW" altLang="en-US" i="1" baseline="30000" dirty="0" smtClean="0">
                <a:latin typeface="Times New Roman" charset="0"/>
              </a:rPr>
              <a:t>’</a:t>
            </a:r>
            <a:r>
              <a:rPr lang="en-US" altLang="zh-TW" baseline="30000" dirty="0" smtClean="0">
                <a:latin typeface="Times New Roman" charset="0"/>
              </a:rPr>
              <a:t>)</a:t>
            </a:r>
            <a:r>
              <a:rPr lang="en-US" altLang="zh-TW" dirty="0" smtClean="0">
                <a:latin typeface="Times New Roman" charset="0"/>
              </a:rPr>
              <a:t>(1) - 2.      If no such </a:t>
            </a:r>
            <a:r>
              <a:rPr lang="en-US" altLang="zh-TW" i="1" dirty="0" smtClean="0">
                <a:latin typeface="Times New Roman" charset="0"/>
              </a:rPr>
              <a:t>k</a:t>
            </a:r>
            <a:r>
              <a:rPr lang="en-US" altLang="zh-TW" dirty="0" smtClean="0">
                <a:latin typeface="Times New Roman" charset="0"/>
              </a:rPr>
              <a:t> exists, set each undetermined value of </a:t>
            </a:r>
            <a:r>
              <a:rPr lang="en-US" altLang="zh-TW" i="1" dirty="0" smtClean="0">
                <a:latin typeface="Times New Roman" charset="0"/>
              </a:rPr>
              <a:t>G</a:t>
            </a:r>
            <a:r>
              <a:rPr lang="en-US" altLang="zh-TW" dirty="0" smtClean="0">
                <a:latin typeface="Times New Roman" charset="0"/>
              </a:rPr>
              <a:t> to</a:t>
            </a:r>
            <a:r>
              <a:rPr lang="en-US" altLang="zh-TW" i="1" dirty="0" smtClean="0">
                <a:latin typeface="Times New Roman" charset="0"/>
              </a:rPr>
              <a:t> m</a:t>
            </a:r>
            <a:r>
              <a:rPr lang="en-US" altLang="zh-TW" dirty="0" smtClean="0">
                <a:latin typeface="Times New Roman" charset="0"/>
              </a:rPr>
              <a:t>  in the second scan.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b="1" i="1" dirty="0" smtClean="0">
                <a:solidFill>
                  <a:srgbClr val="0000FF"/>
                </a:solidFill>
                <a:latin typeface="Times New Roman" charset="0"/>
              </a:rPr>
              <a:t>k</a:t>
            </a:r>
            <a:r>
              <a:rPr lang="en-US" altLang="zh-TW" b="1" dirty="0" smtClean="0">
                <a:solidFill>
                  <a:srgbClr val="0000FF"/>
                </a:solidFill>
                <a:latin typeface="Times New Roman" charset="0"/>
              </a:rPr>
              <a:t>=1=</a:t>
            </a:r>
            <a:r>
              <a:rPr lang="en-US" altLang="zh-TW" b="1" i="1" dirty="0" smtClean="0">
                <a:solidFill>
                  <a:srgbClr val="0000FF"/>
                </a:solidFill>
                <a:latin typeface="Times New Roman" charset="0"/>
              </a:rPr>
              <a:t>k</a:t>
            </a:r>
            <a:r>
              <a:rPr lang="zh-TW" altLang="en-US" b="1" i="1" dirty="0" smtClean="0">
                <a:solidFill>
                  <a:srgbClr val="0000FF"/>
                </a:solidFill>
                <a:latin typeface="Times New Roman" charset="0"/>
              </a:rPr>
              <a:t>’</a:t>
            </a:r>
            <a:r>
              <a:rPr lang="en-US" altLang="zh-TW" dirty="0" smtClean="0">
                <a:latin typeface="Times New Roman" charset="0"/>
              </a:rPr>
              <a:t>, since 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i="1" baseline="-25000" dirty="0" smtClean="0">
                <a:latin typeface="Times New Roman" charset="0"/>
              </a:rPr>
              <a:t>f</a:t>
            </a:r>
            <a:r>
              <a:rPr lang="zh-TW" altLang="en-US" i="1" baseline="-25000" dirty="0" smtClean="0">
                <a:latin typeface="Times New Roman" charset="0"/>
              </a:rPr>
              <a:t>’</a:t>
            </a:r>
            <a:r>
              <a:rPr lang="en-US" altLang="zh-TW" baseline="-25000" dirty="0" smtClean="0">
                <a:latin typeface="Times New Roman" charset="0"/>
              </a:rPr>
              <a:t>(1)-1</a:t>
            </a:r>
            <a:r>
              <a:rPr lang="en-US" altLang="zh-TW" dirty="0" smtClean="0">
                <a:latin typeface="Times New Roman" charset="0"/>
              </a:rPr>
              <a:t>=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baseline="-25000" dirty="0" smtClean="0">
                <a:latin typeface="Times New Roman" charset="0"/>
              </a:rPr>
              <a:t>9</a:t>
            </a:r>
            <a:r>
              <a:rPr lang="en-US" altLang="zh-TW" dirty="0" smtClean="0">
                <a:latin typeface="Times New Roman" charset="0"/>
              </a:rPr>
              <a:t>=</a:t>
            </a:r>
            <a:r>
              <a:rPr lang="zh-TW" altLang="en-US" dirty="0" smtClean="0">
                <a:latin typeface="Times New Roman" charset="0"/>
              </a:rPr>
              <a:t>“</a:t>
            </a:r>
            <a:r>
              <a:rPr lang="en-US" altLang="zh-TW" dirty="0" smtClean="0">
                <a:latin typeface="Times New Roman" charset="0"/>
              </a:rPr>
              <a:t>A</a:t>
            </a:r>
            <a:r>
              <a:rPr lang="zh-TW" altLang="en-US" dirty="0" smtClean="0">
                <a:latin typeface="Times New Roman" charset="0"/>
              </a:rPr>
              <a:t>”</a:t>
            </a:r>
            <a:r>
              <a:rPr lang="en-US" altLang="zh-TW" dirty="0" smtClean="0">
                <a:latin typeface="Times New Roman" charset="0"/>
              </a:rPr>
              <a:t>=</a:t>
            </a:r>
            <a:r>
              <a:rPr lang="en-US" altLang="zh-TW" i="1" dirty="0" smtClean="0">
                <a:latin typeface="Times New Roman" charset="0"/>
              </a:rPr>
              <a:t>P</a:t>
            </a:r>
            <a:r>
              <a:rPr lang="en-US" altLang="zh-TW" baseline="-25000" dirty="0" smtClean="0">
                <a:latin typeface="Times New Roman" charset="0"/>
              </a:rPr>
              <a:t>1</a:t>
            </a:r>
            <a:r>
              <a:rPr lang="en-US" altLang="zh-TW" dirty="0" smtClean="0">
                <a:latin typeface="Times New Roman" charset="0"/>
              </a:rPr>
              <a:t>, we set </a:t>
            </a:r>
            <a:r>
              <a:rPr lang="en-US" altLang="zh-TW" i="1" dirty="0" smtClean="0">
                <a:latin typeface="Times New Roman" charset="0"/>
              </a:rPr>
              <a:t>G</a:t>
            </a:r>
            <a:r>
              <a:rPr lang="zh-TW" altLang="en-US" i="1" dirty="0" smtClean="0">
                <a:latin typeface="Times New Roman" charset="0"/>
              </a:rPr>
              <a:t>’</a:t>
            </a:r>
            <a:r>
              <a:rPr lang="en-US" altLang="zh-TW" dirty="0" smtClean="0">
                <a:latin typeface="Times New Roman" charset="0"/>
              </a:rPr>
              <a:t>(</a:t>
            </a:r>
            <a:r>
              <a:rPr lang="en-US" altLang="zh-TW" i="1" dirty="0" smtClean="0">
                <a:latin typeface="Times New Roman" charset="0"/>
              </a:rPr>
              <a:t>j</a:t>
            </a:r>
            <a:r>
              <a:rPr lang="en-US" altLang="zh-TW" dirty="0" smtClean="0">
                <a:latin typeface="Times New Roman" charset="0"/>
              </a:rPr>
              <a:t>)=</a:t>
            </a:r>
            <a:r>
              <a:rPr lang="en-US" altLang="zh-TW" i="1" dirty="0" smtClean="0">
                <a:latin typeface="Times New Roman" charset="0"/>
              </a:rPr>
              <a:t>f</a:t>
            </a:r>
            <a:r>
              <a:rPr lang="zh-TW" altLang="en-US" i="1" dirty="0" smtClean="0">
                <a:latin typeface="Times New Roman" charset="0"/>
              </a:rPr>
              <a:t>’</a:t>
            </a:r>
            <a:r>
              <a:rPr lang="en-US" altLang="zh-TW" i="1" baseline="30000" dirty="0" smtClean="0">
                <a:latin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</a:rPr>
              <a:t>(1)-2 for </a:t>
            </a:r>
            <a:r>
              <a:rPr lang="en-US" altLang="zh-TW" i="1" dirty="0" smtClean="0">
                <a:latin typeface="Times New Roman" charset="0"/>
              </a:rPr>
              <a:t>j</a:t>
            </a:r>
            <a:r>
              <a:rPr lang="en-US" altLang="zh-TW" dirty="0" smtClean="0">
                <a:latin typeface="Times New Roman" charset="0"/>
              </a:rPr>
              <a:t>=1,2,3,4,5,6,8.</a:t>
            </a:r>
          </a:p>
        </p:txBody>
      </p:sp>
      <p:sp>
        <p:nvSpPr>
          <p:cNvPr id="118868" name="Rectangle 84"/>
          <p:cNvSpPr>
            <a:spLocks noChangeArrowheads="1"/>
          </p:cNvSpPr>
          <p:nvPr/>
        </p:nvSpPr>
        <p:spPr bwMode="auto">
          <a:xfrm>
            <a:off x="539750" y="1196975"/>
            <a:ext cx="82804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/>
              <a:t>Observe:</a:t>
            </a:r>
          </a:p>
          <a:p>
            <a:pPr>
              <a:defRPr/>
            </a:pPr>
            <a:r>
              <a:rPr lang="en-US" altLang="zh-TW" dirty="0"/>
              <a:t>∵</a:t>
            </a:r>
            <a:r>
              <a:rPr lang="en-US" altLang="zh-TW" i="1" dirty="0"/>
              <a:t>P</a:t>
            </a:r>
            <a:r>
              <a:rPr lang="en-US" altLang="zh-TW" baseline="-25000" dirty="0"/>
              <a:t>1,4</a:t>
            </a:r>
            <a:r>
              <a:rPr lang="en-US" altLang="zh-TW" dirty="0"/>
              <a:t>=</a:t>
            </a:r>
            <a:r>
              <a:rPr lang="en-US" altLang="zh-TW" i="1" dirty="0"/>
              <a:t>P</a:t>
            </a:r>
            <a:r>
              <a:rPr lang="en-US" altLang="zh-TW" baseline="-25000" dirty="0"/>
              <a:t>9,12</a:t>
            </a:r>
            <a:r>
              <a:rPr lang="en-US" altLang="zh-TW" dirty="0"/>
              <a:t>, ∴</a:t>
            </a:r>
            <a:r>
              <a:rPr lang="en-US" altLang="zh-TW" i="1" dirty="0"/>
              <a:t>gs</a:t>
            </a:r>
            <a:r>
              <a:rPr lang="en-US" altLang="zh-TW" baseline="-25000" dirty="0"/>
              <a:t>2</a:t>
            </a:r>
            <a:r>
              <a:rPr lang="en-US" altLang="zh-TW" dirty="0"/>
              <a:t>(</a:t>
            </a:r>
            <a:r>
              <a:rPr lang="en-US" altLang="zh-TW" i="1" dirty="0"/>
              <a:t>j</a:t>
            </a:r>
            <a:r>
              <a:rPr lang="en-US" altLang="zh-TW" dirty="0"/>
              <a:t>)=</a:t>
            </a:r>
            <a:r>
              <a:rPr lang="en-US" altLang="zh-TW" i="1" dirty="0"/>
              <a:t>m</a:t>
            </a:r>
            <a:r>
              <a:rPr lang="en-US" altLang="zh-TW" dirty="0"/>
              <a:t>-(</a:t>
            </a:r>
            <a:r>
              <a:rPr lang="en-US" altLang="zh-TW" i="1" dirty="0"/>
              <a:t>f’</a:t>
            </a:r>
            <a:r>
              <a:rPr lang="en-US" altLang="zh-TW" dirty="0"/>
              <a:t>(1)-1)+1=4, where 1≦ </a:t>
            </a:r>
            <a:r>
              <a:rPr lang="en-US" altLang="zh-TW" i="1" dirty="0"/>
              <a:t>j</a:t>
            </a:r>
            <a:r>
              <a:rPr lang="en-US" altLang="zh-TW" dirty="0"/>
              <a:t>≦ </a:t>
            </a:r>
            <a:r>
              <a:rPr lang="en-US" altLang="zh-TW" i="1" dirty="0"/>
              <a:t>f’</a:t>
            </a:r>
            <a:r>
              <a:rPr lang="en-US" altLang="zh-TW" baseline="30000" dirty="0"/>
              <a:t>(</a:t>
            </a:r>
            <a:r>
              <a:rPr lang="en-US" altLang="zh-TW" i="1" baseline="30000" dirty="0"/>
              <a:t>k</a:t>
            </a:r>
            <a:r>
              <a:rPr lang="en-US" altLang="zh-TW" baseline="30000" dirty="0"/>
              <a:t>’)</a:t>
            </a:r>
            <a:r>
              <a:rPr lang="en-US" altLang="zh-TW" dirty="0"/>
              <a:t>(1)-2.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CD49F-90D4-0C48-A5D7-3FC7D44B6DDA}" type="slidenum">
              <a:rPr lang="en-US" altLang="zh-TW"/>
              <a:pPr>
                <a:defRPr/>
              </a:pPr>
              <a:t>44</a:t>
            </a:fld>
            <a:endParaRPr lang="en-US" altLang="zh-TW"/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07950" y="115888"/>
            <a:ext cx="8893175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542925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mtClean="0">
                <a:latin typeface="Times New Roman" charset="0"/>
              </a:rPr>
              <a:t>Let </a:t>
            </a:r>
            <a:r>
              <a:rPr lang="en-US" altLang="zh-TW" i="1" smtClean="0">
                <a:latin typeface="Times New Roman" charset="0"/>
              </a:rPr>
              <a:t>z</a:t>
            </a:r>
            <a:r>
              <a:rPr lang="en-US" altLang="zh-TW" smtClean="0">
                <a:latin typeface="Times New Roman" charset="0"/>
              </a:rPr>
              <a:t> be </a:t>
            </a:r>
            <a:r>
              <a:rPr lang="en-US" altLang="zh-TW" i="1" smtClean="0">
                <a:latin typeface="Times New Roman" charset="0"/>
              </a:rPr>
              <a:t>f</a:t>
            </a:r>
            <a:r>
              <a:rPr lang="zh-TW" altLang="en-US" i="1" smtClean="0">
                <a:latin typeface="Times New Roman" charset="0"/>
              </a:rPr>
              <a:t>’</a:t>
            </a:r>
            <a:r>
              <a:rPr lang="en-US" altLang="zh-TW" baseline="30000" smtClean="0">
                <a:latin typeface="Times New Roman" charset="0"/>
              </a:rPr>
              <a:t>(</a:t>
            </a:r>
            <a:r>
              <a:rPr lang="en-US" altLang="zh-TW" i="1" baseline="30000" smtClean="0">
                <a:latin typeface="Times New Roman" charset="0"/>
              </a:rPr>
              <a:t>k</a:t>
            </a:r>
            <a:r>
              <a:rPr lang="zh-TW" altLang="en-US" i="1" baseline="30000" smtClean="0">
                <a:latin typeface="Times New Roman" charset="0"/>
              </a:rPr>
              <a:t>’</a:t>
            </a:r>
            <a:r>
              <a:rPr lang="en-US" altLang="zh-TW" baseline="30000" smtClean="0">
                <a:latin typeface="Times New Roman" charset="0"/>
              </a:rPr>
              <a:t>)</a:t>
            </a:r>
            <a:r>
              <a:rPr lang="en-US" altLang="zh-TW" smtClean="0">
                <a:latin typeface="Times New Roman" charset="0"/>
              </a:rPr>
              <a:t>(1)-2.  Let </a:t>
            </a:r>
            <a:r>
              <a:rPr lang="en-US" altLang="zh-TW" i="1" smtClean="0">
                <a:latin typeface="Times New Roman" charset="0"/>
              </a:rPr>
              <a:t>k</a:t>
            </a:r>
            <a:r>
              <a:rPr lang="zh-TW" altLang="en-US" i="1" smtClean="0">
                <a:latin typeface="Times New Roman" charset="0"/>
              </a:rPr>
              <a:t>’’</a:t>
            </a:r>
            <a:r>
              <a:rPr lang="en-US" altLang="zh-TW" smtClean="0">
                <a:latin typeface="Times New Roman" charset="0"/>
              </a:rPr>
              <a:t> be the </a:t>
            </a:r>
            <a:r>
              <a:rPr lang="en-US" altLang="zh-TW" b="1" smtClean="0">
                <a:latin typeface="Times New Roman" charset="0"/>
              </a:rPr>
              <a:t>largest value </a:t>
            </a:r>
            <a:r>
              <a:rPr lang="en-US" altLang="zh-TW" b="1" i="1" smtClean="0">
                <a:latin typeface="Times New Roman" charset="0"/>
              </a:rPr>
              <a:t>k</a:t>
            </a:r>
            <a:r>
              <a:rPr lang="en-US" altLang="zh-TW" smtClean="0">
                <a:latin typeface="Times New Roman" charset="0"/>
              </a:rPr>
              <a:t> such that  </a:t>
            </a:r>
            <a:r>
              <a:rPr lang="en-US" altLang="zh-TW" i="1" smtClean="0">
                <a:latin typeface="Times New Roman" charset="0"/>
              </a:rPr>
              <a:t>f</a:t>
            </a:r>
            <a:r>
              <a:rPr lang="zh-TW" altLang="en-US" i="1" smtClean="0">
                <a:latin typeface="Times New Roman" charset="0"/>
              </a:rPr>
              <a:t>’’</a:t>
            </a:r>
            <a:r>
              <a:rPr lang="en-US" altLang="zh-TW" i="1" baseline="30000" smtClean="0">
                <a:latin typeface="Times New Roman" charset="0"/>
              </a:rPr>
              <a:t>(k)</a:t>
            </a:r>
            <a:r>
              <a:rPr lang="en-US" altLang="zh-TW" smtClean="0">
                <a:latin typeface="Times New Roman" charset="0"/>
              </a:rPr>
              <a:t>(</a:t>
            </a:r>
            <a:r>
              <a:rPr lang="en-US" altLang="zh-TW" i="1" smtClean="0">
                <a:latin typeface="Times New Roman" charset="0"/>
              </a:rPr>
              <a:t>z</a:t>
            </a:r>
            <a:r>
              <a:rPr lang="en-US" altLang="zh-TW" smtClean="0">
                <a:latin typeface="Times New Roman" charset="0"/>
              </a:rPr>
              <a:t>)-1&lt;=</a:t>
            </a:r>
            <a:r>
              <a:rPr lang="en-US" altLang="zh-TW" i="1" smtClean="0">
                <a:latin typeface="Times New Roman" charset="0"/>
              </a:rPr>
              <a:t>m</a:t>
            </a:r>
            <a:r>
              <a:rPr lang="en-US" altLang="zh-TW" smtClean="0">
                <a:latin typeface="Times New Roman" charset="0"/>
              </a:rPr>
              <a:t>.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mtClean="0">
                <a:latin typeface="Times New Roman" charset="0"/>
              </a:rPr>
              <a:t>Then we set </a:t>
            </a:r>
            <a:r>
              <a:rPr lang="en-US" altLang="zh-TW" i="1" smtClean="0">
                <a:solidFill>
                  <a:srgbClr val="FF3300"/>
                </a:solidFill>
                <a:latin typeface="Times New Roman" charset="0"/>
              </a:rPr>
              <a:t>G</a:t>
            </a:r>
            <a:r>
              <a:rPr lang="zh-TW" altLang="en-US" i="1" smtClean="0">
                <a:solidFill>
                  <a:srgbClr val="FF3300"/>
                </a:solidFill>
                <a:latin typeface="Times New Roman" charset="0"/>
              </a:rPr>
              <a:t>’</a:t>
            </a:r>
            <a:r>
              <a:rPr lang="en-US" altLang="zh-TW" smtClean="0">
                <a:solidFill>
                  <a:srgbClr val="FF3300"/>
                </a:solidFill>
                <a:latin typeface="Times New Roman" charset="0"/>
              </a:rPr>
              <a:t>(</a:t>
            </a:r>
            <a:r>
              <a:rPr lang="en-US" altLang="zh-TW" i="1" smtClean="0">
                <a:solidFill>
                  <a:srgbClr val="FF3300"/>
                </a:solidFill>
                <a:latin typeface="Times New Roman" charset="0"/>
              </a:rPr>
              <a:t>j</a:t>
            </a:r>
            <a:r>
              <a:rPr lang="en-US" altLang="zh-TW" smtClean="0">
                <a:solidFill>
                  <a:srgbClr val="FF3300"/>
                </a:solidFill>
                <a:latin typeface="Times New Roman" charset="0"/>
              </a:rPr>
              <a:t>)</a:t>
            </a:r>
            <a:r>
              <a:rPr lang="en-US" altLang="zh-TW" smtClean="0">
                <a:latin typeface="Times New Roman" charset="0"/>
              </a:rPr>
              <a:t> = </a:t>
            </a:r>
            <a:r>
              <a:rPr lang="en-US" altLang="zh-TW" i="1" smtClean="0">
                <a:latin typeface="Times New Roman" charset="0"/>
              </a:rPr>
              <a:t>m </a:t>
            </a:r>
            <a:r>
              <a:rPr lang="en-US" altLang="zh-TW" smtClean="0">
                <a:latin typeface="Times New Roman" charset="0"/>
              </a:rPr>
              <a:t>- </a:t>
            </a:r>
            <a:r>
              <a:rPr lang="en-US" altLang="zh-TW" i="1" smtClean="0">
                <a:latin typeface="Times New Roman" charset="0"/>
              </a:rPr>
              <a:t>gs</a:t>
            </a:r>
            <a:r>
              <a:rPr lang="en-US" altLang="zh-TW" baseline="-25000" smtClean="0">
                <a:latin typeface="Times New Roman" charset="0"/>
              </a:rPr>
              <a:t>2</a:t>
            </a:r>
            <a:r>
              <a:rPr lang="en-US" altLang="zh-TW" smtClean="0">
                <a:latin typeface="Times New Roman" charset="0"/>
              </a:rPr>
              <a:t>(</a:t>
            </a:r>
            <a:r>
              <a:rPr lang="en-US" altLang="zh-TW" i="1" smtClean="0">
                <a:latin typeface="Times New Roman" charset="0"/>
              </a:rPr>
              <a:t>j</a:t>
            </a:r>
            <a:r>
              <a:rPr lang="en-US" altLang="zh-TW" smtClean="0">
                <a:latin typeface="Times New Roman" charset="0"/>
              </a:rPr>
              <a:t>) = </a:t>
            </a:r>
            <a:r>
              <a:rPr lang="en-US" altLang="zh-TW" i="1" smtClean="0">
                <a:latin typeface="Times New Roman" charset="0"/>
              </a:rPr>
              <a:t>m </a:t>
            </a:r>
            <a:r>
              <a:rPr lang="en-US" altLang="zh-TW" smtClean="0">
                <a:latin typeface="Times New Roman" charset="0"/>
              </a:rPr>
              <a:t>- (</a:t>
            </a:r>
            <a:r>
              <a:rPr lang="en-US" altLang="zh-TW" i="1" smtClean="0">
                <a:latin typeface="Times New Roman" charset="0"/>
              </a:rPr>
              <a:t>m - f</a:t>
            </a:r>
            <a:r>
              <a:rPr lang="zh-TW" altLang="en-US" i="1" smtClean="0">
                <a:latin typeface="Times New Roman" charset="0"/>
              </a:rPr>
              <a:t>’’</a:t>
            </a:r>
            <a:r>
              <a:rPr lang="en-US" altLang="zh-TW" baseline="30000" smtClean="0">
                <a:latin typeface="Times New Roman" charset="0"/>
              </a:rPr>
              <a:t>(</a:t>
            </a:r>
            <a:r>
              <a:rPr lang="en-US" altLang="zh-TW" i="1" baseline="30000" smtClean="0">
                <a:latin typeface="Times New Roman" charset="0"/>
              </a:rPr>
              <a:t>i</a:t>
            </a:r>
            <a:r>
              <a:rPr lang="en-US" altLang="zh-TW" baseline="30000" smtClean="0">
                <a:latin typeface="Times New Roman" charset="0"/>
              </a:rPr>
              <a:t>)</a:t>
            </a:r>
            <a:r>
              <a:rPr lang="en-US" altLang="zh-TW" smtClean="0">
                <a:latin typeface="Times New Roman" charset="0"/>
              </a:rPr>
              <a:t>(</a:t>
            </a:r>
            <a:r>
              <a:rPr lang="en-US" altLang="zh-TW" i="1" smtClean="0">
                <a:latin typeface="Times New Roman" charset="0"/>
              </a:rPr>
              <a:t>z</a:t>
            </a:r>
            <a:r>
              <a:rPr lang="en-US" altLang="zh-TW" smtClean="0">
                <a:latin typeface="Times New Roman" charset="0"/>
              </a:rPr>
              <a:t>) - 1) = </a:t>
            </a:r>
            <a:r>
              <a:rPr lang="en-US" altLang="zh-TW" i="1" smtClean="0">
                <a:solidFill>
                  <a:srgbClr val="FF3300"/>
                </a:solidFill>
                <a:latin typeface="Times New Roman" charset="0"/>
              </a:rPr>
              <a:t>f</a:t>
            </a:r>
            <a:r>
              <a:rPr lang="zh-TW" altLang="en-US" i="1" smtClean="0">
                <a:solidFill>
                  <a:srgbClr val="FF3300"/>
                </a:solidFill>
                <a:latin typeface="Times New Roman" charset="0"/>
              </a:rPr>
              <a:t>’’</a:t>
            </a:r>
            <a:r>
              <a:rPr lang="en-US" altLang="zh-TW" baseline="30000" smtClean="0">
                <a:solidFill>
                  <a:srgbClr val="FF3300"/>
                </a:solidFill>
                <a:latin typeface="Times New Roman" charset="0"/>
              </a:rPr>
              <a:t>(</a:t>
            </a:r>
            <a:r>
              <a:rPr lang="en-US" altLang="zh-TW" i="1" baseline="30000" smtClean="0">
                <a:solidFill>
                  <a:srgbClr val="FF3300"/>
                </a:solidFill>
                <a:latin typeface="Times New Roman" charset="0"/>
              </a:rPr>
              <a:t>i</a:t>
            </a:r>
            <a:r>
              <a:rPr lang="en-US" altLang="zh-TW" baseline="30000" smtClean="0">
                <a:solidFill>
                  <a:srgbClr val="FF3300"/>
                </a:solidFill>
                <a:latin typeface="Times New Roman" charset="0"/>
              </a:rPr>
              <a:t>)</a:t>
            </a:r>
            <a:r>
              <a:rPr lang="en-US" altLang="zh-TW" smtClean="0">
                <a:solidFill>
                  <a:srgbClr val="FF3300"/>
                </a:solidFill>
                <a:latin typeface="Times New Roman" charset="0"/>
              </a:rPr>
              <a:t>(</a:t>
            </a:r>
            <a:r>
              <a:rPr lang="en-US" altLang="zh-TW" i="1" smtClean="0">
                <a:solidFill>
                  <a:srgbClr val="FF3300"/>
                </a:solidFill>
                <a:latin typeface="Times New Roman" charset="0"/>
              </a:rPr>
              <a:t>z</a:t>
            </a:r>
            <a:r>
              <a:rPr lang="en-US" altLang="zh-TW" smtClean="0">
                <a:solidFill>
                  <a:srgbClr val="FF3300"/>
                </a:solidFill>
                <a:latin typeface="Times New Roman" charset="0"/>
              </a:rPr>
              <a:t>) - 1</a:t>
            </a:r>
            <a:r>
              <a:rPr lang="en-US" altLang="zh-TW" smtClean="0">
                <a:latin typeface="Times New Roman" charset="0"/>
              </a:rPr>
              <a:t>, where </a:t>
            </a:r>
            <a:r>
              <a:rPr lang="en-US" altLang="zh-TW" smtClean="0">
                <a:solidFill>
                  <a:srgbClr val="0000FF"/>
                </a:solidFill>
                <a:latin typeface="Times New Roman" charset="0"/>
              </a:rPr>
              <a:t>1&lt;=</a:t>
            </a:r>
            <a:r>
              <a:rPr lang="en-US" altLang="zh-TW" i="1" smtClean="0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altLang="zh-TW" smtClean="0">
                <a:solidFill>
                  <a:srgbClr val="0000FF"/>
                </a:solidFill>
                <a:latin typeface="Times New Roman" charset="0"/>
              </a:rPr>
              <a:t>&lt;=</a:t>
            </a:r>
            <a:r>
              <a:rPr lang="en-US" altLang="zh-TW" i="1" smtClean="0">
                <a:solidFill>
                  <a:srgbClr val="0000FF"/>
                </a:solidFill>
                <a:latin typeface="Times New Roman" charset="0"/>
              </a:rPr>
              <a:t>k</a:t>
            </a:r>
            <a:r>
              <a:rPr lang="zh-TW" altLang="en-US" i="1" smtClean="0">
                <a:solidFill>
                  <a:srgbClr val="0000FF"/>
                </a:solidFill>
                <a:latin typeface="Times New Roman" charset="0"/>
              </a:rPr>
              <a:t>’’</a:t>
            </a:r>
            <a:r>
              <a:rPr lang="en-US" altLang="zh-TW" smtClean="0">
                <a:latin typeface="Times New Roman" charset="0"/>
              </a:rPr>
              <a:t> and  </a:t>
            </a:r>
            <a:r>
              <a:rPr lang="en-US" altLang="zh-TW" i="1" smtClean="0">
                <a:solidFill>
                  <a:srgbClr val="0000FF"/>
                </a:solidFill>
                <a:latin typeface="Times New Roman" charset="0"/>
              </a:rPr>
              <a:t>f</a:t>
            </a:r>
            <a:r>
              <a:rPr lang="zh-TW" altLang="en-US" i="1" smtClean="0">
                <a:solidFill>
                  <a:srgbClr val="0000FF"/>
                </a:solidFill>
                <a:latin typeface="Times New Roman" charset="0"/>
              </a:rPr>
              <a:t>’’</a:t>
            </a:r>
            <a:r>
              <a:rPr lang="en-US" altLang="zh-TW" baseline="30000" smtClean="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TW" i="1" baseline="30000" smtClean="0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altLang="zh-TW" baseline="30000" smtClean="0">
                <a:solidFill>
                  <a:srgbClr val="0000FF"/>
                </a:solidFill>
                <a:latin typeface="Times New Roman" charset="0"/>
              </a:rPr>
              <a:t>-1)</a:t>
            </a:r>
            <a:r>
              <a:rPr lang="en-US" altLang="zh-TW" smtClean="0">
                <a:solidFill>
                  <a:srgbClr val="0000FF"/>
                </a:solidFill>
                <a:latin typeface="Times New Roman" charset="0"/>
              </a:rPr>
              <a:t>(z) &lt;  </a:t>
            </a:r>
            <a:r>
              <a:rPr lang="en-US" altLang="zh-TW" i="1" smtClean="0">
                <a:solidFill>
                  <a:srgbClr val="0000FF"/>
                </a:solidFill>
                <a:latin typeface="Times New Roman" charset="0"/>
              </a:rPr>
              <a:t>j  </a:t>
            </a:r>
            <a:r>
              <a:rPr lang="en-US" altLang="zh-TW" smtClean="0">
                <a:solidFill>
                  <a:srgbClr val="0000FF"/>
                </a:solidFill>
                <a:latin typeface="Times New Roman" charset="0"/>
              </a:rPr>
              <a:t>&lt;=  </a:t>
            </a:r>
            <a:r>
              <a:rPr lang="en-US" altLang="zh-TW" i="1" smtClean="0">
                <a:solidFill>
                  <a:srgbClr val="0000FF"/>
                </a:solidFill>
                <a:latin typeface="Times New Roman" charset="0"/>
              </a:rPr>
              <a:t>f</a:t>
            </a:r>
            <a:r>
              <a:rPr lang="zh-TW" altLang="en-US" i="1" smtClean="0">
                <a:solidFill>
                  <a:srgbClr val="0000FF"/>
                </a:solidFill>
                <a:latin typeface="Times New Roman" charset="0"/>
              </a:rPr>
              <a:t>’’</a:t>
            </a:r>
            <a:r>
              <a:rPr lang="en-US" altLang="zh-TW" baseline="30000" smtClean="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TW" i="1" baseline="30000" smtClean="0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altLang="zh-TW" baseline="30000" smtClean="0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TW" smtClean="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TW" i="1" smtClean="0">
                <a:solidFill>
                  <a:srgbClr val="0000FF"/>
                </a:solidFill>
                <a:latin typeface="Times New Roman" charset="0"/>
              </a:rPr>
              <a:t>z</a:t>
            </a:r>
            <a:r>
              <a:rPr lang="en-US" altLang="zh-TW" smtClean="0">
                <a:solidFill>
                  <a:srgbClr val="0000FF"/>
                </a:solidFill>
                <a:latin typeface="Times New Roman" charset="0"/>
              </a:rPr>
              <a:t>)-1</a:t>
            </a:r>
            <a:r>
              <a:rPr lang="en-US" altLang="zh-TW" smtClean="0">
                <a:latin typeface="Times New Roman" charset="0"/>
              </a:rPr>
              <a:t> and </a:t>
            </a:r>
            <a:r>
              <a:rPr lang="en-US" altLang="zh-TW" i="1" smtClean="0">
                <a:latin typeface="Times New Roman" charset="0"/>
              </a:rPr>
              <a:t>f</a:t>
            </a:r>
            <a:r>
              <a:rPr lang="zh-TW" altLang="en-US" i="1" smtClean="0">
                <a:latin typeface="Times New Roman" charset="0"/>
              </a:rPr>
              <a:t>’’</a:t>
            </a:r>
            <a:r>
              <a:rPr lang="en-US" altLang="zh-TW" baseline="30000" smtClean="0">
                <a:latin typeface="Times New Roman" charset="0"/>
              </a:rPr>
              <a:t>(</a:t>
            </a:r>
            <a:r>
              <a:rPr lang="en-US" altLang="zh-TW" i="1" baseline="30000" smtClean="0">
                <a:latin typeface="Times New Roman" charset="0"/>
              </a:rPr>
              <a:t>0</a:t>
            </a:r>
            <a:r>
              <a:rPr lang="en-US" altLang="zh-TW" baseline="30000" smtClean="0">
                <a:latin typeface="Times New Roman" charset="0"/>
              </a:rPr>
              <a:t>)</a:t>
            </a:r>
            <a:r>
              <a:rPr lang="en-US" altLang="zh-TW" smtClean="0">
                <a:latin typeface="Times New Roman" charset="0"/>
              </a:rPr>
              <a:t>(</a:t>
            </a:r>
            <a:r>
              <a:rPr lang="en-US" altLang="zh-TW" i="1" smtClean="0">
                <a:latin typeface="Times New Roman" charset="0"/>
              </a:rPr>
              <a:t>z</a:t>
            </a:r>
            <a:r>
              <a:rPr lang="en-US" altLang="zh-TW" smtClean="0">
                <a:latin typeface="Times New Roman" charset="0"/>
              </a:rPr>
              <a:t>) = </a:t>
            </a:r>
            <a:r>
              <a:rPr lang="en-US" altLang="zh-TW" i="1" smtClean="0">
                <a:latin typeface="Times New Roman" charset="0"/>
              </a:rPr>
              <a:t>z</a:t>
            </a:r>
            <a:r>
              <a:rPr lang="en-US" altLang="zh-TW" smtClean="0">
                <a:latin typeface="Times New Roman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TW" smtClean="0">
              <a:latin typeface="Times New Roman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mtClean="0">
                <a:latin typeface="Times New Roman" charset="0"/>
              </a:rPr>
              <a:t>For example, </a:t>
            </a:r>
            <a:r>
              <a:rPr lang="en-US" altLang="zh-TW" i="1" smtClean="0">
                <a:latin typeface="Times New Roman" charset="0"/>
              </a:rPr>
              <a:t>z</a:t>
            </a:r>
            <a:r>
              <a:rPr lang="en-US" altLang="zh-TW" smtClean="0">
                <a:latin typeface="Times New Roman" charset="0"/>
              </a:rPr>
              <a:t>=8 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Wingdings" charset="0"/>
              <a:buChar char="Ø"/>
              <a:defRPr/>
            </a:pPr>
            <a:r>
              <a:rPr lang="en-US" altLang="zh-TW" i="1" smtClean="0">
                <a:latin typeface="Times New Roman" charset="0"/>
              </a:rPr>
              <a:t> k</a:t>
            </a:r>
            <a:r>
              <a:rPr lang="en-US" altLang="zh-TW" smtClean="0">
                <a:latin typeface="Times New Roman" charset="0"/>
              </a:rPr>
              <a:t>=1, </a:t>
            </a:r>
            <a:r>
              <a:rPr lang="en-US" altLang="zh-TW" i="1" smtClean="0">
                <a:latin typeface="Times New Roman" charset="0"/>
              </a:rPr>
              <a:t>f</a:t>
            </a:r>
            <a:r>
              <a:rPr lang="zh-TW" altLang="en-US" i="1" smtClean="0">
                <a:latin typeface="Times New Roman" charset="0"/>
              </a:rPr>
              <a:t>’’</a:t>
            </a:r>
            <a:r>
              <a:rPr lang="en-US" altLang="zh-TW" baseline="30000" smtClean="0">
                <a:latin typeface="Times New Roman" charset="0"/>
              </a:rPr>
              <a:t>(1)</a:t>
            </a:r>
            <a:r>
              <a:rPr lang="en-US" altLang="zh-TW" smtClean="0">
                <a:latin typeface="Times New Roman" charset="0"/>
              </a:rPr>
              <a:t>(8)-1=11≦</a:t>
            </a:r>
            <a:r>
              <a:rPr lang="en-US" altLang="zh-TW" i="1" smtClean="0">
                <a:latin typeface="Times New Roman" charset="0"/>
              </a:rPr>
              <a:t>m=12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Wingdings" charset="0"/>
              <a:buChar char="Ø"/>
              <a:defRPr/>
            </a:pPr>
            <a:r>
              <a:rPr lang="en-US" altLang="zh-TW" i="1" smtClean="0">
                <a:latin typeface="Times New Roman" charset="0"/>
              </a:rPr>
              <a:t> k=2,</a:t>
            </a:r>
            <a:r>
              <a:rPr lang="en-US" altLang="zh-TW" smtClean="0">
                <a:latin typeface="Times New Roman" charset="0"/>
              </a:rPr>
              <a:t> </a:t>
            </a:r>
            <a:r>
              <a:rPr lang="en-US" altLang="zh-TW" i="1" smtClean="0">
                <a:latin typeface="Times New Roman" charset="0"/>
              </a:rPr>
              <a:t>f</a:t>
            </a:r>
            <a:r>
              <a:rPr lang="zh-TW" altLang="en-US" i="1" smtClean="0">
                <a:latin typeface="Times New Roman" charset="0"/>
              </a:rPr>
              <a:t>’’</a:t>
            </a:r>
            <a:r>
              <a:rPr lang="en-US" altLang="zh-TW" baseline="30000" smtClean="0">
                <a:latin typeface="Times New Roman" charset="0"/>
              </a:rPr>
              <a:t>(2)</a:t>
            </a:r>
            <a:r>
              <a:rPr lang="en-US" altLang="zh-TW" smtClean="0">
                <a:latin typeface="Times New Roman" charset="0"/>
              </a:rPr>
              <a:t>(8)-1=12≦</a:t>
            </a:r>
            <a:r>
              <a:rPr lang="en-US" altLang="zh-TW" i="1" smtClean="0">
                <a:latin typeface="Times New Roman" charset="0"/>
              </a:rPr>
              <a:t>m=12     </a:t>
            </a:r>
            <a:r>
              <a:rPr lang="en-US" altLang="zh-TW" b="1" i="1" smtClean="0">
                <a:latin typeface="Times New Roman" charset="0"/>
              </a:rPr>
              <a:t>=&gt; k</a:t>
            </a:r>
            <a:r>
              <a:rPr lang="zh-TW" altLang="en-US" b="1" i="1" smtClean="0">
                <a:latin typeface="Times New Roman" charset="0"/>
              </a:rPr>
              <a:t>’’</a:t>
            </a:r>
            <a:r>
              <a:rPr lang="en-US" altLang="zh-TW" b="1" i="1" smtClean="0">
                <a:latin typeface="Times New Roman" charset="0"/>
              </a:rPr>
              <a:t>=2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Wingdings" charset="0"/>
              <a:buChar char="Ø"/>
              <a:defRPr/>
            </a:pPr>
            <a:r>
              <a:rPr lang="en-US" altLang="zh-TW" smtClean="0">
                <a:latin typeface="Times New Roman" charset="0"/>
              </a:rPr>
              <a:t> </a:t>
            </a:r>
            <a:r>
              <a:rPr lang="en-US" altLang="zh-TW" i="1" smtClean="0">
                <a:latin typeface="Times New Roman" charset="0"/>
              </a:rPr>
              <a:t>i</a:t>
            </a:r>
            <a:r>
              <a:rPr lang="en-US" altLang="zh-TW" smtClean="0">
                <a:latin typeface="Times New Roman" charset="0"/>
              </a:rPr>
              <a:t>=1, </a:t>
            </a:r>
            <a:r>
              <a:rPr lang="en-US" altLang="zh-TW" i="1" smtClean="0">
                <a:latin typeface="Times New Roman" charset="0"/>
              </a:rPr>
              <a:t>f</a:t>
            </a:r>
            <a:r>
              <a:rPr lang="zh-TW" altLang="en-US" i="1" smtClean="0">
                <a:latin typeface="Times New Roman" charset="0"/>
              </a:rPr>
              <a:t>’’</a:t>
            </a:r>
            <a:r>
              <a:rPr lang="en-US" altLang="zh-TW" baseline="30000" smtClean="0">
                <a:latin typeface="Times New Roman" charset="0"/>
              </a:rPr>
              <a:t>(</a:t>
            </a:r>
            <a:r>
              <a:rPr lang="en-US" altLang="zh-TW" i="1" baseline="30000" smtClean="0">
                <a:latin typeface="Times New Roman" charset="0"/>
              </a:rPr>
              <a:t>0</a:t>
            </a:r>
            <a:r>
              <a:rPr lang="en-US" altLang="zh-TW" baseline="30000" smtClean="0">
                <a:latin typeface="Times New Roman" charset="0"/>
              </a:rPr>
              <a:t>)</a:t>
            </a:r>
            <a:r>
              <a:rPr lang="en-US" altLang="zh-TW" smtClean="0">
                <a:latin typeface="Times New Roman" charset="0"/>
              </a:rPr>
              <a:t>(8)-1 = 7 &lt;  </a:t>
            </a:r>
            <a:r>
              <a:rPr lang="en-US" altLang="zh-TW" b="1" i="1" smtClean="0">
                <a:latin typeface="Times New Roman" charset="0"/>
              </a:rPr>
              <a:t>j</a:t>
            </a:r>
            <a:r>
              <a:rPr lang="en-US" altLang="zh-TW" i="1" smtClean="0">
                <a:latin typeface="Times New Roman" charset="0"/>
              </a:rPr>
              <a:t> </a:t>
            </a:r>
            <a:r>
              <a:rPr lang="en-US" altLang="zh-TW" smtClean="0">
                <a:latin typeface="Times New Roman" charset="0"/>
              </a:rPr>
              <a:t>≦ </a:t>
            </a:r>
            <a:r>
              <a:rPr lang="en-US" altLang="zh-TW" i="1" smtClean="0">
                <a:latin typeface="Times New Roman" charset="0"/>
              </a:rPr>
              <a:t>f</a:t>
            </a:r>
            <a:r>
              <a:rPr lang="zh-TW" altLang="en-US" i="1" smtClean="0">
                <a:latin typeface="Times New Roman" charset="0"/>
              </a:rPr>
              <a:t>’’</a:t>
            </a:r>
            <a:r>
              <a:rPr lang="en-US" altLang="zh-TW" baseline="30000" smtClean="0">
                <a:latin typeface="Times New Roman" charset="0"/>
              </a:rPr>
              <a:t>(1)</a:t>
            </a:r>
            <a:r>
              <a:rPr lang="en-US" altLang="zh-TW" smtClean="0">
                <a:latin typeface="Times New Roman" charset="0"/>
              </a:rPr>
              <a:t>(</a:t>
            </a:r>
            <a:r>
              <a:rPr lang="en-US" altLang="zh-TW" i="1" smtClean="0">
                <a:latin typeface="Times New Roman" charset="0"/>
              </a:rPr>
              <a:t>8</a:t>
            </a:r>
            <a:r>
              <a:rPr lang="en-US" altLang="zh-TW" smtClean="0">
                <a:latin typeface="Times New Roman" charset="0"/>
              </a:rPr>
              <a:t>)-1=11. 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Wingdings" charset="0"/>
              <a:buChar char="Ø"/>
              <a:defRPr/>
            </a:pPr>
            <a:r>
              <a:rPr lang="en-US" altLang="zh-TW" smtClean="0">
                <a:latin typeface="Times New Roman" charset="0"/>
              </a:rPr>
              <a:t> </a:t>
            </a:r>
            <a:r>
              <a:rPr lang="en-US" altLang="zh-TW" i="1" smtClean="0">
                <a:latin typeface="Times New Roman" charset="0"/>
              </a:rPr>
              <a:t>i</a:t>
            </a:r>
            <a:r>
              <a:rPr lang="en-US" altLang="zh-TW" smtClean="0">
                <a:latin typeface="Times New Roman" charset="0"/>
              </a:rPr>
              <a:t>=2, </a:t>
            </a:r>
            <a:r>
              <a:rPr lang="en-US" altLang="zh-TW" i="1" smtClean="0">
                <a:latin typeface="Times New Roman" charset="0"/>
              </a:rPr>
              <a:t>f</a:t>
            </a:r>
            <a:r>
              <a:rPr lang="zh-TW" altLang="en-US" i="1" smtClean="0">
                <a:latin typeface="Times New Roman" charset="0"/>
              </a:rPr>
              <a:t>’’</a:t>
            </a:r>
            <a:r>
              <a:rPr lang="en-US" altLang="zh-TW" baseline="30000" smtClean="0">
                <a:latin typeface="Times New Roman" charset="0"/>
              </a:rPr>
              <a:t>(</a:t>
            </a:r>
            <a:r>
              <a:rPr lang="en-US" altLang="zh-TW" i="1" baseline="30000" smtClean="0">
                <a:latin typeface="Times New Roman" charset="0"/>
              </a:rPr>
              <a:t>1</a:t>
            </a:r>
            <a:r>
              <a:rPr lang="en-US" altLang="zh-TW" baseline="30000" smtClean="0">
                <a:latin typeface="Times New Roman" charset="0"/>
              </a:rPr>
              <a:t>)</a:t>
            </a:r>
            <a:r>
              <a:rPr lang="en-US" altLang="zh-TW" smtClean="0">
                <a:latin typeface="Times New Roman" charset="0"/>
              </a:rPr>
              <a:t>(8)-1 =11&lt;  </a:t>
            </a:r>
            <a:r>
              <a:rPr lang="en-US" altLang="zh-TW" b="1" i="1" smtClean="0">
                <a:latin typeface="Times New Roman" charset="0"/>
              </a:rPr>
              <a:t>j</a:t>
            </a:r>
            <a:r>
              <a:rPr lang="en-US" altLang="zh-TW" i="1" smtClean="0">
                <a:latin typeface="Times New Roman" charset="0"/>
              </a:rPr>
              <a:t> </a:t>
            </a:r>
            <a:r>
              <a:rPr lang="en-US" altLang="zh-TW" smtClean="0">
                <a:latin typeface="Times New Roman" charset="0"/>
              </a:rPr>
              <a:t>≦ </a:t>
            </a:r>
            <a:r>
              <a:rPr lang="en-US" altLang="zh-TW" i="1" smtClean="0">
                <a:latin typeface="Times New Roman" charset="0"/>
              </a:rPr>
              <a:t>f</a:t>
            </a:r>
            <a:r>
              <a:rPr lang="zh-TW" altLang="en-US" i="1" smtClean="0">
                <a:latin typeface="Times New Roman" charset="0"/>
              </a:rPr>
              <a:t>’’</a:t>
            </a:r>
            <a:r>
              <a:rPr lang="en-US" altLang="zh-TW" baseline="30000" smtClean="0">
                <a:latin typeface="Times New Roman" charset="0"/>
              </a:rPr>
              <a:t>(2)</a:t>
            </a:r>
            <a:r>
              <a:rPr lang="en-US" altLang="zh-TW" smtClean="0">
                <a:latin typeface="Times New Roman" charset="0"/>
              </a:rPr>
              <a:t>(</a:t>
            </a:r>
            <a:r>
              <a:rPr lang="en-US" altLang="zh-TW" i="1" smtClean="0">
                <a:latin typeface="Times New Roman" charset="0"/>
              </a:rPr>
              <a:t>8</a:t>
            </a:r>
            <a:r>
              <a:rPr lang="en-US" altLang="zh-TW" smtClean="0">
                <a:latin typeface="Times New Roman" charset="0"/>
              </a:rPr>
              <a:t>)-1=12. 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Wingdings" charset="0"/>
              <a:buChar char="Ø"/>
              <a:defRPr/>
            </a:pPr>
            <a:r>
              <a:rPr lang="en-US" altLang="zh-TW" smtClean="0">
                <a:latin typeface="Times New Roman" charset="0"/>
              </a:rPr>
              <a:t>We set </a:t>
            </a:r>
            <a:r>
              <a:rPr lang="en-US" altLang="zh-TW" i="1" smtClean="0">
                <a:latin typeface="Times New Roman" charset="0"/>
              </a:rPr>
              <a:t>G</a:t>
            </a:r>
            <a:r>
              <a:rPr lang="en-US" altLang="zh-TW" smtClean="0">
                <a:latin typeface="Times New Roman" charset="0"/>
              </a:rPr>
              <a:t>(</a:t>
            </a:r>
            <a:r>
              <a:rPr lang="en-US" altLang="zh-TW" smtClean="0">
                <a:solidFill>
                  <a:srgbClr val="0000FF"/>
                </a:solidFill>
                <a:latin typeface="Times New Roman" charset="0"/>
              </a:rPr>
              <a:t>9</a:t>
            </a:r>
            <a:r>
              <a:rPr lang="en-US" altLang="zh-TW" smtClean="0">
                <a:latin typeface="Times New Roman" charset="0"/>
              </a:rPr>
              <a:t>) and </a:t>
            </a:r>
            <a:r>
              <a:rPr lang="en-US" altLang="zh-TW" i="1" smtClean="0">
                <a:latin typeface="Times New Roman" charset="0"/>
              </a:rPr>
              <a:t>G</a:t>
            </a:r>
            <a:r>
              <a:rPr lang="en-US" altLang="zh-TW" smtClean="0">
                <a:latin typeface="Times New Roman" charset="0"/>
              </a:rPr>
              <a:t>(</a:t>
            </a:r>
            <a:r>
              <a:rPr lang="en-US" altLang="zh-TW" smtClean="0">
                <a:solidFill>
                  <a:srgbClr val="0000FF"/>
                </a:solidFill>
                <a:latin typeface="Times New Roman" charset="0"/>
              </a:rPr>
              <a:t>11</a:t>
            </a:r>
            <a:r>
              <a:rPr lang="en-US" altLang="zh-TW" smtClean="0">
                <a:latin typeface="Times New Roman" charset="0"/>
              </a:rPr>
              <a:t>)= </a:t>
            </a:r>
            <a:r>
              <a:rPr lang="en-US" altLang="zh-TW" i="1" smtClean="0">
                <a:latin typeface="Times New Roman" charset="0"/>
              </a:rPr>
              <a:t>f</a:t>
            </a:r>
            <a:r>
              <a:rPr lang="zh-TW" altLang="en-US" i="1" smtClean="0">
                <a:latin typeface="Times New Roman" charset="0"/>
              </a:rPr>
              <a:t>’’</a:t>
            </a:r>
            <a:r>
              <a:rPr lang="en-US" altLang="zh-TW" baseline="30000" smtClean="0">
                <a:latin typeface="Times New Roman" charset="0"/>
              </a:rPr>
              <a:t>(1)</a:t>
            </a:r>
            <a:r>
              <a:rPr lang="en-US" altLang="zh-TW" smtClean="0">
                <a:latin typeface="Times New Roman" charset="0"/>
              </a:rPr>
              <a:t>(8) – 1= 12-1 = 11.</a:t>
            </a:r>
            <a:endParaRPr lang="en-US" altLang="zh-TW" i="1" smtClean="0">
              <a:latin typeface="Times New Roman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zh-TW" altLang="en-US" smtClean="0">
              <a:latin typeface="Times New Roman" charset="0"/>
            </a:endParaRPr>
          </a:p>
        </p:txBody>
      </p:sp>
      <p:graphicFrame>
        <p:nvGraphicFramePr>
          <p:cNvPr id="115796" name="Group 84"/>
          <p:cNvGraphicFramePr>
            <a:graphicFrameLocks noGrp="1"/>
          </p:cNvGraphicFramePr>
          <p:nvPr/>
        </p:nvGraphicFramePr>
        <p:xfrm>
          <a:off x="1116013" y="4640263"/>
          <a:ext cx="6551612" cy="1889400"/>
        </p:xfrm>
        <a:graphic>
          <a:graphicData uri="http://schemas.openxmlformats.org/drawingml/2006/table">
            <a:tbl>
              <a:tblPr/>
              <a:tblGrid>
                <a:gridCol w="652462"/>
                <a:gridCol w="492125"/>
                <a:gridCol w="490538"/>
                <a:gridCol w="492125"/>
                <a:gridCol w="492125"/>
                <a:gridCol w="476250"/>
                <a:gridCol w="504825"/>
                <a:gridCol w="490537"/>
                <a:gridCol w="493713"/>
                <a:gridCol w="492125"/>
                <a:gridCol w="488950"/>
                <a:gridCol w="496887"/>
                <a:gridCol w="488950"/>
              </a:tblGrid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  <a:r>
                        <a:rPr kumimoji="1" lang="zh-TW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</a:p>
                  </a:txBody>
                  <a:tcPr marT="45675" marB="45675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EA574F-9B39-094C-9D04-55B83BD7F1D8}" type="slidenum">
              <a:rPr lang="en-US" altLang="zh-TW"/>
              <a:pPr>
                <a:defRPr/>
              </a:pPr>
              <a:t>45</a:t>
            </a:fld>
            <a:endParaRPr lang="en-US" altLang="zh-TW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7920038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/>
              <a:t>We essentially have to decide the maximum number of steps. We can move the window right when a mismatch occurs.  This is decided by the following function: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/>
              <a:t>      max{</a:t>
            </a:r>
            <a:r>
              <a:rPr lang="en-US" altLang="zh-TW" i="1"/>
              <a:t>G</a:t>
            </a:r>
            <a:r>
              <a:rPr lang="zh-TW" altLang="en-US"/>
              <a:t>’</a:t>
            </a:r>
            <a:r>
              <a:rPr lang="en-US" altLang="zh-TW"/>
              <a:t>(</a:t>
            </a:r>
            <a:r>
              <a:rPr lang="en-US" altLang="zh-TW" i="1"/>
              <a:t>j</a:t>
            </a:r>
            <a:r>
              <a:rPr lang="en-US" altLang="zh-TW"/>
              <a:t>), </a:t>
            </a:r>
            <a:r>
              <a:rPr lang="en-US" altLang="zh-TW" i="1"/>
              <a:t>j</a:t>
            </a:r>
            <a:r>
              <a:rPr lang="en-US" altLang="zh-TW"/>
              <a:t>-</a:t>
            </a:r>
            <a:r>
              <a:rPr lang="en-US" altLang="zh-TW" i="1"/>
              <a:t>B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 i="1" baseline="-25000"/>
              <a:t>s</a:t>
            </a:r>
            <a:r>
              <a:rPr lang="en-US" altLang="zh-TW" baseline="-25000"/>
              <a:t>+</a:t>
            </a:r>
            <a:r>
              <a:rPr lang="en-US" altLang="zh-TW" i="1" baseline="-25000"/>
              <a:t>j</a:t>
            </a:r>
            <a:r>
              <a:rPr lang="en-US" altLang="zh-TW" baseline="-25000"/>
              <a:t>-1</a:t>
            </a:r>
            <a:r>
              <a:rPr lang="en-US" altLang="zh-TW"/>
              <a:t>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0079-F4CF-8741-8B64-96411D196FAF}" type="slidenum">
              <a:rPr lang="en-US" altLang="zh-TW"/>
              <a:pPr>
                <a:defRPr/>
              </a:pPr>
              <a:t>46</a:t>
            </a:fld>
            <a:endParaRPr lang="en-US" altLang="zh-TW"/>
          </a:p>
        </p:txBody>
      </p:sp>
      <p:sp>
        <p:nvSpPr>
          <p:cNvPr id="19648" name="Text Box 192"/>
          <p:cNvSpPr txBox="1">
            <a:spLocks noChangeArrowheads="1"/>
          </p:cNvSpPr>
          <p:nvPr/>
        </p:nvSpPr>
        <p:spPr bwMode="auto">
          <a:xfrm>
            <a:off x="34925" y="3073400"/>
            <a:ext cx="863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b="1"/>
              <a:t>Shift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44450"/>
            <a:ext cx="2109788" cy="720725"/>
          </a:xfrm>
        </p:spPr>
        <p:txBody>
          <a:bodyPr/>
          <a:lstStyle/>
          <a:p>
            <a:pPr algn="l">
              <a:defRPr/>
            </a:pPr>
            <a:r>
              <a:rPr lang="en-US" altLang="zh-TW" sz="4000" b="1" smtClean="0">
                <a:latin typeface="Times New Roman" charset="0"/>
              </a:rPr>
              <a:t>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5705475"/>
            <a:ext cx="8642350" cy="8921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TW" sz="2000" smtClean="0">
                <a:latin typeface="Times New Roman" charset="0"/>
              </a:rPr>
              <a:t>We compare </a:t>
            </a:r>
            <a:r>
              <a:rPr lang="en-US" altLang="zh-TW" sz="2000" i="1" smtClean="0">
                <a:latin typeface="Times New Roman" charset="0"/>
              </a:rPr>
              <a:t>T</a:t>
            </a:r>
            <a:r>
              <a:rPr lang="en-US" altLang="zh-TW" sz="2000" smtClean="0">
                <a:latin typeface="Times New Roman" charset="0"/>
              </a:rPr>
              <a:t> and </a:t>
            </a:r>
            <a:r>
              <a:rPr lang="en-US" altLang="zh-TW" sz="2000" i="1" smtClean="0">
                <a:latin typeface="Times New Roman" charset="0"/>
              </a:rPr>
              <a:t>P </a:t>
            </a:r>
            <a:r>
              <a:rPr lang="en-US" altLang="zh-TW" sz="2000" smtClean="0">
                <a:latin typeface="Times New Roman" charset="0"/>
              </a:rPr>
              <a:t>from right to left.  Since </a:t>
            </a:r>
            <a:r>
              <a:rPr lang="en-US" altLang="zh-TW" sz="2000" i="1" smtClean="0">
                <a:latin typeface="Times New Roman" charset="0"/>
              </a:rPr>
              <a:t>T</a:t>
            </a:r>
            <a:r>
              <a:rPr lang="en-US" altLang="zh-TW" sz="2000" i="1" baseline="-25000" smtClean="0">
                <a:latin typeface="Times New Roman" charset="0"/>
              </a:rPr>
              <a:t>12</a:t>
            </a:r>
            <a:r>
              <a:rPr lang="en-US" altLang="zh-TW" sz="2000" smtClean="0">
                <a:latin typeface="Times New Roman" charset="0"/>
              </a:rPr>
              <a:t>=</a:t>
            </a:r>
            <a:r>
              <a:rPr lang="zh-TW" altLang="en-US" sz="2000" smtClean="0">
                <a:latin typeface="Times New Roman" charset="0"/>
              </a:rPr>
              <a:t>“</a:t>
            </a:r>
            <a:r>
              <a:rPr lang="en-US" altLang="zh-TW" sz="2000" smtClean="0">
                <a:latin typeface="Times New Roman" charset="0"/>
              </a:rPr>
              <a:t>T</a:t>
            </a:r>
            <a:r>
              <a:rPr lang="zh-TW" altLang="en-US" sz="2000" smtClean="0">
                <a:latin typeface="Times New Roman" charset="0"/>
              </a:rPr>
              <a:t>”</a:t>
            </a:r>
            <a:r>
              <a:rPr lang="en-US" altLang="zh-TW" sz="2000" smtClean="0">
                <a:latin typeface="Times New Roman" charset="0"/>
              </a:rPr>
              <a:t>≠</a:t>
            </a:r>
            <a:r>
              <a:rPr lang="en-US" altLang="zh-TW" sz="2000" i="1" smtClean="0">
                <a:latin typeface="Times New Roman" charset="0"/>
              </a:rPr>
              <a:t>P</a:t>
            </a:r>
            <a:r>
              <a:rPr lang="en-US" altLang="zh-TW" sz="2000" i="1" baseline="-25000" smtClean="0">
                <a:latin typeface="Times New Roman" charset="0"/>
              </a:rPr>
              <a:t>12</a:t>
            </a:r>
            <a:r>
              <a:rPr lang="en-US" altLang="zh-TW" sz="2000" smtClean="0">
                <a:latin typeface="Times New Roman" charset="0"/>
              </a:rPr>
              <a:t>=</a:t>
            </a:r>
            <a:r>
              <a:rPr lang="zh-TW" altLang="en-US" sz="2000" smtClean="0">
                <a:latin typeface="Times New Roman" charset="0"/>
              </a:rPr>
              <a:t>“</a:t>
            </a:r>
            <a:r>
              <a:rPr lang="en-US" altLang="zh-TW" sz="2000" smtClean="0">
                <a:latin typeface="Times New Roman" charset="0"/>
              </a:rPr>
              <a:t>A</a:t>
            </a:r>
            <a:r>
              <a:rPr lang="zh-TW" altLang="en-US" sz="2000" smtClean="0">
                <a:latin typeface="Times New Roman" charset="0"/>
              </a:rPr>
              <a:t>”</a:t>
            </a:r>
            <a:r>
              <a:rPr lang="en-US" altLang="zh-TW" sz="2000" smtClean="0">
                <a:latin typeface="Times New Roman" charset="0"/>
              </a:rPr>
              <a:t>, the largest movement = max{</a:t>
            </a:r>
            <a:r>
              <a:rPr lang="en-US" altLang="zh-TW" sz="2000" i="1" smtClean="0">
                <a:latin typeface="Times New Roman" charset="0"/>
              </a:rPr>
              <a:t>G</a:t>
            </a:r>
            <a:r>
              <a:rPr lang="zh-TW" altLang="en-US" sz="2000" smtClean="0">
                <a:latin typeface="Times New Roman" charset="0"/>
              </a:rPr>
              <a:t>’</a:t>
            </a:r>
            <a:r>
              <a:rPr lang="en-US" altLang="zh-TW" sz="2000" smtClean="0">
                <a:latin typeface="Times New Roman" charset="0"/>
              </a:rPr>
              <a:t>(</a:t>
            </a:r>
            <a:r>
              <a:rPr lang="en-US" altLang="zh-TW" sz="2000" i="1" smtClean="0">
                <a:latin typeface="Times New Roman" charset="0"/>
              </a:rPr>
              <a:t>j</a:t>
            </a:r>
            <a:r>
              <a:rPr lang="en-US" altLang="zh-TW" sz="2000" smtClean="0">
                <a:latin typeface="Times New Roman" charset="0"/>
              </a:rPr>
              <a:t>), </a:t>
            </a:r>
            <a:r>
              <a:rPr lang="en-US" altLang="zh-TW" sz="2000" i="1" smtClean="0">
                <a:latin typeface="Times New Roman" charset="0"/>
              </a:rPr>
              <a:t>j</a:t>
            </a:r>
            <a:r>
              <a:rPr lang="en-US" altLang="zh-TW" sz="2000" smtClean="0">
                <a:latin typeface="Times New Roman" charset="0"/>
              </a:rPr>
              <a:t>-</a:t>
            </a:r>
            <a:r>
              <a:rPr lang="en-US" altLang="zh-TW" sz="2000" i="1" smtClean="0">
                <a:latin typeface="Times New Roman" charset="0"/>
              </a:rPr>
              <a:t>B</a:t>
            </a:r>
            <a:r>
              <a:rPr lang="en-US" altLang="zh-TW" sz="2000" smtClean="0">
                <a:latin typeface="Times New Roman" charset="0"/>
              </a:rPr>
              <a:t>(</a:t>
            </a:r>
            <a:r>
              <a:rPr lang="en-US" altLang="zh-TW" sz="2000" i="1" smtClean="0">
                <a:latin typeface="Times New Roman" charset="0"/>
              </a:rPr>
              <a:t>T</a:t>
            </a:r>
            <a:r>
              <a:rPr lang="en-US" altLang="zh-TW" sz="2000" i="1" baseline="-25000" smtClean="0">
                <a:latin typeface="Times New Roman" charset="0"/>
              </a:rPr>
              <a:t>s+j-1</a:t>
            </a:r>
            <a:r>
              <a:rPr lang="en-US" altLang="zh-TW" sz="2000" smtClean="0">
                <a:latin typeface="Times New Roman" charset="0"/>
              </a:rPr>
              <a:t>)} = max{</a:t>
            </a:r>
            <a:r>
              <a:rPr lang="en-US" altLang="zh-TW" sz="2000" i="1" smtClean="0">
                <a:latin typeface="Times New Roman" charset="0"/>
              </a:rPr>
              <a:t>G</a:t>
            </a:r>
            <a:r>
              <a:rPr lang="zh-TW" altLang="en-US" sz="2000" smtClean="0">
                <a:latin typeface="Times New Roman" charset="0"/>
              </a:rPr>
              <a:t>’</a:t>
            </a:r>
            <a:r>
              <a:rPr lang="en-US" altLang="zh-TW" sz="2000" smtClean="0">
                <a:latin typeface="Times New Roman" charset="0"/>
              </a:rPr>
              <a:t>(</a:t>
            </a:r>
            <a:r>
              <a:rPr lang="en-US" altLang="zh-TW" sz="2000" i="1" smtClean="0">
                <a:latin typeface="Times New Roman" charset="0"/>
              </a:rPr>
              <a:t>12</a:t>
            </a:r>
            <a:r>
              <a:rPr lang="en-US" altLang="zh-TW" sz="2000" smtClean="0">
                <a:latin typeface="Times New Roman" charset="0"/>
              </a:rPr>
              <a:t>), </a:t>
            </a:r>
            <a:r>
              <a:rPr lang="en-US" altLang="zh-TW" sz="2000" i="1" smtClean="0">
                <a:latin typeface="Times New Roman" charset="0"/>
              </a:rPr>
              <a:t>12</a:t>
            </a:r>
            <a:r>
              <a:rPr lang="en-US" altLang="zh-TW" sz="2000" smtClean="0">
                <a:latin typeface="Times New Roman" charset="0"/>
              </a:rPr>
              <a:t>-</a:t>
            </a:r>
            <a:r>
              <a:rPr lang="en-US" altLang="zh-TW" sz="2000" i="1" smtClean="0">
                <a:latin typeface="Times New Roman" charset="0"/>
              </a:rPr>
              <a:t>B</a:t>
            </a:r>
            <a:r>
              <a:rPr lang="en-US" altLang="zh-TW" sz="2000" smtClean="0">
                <a:latin typeface="Times New Roman" charset="0"/>
              </a:rPr>
              <a:t>(</a:t>
            </a:r>
            <a:r>
              <a:rPr lang="en-US" altLang="zh-TW" sz="2000" i="1" smtClean="0">
                <a:latin typeface="Times New Roman" charset="0"/>
              </a:rPr>
              <a:t>T</a:t>
            </a:r>
            <a:r>
              <a:rPr lang="en-US" altLang="zh-TW" sz="2000" i="1" baseline="-25000" smtClean="0">
                <a:latin typeface="Times New Roman" charset="0"/>
              </a:rPr>
              <a:t>12</a:t>
            </a:r>
            <a:r>
              <a:rPr lang="en-US" altLang="zh-TW" sz="2000" smtClean="0">
                <a:latin typeface="Times New Roman" charset="0"/>
              </a:rPr>
              <a:t>)}= max{1,12-10} = 2.</a:t>
            </a:r>
          </a:p>
        </p:txBody>
      </p:sp>
      <p:graphicFrame>
        <p:nvGraphicFramePr>
          <p:cNvPr id="20004" name="Group 548"/>
          <p:cNvGraphicFramePr>
            <a:graphicFrameLocks noGrp="1"/>
          </p:cNvGraphicFramePr>
          <p:nvPr/>
        </p:nvGraphicFramePr>
        <p:xfrm>
          <a:off x="34925" y="765175"/>
          <a:ext cx="9028113" cy="792276"/>
        </p:xfrm>
        <a:graphic>
          <a:graphicData uri="http://schemas.openxmlformats.org/drawingml/2006/table">
            <a:tbl>
              <a:tblPr/>
              <a:tblGrid>
                <a:gridCol w="288925"/>
                <a:gridCol w="360363"/>
                <a:gridCol w="358775"/>
                <a:gridCol w="360362"/>
                <a:gridCol w="360363"/>
                <a:gridCol w="338137"/>
                <a:gridCol w="365125"/>
                <a:gridCol w="366713"/>
                <a:gridCol w="366712"/>
                <a:gridCol w="368300"/>
                <a:gridCol w="365125"/>
                <a:gridCol w="365125"/>
                <a:gridCol w="366713"/>
                <a:gridCol w="366712"/>
                <a:gridCol w="365125"/>
                <a:gridCol w="368300"/>
                <a:gridCol w="365125"/>
                <a:gridCol w="365125"/>
                <a:gridCol w="368300"/>
                <a:gridCol w="366713"/>
                <a:gridCol w="366712"/>
                <a:gridCol w="366713"/>
                <a:gridCol w="366712"/>
                <a:gridCol w="366713"/>
                <a:gridCol w="365125"/>
              </a:tblGrid>
              <a:tr h="335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12" name="Group 556"/>
          <p:cNvGraphicFramePr>
            <a:graphicFrameLocks noGrp="1"/>
          </p:cNvGraphicFramePr>
          <p:nvPr/>
        </p:nvGraphicFramePr>
        <p:xfrm>
          <a:off x="34925" y="1917700"/>
          <a:ext cx="4681538" cy="804863"/>
        </p:xfrm>
        <a:graphic>
          <a:graphicData uri="http://schemas.openxmlformats.org/drawingml/2006/table">
            <a:tbl>
              <a:tblPr/>
              <a:tblGrid>
                <a:gridCol w="288925"/>
                <a:gridCol w="360363"/>
                <a:gridCol w="358775"/>
                <a:gridCol w="360362"/>
                <a:gridCol w="360363"/>
                <a:gridCol w="360362"/>
                <a:gridCol w="360363"/>
                <a:gridCol w="358775"/>
                <a:gridCol w="360362"/>
                <a:gridCol w="360363"/>
                <a:gridCol w="358775"/>
                <a:gridCol w="361950"/>
                <a:gridCol w="431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98" name="Line 142"/>
          <p:cNvSpPr>
            <a:spLocks noChangeShapeType="1"/>
          </p:cNvSpPr>
          <p:nvPr/>
        </p:nvSpPr>
        <p:spPr bwMode="auto">
          <a:xfrm>
            <a:off x="4500563" y="1522413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599" name="Text Box 143"/>
          <p:cNvSpPr txBox="1">
            <a:spLocks noChangeArrowheads="1"/>
          </p:cNvSpPr>
          <p:nvPr/>
        </p:nvSpPr>
        <p:spPr bwMode="auto">
          <a:xfrm>
            <a:off x="3276600" y="1522413"/>
            <a:ext cx="1081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>
                <a:solidFill>
                  <a:srgbClr val="FF0000"/>
                </a:solidFill>
              </a:rPr>
              <a:t>mismatch</a:t>
            </a:r>
          </a:p>
        </p:txBody>
      </p:sp>
      <p:graphicFrame>
        <p:nvGraphicFramePr>
          <p:cNvPr id="20013" name="Group 557"/>
          <p:cNvGraphicFramePr>
            <a:graphicFrameLocks noGrp="1"/>
          </p:cNvGraphicFramePr>
          <p:nvPr>
            <p:ph sz="half" idx="4294967295"/>
          </p:nvPr>
        </p:nvGraphicFramePr>
        <p:xfrm>
          <a:off x="755650" y="2814638"/>
          <a:ext cx="4645025" cy="825500"/>
        </p:xfrm>
        <a:graphic>
          <a:graphicData uri="http://schemas.openxmlformats.org/drawingml/2006/table">
            <a:tbl>
              <a:tblPr/>
              <a:tblGrid>
                <a:gridCol w="290513"/>
                <a:gridCol w="357187"/>
                <a:gridCol w="368300"/>
                <a:gridCol w="363538"/>
                <a:gridCol w="361950"/>
                <a:gridCol w="363537"/>
                <a:gridCol w="361950"/>
                <a:gridCol w="361950"/>
                <a:gridCol w="363538"/>
                <a:gridCol w="363537"/>
                <a:gridCol w="361950"/>
                <a:gridCol w="363538"/>
                <a:gridCol w="363537"/>
              </a:tblGrid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647" name="Line 191"/>
          <p:cNvSpPr>
            <a:spLocks noChangeShapeType="1"/>
          </p:cNvSpPr>
          <p:nvPr/>
        </p:nvSpPr>
        <p:spPr bwMode="auto">
          <a:xfrm>
            <a:off x="107950" y="35004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0015" name="Group 559"/>
          <p:cNvGraphicFramePr>
            <a:graphicFrameLocks noGrp="1"/>
          </p:cNvGraphicFramePr>
          <p:nvPr/>
        </p:nvGraphicFramePr>
        <p:xfrm>
          <a:off x="6372225" y="3933825"/>
          <a:ext cx="2160588" cy="854075"/>
        </p:xfrm>
        <a:graphic>
          <a:graphicData uri="http://schemas.openxmlformats.org/drawingml/2006/table">
            <a:tbl>
              <a:tblPr/>
              <a:tblGrid>
                <a:gridCol w="433388"/>
                <a:gridCol w="411162"/>
                <a:gridCol w="446088"/>
                <a:gridCol w="436562"/>
                <a:gridCol w="433388"/>
              </a:tblGrid>
              <a:tr h="457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Σ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9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B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019" name="Group 563"/>
          <p:cNvGraphicFramePr>
            <a:graphicFrameLocks noGrp="1"/>
          </p:cNvGraphicFramePr>
          <p:nvPr/>
        </p:nvGraphicFramePr>
        <p:xfrm>
          <a:off x="107950" y="3933825"/>
          <a:ext cx="5759450" cy="1422460"/>
        </p:xfrm>
        <a:graphic>
          <a:graphicData uri="http://schemas.openxmlformats.org/drawingml/2006/table">
            <a:tbl>
              <a:tblPr/>
              <a:tblGrid>
                <a:gridCol w="442913"/>
                <a:gridCol w="444500"/>
                <a:gridCol w="441325"/>
                <a:gridCol w="444500"/>
                <a:gridCol w="442912"/>
                <a:gridCol w="428625"/>
                <a:gridCol w="455613"/>
                <a:gridCol w="441325"/>
                <a:gridCol w="444500"/>
                <a:gridCol w="444500"/>
                <a:gridCol w="439737"/>
                <a:gridCol w="447675"/>
                <a:gridCol w="441325"/>
              </a:tblGrid>
              <a:tr h="3504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680" marB="4568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711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680" marB="4568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16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80" marB="4568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  <a:r>
                        <a:rPr kumimoji="1" lang="zh-TW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</a:p>
                  </a:txBody>
                  <a:tcPr marT="45680" marB="4568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EFA77-A8D6-7F4E-8D29-32786C1CF5DD}" type="slidenum">
              <a:rPr lang="en-US" altLang="zh-TW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5229225"/>
            <a:ext cx="8856662" cy="10080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zh-TW" sz="2000" smtClean="0">
                <a:latin typeface="Times New Roman" charset="0"/>
              </a:rPr>
              <a:t>After moving, we compare </a:t>
            </a:r>
            <a:r>
              <a:rPr lang="en-US" altLang="zh-TW" sz="2000" i="1" smtClean="0">
                <a:latin typeface="Times New Roman" charset="0"/>
              </a:rPr>
              <a:t>T</a:t>
            </a:r>
            <a:r>
              <a:rPr lang="en-US" altLang="zh-TW" sz="2000" smtClean="0">
                <a:latin typeface="Times New Roman" charset="0"/>
              </a:rPr>
              <a:t> and </a:t>
            </a:r>
            <a:r>
              <a:rPr lang="en-US" altLang="zh-TW" sz="2000" i="1" smtClean="0">
                <a:latin typeface="Times New Roman" charset="0"/>
              </a:rPr>
              <a:t>P </a:t>
            </a:r>
            <a:r>
              <a:rPr lang="en-US" altLang="zh-TW" sz="2000" smtClean="0">
                <a:latin typeface="Times New Roman" charset="0"/>
              </a:rPr>
              <a:t>from right to left.  Since </a:t>
            </a:r>
            <a:r>
              <a:rPr lang="en-US" altLang="zh-TW" sz="2000" i="1" smtClean="0">
                <a:latin typeface="Times New Roman" charset="0"/>
              </a:rPr>
              <a:t>T</a:t>
            </a:r>
            <a:r>
              <a:rPr lang="en-US" altLang="zh-TW" sz="2000" i="1" baseline="-25000" smtClean="0">
                <a:latin typeface="Times New Roman" charset="0"/>
              </a:rPr>
              <a:t>14</a:t>
            </a:r>
            <a:r>
              <a:rPr lang="en-US" altLang="zh-TW" sz="2000" smtClean="0">
                <a:latin typeface="Times New Roman" charset="0"/>
              </a:rPr>
              <a:t>=</a:t>
            </a:r>
            <a:r>
              <a:rPr lang="zh-TW" altLang="en-US" sz="2000" smtClean="0">
                <a:latin typeface="Times New Roman" charset="0"/>
              </a:rPr>
              <a:t>“</a:t>
            </a:r>
            <a:r>
              <a:rPr lang="en-US" altLang="zh-TW" sz="2000" smtClean="0">
                <a:latin typeface="Times New Roman" charset="0"/>
              </a:rPr>
              <a:t>T</a:t>
            </a:r>
            <a:r>
              <a:rPr lang="zh-TW" altLang="en-US" sz="2000" smtClean="0">
                <a:latin typeface="Times New Roman" charset="0"/>
              </a:rPr>
              <a:t>”</a:t>
            </a:r>
            <a:r>
              <a:rPr lang="en-US" altLang="zh-TW" sz="2000" smtClean="0">
                <a:latin typeface="Times New Roman" charset="0"/>
              </a:rPr>
              <a:t>≠</a:t>
            </a:r>
            <a:r>
              <a:rPr lang="en-US" altLang="zh-TW" sz="2000" i="1" smtClean="0">
                <a:latin typeface="Times New Roman" charset="0"/>
              </a:rPr>
              <a:t>P</a:t>
            </a:r>
            <a:r>
              <a:rPr lang="en-US" altLang="zh-TW" sz="2000" i="1" baseline="-25000" smtClean="0">
                <a:latin typeface="Times New Roman" charset="0"/>
              </a:rPr>
              <a:t>12</a:t>
            </a:r>
            <a:r>
              <a:rPr lang="en-US" altLang="zh-TW" sz="2000" smtClean="0">
                <a:latin typeface="Times New Roman" charset="0"/>
              </a:rPr>
              <a:t>=</a:t>
            </a:r>
            <a:r>
              <a:rPr lang="zh-TW" altLang="en-US" sz="2000" smtClean="0">
                <a:latin typeface="Times New Roman" charset="0"/>
              </a:rPr>
              <a:t>“</a:t>
            </a:r>
            <a:r>
              <a:rPr lang="en-US" altLang="zh-TW" sz="2000" smtClean="0">
                <a:latin typeface="Times New Roman" charset="0"/>
              </a:rPr>
              <a:t>A</a:t>
            </a:r>
            <a:r>
              <a:rPr lang="zh-TW" altLang="en-US" sz="2000" smtClean="0">
                <a:latin typeface="Times New Roman" charset="0"/>
              </a:rPr>
              <a:t>”</a:t>
            </a:r>
            <a:r>
              <a:rPr lang="en-US" altLang="zh-TW" sz="2000" smtClean="0">
                <a:latin typeface="Times New Roman" charset="0"/>
              </a:rPr>
              <a:t>,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zh-TW" sz="2000" smtClean="0">
                <a:latin typeface="Times New Roman" charset="0"/>
              </a:rPr>
              <a:t> the largest movement = max{</a:t>
            </a:r>
            <a:r>
              <a:rPr lang="en-US" altLang="zh-TW" sz="2000" i="1" smtClean="0">
                <a:latin typeface="Times New Roman" charset="0"/>
              </a:rPr>
              <a:t>G</a:t>
            </a:r>
            <a:r>
              <a:rPr lang="zh-TW" altLang="en-US" sz="2000" smtClean="0">
                <a:latin typeface="Times New Roman" charset="0"/>
              </a:rPr>
              <a:t>’</a:t>
            </a:r>
            <a:r>
              <a:rPr lang="en-US" altLang="zh-TW" sz="2000" smtClean="0">
                <a:latin typeface="Times New Roman" charset="0"/>
              </a:rPr>
              <a:t>(</a:t>
            </a:r>
            <a:r>
              <a:rPr lang="en-US" altLang="zh-TW" sz="2000" i="1" smtClean="0">
                <a:latin typeface="Times New Roman" charset="0"/>
              </a:rPr>
              <a:t>j</a:t>
            </a:r>
            <a:r>
              <a:rPr lang="en-US" altLang="zh-TW" sz="2000" smtClean="0">
                <a:latin typeface="Times New Roman" charset="0"/>
              </a:rPr>
              <a:t>), </a:t>
            </a:r>
            <a:r>
              <a:rPr lang="en-US" altLang="zh-TW" sz="2000" i="1" smtClean="0">
                <a:latin typeface="Times New Roman" charset="0"/>
              </a:rPr>
              <a:t>j</a:t>
            </a:r>
            <a:r>
              <a:rPr lang="en-US" altLang="zh-TW" sz="2000" smtClean="0">
                <a:latin typeface="Times New Roman" charset="0"/>
              </a:rPr>
              <a:t>-</a:t>
            </a:r>
            <a:r>
              <a:rPr lang="en-US" altLang="zh-TW" sz="2000" i="1" smtClean="0">
                <a:latin typeface="Times New Roman" charset="0"/>
              </a:rPr>
              <a:t>B</a:t>
            </a:r>
            <a:r>
              <a:rPr lang="en-US" altLang="zh-TW" sz="2000" smtClean="0">
                <a:latin typeface="Times New Roman" charset="0"/>
              </a:rPr>
              <a:t>(</a:t>
            </a:r>
            <a:r>
              <a:rPr lang="en-US" altLang="zh-TW" sz="2000" i="1" smtClean="0">
                <a:latin typeface="Times New Roman" charset="0"/>
              </a:rPr>
              <a:t>Ts</a:t>
            </a:r>
            <a:r>
              <a:rPr lang="en-US" altLang="zh-TW" sz="2000" smtClean="0">
                <a:latin typeface="Times New Roman" charset="0"/>
              </a:rPr>
              <a:t>+</a:t>
            </a:r>
            <a:r>
              <a:rPr lang="en-US" altLang="zh-TW" sz="2000" i="1" smtClean="0">
                <a:latin typeface="Times New Roman" charset="0"/>
              </a:rPr>
              <a:t>j</a:t>
            </a:r>
            <a:r>
              <a:rPr lang="en-US" altLang="zh-TW" sz="2000" smtClean="0">
                <a:latin typeface="Times New Roman" charset="0"/>
              </a:rPr>
              <a:t>-1)} = max{</a:t>
            </a:r>
            <a:r>
              <a:rPr lang="en-US" altLang="zh-TW" sz="2000" i="1" smtClean="0">
                <a:latin typeface="Times New Roman" charset="0"/>
              </a:rPr>
              <a:t>G</a:t>
            </a:r>
            <a:r>
              <a:rPr lang="zh-TW" altLang="en-US" sz="2000" smtClean="0">
                <a:latin typeface="Times New Roman" charset="0"/>
              </a:rPr>
              <a:t>’</a:t>
            </a:r>
            <a:r>
              <a:rPr lang="en-US" altLang="zh-TW" sz="2000" smtClean="0">
                <a:latin typeface="Times New Roman" charset="0"/>
              </a:rPr>
              <a:t>(</a:t>
            </a:r>
            <a:r>
              <a:rPr lang="en-US" altLang="zh-TW" sz="2000" i="1" smtClean="0">
                <a:latin typeface="Times New Roman" charset="0"/>
              </a:rPr>
              <a:t>12</a:t>
            </a:r>
            <a:r>
              <a:rPr lang="en-US" altLang="zh-TW" sz="2000" smtClean="0">
                <a:latin typeface="Times New Roman" charset="0"/>
              </a:rPr>
              <a:t>), </a:t>
            </a:r>
            <a:r>
              <a:rPr lang="en-US" altLang="zh-TW" sz="2000" i="1" smtClean="0">
                <a:latin typeface="Times New Roman" charset="0"/>
              </a:rPr>
              <a:t>12</a:t>
            </a:r>
            <a:r>
              <a:rPr lang="en-US" altLang="zh-TW" sz="2000" smtClean="0">
                <a:latin typeface="Times New Roman" charset="0"/>
              </a:rPr>
              <a:t>-</a:t>
            </a:r>
            <a:r>
              <a:rPr lang="en-US" altLang="zh-TW" sz="2000" i="1" smtClean="0">
                <a:latin typeface="Times New Roman" charset="0"/>
              </a:rPr>
              <a:t>B</a:t>
            </a:r>
            <a:r>
              <a:rPr lang="en-US" altLang="zh-TW" sz="2000" smtClean="0">
                <a:latin typeface="Times New Roman" charset="0"/>
              </a:rPr>
              <a:t>(</a:t>
            </a:r>
            <a:r>
              <a:rPr lang="en-US" altLang="zh-TW" sz="2000" i="1" smtClean="0">
                <a:latin typeface="Times New Roman" charset="0"/>
              </a:rPr>
              <a:t>T</a:t>
            </a:r>
            <a:r>
              <a:rPr lang="en-US" altLang="zh-TW" sz="2000" i="1" baseline="-25000" smtClean="0">
                <a:latin typeface="Times New Roman" charset="0"/>
              </a:rPr>
              <a:t>14</a:t>
            </a:r>
            <a:r>
              <a:rPr lang="en-US" altLang="zh-TW" sz="2000" smtClean="0">
                <a:latin typeface="Times New Roman" charset="0"/>
              </a:rPr>
              <a:t>)}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zh-TW" sz="2000" smtClean="0">
                <a:latin typeface="Times New Roman" charset="0"/>
              </a:rPr>
              <a:t>                                     = max{1,12-10} = 2.</a:t>
            </a:r>
          </a:p>
        </p:txBody>
      </p:sp>
      <p:graphicFrame>
        <p:nvGraphicFramePr>
          <p:cNvPr id="21796" name="Group 292"/>
          <p:cNvGraphicFramePr>
            <a:graphicFrameLocks noGrp="1"/>
          </p:cNvGraphicFramePr>
          <p:nvPr/>
        </p:nvGraphicFramePr>
        <p:xfrm>
          <a:off x="115888" y="333375"/>
          <a:ext cx="9028112" cy="792276"/>
        </p:xfrm>
        <a:graphic>
          <a:graphicData uri="http://schemas.openxmlformats.org/drawingml/2006/table">
            <a:tbl>
              <a:tblPr/>
              <a:tblGrid>
                <a:gridCol w="288925"/>
                <a:gridCol w="360362"/>
                <a:gridCol w="358775"/>
                <a:gridCol w="360363"/>
                <a:gridCol w="360362"/>
                <a:gridCol w="338138"/>
                <a:gridCol w="365125"/>
                <a:gridCol w="366712"/>
                <a:gridCol w="366713"/>
                <a:gridCol w="368300"/>
                <a:gridCol w="365125"/>
                <a:gridCol w="365125"/>
                <a:gridCol w="366712"/>
                <a:gridCol w="366713"/>
                <a:gridCol w="365125"/>
                <a:gridCol w="368300"/>
                <a:gridCol w="365125"/>
                <a:gridCol w="365125"/>
                <a:gridCol w="368300"/>
                <a:gridCol w="366712"/>
                <a:gridCol w="366713"/>
                <a:gridCol w="366712"/>
                <a:gridCol w="366713"/>
                <a:gridCol w="366712"/>
                <a:gridCol w="365125"/>
              </a:tblGrid>
              <a:tr h="335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16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18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99" name="Group 295"/>
          <p:cNvGraphicFramePr>
            <a:graphicFrameLocks noGrp="1"/>
          </p:cNvGraphicFramePr>
          <p:nvPr/>
        </p:nvGraphicFramePr>
        <p:xfrm>
          <a:off x="835025" y="1544638"/>
          <a:ext cx="4681538" cy="804863"/>
        </p:xfrm>
        <a:graphic>
          <a:graphicData uri="http://schemas.openxmlformats.org/drawingml/2006/table">
            <a:tbl>
              <a:tblPr/>
              <a:tblGrid>
                <a:gridCol w="288925"/>
                <a:gridCol w="360363"/>
                <a:gridCol w="358775"/>
                <a:gridCol w="360362"/>
                <a:gridCol w="360363"/>
                <a:gridCol w="360362"/>
                <a:gridCol w="360363"/>
                <a:gridCol w="358775"/>
                <a:gridCol w="360362"/>
                <a:gridCol w="360363"/>
                <a:gridCol w="358775"/>
                <a:gridCol w="361950"/>
                <a:gridCol w="431800"/>
              </a:tblGrid>
              <a:tr h="4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45" name="Line 141"/>
          <p:cNvSpPr>
            <a:spLocks noChangeShapeType="1"/>
          </p:cNvSpPr>
          <p:nvPr/>
        </p:nvSpPr>
        <p:spPr bwMode="auto">
          <a:xfrm>
            <a:off x="5300663" y="1123950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646" name="Text Box 142"/>
          <p:cNvSpPr txBox="1">
            <a:spLocks noChangeArrowheads="1"/>
          </p:cNvSpPr>
          <p:nvPr/>
        </p:nvSpPr>
        <p:spPr bwMode="auto">
          <a:xfrm>
            <a:off x="4076700" y="1089025"/>
            <a:ext cx="1081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>
                <a:solidFill>
                  <a:srgbClr val="FF0000"/>
                </a:solidFill>
              </a:rPr>
              <a:t>mismatch</a:t>
            </a:r>
          </a:p>
        </p:txBody>
      </p:sp>
      <p:graphicFrame>
        <p:nvGraphicFramePr>
          <p:cNvPr id="21800" name="Group 296"/>
          <p:cNvGraphicFramePr>
            <a:graphicFrameLocks noGrp="1"/>
          </p:cNvGraphicFramePr>
          <p:nvPr/>
        </p:nvGraphicFramePr>
        <p:xfrm>
          <a:off x="1592263" y="2601913"/>
          <a:ext cx="4645025" cy="825500"/>
        </p:xfrm>
        <a:graphic>
          <a:graphicData uri="http://schemas.openxmlformats.org/drawingml/2006/table">
            <a:tbl>
              <a:tblPr/>
              <a:tblGrid>
                <a:gridCol w="290512"/>
                <a:gridCol w="363538"/>
                <a:gridCol w="361950"/>
                <a:gridCol w="363537"/>
                <a:gridCol w="361950"/>
                <a:gridCol w="363538"/>
                <a:gridCol w="361950"/>
                <a:gridCol w="361950"/>
                <a:gridCol w="363537"/>
                <a:gridCol w="363538"/>
                <a:gridCol w="361950"/>
                <a:gridCol w="363537"/>
                <a:gridCol w="363538"/>
              </a:tblGrid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94" name="Line 190"/>
          <p:cNvSpPr>
            <a:spLocks noChangeShapeType="1"/>
          </p:cNvSpPr>
          <p:nvPr/>
        </p:nvSpPr>
        <p:spPr bwMode="auto">
          <a:xfrm>
            <a:off x="765175" y="2995613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695" name="Text Box 191"/>
          <p:cNvSpPr txBox="1">
            <a:spLocks noChangeArrowheads="1"/>
          </p:cNvSpPr>
          <p:nvPr/>
        </p:nvSpPr>
        <p:spPr bwMode="auto">
          <a:xfrm>
            <a:off x="765175" y="2563813"/>
            <a:ext cx="863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b="1"/>
              <a:t>Shift</a:t>
            </a:r>
          </a:p>
        </p:txBody>
      </p:sp>
      <p:graphicFrame>
        <p:nvGraphicFramePr>
          <p:cNvPr id="21801" name="Group 297"/>
          <p:cNvGraphicFramePr>
            <a:graphicFrameLocks noGrp="1"/>
          </p:cNvGraphicFramePr>
          <p:nvPr/>
        </p:nvGraphicFramePr>
        <p:xfrm>
          <a:off x="468313" y="3665538"/>
          <a:ext cx="5759450" cy="1422460"/>
        </p:xfrm>
        <a:graphic>
          <a:graphicData uri="http://schemas.openxmlformats.org/drawingml/2006/table">
            <a:tbl>
              <a:tblPr/>
              <a:tblGrid>
                <a:gridCol w="442912"/>
                <a:gridCol w="444500"/>
                <a:gridCol w="441325"/>
                <a:gridCol w="444500"/>
                <a:gridCol w="442913"/>
                <a:gridCol w="428625"/>
                <a:gridCol w="455612"/>
                <a:gridCol w="441325"/>
                <a:gridCol w="444500"/>
                <a:gridCol w="444500"/>
                <a:gridCol w="439738"/>
                <a:gridCol w="447675"/>
                <a:gridCol w="441325"/>
              </a:tblGrid>
              <a:tr h="3504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j</a:t>
                      </a:r>
                    </a:p>
                  </a:txBody>
                  <a:tcPr marT="45680" marB="4568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711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680" marB="4568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r>
                        <a:rPr kumimoji="1" lang="zh-TW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  <a:endParaRPr kumimoji="1" lang="zh-TW" altLang="en-US" sz="16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80" marB="4568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4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  <a:r>
                        <a:rPr kumimoji="1" lang="zh-TW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’</a:t>
                      </a:r>
                    </a:p>
                  </a:txBody>
                  <a:tcPr marT="45680" marB="4568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79" name="Group 375"/>
          <p:cNvGraphicFramePr>
            <a:graphicFrameLocks noGrp="1"/>
          </p:cNvGraphicFramePr>
          <p:nvPr/>
        </p:nvGraphicFramePr>
        <p:xfrm>
          <a:off x="6588125" y="3657600"/>
          <a:ext cx="2160588" cy="854075"/>
        </p:xfrm>
        <a:graphic>
          <a:graphicData uri="http://schemas.openxmlformats.org/drawingml/2006/table">
            <a:tbl>
              <a:tblPr/>
              <a:tblGrid>
                <a:gridCol w="433388"/>
                <a:gridCol w="411162"/>
                <a:gridCol w="446088"/>
                <a:gridCol w="436562"/>
                <a:gridCol w="433388"/>
              </a:tblGrid>
              <a:tr h="457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新細明體" charset="0"/>
                        </a:rPr>
                        <a:t>Σ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9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B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编号占位符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9pPr>
          </a:lstStyle>
          <a:p>
            <a:pPr>
              <a:defRPr/>
            </a:pPr>
            <a:fld id="{F2EB1381-3067-B147-BA7C-A7B54B5186EF}" type="slidenum">
              <a:rPr lang="en-US" altLang="zh-TW" sz="1400">
                <a:latin typeface="Arial" charset="0"/>
              </a:rPr>
              <a:pPr>
                <a:defRPr/>
              </a:pPr>
              <a:t>48</a:t>
            </a:fld>
            <a:endParaRPr lang="en-US" altLang="zh-TW" sz="1400">
              <a:latin typeface="Arial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pPr>
              <a:defRPr/>
            </a:pPr>
            <a:r>
              <a:rPr lang="en-US" altLang="zh-TW" b="1">
                <a:latin typeface="Times New Roman" charset="0"/>
                <a:ea typeface="新細明體" charset="0"/>
                <a:cs typeface="新細明體" charset="0"/>
              </a:rPr>
              <a:t>Time Complexity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4713287"/>
          </a:xfrm>
        </p:spPr>
        <p:txBody>
          <a:bodyPr/>
          <a:lstStyle/>
          <a:p>
            <a:pPr>
              <a:defRPr/>
            </a:pP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The preprocessing phase in O(</a:t>
            </a:r>
            <a:r>
              <a:rPr lang="en-US" altLang="zh-TW" sz="2800" i="1">
                <a:latin typeface="Times New Roman" charset="0"/>
                <a:ea typeface="新細明體" charset="0"/>
                <a:cs typeface="新細明體" charset="0"/>
              </a:rPr>
              <a:t>m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+Σ) time and space complexity and searching phase in </a:t>
            </a:r>
            <a:r>
              <a:rPr lang="en-US" altLang="zh-TW" sz="2800" b="1" i="1">
                <a:latin typeface="Times New Roman" charset="0"/>
                <a:ea typeface="新細明體" charset="0"/>
                <a:cs typeface="新細明體" charset="0"/>
              </a:rPr>
              <a:t>O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(</a:t>
            </a:r>
            <a:r>
              <a:rPr lang="en-US" altLang="zh-TW" sz="2800" i="1">
                <a:latin typeface="Times New Roman" charset="0"/>
                <a:ea typeface="新細明體" charset="0"/>
                <a:cs typeface="新細明體" charset="0"/>
              </a:rPr>
              <a:t>mn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) time complexity.</a:t>
            </a:r>
          </a:p>
          <a:p>
            <a:pPr>
              <a:buFontTx/>
              <a:buNone/>
              <a:defRPr/>
            </a:pP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 </a:t>
            </a:r>
          </a:p>
          <a:p>
            <a:pPr>
              <a:defRPr/>
            </a:pP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The worst case time complexity for the </a:t>
            </a:r>
            <a:r>
              <a:rPr lang="en-US" altLang="zh-TW" sz="2800" b="1" i="1">
                <a:latin typeface="Times New Roman" charset="0"/>
                <a:ea typeface="新細明體" charset="0"/>
                <a:cs typeface="新細明體" charset="0"/>
              </a:rPr>
              <a:t>Boyer-Moore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 method would be </a:t>
            </a:r>
            <a:r>
              <a:rPr lang="en-US" altLang="zh-TW" sz="2800" i="1">
                <a:latin typeface="Times New Roman" charset="0"/>
                <a:ea typeface="新細明體" charset="0"/>
                <a:cs typeface="新細明體" charset="0"/>
              </a:rPr>
              <a:t>O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((</a:t>
            </a:r>
            <a:r>
              <a:rPr lang="en-US" altLang="zh-TW" sz="2800" i="1">
                <a:latin typeface="Times New Roman" charset="0"/>
                <a:ea typeface="新細明體" charset="0"/>
                <a:cs typeface="新細明體" charset="0"/>
              </a:rPr>
              <a:t>n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-</a:t>
            </a:r>
            <a:r>
              <a:rPr lang="en-US" altLang="zh-TW" sz="2800" i="1">
                <a:latin typeface="Times New Roman" charset="0"/>
                <a:ea typeface="新細明體" charset="0"/>
                <a:cs typeface="新細明體" charset="0"/>
              </a:rPr>
              <a:t>m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+1)</a:t>
            </a:r>
            <a:r>
              <a:rPr lang="en-US" altLang="zh-TW" sz="2800" i="1">
                <a:latin typeface="Times New Roman" charset="0"/>
                <a:ea typeface="新細明體" charset="0"/>
                <a:cs typeface="新細明體" charset="0"/>
              </a:rPr>
              <a:t>m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).</a:t>
            </a:r>
          </a:p>
          <a:p>
            <a:pPr>
              <a:defRPr/>
            </a:pPr>
            <a:endParaRPr lang="en-US" altLang="zh-TW" sz="2800">
              <a:latin typeface="Times New Roman" charset="0"/>
              <a:ea typeface="新細明體" charset="0"/>
              <a:cs typeface="新細明體" charset="0"/>
            </a:endParaRPr>
          </a:p>
          <a:p>
            <a:pPr>
              <a:defRPr/>
            </a:pP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It was proved that this algorithm has </a:t>
            </a:r>
            <a:r>
              <a:rPr lang="en-US" altLang="zh-TW" sz="2800" i="1">
                <a:latin typeface="Times New Roman" charset="0"/>
                <a:ea typeface="新細明體" charset="0"/>
                <a:cs typeface="新細明體" charset="0"/>
              </a:rPr>
              <a:t>O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(</a:t>
            </a:r>
            <a:r>
              <a:rPr lang="en-US" altLang="zh-TW" sz="2800" i="1">
                <a:latin typeface="Times New Roman" charset="0"/>
                <a:ea typeface="新細明體" charset="0"/>
                <a:cs typeface="新細明體" charset="0"/>
              </a:rPr>
              <a:t>m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) comparisons when </a:t>
            </a:r>
            <a:r>
              <a:rPr lang="en-US" altLang="zh-TW" sz="2800" i="1">
                <a:latin typeface="Times New Roman" charset="0"/>
                <a:ea typeface="新細明體" charset="0"/>
                <a:cs typeface="新細明體" charset="0"/>
              </a:rPr>
              <a:t>P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 is not in </a:t>
            </a:r>
            <a:r>
              <a:rPr lang="en-US" altLang="zh-TW" sz="2800" i="1">
                <a:latin typeface="Times New Roman" charset="0"/>
                <a:ea typeface="新細明體" charset="0"/>
                <a:cs typeface="新細明體" charset="0"/>
              </a:rPr>
              <a:t>T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.  However, this algorithm has </a:t>
            </a:r>
            <a:r>
              <a:rPr lang="en-US" altLang="zh-TW" sz="2800" i="1">
                <a:latin typeface="Times New Roman" charset="0"/>
                <a:ea typeface="新細明體" charset="0"/>
                <a:cs typeface="新細明體" charset="0"/>
              </a:rPr>
              <a:t>O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(</a:t>
            </a:r>
            <a:r>
              <a:rPr lang="en-US" altLang="zh-TW" sz="2800" i="1">
                <a:latin typeface="Times New Roman" charset="0"/>
                <a:ea typeface="新細明體" charset="0"/>
                <a:cs typeface="新細明體" charset="0"/>
              </a:rPr>
              <a:t>mn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) comparisons when </a:t>
            </a:r>
            <a:r>
              <a:rPr lang="en-US" altLang="zh-TW" sz="2800" i="1">
                <a:latin typeface="Times New Roman" charset="0"/>
                <a:ea typeface="新細明體" charset="0"/>
                <a:cs typeface="新細明體" charset="0"/>
              </a:rPr>
              <a:t>P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 is in </a:t>
            </a:r>
            <a:r>
              <a:rPr lang="en-US" altLang="zh-TW" sz="2800" i="1">
                <a:latin typeface="Times New Roman" charset="0"/>
                <a:ea typeface="新細明體" charset="0"/>
                <a:cs typeface="新細明體" charset="0"/>
              </a:rPr>
              <a:t>T</a:t>
            </a:r>
            <a:r>
              <a:rPr lang="en-US" altLang="zh-TW" sz="2800">
                <a:latin typeface="Times New Roman" charset="0"/>
                <a:ea typeface="新細明體" charset="0"/>
                <a:cs typeface="新細明體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编号占位符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9pPr>
          </a:lstStyle>
          <a:p>
            <a:pPr>
              <a:defRPr/>
            </a:pPr>
            <a:fld id="{867EF94D-5E74-314F-A2AE-3D0A1C1D872E}" type="slidenum">
              <a:rPr lang="en-US" altLang="zh-TW" sz="1400">
                <a:latin typeface="Arial" charset="0"/>
              </a:rPr>
              <a:pPr>
                <a:defRPr/>
              </a:pPr>
              <a:t>49</a:t>
            </a:fld>
            <a:endParaRPr lang="en-US" altLang="zh-TW" sz="1400">
              <a:latin typeface="Arial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44450"/>
            <a:ext cx="8229600" cy="850900"/>
          </a:xfrm>
        </p:spPr>
        <p:txBody>
          <a:bodyPr/>
          <a:lstStyle/>
          <a:p>
            <a:pPr>
              <a:defRPr/>
            </a:pPr>
            <a:r>
              <a:rPr lang="en-US" altLang="zh-TW" b="1">
                <a:latin typeface="Times New Roman" charset="0"/>
                <a:ea typeface="新細明體" charset="0"/>
                <a:cs typeface="新細明體" charset="0"/>
              </a:rPr>
              <a:t>Reference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435975" cy="5976938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Algorithms for finding patterns in strings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 , AHO, A.V., </a:t>
            </a: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Handbook of Theoretical Computer Science</a:t>
            </a:r>
            <a:r>
              <a:rPr lang="en-US" altLang="zh-TW" sz="1800" i="1">
                <a:latin typeface="Times New Roman" charset="0"/>
                <a:ea typeface="新細明體" charset="0"/>
                <a:cs typeface="新細明體" charset="0"/>
              </a:rPr>
              <a:t> 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,Volume A </a:t>
            </a:r>
            <a:r>
              <a:rPr lang="en-US" altLang="zh-TW" sz="1800" i="1">
                <a:latin typeface="Times New Roman" charset="0"/>
                <a:ea typeface="新細明體" charset="0"/>
                <a:cs typeface="新細明體" charset="0"/>
              </a:rPr>
              <a:t>,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Chapter 5 Elsevier , Amsterdam , 1990, pp. 255-300.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Computer algorithms: string pattern matching strategies</a:t>
            </a:r>
            <a:r>
              <a:rPr lang="en-US" altLang="zh-TW" sz="1800" i="1">
                <a:latin typeface="Times New Roman" charset="0"/>
                <a:ea typeface="新細明體" charset="0"/>
                <a:cs typeface="新細明體" charset="0"/>
              </a:rPr>
              <a:t> 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, Jun-ichi, A.</a:t>
            </a:r>
            <a:r>
              <a:rPr lang="en-US" altLang="zh-TW" sz="1800">
                <a:latin typeface="Arial" charset="0"/>
                <a:ea typeface="新細明體" charset="0"/>
                <a:cs typeface="新細明體" charset="0"/>
              </a:rPr>
              <a:t> 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, IEEE Computer Society Press , 1994.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Computer Algorithms: Introduction to Design and Analysis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 , BAASE, S. and VAN GELDER, A. , </a:t>
            </a: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Addison-Wesley Publishing Company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 , Chapter 11 , 1999.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Indexing and Searching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 , BAEZA-YATES, R. , NAVARRO, G. and RIBEIRO-NETO, B. , </a:t>
            </a: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Modern Information Retrieval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 , Chapter 8 , 1999 , pp. 191-228.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Éléments d'algorithmique</a:t>
            </a:r>
            <a:r>
              <a:rPr lang="en-US" altLang="zh-TW" sz="1800" i="1">
                <a:latin typeface="Times New Roman" charset="0"/>
                <a:ea typeface="新細明體" charset="0"/>
                <a:cs typeface="新細明體" charset="0"/>
              </a:rPr>
              <a:t> 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, BEAUQUIER, D., BERSTEL, J. and CHRÉTIENNE, P., Masson Paris , Chapter 10 , 1992 , pp. 337-377.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A fast string searching algorithm , 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BOYER R.S. and MOORE J.S. ,  </a:t>
            </a: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Communications of the ACM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 , Vol 20</a:t>
            </a:r>
            <a:r>
              <a:rPr lang="en-US" altLang="zh-TW" sz="1800" i="1">
                <a:latin typeface="Times New Roman" charset="0"/>
                <a:ea typeface="新細明體" charset="0"/>
                <a:cs typeface="新細明體" charset="0"/>
              </a:rPr>
              <a:t> 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,</a:t>
            </a:r>
            <a:r>
              <a:rPr lang="en-US" altLang="zh-TW" sz="1800" i="1">
                <a:latin typeface="Times New Roman" charset="0"/>
                <a:ea typeface="新細明體" charset="0"/>
                <a:cs typeface="新細明體" charset="0"/>
              </a:rPr>
              <a:t> 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1977 , pp. 762-772 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Tight bounds on the complexity of the Boyer-Moore pattern matching algorithm 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, COLE, R., </a:t>
            </a: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SIAM Journal on Computing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 , Vol 23 , 1994 , pp. 1075-1091.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Introduction to Algorithms</a:t>
            </a:r>
            <a:r>
              <a:rPr lang="en-US" altLang="zh-TW" sz="1800" i="1">
                <a:latin typeface="Times New Roman" charset="0"/>
                <a:ea typeface="新細明體" charset="0"/>
                <a:cs typeface="新細明體" charset="0"/>
              </a:rPr>
              <a:t> 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, CORMEN, T.H. , LEISERSON, C.E. and RIVEST, R.L. , </a:t>
            </a: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The MIT Press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 , Chapter 34 , 1990 , pp. 853-885.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Off-line serial exact string searching 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, CROCHEMORE, M. , </a:t>
            </a: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Pattern Matching Algorithms 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, Chapter 1 , 1997 , pp 1-53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Pattern Matching in Strings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 , CROCHEMORE, M. and HANCART, C. , </a:t>
            </a:r>
            <a:r>
              <a:rPr lang="en-US" altLang="zh-TW" sz="1800" b="1">
                <a:latin typeface="Times New Roman" charset="0"/>
                <a:ea typeface="新細明體" charset="0"/>
                <a:cs typeface="新細明體" charset="0"/>
              </a:rPr>
              <a:t>Algorithms and Theory of Computation Handbook</a:t>
            </a:r>
            <a:r>
              <a:rPr lang="en-US" altLang="zh-TW" sz="1800">
                <a:latin typeface="Times New Roman" charset="0"/>
                <a:ea typeface="新細明體" charset="0"/>
                <a:cs typeface="新細明體" charset="0"/>
              </a:rPr>
              <a:t> , Chapter 11, 1999 , pp. 11-1-11-28.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7AB7BD-2011-4746-BF08-A6AE9F43E584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sz="4000" b="1" dirty="0" smtClean="0">
                <a:latin typeface="Times New Roman" charset="0"/>
                <a:ea typeface="SimHei" charset="0"/>
                <a:cs typeface="SimHei" charset="0"/>
              </a:rPr>
              <a:t>Character </a:t>
            </a:r>
            <a:r>
              <a:rPr lang="en-US" altLang="zh-TW" sz="4000" b="1" smtClean="0">
                <a:latin typeface="Times New Roman" charset="0"/>
                <a:ea typeface="SimHei" charset="0"/>
                <a:cs typeface="SimHei" charset="0"/>
              </a:rPr>
              <a:t>Matching </a:t>
            </a:r>
            <a:r>
              <a:rPr lang="en-US" altLang="zh-TW" sz="4000" b="1" smtClean="0">
                <a:latin typeface="Times New Roman" charset="0"/>
              </a:rPr>
              <a:t>Rule</a:t>
            </a:r>
            <a:endParaRPr lang="en-US" altLang="zh-TW" sz="4000" b="1" dirty="0" smtClean="0">
              <a:latin typeface="Times New Roman" charset="0"/>
              <a:ea typeface="SimHei" charset="0"/>
              <a:cs typeface="SimHei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291513" cy="5000625"/>
          </a:xfrm>
        </p:spPr>
        <p:txBody>
          <a:bodyPr/>
          <a:lstStyle/>
          <a:p>
            <a:pPr>
              <a:defRPr/>
            </a:pPr>
            <a:r>
              <a:rPr lang="en-US" altLang="zh-TW" sz="2800" smtClean="0">
                <a:latin typeface="Times New Roman" charset="0"/>
              </a:rPr>
              <a:t>Bad character rule uses Rule 2-1 (Character Matching Rule).</a:t>
            </a:r>
          </a:p>
          <a:p>
            <a:pPr>
              <a:defRPr/>
            </a:pPr>
            <a:r>
              <a:rPr lang="en-US" altLang="zh-TW" sz="2800" smtClean="0">
                <a:latin typeface="Times New Roman" charset="0"/>
              </a:rPr>
              <a:t>For any character </a:t>
            </a:r>
            <a:r>
              <a:rPr lang="en-US" altLang="zh-TW" sz="2800" i="1" smtClean="0">
                <a:latin typeface="Times New Roman" charset="0"/>
              </a:rPr>
              <a:t>x</a:t>
            </a:r>
            <a:r>
              <a:rPr lang="en-US" altLang="zh-TW" sz="2800" smtClean="0">
                <a:latin typeface="Times New Roman" charset="0"/>
              </a:rPr>
              <a:t> in </a:t>
            </a:r>
            <a:r>
              <a:rPr lang="en-US" altLang="zh-TW" sz="2800" i="1" smtClean="0">
                <a:latin typeface="Times New Roman" charset="0"/>
              </a:rPr>
              <a:t>T</a:t>
            </a:r>
            <a:r>
              <a:rPr lang="en-US" altLang="zh-TW" sz="2800" smtClean="0">
                <a:latin typeface="Times New Roman" charset="0"/>
              </a:rPr>
              <a:t>, find the nearest </a:t>
            </a:r>
            <a:r>
              <a:rPr lang="en-US" altLang="zh-TW" sz="2800" i="1" smtClean="0">
                <a:latin typeface="Times New Roman" charset="0"/>
              </a:rPr>
              <a:t>x</a:t>
            </a:r>
            <a:r>
              <a:rPr lang="en-US" altLang="zh-TW" sz="2800" smtClean="0">
                <a:latin typeface="Times New Roman" charset="0"/>
              </a:rPr>
              <a:t> in </a:t>
            </a:r>
            <a:r>
              <a:rPr lang="en-US" altLang="zh-TW" sz="2800" i="1" smtClean="0">
                <a:latin typeface="Times New Roman" charset="0"/>
              </a:rPr>
              <a:t>P</a:t>
            </a:r>
            <a:r>
              <a:rPr lang="en-US" altLang="zh-TW" sz="2800" smtClean="0">
                <a:latin typeface="Times New Roman" charset="0"/>
              </a:rPr>
              <a:t> which is to the left of </a:t>
            </a:r>
            <a:r>
              <a:rPr lang="en-US" altLang="zh-TW" sz="2800" i="1" smtClean="0">
                <a:latin typeface="Times New Roman" charset="0"/>
              </a:rPr>
              <a:t>x</a:t>
            </a:r>
            <a:r>
              <a:rPr lang="en-US" altLang="zh-TW" sz="2800" smtClean="0">
                <a:latin typeface="Times New Roman" charset="0"/>
              </a:rPr>
              <a:t> in </a:t>
            </a:r>
            <a:r>
              <a:rPr lang="en-US" altLang="zh-TW" sz="2800" i="1" smtClean="0">
                <a:latin typeface="Times New Roman" charset="0"/>
              </a:rPr>
              <a:t>T</a:t>
            </a:r>
            <a:r>
              <a:rPr lang="en-US" altLang="zh-TW" sz="2800" smtClean="0">
                <a:latin typeface="Times New Roman" charset="0"/>
              </a:rPr>
              <a:t>. </a:t>
            </a:r>
          </a:p>
          <a:p>
            <a:pPr>
              <a:defRPr/>
            </a:pPr>
            <a:endParaRPr lang="zh-TW" altLang="en-US" sz="2800" smtClean="0">
              <a:latin typeface="Times New Roman" charset="0"/>
            </a:endParaRPr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3825875"/>
          <a:ext cx="72961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Visio" r:id="rId4" imgW="5473700" imgH="1219200" progId="Visio.Drawing.11">
                  <p:embed/>
                </p:oleObj>
              </mc:Choice>
              <mc:Fallback>
                <p:oleObj name="Visio" r:id="rId4" imgW="5473700" imgH="12192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25875"/>
                        <a:ext cx="729615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编号占位符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新細明體" charset="0"/>
                <a:cs typeface="新細明體" charset="0"/>
              </a:defRPr>
            </a:lvl9pPr>
          </a:lstStyle>
          <a:p>
            <a:pPr>
              <a:defRPr/>
            </a:pPr>
            <a:fld id="{0D51DAE4-0E38-9A4D-BE19-A999C374FBAD}" type="slidenum">
              <a:rPr lang="en-US" altLang="zh-TW" sz="1400">
                <a:latin typeface="Arial" charset="0"/>
              </a:rPr>
              <a:pPr>
                <a:defRPr/>
              </a:pPr>
              <a:t>50</a:t>
            </a:fld>
            <a:endParaRPr lang="en-US" altLang="zh-TW" sz="1400">
              <a:latin typeface="Arial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59765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TW" sz="1700" b="1" smtClean="0">
                <a:latin typeface="Times New Roman" charset="0"/>
              </a:rPr>
              <a:t>Pattern matching and text compression algorithms</a:t>
            </a:r>
            <a:r>
              <a:rPr lang="en-US" altLang="zh-TW" sz="1700" smtClean="0">
                <a:latin typeface="Times New Roman" charset="0"/>
              </a:rPr>
              <a:t> , CROCHEMORE, M. and  LECROQ, T. , </a:t>
            </a:r>
            <a:r>
              <a:rPr lang="en-US" altLang="zh-TW" sz="1700" b="1" smtClean="0">
                <a:latin typeface="Times New Roman" charset="0"/>
              </a:rPr>
              <a:t>CRC Computer Science and Engineering Handbook </a:t>
            </a:r>
            <a:r>
              <a:rPr lang="en-US" altLang="zh-TW" sz="1700" smtClean="0">
                <a:latin typeface="Times New Roman" charset="0"/>
              </a:rPr>
              <a:t>, Chapter 8 , 1996 , pp. 162-202.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700" b="1" smtClean="0">
                <a:latin typeface="Times New Roman" charset="0"/>
              </a:rPr>
              <a:t>Text Algorithms</a:t>
            </a:r>
            <a:r>
              <a:rPr lang="en-US" altLang="zh-TW" sz="1700" smtClean="0">
                <a:latin typeface="Times New Roman" charset="0"/>
              </a:rPr>
              <a:t>, CROCHEMORE, M. and RYTTER, W., </a:t>
            </a:r>
            <a:r>
              <a:rPr lang="en-US" altLang="zh-TW" sz="1700" b="1" smtClean="0">
                <a:latin typeface="Times New Roman" charset="0"/>
              </a:rPr>
              <a:t>Oxford University Press</a:t>
            </a:r>
            <a:r>
              <a:rPr lang="en-US" altLang="zh-TW" sz="1700" smtClean="0">
                <a:latin typeface="Times New Roman" charset="0"/>
              </a:rPr>
              <a:t> , 1994.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700" b="1" smtClean="0">
                <a:latin typeface="Times New Roman" charset="0"/>
              </a:rPr>
              <a:t>Handbook of Algorithms and Data Structures in Pascal and C</a:t>
            </a:r>
            <a:r>
              <a:rPr lang="en-US" altLang="zh-TW" sz="1700" smtClean="0">
                <a:latin typeface="Times New Roman" charset="0"/>
              </a:rPr>
              <a:t>, GONNET, G.H. and BAEZA-YATES, R.A. , </a:t>
            </a:r>
            <a:r>
              <a:rPr lang="en-US" altLang="zh-TW" sz="1700" b="1" smtClean="0">
                <a:latin typeface="Times New Roman" charset="0"/>
              </a:rPr>
              <a:t>Addison-Wesley Publishing Company</a:t>
            </a:r>
            <a:r>
              <a:rPr lang="en-US" altLang="zh-TW" sz="1700" smtClean="0">
                <a:latin typeface="Times New Roman" charset="0"/>
              </a:rPr>
              <a:t> , Chapter 7 , 1991 , pp. 251-288,.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700" b="1" smtClean="0">
                <a:latin typeface="Times New Roman" charset="0"/>
              </a:rPr>
              <a:t>Data Structures and Algorithms in JAVA</a:t>
            </a:r>
            <a:r>
              <a:rPr lang="en-US" altLang="zh-TW" sz="1700" i="1" smtClean="0">
                <a:latin typeface="Times New Roman" charset="0"/>
              </a:rPr>
              <a:t> </a:t>
            </a:r>
            <a:r>
              <a:rPr lang="en-US" altLang="zh-TW" sz="1700" smtClean="0">
                <a:latin typeface="Times New Roman" charset="0"/>
              </a:rPr>
              <a:t>, GOODRICH, M.T. and TAMASSIA, R. , </a:t>
            </a:r>
            <a:r>
              <a:rPr lang="en-US" altLang="zh-TW" sz="1700" b="1" smtClean="0">
                <a:latin typeface="Times New Roman" charset="0"/>
              </a:rPr>
              <a:t>John Wiley &amp; Sons</a:t>
            </a:r>
            <a:r>
              <a:rPr lang="en-US" altLang="zh-TW" sz="1700" smtClean="0">
                <a:latin typeface="Times New Roman" charset="0"/>
              </a:rPr>
              <a:t> , Chapter 11 , 1998 , pp. 441-467.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700" b="1" smtClean="0">
                <a:latin typeface="Times New Roman" charset="0"/>
              </a:rPr>
              <a:t>Algorithms on strings, trees</a:t>
            </a:r>
            <a:r>
              <a:rPr lang="en-US" altLang="zh-TW" sz="1700" smtClean="0">
                <a:latin typeface="Times New Roman" charset="0"/>
              </a:rPr>
              <a:t> , GUSFIELD, D. , </a:t>
            </a:r>
            <a:r>
              <a:rPr lang="en-US" altLang="zh-TW" sz="1700" b="1" smtClean="0">
                <a:latin typeface="Times New Roman" charset="0"/>
              </a:rPr>
              <a:t>Cambridge University Press</a:t>
            </a:r>
            <a:r>
              <a:rPr lang="en-US" altLang="zh-TW" sz="1700" smtClean="0">
                <a:latin typeface="Times New Roman" charset="0"/>
              </a:rPr>
              <a:t> , 1997.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700" b="1" smtClean="0">
                <a:latin typeface="Times New Roman" charset="0"/>
              </a:rPr>
              <a:t>Analyse exacte et en moyenne d'algorithmes de recherche d'un motif dans un texte</a:t>
            </a:r>
            <a:r>
              <a:rPr lang="en-US" altLang="zh-TW" sz="1700" smtClean="0">
                <a:latin typeface="Times New Roman" charset="0"/>
              </a:rPr>
              <a:t> , HANCART, C., University Paris 7, France , 1993.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700" b="1" smtClean="0">
                <a:latin typeface="Times New Roman" charset="0"/>
              </a:rPr>
              <a:t>Fast pattern matching in strings</a:t>
            </a:r>
            <a:r>
              <a:rPr lang="en-US" altLang="zh-TW" sz="1700" smtClean="0">
                <a:latin typeface="Times New Roman" charset="0"/>
              </a:rPr>
              <a:t> , KNUTH, D.E. , MORRIS, J.H. and PRATT, V.R. , </a:t>
            </a:r>
            <a:r>
              <a:rPr lang="en-US" altLang="zh-TW" sz="1700" b="1" smtClean="0">
                <a:latin typeface="Times New Roman" charset="0"/>
              </a:rPr>
              <a:t>SIAM Journal on Computing</a:t>
            </a:r>
            <a:r>
              <a:rPr lang="en-US" altLang="zh-TW" sz="1700" smtClean="0">
                <a:latin typeface="Times New Roman" charset="0"/>
              </a:rPr>
              <a:t> , 1977 , pp.323-350.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700" smtClean="0">
                <a:latin typeface="Times New Roman" charset="0"/>
              </a:rPr>
              <a:t>LECROQ, T., 1992, </a:t>
            </a:r>
            <a:r>
              <a:rPr lang="en-US" altLang="zh-TW" sz="1700" i="1" smtClean="0">
                <a:latin typeface="Times New Roman" charset="0"/>
              </a:rPr>
              <a:t>Recherches de mot</a:t>
            </a:r>
            <a:r>
              <a:rPr lang="en-US" altLang="zh-TW" sz="1700" smtClean="0">
                <a:latin typeface="Times New Roman" charset="0"/>
              </a:rPr>
              <a:t>,. Thesis, University of Orléans, France.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700" b="1" smtClean="0">
                <a:latin typeface="Times New Roman" charset="0"/>
              </a:rPr>
              <a:t>Experimental results on string matching algorithms</a:t>
            </a:r>
            <a:r>
              <a:rPr lang="en-US" altLang="zh-TW" sz="1700" smtClean="0">
                <a:latin typeface="Times New Roman" charset="0"/>
              </a:rPr>
              <a:t> , LECROQ, T. , </a:t>
            </a:r>
            <a:r>
              <a:rPr lang="en-US" altLang="zh-TW" sz="1700" b="1" smtClean="0">
                <a:latin typeface="Times New Roman" charset="0"/>
              </a:rPr>
              <a:t>Software - Practice &amp; Experience</a:t>
            </a:r>
            <a:r>
              <a:rPr lang="en-US" altLang="zh-TW" sz="1700" smtClean="0">
                <a:latin typeface="Times New Roman" charset="0"/>
              </a:rPr>
              <a:t> , Vol 25 , 1995 , pp. 727-765.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700" b="1" smtClean="0">
                <a:latin typeface="Times New Roman" charset="0"/>
              </a:rPr>
              <a:t>Algorithms</a:t>
            </a:r>
            <a:r>
              <a:rPr lang="en-US" altLang="zh-TW" sz="1700" smtClean="0">
                <a:latin typeface="Times New Roman" charset="0"/>
              </a:rPr>
              <a:t> , SEDGEWICK, R. , </a:t>
            </a:r>
            <a:r>
              <a:rPr lang="en-US" altLang="zh-TW" sz="1700" b="1" smtClean="0">
                <a:latin typeface="Times New Roman" charset="0"/>
              </a:rPr>
              <a:t>Addison-Wesley Publishing Company</a:t>
            </a:r>
            <a:r>
              <a:rPr lang="en-US" altLang="zh-TW" sz="1700" smtClean="0">
                <a:latin typeface="Times New Roman" charset="0"/>
              </a:rPr>
              <a:t> , Chapter 19 , 1988 , pp. 277-292.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700" b="1" smtClean="0">
                <a:latin typeface="Times New Roman" charset="0"/>
              </a:rPr>
              <a:t>Algorithms in C</a:t>
            </a:r>
            <a:r>
              <a:rPr lang="en-US" altLang="zh-TW" sz="1700" smtClean="0">
                <a:latin typeface="Times New Roman" charset="0"/>
              </a:rPr>
              <a:t> , SEDGEWICK, R. , </a:t>
            </a:r>
            <a:r>
              <a:rPr lang="en-US" altLang="zh-TW" sz="1700" b="1" smtClean="0">
                <a:latin typeface="Times New Roman" charset="0"/>
              </a:rPr>
              <a:t>Addison-Wesley Publishing Company</a:t>
            </a:r>
            <a:r>
              <a:rPr lang="en-US" altLang="zh-TW" sz="1700" smtClean="0">
                <a:latin typeface="Times New Roman" charset="0"/>
              </a:rPr>
              <a:t> , Chapter 19 , 1988.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700" b="1" smtClean="0">
                <a:latin typeface="Times New Roman" charset="0"/>
              </a:rPr>
              <a:t>String Searching Algorithms</a:t>
            </a:r>
            <a:r>
              <a:rPr lang="en-US" altLang="zh-TW" sz="1700" smtClean="0">
                <a:latin typeface="Times New Roman" charset="0"/>
              </a:rPr>
              <a:t> , STEPHEN, G.A. , World Scientific , 1994.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700" b="1" smtClean="0">
                <a:latin typeface="Times New Roman" charset="0"/>
              </a:rPr>
              <a:t>Taxonomies and Toolkits of Regular Language Algorithms , </a:t>
            </a:r>
            <a:r>
              <a:rPr lang="en-US" altLang="zh-TW" sz="1700" smtClean="0">
                <a:latin typeface="Times New Roman" charset="0"/>
              </a:rPr>
              <a:t>WATSON, B.W. , </a:t>
            </a:r>
            <a:r>
              <a:rPr lang="en-US" altLang="zh-TW" sz="1700" b="1" smtClean="0">
                <a:latin typeface="Times New Roman" charset="0"/>
              </a:rPr>
              <a:t>Eindhoven University of Technology</a:t>
            </a:r>
            <a:r>
              <a:rPr lang="en-US" altLang="zh-TW" sz="1700" smtClean="0">
                <a:latin typeface="Times New Roman" charset="0"/>
              </a:rPr>
              <a:t> , 1995.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1700" b="1" smtClean="0">
                <a:latin typeface="Times New Roman" charset="0"/>
              </a:rPr>
              <a:t>Algorithms &amp; Data Structures</a:t>
            </a:r>
            <a:r>
              <a:rPr lang="en-US" altLang="zh-TW" sz="1700" i="1" smtClean="0">
                <a:latin typeface="Times New Roman" charset="0"/>
              </a:rPr>
              <a:t> </a:t>
            </a:r>
            <a:r>
              <a:rPr lang="en-US" altLang="zh-TW" sz="1700" smtClean="0">
                <a:latin typeface="Times New Roman" charset="0"/>
              </a:rPr>
              <a:t>, WIRTH, N. , Prentice-Hall , Chapter 1 , 1986 , pp. 17-72.</a:t>
            </a:r>
            <a:r>
              <a:rPr lang="en-US" altLang="zh-TW" sz="1600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F1582-FE97-D745-9E6E-9C19C40D20EE}" type="slidenum">
              <a:rPr lang="en-US" altLang="zh-TW"/>
              <a:pPr>
                <a:defRPr/>
              </a:pPr>
              <a:t>51</a:t>
            </a:fld>
            <a:endParaRPr lang="en-US" altLang="zh-TW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8064500" cy="352901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dirty="0" smtClean="0">
                <a:latin typeface="Times New Roman" charset="0"/>
              </a:rPr>
              <a:t>Presentation:</a:t>
            </a:r>
            <a:endParaRPr lang="en-US" altLang="zh-TW" dirty="0" smtClean="0">
              <a:latin typeface="Times New Roman" charset="0"/>
            </a:endParaRPr>
          </a:p>
          <a:p>
            <a:pPr marL="0" indent="0">
              <a:buFontTx/>
              <a:buNone/>
              <a:defRPr/>
            </a:pPr>
            <a:endParaRPr lang="en-US" altLang="zh-TW" dirty="0">
              <a:latin typeface="Times New Roman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 smtClean="0">
                <a:latin typeface="Times New Roman" charset="0"/>
              </a:rPr>
              <a:t>Empirical</a:t>
            </a:r>
            <a:r>
              <a:rPr lang="zh-CN" altLang="en-US" dirty="0" smtClean="0">
                <a:latin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</a:rPr>
              <a:t>Evidence</a:t>
            </a:r>
          </a:p>
          <a:p>
            <a:pPr marL="0" indent="0">
              <a:buFontTx/>
              <a:buNone/>
              <a:defRPr/>
            </a:pPr>
            <a:r>
              <a:rPr lang="en-US" altLang="zh-CN" dirty="0" smtClean="0">
                <a:latin typeface="Times New Roman" charset="0"/>
              </a:rPr>
              <a:t>Theoretical</a:t>
            </a:r>
            <a:r>
              <a:rPr lang="zh-CN" altLang="en-US" dirty="0" smtClean="0">
                <a:latin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</a:rPr>
              <a:t>Analysis</a:t>
            </a:r>
            <a:endParaRPr lang="en-US" altLang="zh-TW" dirty="0" smtClean="0">
              <a:latin typeface="Times New Roman" charset="0"/>
            </a:endParaRPr>
          </a:p>
          <a:p>
            <a:pPr marL="0" indent="0">
              <a:buFontTx/>
              <a:buNone/>
              <a:defRPr/>
            </a:pPr>
            <a:endParaRPr lang="en-US" altLang="zh-TW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1DD2B-3DFE-ED46-96AF-A700FFA0D994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 smtClean="0">
                <a:latin typeface="Times New Roman" charset="0"/>
              </a:rPr>
              <a:t>Implication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 smtClean="0">
                <a:latin typeface="Times New Roman" charset="0"/>
              </a:rPr>
              <a:t>Case 1.  If there is a </a:t>
            </a:r>
            <a:r>
              <a:rPr lang="en-US" altLang="zh-TW" sz="2800" i="1" smtClean="0">
                <a:latin typeface="Times New Roman" charset="0"/>
              </a:rPr>
              <a:t>x</a:t>
            </a:r>
            <a:r>
              <a:rPr lang="en-US" altLang="zh-TW" sz="2800" smtClean="0">
                <a:latin typeface="Times New Roman" charset="0"/>
              </a:rPr>
              <a:t> in </a:t>
            </a:r>
            <a:r>
              <a:rPr lang="en-US" altLang="zh-TW" sz="2800" i="1" smtClean="0">
                <a:latin typeface="Times New Roman" charset="0"/>
              </a:rPr>
              <a:t>P</a:t>
            </a:r>
            <a:r>
              <a:rPr lang="en-US" altLang="zh-TW" sz="2800" smtClean="0">
                <a:latin typeface="Times New Roman" charset="0"/>
              </a:rPr>
              <a:t> to the left of </a:t>
            </a:r>
            <a:r>
              <a:rPr lang="en-US" altLang="zh-TW" sz="2800" i="1" smtClean="0">
                <a:latin typeface="Times New Roman" charset="0"/>
              </a:rPr>
              <a:t>T</a:t>
            </a:r>
            <a:r>
              <a:rPr lang="en-US" altLang="zh-TW" sz="2800" smtClean="0">
                <a:latin typeface="Times New Roman" charset="0"/>
              </a:rPr>
              <a:t>, move </a:t>
            </a:r>
            <a:r>
              <a:rPr lang="en-US" altLang="zh-TW" sz="2800" i="1" smtClean="0">
                <a:latin typeface="Times New Roman" charset="0"/>
              </a:rPr>
              <a:t>P</a:t>
            </a:r>
            <a:r>
              <a:rPr lang="en-US" altLang="zh-TW" sz="2800" smtClean="0">
                <a:latin typeface="Times New Roman" charset="0"/>
              </a:rPr>
              <a:t> so that the two x</a:t>
            </a:r>
            <a:r>
              <a:rPr lang="zh-TW" altLang="en-US" sz="2800" smtClean="0">
                <a:latin typeface="Times New Roman" charset="0"/>
              </a:rPr>
              <a:t>’</a:t>
            </a:r>
            <a:r>
              <a:rPr lang="en-US" altLang="zh-TW" sz="2800" smtClean="0">
                <a:latin typeface="Times New Roman" charset="0"/>
              </a:rPr>
              <a:t>s match.</a:t>
            </a:r>
          </a:p>
          <a:p>
            <a:pPr>
              <a:defRPr/>
            </a:pPr>
            <a:endParaRPr lang="en-US" altLang="zh-TW" sz="2800" smtClean="0">
              <a:latin typeface="Times New Roman" charset="0"/>
            </a:endParaRPr>
          </a:p>
          <a:p>
            <a:pPr>
              <a:buFontTx/>
              <a:buNone/>
              <a:defRPr/>
            </a:pPr>
            <a:endParaRPr lang="zh-TW" altLang="en-US" sz="2800" smtClean="0"/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74713" y="3500438"/>
          <a:ext cx="6889750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Visio" r:id="rId3" imgW="5473700" imgH="1193800" progId="Visio.Drawing.11">
                  <p:embed/>
                </p:oleObj>
              </mc:Choice>
              <mc:Fallback>
                <p:oleObj name="Visio" r:id="rId3" imgW="5473700" imgH="11938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500438"/>
                        <a:ext cx="6889750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F268E-E1EB-3746-BFF0-464C9F283C62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 smtClean="0">
                <a:latin typeface="Times New Roman" charset="0"/>
              </a:rPr>
              <a:t>Case 2: If no such a </a:t>
            </a:r>
            <a:r>
              <a:rPr lang="en-US" altLang="zh-TW" sz="2800" i="1" smtClean="0">
                <a:latin typeface="Times New Roman" charset="0"/>
              </a:rPr>
              <a:t>x</a:t>
            </a:r>
            <a:r>
              <a:rPr lang="en-US" altLang="zh-TW" sz="2800" smtClean="0">
                <a:latin typeface="Times New Roman" charset="0"/>
              </a:rPr>
              <a:t> exists in </a:t>
            </a:r>
            <a:r>
              <a:rPr lang="en-US" altLang="zh-TW" sz="2800" i="1" smtClean="0">
                <a:latin typeface="Times New Roman" charset="0"/>
              </a:rPr>
              <a:t>P</a:t>
            </a:r>
            <a:r>
              <a:rPr lang="en-US" altLang="zh-TW" sz="2800" smtClean="0">
                <a:latin typeface="Times New Roman" charset="0"/>
              </a:rPr>
              <a:t>, consider the partial window defined by </a:t>
            </a:r>
            <a:r>
              <a:rPr lang="en-US" altLang="zh-TW" sz="2800" i="1" smtClean="0">
                <a:latin typeface="Times New Roman" charset="0"/>
              </a:rPr>
              <a:t>x</a:t>
            </a:r>
            <a:r>
              <a:rPr lang="en-US" altLang="zh-TW" sz="2800" smtClean="0">
                <a:latin typeface="Times New Roman" charset="0"/>
              </a:rPr>
              <a:t> in </a:t>
            </a:r>
            <a:r>
              <a:rPr lang="en-US" altLang="zh-TW" sz="2800" i="1" smtClean="0">
                <a:latin typeface="Times New Roman" charset="0"/>
              </a:rPr>
              <a:t>T</a:t>
            </a:r>
            <a:r>
              <a:rPr lang="en-US" altLang="zh-TW" sz="2800" smtClean="0">
                <a:latin typeface="Times New Roman" charset="0"/>
              </a:rPr>
              <a:t> and the string to the left of it.</a:t>
            </a:r>
          </a:p>
          <a:p>
            <a:pPr>
              <a:buFontTx/>
              <a:buNone/>
              <a:defRPr/>
            </a:pPr>
            <a:endParaRPr lang="zh-TW" altLang="en-US" sz="2800" smtClean="0">
              <a:latin typeface="Times New Roman" charset="0"/>
            </a:endParaRPr>
          </a:p>
        </p:txBody>
      </p:sp>
      <p:graphicFrame>
        <p:nvGraphicFramePr>
          <p:cNvPr id="2457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3429000"/>
          <a:ext cx="7770813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Visio" r:id="rId3" imgW="5473700" imgH="1739900" progId="Visio.Drawing.11">
                  <p:embed/>
                </p:oleObj>
              </mc:Choice>
              <mc:Fallback>
                <p:oleObj name="Visio" r:id="rId3" imgW="5473700" imgH="17399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7770813" cy="246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67A8B-A1AC-0C4E-A3E9-CB9BDB32463C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graphicFrame>
        <p:nvGraphicFramePr>
          <p:cNvPr id="9219" name="Group 3"/>
          <p:cNvGraphicFramePr>
            <a:graphicFrameLocks noGrp="1"/>
          </p:cNvGraphicFramePr>
          <p:nvPr/>
        </p:nvGraphicFramePr>
        <p:xfrm>
          <a:off x="395288" y="3068638"/>
          <a:ext cx="8164512" cy="877922"/>
        </p:xfrm>
        <a:graphic>
          <a:graphicData uri="http://schemas.openxmlformats.org/drawingml/2006/table">
            <a:tbl>
              <a:tblPr/>
              <a:tblGrid>
                <a:gridCol w="387350"/>
                <a:gridCol w="387350"/>
                <a:gridCol w="388937"/>
                <a:gridCol w="392113"/>
                <a:gridCol w="387350"/>
                <a:gridCol w="388937"/>
                <a:gridCol w="387350"/>
                <a:gridCol w="388938"/>
                <a:gridCol w="390525"/>
                <a:gridCol w="388937"/>
                <a:gridCol w="388938"/>
                <a:gridCol w="387350"/>
                <a:gridCol w="388937"/>
                <a:gridCol w="390525"/>
                <a:gridCol w="388938"/>
                <a:gridCol w="388937"/>
                <a:gridCol w="387350"/>
                <a:gridCol w="387350"/>
                <a:gridCol w="392113"/>
                <a:gridCol w="388937"/>
                <a:gridCol w="387350"/>
              </a:tblGrid>
              <a:tr h="359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59" marB="4565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13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14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15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16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17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18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19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20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59" marB="4565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90" name="Group 74"/>
          <p:cNvGraphicFramePr>
            <a:graphicFrameLocks noGrp="1"/>
          </p:cNvGraphicFramePr>
          <p:nvPr/>
        </p:nvGraphicFramePr>
        <p:xfrm>
          <a:off x="2338388" y="4437063"/>
          <a:ext cx="5113337" cy="865225"/>
        </p:xfrm>
        <a:graphic>
          <a:graphicData uri="http://schemas.openxmlformats.org/drawingml/2006/table">
            <a:tbl>
              <a:tblPr/>
              <a:tblGrid>
                <a:gridCol w="365125"/>
                <a:gridCol w="404812"/>
                <a:gridCol w="381000"/>
                <a:gridCol w="390525"/>
                <a:gridCol w="384175"/>
                <a:gridCol w="382588"/>
                <a:gridCol w="384175"/>
                <a:gridCol w="385762"/>
                <a:gridCol w="384175"/>
                <a:gridCol w="374650"/>
                <a:gridCol w="423863"/>
                <a:gridCol w="427037"/>
                <a:gridCol w="425450"/>
              </a:tblGrid>
              <a:tr h="517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657" marB="4565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1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657" marB="4565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37" name="Text Box 121"/>
          <p:cNvSpPr txBox="1">
            <a:spLocks noChangeArrowheads="1"/>
          </p:cNvSpPr>
          <p:nvPr/>
        </p:nvSpPr>
        <p:spPr bwMode="auto">
          <a:xfrm>
            <a:off x="2698750" y="2636838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s</a:t>
            </a:r>
            <a:r>
              <a:rPr lang="en-US" altLang="zh-TW" sz="2000">
                <a:solidFill>
                  <a:srgbClr val="FF0000"/>
                </a:solidFill>
              </a:rPr>
              <a:t>=6</a:t>
            </a:r>
            <a:endParaRPr lang="en-US" altLang="zh-TW" sz="2000" baseline="-25000">
              <a:solidFill>
                <a:srgbClr val="FF0000"/>
              </a:solidFill>
            </a:endParaRPr>
          </a:p>
        </p:txBody>
      </p:sp>
      <p:graphicFrame>
        <p:nvGraphicFramePr>
          <p:cNvPr id="9338" name="Group 122"/>
          <p:cNvGraphicFramePr>
            <a:graphicFrameLocks noGrp="1"/>
          </p:cNvGraphicFramePr>
          <p:nvPr/>
        </p:nvGraphicFramePr>
        <p:xfrm>
          <a:off x="3481388" y="5662613"/>
          <a:ext cx="5194300" cy="854075"/>
        </p:xfrm>
        <a:graphic>
          <a:graphicData uri="http://schemas.openxmlformats.org/drawingml/2006/table">
            <a:tbl>
              <a:tblPr/>
              <a:tblGrid>
                <a:gridCol w="390525"/>
                <a:gridCol w="392112"/>
                <a:gridCol w="387350"/>
                <a:gridCol w="395288"/>
                <a:gridCol w="390525"/>
                <a:gridCol w="388937"/>
                <a:gridCol w="390525"/>
                <a:gridCol w="392113"/>
                <a:gridCol w="390525"/>
                <a:gridCol w="379412"/>
                <a:gridCol w="431800"/>
                <a:gridCol w="433388"/>
                <a:gridCol w="431800"/>
              </a:tblGrid>
              <a:tr h="518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G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C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A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marT="45754" marB="4575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3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4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5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6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7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8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9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12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85" name="Line 169"/>
          <p:cNvSpPr>
            <a:spLocks noChangeShapeType="1"/>
          </p:cNvSpPr>
          <p:nvPr/>
        </p:nvSpPr>
        <p:spPr bwMode="auto">
          <a:xfrm>
            <a:off x="2698750" y="60213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386" name="Rectangle 170"/>
          <p:cNvSpPr>
            <a:spLocks noGrp="1" noChangeArrowheads="1"/>
          </p:cNvSpPr>
          <p:nvPr>
            <p:ph type="body" idx="1"/>
          </p:nvPr>
        </p:nvSpPr>
        <p:spPr>
          <a:xfrm>
            <a:off x="395288" y="476250"/>
            <a:ext cx="8229600" cy="20891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400" smtClean="0">
                <a:latin typeface="Times New Roman" charset="0"/>
              </a:rPr>
              <a:t>Ex:  Suppose that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i="1" baseline="-25000" smtClean="0">
                <a:latin typeface="Times New Roman" charset="0"/>
              </a:rPr>
              <a:t>1</a:t>
            </a:r>
            <a:r>
              <a:rPr lang="en-US" altLang="zh-TW" sz="2400" smtClean="0">
                <a:latin typeface="Times New Roman" charset="0"/>
              </a:rPr>
              <a:t> is aligned to </a:t>
            </a:r>
            <a:r>
              <a:rPr lang="en-US" altLang="zh-TW" sz="2400" i="1" smtClean="0">
                <a:latin typeface="Times New Roman" charset="0"/>
              </a:rPr>
              <a:t>T</a:t>
            </a:r>
            <a:r>
              <a:rPr lang="en-US" altLang="zh-TW" sz="2400" i="1" baseline="-25000" smtClean="0">
                <a:latin typeface="Times New Roman" charset="0"/>
              </a:rPr>
              <a:t>6</a:t>
            </a:r>
            <a:r>
              <a:rPr lang="en-US" altLang="zh-TW" sz="2400" smtClean="0">
                <a:latin typeface="Times New Roman" charset="0"/>
              </a:rPr>
              <a:t> now.  We compare pair-wise between </a:t>
            </a:r>
            <a:r>
              <a:rPr lang="en-US" altLang="zh-TW" sz="2400" i="1" smtClean="0">
                <a:latin typeface="Times New Roman" charset="0"/>
              </a:rPr>
              <a:t>T</a:t>
            </a:r>
            <a:r>
              <a:rPr lang="en-US" altLang="zh-TW" sz="2400" smtClean="0">
                <a:latin typeface="Times New Roman" charset="0"/>
              </a:rPr>
              <a:t> and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smtClean="0">
                <a:latin typeface="Times New Roman" charset="0"/>
              </a:rPr>
              <a:t> from right to left.  Since </a:t>
            </a:r>
            <a:r>
              <a:rPr lang="en-US" altLang="zh-TW" sz="2400" i="1" smtClean="0">
                <a:latin typeface="Times New Roman" charset="0"/>
              </a:rPr>
              <a:t>T</a:t>
            </a:r>
            <a:r>
              <a:rPr lang="en-US" altLang="zh-TW" sz="2400" i="1" baseline="-25000" smtClean="0">
                <a:latin typeface="Times New Roman" charset="0"/>
              </a:rPr>
              <a:t>16,17</a:t>
            </a:r>
            <a:r>
              <a:rPr lang="en-US" altLang="zh-TW" sz="2400" smtClean="0">
                <a:latin typeface="Times New Roman" charset="0"/>
              </a:rPr>
              <a:t> =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i="1" baseline="-25000" smtClean="0">
                <a:latin typeface="Times New Roman" charset="0"/>
              </a:rPr>
              <a:t>11,12</a:t>
            </a:r>
            <a:r>
              <a:rPr lang="en-US" altLang="zh-TW" sz="2400" smtClean="0">
                <a:latin typeface="Times New Roman" charset="0"/>
              </a:rPr>
              <a:t> = </a:t>
            </a:r>
            <a:r>
              <a:rPr lang="zh-TW" altLang="en-US" sz="2400" smtClean="0">
                <a:latin typeface="Times New Roman" charset="0"/>
              </a:rPr>
              <a:t>“</a:t>
            </a:r>
            <a:r>
              <a:rPr lang="en-US" altLang="zh-TW" sz="2400" smtClean="0">
                <a:latin typeface="Times New Roman" charset="0"/>
              </a:rPr>
              <a:t>CA</a:t>
            </a:r>
            <a:r>
              <a:rPr lang="zh-TW" altLang="en-US" sz="2400" smtClean="0">
                <a:latin typeface="Times New Roman" charset="0"/>
              </a:rPr>
              <a:t>”</a:t>
            </a:r>
            <a:r>
              <a:rPr lang="en-US" altLang="zh-TW" sz="2400" smtClean="0">
                <a:latin typeface="Times New Roman" charset="0"/>
              </a:rPr>
              <a:t> and </a:t>
            </a:r>
            <a:r>
              <a:rPr lang="en-US" altLang="zh-TW" sz="2400" i="1" smtClean="0">
                <a:latin typeface="Times New Roman" charset="0"/>
              </a:rPr>
              <a:t>T</a:t>
            </a:r>
            <a:r>
              <a:rPr lang="en-US" altLang="zh-TW" sz="2400" i="1" baseline="-25000" smtClean="0">
                <a:latin typeface="Times New Roman" charset="0"/>
              </a:rPr>
              <a:t>15</a:t>
            </a:r>
            <a:r>
              <a:rPr lang="en-US" altLang="zh-TW" sz="2400" smtClean="0">
                <a:latin typeface="Times New Roman" charset="0"/>
              </a:rPr>
              <a:t> =</a:t>
            </a:r>
            <a:r>
              <a:rPr lang="zh-TW" altLang="en-US" sz="2400" smtClean="0">
                <a:latin typeface="Times New Roman" charset="0"/>
              </a:rPr>
              <a:t>“</a:t>
            </a:r>
            <a:r>
              <a:rPr lang="en-US" altLang="zh-TW" sz="2400" smtClean="0">
                <a:latin typeface="Times New Roman" charset="0"/>
              </a:rPr>
              <a:t>G</a:t>
            </a:r>
            <a:r>
              <a:rPr lang="zh-TW" altLang="en-US" sz="2400" smtClean="0">
                <a:latin typeface="Times New Roman" charset="0"/>
              </a:rPr>
              <a:t>”</a:t>
            </a:r>
            <a:r>
              <a:rPr lang="en-US" altLang="zh-TW" sz="2400" smtClean="0">
                <a:latin typeface="Times New Roman" charset="0"/>
              </a:rPr>
              <a:t> ≠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i="1" baseline="-25000" smtClean="0">
                <a:latin typeface="Times New Roman" charset="0"/>
              </a:rPr>
              <a:t>10</a:t>
            </a:r>
            <a:r>
              <a:rPr lang="en-US" altLang="zh-TW" sz="2400" smtClean="0">
                <a:latin typeface="Times New Roman" charset="0"/>
              </a:rPr>
              <a:t> = </a:t>
            </a:r>
            <a:r>
              <a:rPr lang="zh-TW" altLang="en-US" sz="2400" smtClean="0">
                <a:latin typeface="Times New Roman" charset="0"/>
              </a:rPr>
              <a:t>“</a:t>
            </a:r>
            <a:r>
              <a:rPr lang="en-US" altLang="zh-TW" sz="2400" smtClean="0">
                <a:latin typeface="Times New Roman" charset="0"/>
              </a:rPr>
              <a:t>T</a:t>
            </a:r>
            <a:r>
              <a:rPr lang="zh-TW" altLang="en-US" sz="2400" smtClean="0">
                <a:latin typeface="Times New Roman" charset="0"/>
              </a:rPr>
              <a:t>”</a:t>
            </a:r>
            <a:r>
              <a:rPr lang="en-US" altLang="zh-TW" sz="2400" smtClean="0">
                <a:latin typeface="Times New Roman" charset="0"/>
              </a:rPr>
              <a:t>.  Therefore, we find the rightmost position </a:t>
            </a:r>
            <a:r>
              <a:rPr lang="en-US" altLang="zh-TW" sz="2400" i="1" smtClean="0">
                <a:latin typeface="Times New Roman" charset="0"/>
              </a:rPr>
              <a:t>c=</a:t>
            </a:r>
            <a:r>
              <a:rPr lang="en-US" altLang="zh-TW" sz="2400" smtClean="0">
                <a:latin typeface="Times New Roman" charset="0"/>
              </a:rPr>
              <a:t>7 in the left of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i="1" baseline="-25000" smtClean="0">
                <a:latin typeface="Times New Roman" charset="0"/>
              </a:rPr>
              <a:t>10</a:t>
            </a:r>
            <a:r>
              <a:rPr lang="en-US" altLang="zh-TW" sz="2400" smtClean="0">
                <a:latin typeface="Times New Roman" charset="0"/>
              </a:rPr>
              <a:t> in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smtClean="0">
                <a:latin typeface="Times New Roman" charset="0"/>
              </a:rPr>
              <a:t>  such that </a:t>
            </a:r>
            <a:r>
              <a:rPr lang="en-US" altLang="zh-TW" sz="2400" i="1" smtClean="0">
                <a:latin typeface="Times New Roman" charset="0"/>
              </a:rPr>
              <a:t>P</a:t>
            </a:r>
            <a:r>
              <a:rPr lang="en-US" altLang="zh-TW" sz="2400" i="1" baseline="-25000" smtClean="0">
                <a:latin typeface="Times New Roman" charset="0"/>
              </a:rPr>
              <a:t>c</a:t>
            </a:r>
            <a:r>
              <a:rPr lang="en-US" altLang="zh-TW" sz="2400" smtClean="0">
                <a:latin typeface="Times New Roman" charset="0"/>
              </a:rPr>
              <a:t> is equal to </a:t>
            </a:r>
            <a:r>
              <a:rPr lang="zh-TW" altLang="en-US" sz="2400" smtClean="0">
                <a:latin typeface="Times New Roman" charset="0"/>
              </a:rPr>
              <a:t>“</a:t>
            </a:r>
            <a:r>
              <a:rPr lang="en-US" altLang="zh-TW" sz="2400" smtClean="0">
                <a:latin typeface="Times New Roman" charset="0"/>
              </a:rPr>
              <a:t>G</a:t>
            </a:r>
            <a:r>
              <a:rPr lang="zh-TW" altLang="en-US" sz="2400" smtClean="0">
                <a:latin typeface="Times New Roman" charset="0"/>
              </a:rPr>
              <a:t>”</a:t>
            </a:r>
            <a:r>
              <a:rPr lang="en-US" altLang="zh-TW" sz="2400" smtClean="0">
                <a:latin typeface="Times New Roman" charset="0"/>
              </a:rPr>
              <a:t>  and we can move the window at least (10-7=3) positions.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7018338" y="519271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m=</a:t>
            </a:r>
            <a:r>
              <a:rPr lang="en-US" altLang="zh-TW" sz="2000">
                <a:solidFill>
                  <a:srgbClr val="FF0000"/>
                </a:solidFill>
              </a:rPr>
              <a:t>12</a:t>
            </a:r>
            <a:endParaRPr lang="en-US" altLang="zh-TW" sz="2000" baseline="-25000">
              <a:solidFill>
                <a:srgbClr val="FF0000"/>
              </a:solidFill>
            </a:endParaRPr>
          </a:p>
        </p:txBody>
      </p:sp>
      <p:sp>
        <p:nvSpPr>
          <p:cNvPr id="9388" name="Text Box 172"/>
          <p:cNvSpPr txBox="1">
            <a:spLocks noChangeArrowheads="1"/>
          </p:cNvSpPr>
          <p:nvPr/>
        </p:nvSpPr>
        <p:spPr bwMode="auto">
          <a:xfrm>
            <a:off x="6127750" y="5229225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j=</a:t>
            </a:r>
            <a:r>
              <a:rPr lang="en-US" altLang="zh-TW" sz="2000">
                <a:solidFill>
                  <a:srgbClr val="FF0000"/>
                </a:solidFill>
              </a:rPr>
              <a:t>10</a:t>
            </a:r>
            <a:endParaRPr lang="en-US" altLang="zh-TW" sz="2000" baseline="-25000">
              <a:solidFill>
                <a:srgbClr val="FF0000"/>
              </a:solidFill>
            </a:endParaRPr>
          </a:p>
        </p:txBody>
      </p:sp>
      <p:sp>
        <p:nvSpPr>
          <p:cNvPr id="9389" name="Text Box 173"/>
          <p:cNvSpPr txBox="1">
            <a:spLocks noChangeArrowheads="1"/>
          </p:cNvSpPr>
          <p:nvPr/>
        </p:nvSpPr>
        <p:spPr bwMode="auto">
          <a:xfrm>
            <a:off x="5048250" y="522922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000" i="1">
                <a:solidFill>
                  <a:srgbClr val="FF0000"/>
                </a:solidFill>
              </a:rPr>
              <a:t>c</a:t>
            </a:r>
            <a:endParaRPr lang="en-US" altLang="zh-TW" sz="2000" i="1" baseline="-25000">
              <a:solidFill>
                <a:srgbClr val="FF0000"/>
              </a:solidFill>
            </a:endParaRPr>
          </a:p>
        </p:txBody>
      </p:sp>
      <p:sp>
        <p:nvSpPr>
          <p:cNvPr id="9392" name="Line 176"/>
          <p:cNvSpPr>
            <a:spLocks noChangeShapeType="1"/>
          </p:cNvSpPr>
          <p:nvPr/>
        </p:nvSpPr>
        <p:spPr bwMode="auto">
          <a:xfrm>
            <a:off x="6443663" y="4005263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393" name="Text Box 177"/>
          <p:cNvSpPr txBox="1">
            <a:spLocks noChangeArrowheads="1"/>
          </p:cNvSpPr>
          <p:nvPr/>
        </p:nvSpPr>
        <p:spPr bwMode="auto">
          <a:xfrm>
            <a:off x="6586538" y="4005263"/>
            <a:ext cx="1081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>
                <a:solidFill>
                  <a:srgbClr val="FF0000"/>
                </a:solidFill>
              </a:rPr>
              <a:t>mismatch</a:t>
            </a:r>
          </a:p>
        </p:txBody>
      </p:sp>
      <p:sp>
        <p:nvSpPr>
          <p:cNvPr id="9396" name="Line 180"/>
          <p:cNvSpPr>
            <a:spLocks noChangeShapeType="1"/>
          </p:cNvSpPr>
          <p:nvPr/>
        </p:nvSpPr>
        <p:spPr bwMode="auto">
          <a:xfrm flipH="1">
            <a:off x="7019925" y="2924175"/>
            <a:ext cx="12239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397" name="Text Box 181"/>
          <p:cNvSpPr txBox="1">
            <a:spLocks noChangeArrowheads="1"/>
          </p:cNvSpPr>
          <p:nvPr/>
        </p:nvSpPr>
        <p:spPr bwMode="auto">
          <a:xfrm>
            <a:off x="6659563" y="2492375"/>
            <a:ext cx="2160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1800">
                <a:solidFill>
                  <a:srgbClr val="0000FF"/>
                </a:solidFill>
              </a:rPr>
              <a:t>directing of the scan</a:t>
            </a:r>
          </a:p>
        </p:txBody>
      </p:sp>
      <p:sp>
        <p:nvSpPr>
          <p:cNvPr id="9399" name="Line 183"/>
          <p:cNvSpPr>
            <a:spLocks noChangeShapeType="1"/>
          </p:cNvSpPr>
          <p:nvPr/>
        </p:nvSpPr>
        <p:spPr bwMode="auto">
          <a:xfrm flipH="1">
            <a:off x="5292725" y="4076700"/>
            <a:ext cx="1008063" cy="288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400" name="Line 184"/>
          <p:cNvSpPr>
            <a:spLocks noChangeShapeType="1"/>
          </p:cNvSpPr>
          <p:nvPr/>
        </p:nvSpPr>
        <p:spPr bwMode="auto">
          <a:xfrm>
            <a:off x="5364163" y="5373688"/>
            <a:ext cx="792162" cy="215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94A1F-95DD-AD4F-9E70-30492D0DC7D4}" type="slidenum">
              <a:rPr lang="en-US" altLang="zh-TW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81075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>
                <a:latin typeface="Times New Roman" charset="0"/>
              </a:rPr>
              <a:t>Good Suffix Rule 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836613"/>
            <a:ext cx="8640763" cy="2305050"/>
          </a:xfrm>
        </p:spPr>
        <p:txBody>
          <a:bodyPr/>
          <a:lstStyle/>
          <a:p>
            <a:pPr marL="266700" indent="-266700">
              <a:defRPr/>
            </a:pPr>
            <a:r>
              <a:rPr lang="en-US" altLang="zh-TW" sz="2400" dirty="0" smtClean="0">
                <a:latin typeface="Times New Roman" charset="0"/>
              </a:rPr>
              <a:t>If a mismatch occurs in </a:t>
            </a:r>
            <a:r>
              <a:rPr lang="en-US" altLang="zh-TW" sz="2400" i="1" dirty="0" smtClean="0">
                <a:latin typeface="Times New Roman" charset="0"/>
              </a:rPr>
              <a:t>T</a:t>
            </a:r>
            <a:r>
              <a:rPr lang="en-US" altLang="zh-TW" sz="2400" i="1" baseline="-25000" dirty="0" smtClean="0">
                <a:latin typeface="Times New Roman" charset="0"/>
              </a:rPr>
              <a:t>s+j-1</a:t>
            </a:r>
            <a:r>
              <a:rPr lang="en-US" altLang="zh-TW" sz="2400" dirty="0" smtClean="0">
                <a:latin typeface="Times New Roman" charset="0"/>
              </a:rPr>
              <a:t>, we match </a:t>
            </a:r>
            <a:r>
              <a:rPr lang="en-US" altLang="zh-TW" sz="2400" i="1" dirty="0" smtClean="0">
                <a:latin typeface="Times New Roman" charset="0"/>
              </a:rPr>
              <a:t>T</a:t>
            </a:r>
            <a:r>
              <a:rPr lang="en-US" altLang="zh-TW" sz="2400" i="1" baseline="-25000" dirty="0" smtClean="0">
                <a:latin typeface="Times New Roman" charset="0"/>
              </a:rPr>
              <a:t>s+j-1</a:t>
            </a:r>
            <a:r>
              <a:rPr lang="en-US" altLang="zh-TW" sz="2400" dirty="0" smtClean="0">
                <a:latin typeface="Times New Roman" charset="0"/>
              </a:rPr>
              <a:t> with </a:t>
            </a:r>
            <a:r>
              <a:rPr lang="en-US" altLang="zh-TW" sz="2400" i="1" dirty="0" err="1" smtClean="0">
                <a:latin typeface="Times New Roman" charset="0"/>
              </a:rPr>
              <a:t>P</a:t>
            </a:r>
            <a:r>
              <a:rPr lang="en-US" altLang="zh-TW" sz="2400" i="1" baseline="-25000" dirty="0" err="1" smtClean="0">
                <a:latin typeface="Times New Roman" charset="0"/>
              </a:rPr>
              <a:t>j</a:t>
            </a:r>
            <a:r>
              <a:rPr lang="en-US" altLang="zh-TW" sz="2400" i="1" baseline="-25000" dirty="0" smtClean="0">
                <a:latin typeface="Times New Roman" charset="0"/>
              </a:rPr>
              <a:t>’-</a:t>
            </a:r>
            <a:r>
              <a:rPr lang="en-US" altLang="zh-TW" sz="2400" i="1" baseline="-25000" dirty="0" err="1" smtClean="0">
                <a:latin typeface="Times New Roman" charset="0"/>
              </a:rPr>
              <a:t>m+j</a:t>
            </a:r>
            <a:r>
              <a:rPr lang="en-US" altLang="zh-TW" sz="2400" i="1" dirty="0" smtClean="0">
                <a:latin typeface="Times New Roman" charset="0"/>
              </a:rPr>
              <a:t> </a:t>
            </a:r>
            <a:r>
              <a:rPr lang="en-US" altLang="zh-TW" sz="2400" dirty="0" smtClean="0">
                <a:latin typeface="Times New Roman" charset="0"/>
              </a:rPr>
              <a:t>, where </a:t>
            </a:r>
            <a:r>
              <a:rPr lang="en-US" altLang="zh-TW" sz="2400" i="1" dirty="0" smtClean="0">
                <a:latin typeface="Times New Roman" charset="0"/>
              </a:rPr>
              <a:t>j’ </a:t>
            </a:r>
            <a:r>
              <a:rPr lang="en-US" altLang="zh-TW" sz="2400" dirty="0" smtClean="0">
                <a:latin typeface="Times New Roman" charset="0"/>
              </a:rPr>
              <a:t>(</a:t>
            </a:r>
            <a:r>
              <a:rPr lang="en-US" altLang="zh-TW" sz="2400" i="1" dirty="0" smtClean="0">
                <a:latin typeface="Times New Roman" charset="0"/>
              </a:rPr>
              <a:t>m-j+</a:t>
            </a:r>
            <a:r>
              <a:rPr lang="en-US" altLang="zh-TW" sz="2400" dirty="0" smtClean="0">
                <a:latin typeface="Times New Roman" charset="0"/>
              </a:rPr>
              <a:t>1≦  </a:t>
            </a:r>
            <a:r>
              <a:rPr lang="en-US" altLang="zh-TW" sz="2400" i="1" dirty="0" smtClean="0">
                <a:latin typeface="Times New Roman" charset="0"/>
              </a:rPr>
              <a:t>j’ </a:t>
            </a:r>
            <a:r>
              <a:rPr lang="en-US" altLang="zh-TW" sz="2400" dirty="0" smtClean="0">
                <a:latin typeface="Times New Roman" charset="0"/>
              </a:rPr>
              <a:t>&lt; </a:t>
            </a:r>
            <a:r>
              <a:rPr lang="en-US" altLang="zh-TW" sz="2400" i="1" dirty="0" smtClean="0">
                <a:latin typeface="Times New Roman" charset="0"/>
              </a:rPr>
              <a:t>m</a:t>
            </a:r>
            <a:r>
              <a:rPr lang="en-US" altLang="zh-TW" sz="2400" dirty="0" smtClean="0">
                <a:latin typeface="Times New Roman" charset="0"/>
              </a:rPr>
              <a:t>) is the </a:t>
            </a:r>
            <a:r>
              <a:rPr lang="en-US" altLang="zh-TW" sz="2400" b="1" dirty="0" smtClean="0">
                <a:latin typeface="Times New Roman" charset="0"/>
              </a:rPr>
              <a:t>largest position</a:t>
            </a:r>
            <a:r>
              <a:rPr lang="en-US" altLang="zh-TW" sz="2400" dirty="0" smtClean="0">
                <a:latin typeface="Times New Roman" charset="0"/>
              </a:rPr>
              <a:t> such that  </a:t>
            </a:r>
          </a:p>
          <a:p>
            <a:pPr marL="266700" indent="-266700">
              <a:buFontTx/>
              <a:buNone/>
              <a:defRPr/>
            </a:pPr>
            <a:r>
              <a:rPr lang="en-US" altLang="zh-TW" sz="2400" dirty="0" smtClean="0">
                <a:solidFill>
                  <a:srgbClr val="0000FF"/>
                </a:solidFill>
                <a:latin typeface="Times New Roman" charset="0"/>
              </a:rPr>
              <a:t>		(1) </a:t>
            </a:r>
            <a:r>
              <a:rPr lang="en-US" altLang="zh-TW" sz="2400" b="1" i="1" dirty="0" smtClean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US" altLang="zh-TW" sz="2400" b="1" i="1" baseline="-25000" dirty="0" smtClean="0">
                <a:solidFill>
                  <a:srgbClr val="0000FF"/>
                </a:solidFill>
                <a:latin typeface="Times New Roman" charset="0"/>
              </a:rPr>
              <a:t>j+1,m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charset="0"/>
              </a:rPr>
              <a:t> is a suffix of </a:t>
            </a:r>
            <a:r>
              <a:rPr lang="en-US" altLang="zh-TW" sz="2400" b="1" i="1" dirty="0" smtClean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US" altLang="zh-TW" sz="2400" b="1" i="1" baseline="-25000" dirty="0" smtClean="0">
                <a:solidFill>
                  <a:srgbClr val="0000FF"/>
                </a:solidFill>
                <a:latin typeface="Times New Roman" charset="0"/>
              </a:rPr>
              <a:t>1,j</a:t>
            </a:r>
            <a:r>
              <a:rPr lang="zh-TW" altLang="en-US" sz="2400" b="1" i="1" baseline="-25000" dirty="0" smtClean="0">
                <a:solidFill>
                  <a:srgbClr val="0000FF"/>
                </a:solidFill>
                <a:latin typeface="Times New Roman" charset="0"/>
              </a:rPr>
              <a:t>’</a:t>
            </a:r>
            <a:r>
              <a:rPr lang="en-US" altLang="zh-TW" sz="2400" dirty="0" smtClean="0">
                <a:solidFill>
                  <a:srgbClr val="0000FF"/>
                </a:solidFill>
                <a:latin typeface="Times New Roman" charset="0"/>
              </a:rPr>
              <a:t> </a:t>
            </a:r>
          </a:p>
          <a:p>
            <a:pPr marL="266700" indent="-266700">
              <a:buFontTx/>
              <a:buNone/>
              <a:defRPr/>
            </a:pPr>
            <a:r>
              <a:rPr lang="en-US" altLang="zh-TW" sz="2400" dirty="0" smtClean="0">
                <a:solidFill>
                  <a:srgbClr val="0000FF"/>
                </a:solidFill>
                <a:latin typeface="Times New Roman" charset="0"/>
              </a:rPr>
              <a:t>		(2) </a:t>
            </a:r>
            <a:r>
              <a:rPr lang="en-US" altLang="zh-TW" sz="2400" b="1" i="1" dirty="0" err="1" smtClean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US" altLang="zh-TW" sz="2400" b="1" i="1" baseline="-25000" dirty="0" err="1" smtClean="0">
                <a:solidFill>
                  <a:srgbClr val="0000FF"/>
                </a:solidFill>
                <a:latin typeface="Times New Roman" charset="0"/>
              </a:rPr>
              <a:t>j</a:t>
            </a:r>
            <a:r>
              <a:rPr lang="en-US" altLang="zh-TW" sz="2400" b="1" i="1" baseline="-25000" dirty="0" smtClean="0">
                <a:solidFill>
                  <a:srgbClr val="0000FF"/>
                </a:solidFill>
                <a:latin typeface="Times New Roman" charset="0"/>
              </a:rPr>
              <a:t>’-</a:t>
            </a:r>
            <a:r>
              <a:rPr lang="en-US" altLang="zh-TW" sz="2400" b="1" baseline="-25000" dirty="0" smtClean="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TW" sz="2400" b="1" i="1" baseline="-25000" dirty="0" smtClean="0">
                <a:solidFill>
                  <a:srgbClr val="0000FF"/>
                </a:solidFill>
                <a:latin typeface="Times New Roman" charset="0"/>
              </a:rPr>
              <a:t>m-j</a:t>
            </a:r>
            <a:r>
              <a:rPr lang="en-US" altLang="zh-TW" sz="2400" b="1" baseline="-25000" dirty="0" smtClean="0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charset="0"/>
              </a:rPr>
              <a:t> ≠</a:t>
            </a:r>
            <a:r>
              <a:rPr lang="en-US" altLang="zh-TW" sz="2400" b="1" i="1" dirty="0" err="1" smtClean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US" altLang="zh-TW" sz="2400" b="1" i="1" baseline="-25000" dirty="0" err="1" smtClean="0">
                <a:solidFill>
                  <a:srgbClr val="0000FF"/>
                </a:solidFill>
                <a:latin typeface="Times New Roman" charset="0"/>
              </a:rPr>
              <a:t>j</a:t>
            </a:r>
            <a:r>
              <a:rPr lang="en-US" altLang="zh-TW" sz="2400" b="1" dirty="0" smtClean="0">
                <a:solidFill>
                  <a:srgbClr val="0000FF"/>
                </a:solidFill>
                <a:latin typeface="Times New Roman" charset="0"/>
              </a:rPr>
              <a:t>.</a:t>
            </a:r>
            <a:r>
              <a:rPr lang="en-US" altLang="zh-TW" sz="2400" i="1" dirty="0" smtClean="0">
                <a:solidFill>
                  <a:srgbClr val="0000FF"/>
                </a:solidFill>
                <a:latin typeface="Times New Roman" charset="0"/>
              </a:rPr>
              <a:t> </a:t>
            </a:r>
            <a:endParaRPr lang="en-US" altLang="zh-TW" sz="2400" dirty="0" smtClean="0">
              <a:solidFill>
                <a:srgbClr val="0000FF"/>
              </a:solidFill>
              <a:latin typeface="Times New Roman" charset="0"/>
            </a:endParaRPr>
          </a:p>
          <a:p>
            <a:pPr marL="266700" indent="-266700">
              <a:defRPr/>
            </a:pPr>
            <a:r>
              <a:rPr lang="en-US" altLang="zh-TW" sz="2400" dirty="0" smtClean="0">
                <a:latin typeface="Times New Roman" charset="0"/>
              </a:rPr>
              <a:t>We can move the window at least (</a:t>
            </a:r>
            <a:r>
              <a:rPr lang="en-US" altLang="zh-TW" sz="2400" i="1" dirty="0" smtClean="0">
                <a:latin typeface="Times New Roman" charset="0"/>
              </a:rPr>
              <a:t>m</a:t>
            </a:r>
            <a:r>
              <a:rPr lang="en-US" altLang="zh-TW" sz="2400" dirty="0" smtClean="0">
                <a:latin typeface="Times New Roman" charset="0"/>
              </a:rPr>
              <a:t>-</a:t>
            </a:r>
            <a:r>
              <a:rPr lang="en-US" altLang="zh-TW" sz="2400" i="1" dirty="0" smtClean="0">
                <a:latin typeface="Times New Roman" charset="0"/>
              </a:rPr>
              <a:t>j’</a:t>
            </a:r>
            <a:r>
              <a:rPr lang="en-US" altLang="zh-TW" sz="2400" dirty="0" smtClean="0">
                <a:latin typeface="Times New Roman" charset="0"/>
              </a:rPr>
              <a:t>) position(s).</a:t>
            </a:r>
            <a:endParaRPr lang="en-US" altLang="zh-TW" sz="2400" i="1" dirty="0" smtClean="0">
              <a:latin typeface="Times New Roman" charset="0"/>
            </a:endParaRPr>
          </a:p>
        </p:txBody>
      </p:sp>
      <p:graphicFrame>
        <p:nvGraphicFramePr>
          <p:cNvPr id="11268" name="Group 4"/>
          <p:cNvGraphicFramePr>
            <a:graphicFrameLocks noGrp="1"/>
          </p:cNvGraphicFramePr>
          <p:nvPr>
            <p:ph sz="quarter" idx="2"/>
          </p:nvPr>
        </p:nvGraphicFramePr>
        <p:xfrm>
          <a:off x="3403600" y="5143500"/>
          <a:ext cx="4321175" cy="457200"/>
        </p:xfrm>
        <a:graphic>
          <a:graphicData uri="http://schemas.openxmlformats.org/drawingml/2006/table">
            <a:tbl>
              <a:tblPr/>
              <a:tblGrid>
                <a:gridCol w="392113"/>
                <a:gridCol w="393700"/>
                <a:gridCol w="393700"/>
                <a:gridCol w="1179512"/>
                <a:gridCol w="392113"/>
                <a:gridCol w="390525"/>
                <a:gridCol w="1179512"/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88" name="Group 24"/>
          <p:cNvGraphicFramePr>
            <a:graphicFrameLocks noGrp="1"/>
          </p:cNvGraphicFramePr>
          <p:nvPr/>
        </p:nvGraphicFramePr>
        <p:xfrm>
          <a:off x="322263" y="3487738"/>
          <a:ext cx="8137525" cy="457200"/>
        </p:xfrm>
        <a:graphic>
          <a:graphicData uri="http://schemas.openxmlformats.org/drawingml/2006/table">
            <a:tbl>
              <a:tblPr/>
              <a:tblGrid>
                <a:gridCol w="358775"/>
                <a:gridCol w="1168400"/>
                <a:gridCol w="2330450"/>
                <a:gridCol w="390525"/>
                <a:gridCol w="1165225"/>
                <a:gridCol w="272415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1892300" y="5507038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1307" name="Group 43"/>
          <p:cNvGraphicFramePr>
            <a:graphicFrameLocks noGrp="1"/>
          </p:cNvGraphicFramePr>
          <p:nvPr>
            <p:ph sz="quarter" idx="3"/>
          </p:nvPr>
        </p:nvGraphicFramePr>
        <p:xfrm>
          <a:off x="1454150" y="4076700"/>
          <a:ext cx="4270375" cy="465138"/>
        </p:xfrm>
        <a:graphic>
          <a:graphicData uri="http://schemas.openxmlformats.org/drawingml/2006/table">
            <a:tbl>
              <a:tblPr/>
              <a:tblGrid>
                <a:gridCol w="387350"/>
                <a:gridCol w="390525"/>
                <a:gridCol w="387350"/>
                <a:gridCol w="1166813"/>
                <a:gridCol w="387350"/>
                <a:gridCol w="385762"/>
                <a:gridCol w="1165225"/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charset="0"/>
                          <a:cs typeface="新細明體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1327" name="Text Box 63"/>
          <p:cNvSpPr txBox="1">
            <a:spLocks noChangeArrowheads="1"/>
          </p:cNvSpPr>
          <p:nvPr/>
        </p:nvSpPr>
        <p:spPr bwMode="auto">
          <a:xfrm>
            <a:off x="1835150" y="3068638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i="1"/>
              <a:t>s</a:t>
            </a:r>
          </a:p>
        </p:txBody>
      </p:sp>
      <p:sp>
        <p:nvSpPr>
          <p:cNvPr id="11328" name="Text Box 64"/>
          <p:cNvSpPr txBox="1">
            <a:spLocks noChangeArrowheads="1"/>
          </p:cNvSpPr>
          <p:nvPr/>
        </p:nvSpPr>
        <p:spPr bwMode="auto">
          <a:xfrm>
            <a:off x="2268538" y="5089525"/>
            <a:ext cx="863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b="1"/>
              <a:t>Shift</a:t>
            </a:r>
          </a:p>
        </p:txBody>
      </p:sp>
      <p:sp>
        <p:nvSpPr>
          <p:cNvPr id="11329" name="Text Box 65"/>
          <p:cNvSpPr txBox="1">
            <a:spLocks noChangeArrowheads="1"/>
          </p:cNvSpPr>
          <p:nvPr/>
        </p:nvSpPr>
        <p:spPr bwMode="auto">
          <a:xfrm>
            <a:off x="3995738" y="3068638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i="1"/>
              <a:t>s+j-1</a:t>
            </a:r>
          </a:p>
        </p:txBody>
      </p:sp>
      <p:grpSp>
        <p:nvGrpSpPr>
          <p:cNvPr id="27705" name="Group 66"/>
          <p:cNvGrpSpPr>
            <a:grpSpLocks/>
          </p:cNvGrpSpPr>
          <p:nvPr/>
        </p:nvGrpSpPr>
        <p:grpSpPr bwMode="auto">
          <a:xfrm>
            <a:off x="1835150" y="4521200"/>
            <a:ext cx="3910013" cy="457200"/>
            <a:chOff x="1156" y="2976"/>
            <a:chExt cx="2495" cy="288"/>
          </a:xfrm>
        </p:grpSpPr>
        <p:sp>
          <p:nvSpPr>
            <p:cNvPr id="11331" name="Text Box 67"/>
            <p:cNvSpPr txBox="1">
              <a:spLocks noChangeArrowheads="1"/>
            </p:cNvSpPr>
            <p:nvPr/>
          </p:nvSpPr>
          <p:spPr bwMode="auto">
            <a:xfrm>
              <a:off x="2653" y="297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j</a:t>
              </a:r>
            </a:p>
          </p:txBody>
        </p:sp>
        <p:sp>
          <p:nvSpPr>
            <p:cNvPr id="11332" name="Text Box 68"/>
            <p:cNvSpPr txBox="1">
              <a:spLocks noChangeArrowheads="1"/>
            </p:cNvSpPr>
            <p:nvPr/>
          </p:nvSpPr>
          <p:spPr bwMode="auto">
            <a:xfrm>
              <a:off x="2199" y="2976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j</a:t>
              </a:r>
              <a:r>
                <a:rPr lang="zh-TW" altLang="en-US" i="1"/>
                <a:t>’</a:t>
              </a:r>
            </a:p>
          </p:txBody>
        </p:sp>
        <p:sp>
          <p:nvSpPr>
            <p:cNvPr id="11333" name="Text Box 69"/>
            <p:cNvSpPr txBox="1">
              <a:spLocks noChangeArrowheads="1"/>
            </p:cNvSpPr>
            <p:nvPr/>
          </p:nvSpPr>
          <p:spPr bwMode="auto">
            <a:xfrm>
              <a:off x="3424" y="2976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m</a:t>
              </a:r>
            </a:p>
          </p:txBody>
        </p:sp>
        <p:sp>
          <p:nvSpPr>
            <p:cNvPr id="11334" name="Text Box 70"/>
            <p:cNvSpPr txBox="1">
              <a:spLocks noChangeArrowheads="1"/>
            </p:cNvSpPr>
            <p:nvPr/>
          </p:nvSpPr>
          <p:spPr bwMode="auto">
            <a:xfrm>
              <a:off x="1156" y="2976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/>
                <a:t>1</a:t>
              </a:r>
            </a:p>
          </p:txBody>
        </p:sp>
        <p:sp>
          <p:nvSpPr>
            <p:cNvPr id="11335" name="Text Box 71"/>
            <p:cNvSpPr txBox="1">
              <a:spLocks noChangeArrowheads="1"/>
            </p:cNvSpPr>
            <p:nvPr/>
          </p:nvSpPr>
          <p:spPr bwMode="auto">
            <a:xfrm>
              <a:off x="1292" y="2976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TW" i="1" dirty="0"/>
                <a:t>j</a:t>
              </a:r>
              <a:r>
                <a:rPr lang="en-US" altLang="zh-TW" i="1" dirty="0"/>
                <a:t>'-</a:t>
              </a:r>
              <a:r>
                <a:rPr lang="en-US" altLang="zh-TW" i="1" dirty="0" err="1"/>
                <a:t>m+j</a:t>
              </a:r>
              <a:endParaRPr lang="en-US" altLang="zh-TW" i="1" dirty="0"/>
            </a:p>
          </p:txBody>
        </p:sp>
      </p:grpSp>
      <p:grpSp>
        <p:nvGrpSpPr>
          <p:cNvPr id="27706" name="Group 72"/>
          <p:cNvGrpSpPr>
            <a:grpSpLocks/>
          </p:cNvGrpSpPr>
          <p:nvPr/>
        </p:nvGrpSpPr>
        <p:grpSpPr bwMode="auto">
          <a:xfrm>
            <a:off x="3779838" y="5635625"/>
            <a:ext cx="3960812" cy="461963"/>
            <a:chOff x="1156" y="2976"/>
            <a:chExt cx="2495" cy="291"/>
          </a:xfrm>
        </p:grpSpPr>
        <p:sp>
          <p:nvSpPr>
            <p:cNvPr id="11337" name="Text Box 73"/>
            <p:cNvSpPr txBox="1">
              <a:spLocks noChangeArrowheads="1"/>
            </p:cNvSpPr>
            <p:nvPr/>
          </p:nvSpPr>
          <p:spPr bwMode="auto">
            <a:xfrm>
              <a:off x="2653" y="297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j</a:t>
              </a:r>
            </a:p>
          </p:txBody>
        </p:sp>
        <p:sp>
          <p:nvSpPr>
            <p:cNvPr id="11338" name="Text Box 74"/>
            <p:cNvSpPr txBox="1">
              <a:spLocks noChangeArrowheads="1"/>
            </p:cNvSpPr>
            <p:nvPr/>
          </p:nvSpPr>
          <p:spPr bwMode="auto">
            <a:xfrm>
              <a:off x="2199" y="297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j</a:t>
              </a:r>
              <a:r>
                <a:rPr lang="zh-TW" altLang="en-US" i="1"/>
                <a:t>’</a:t>
              </a:r>
            </a:p>
          </p:txBody>
        </p:sp>
        <p:sp>
          <p:nvSpPr>
            <p:cNvPr id="11339" name="Text Box 75"/>
            <p:cNvSpPr txBox="1">
              <a:spLocks noChangeArrowheads="1"/>
            </p:cNvSpPr>
            <p:nvPr/>
          </p:nvSpPr>
          <p:spPr bwMode="auto">
            <a:xfrm>
              <a:off x="3424" y="2976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 i="1"/>
                <a:t>m</a:t>
              </a:r>
            </a:p>
          </p:txBody>
        </p:sp>
        <p:sp>
          <p:nvSpPr>
            <p:cNvPr id="11340" name="Text Box 76"/>
            <p:cNvSpPr txBox="1">
              <a:spLocks noChangeArrowheads="1"/>
            </p:cNvSpPr>
            <p:nvPr/>
          </p:nvSpPr>
          <p:spPr bwMode="auto">
            <a:xfrm>
              <a:off x="1156" y="2976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TW"/>
                <a:t>1</a:t>
              </a:r>
            </a:p>
          </p:txBody>
        </p:sp>
        <p:sp>
          <p:nvSpPr>
            <p:cNvPr id="11341" name="Text Box 77"/>
            <p:cNvSpPr txBox="1">
              <a:spLocks noChangeArrowheads="1"/>
            </p:cNvSpPr>
            <p:nvPr/>
          </p:nvSpPr>
          <p:spPr bwMode="auto">
            <a:xfrm>
              <a:off x="1292" y="2976"/>
              <a:ext cx="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TW" i="1" dirty="0"/>
                <a:t>j</a:t>
              </a:r>
              <a:r>
                <a:rPr lang="en-US" altLang="zh-TW" i="1" dirty="0"/>
                <a:t>’-</a:t>
              </a:r>
              <a:r>
                <a:rPr lang="en-US" altLang="zh-TW" i="1" dirty="0" err="1"/>
                <a:t>m+j</a:t>
              </a:r>
              <a:endParaRPr lang="en-US" altLang="zh-TW" i="1" dirty="0"/>
            </a:p>
          </p:txBody>
        </p:sp>
      </p:grpSp>
      <p:sp>
        <p:nvSpPr>
          <p:cNvPr id="11342" name="AutoShape 78"/>
          <p:cNvSpPr>
            <a:spLocks noChangeArrowheads="1"/>
          </p:cNvSpPr>
          <p:nvPr/>
        </p:nvSpPr>
        <p:spPr bwMode="auto">
          <a:xfrm>
            <a:off x="4356100" y="6165850"/>
            <a:ext cx="865188" cy="358775"/>
          </a:xfrm>
          <a:prstGeom prst="wedgeRoundRectCallout">
            <a:avLst>
              <a:gd name="adj1" fmla="val -41009"/>
              <a:gd name="adj2" fmla="val -82745"/>
              <a:gd name="adj3" fmla="val 16667"/>
            </a:avLst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TW" sz="2000"/>
              <a:t>z≠y</a:t>
            </a:r>
          </a:p>
        </p:txBody>
      </p:sp>
      <p:sp>
        <p:nvSpPr>
          <p:cNvPr id="11343" name="Line 79"/>
          <p:cNvSpPr>
            <a:spLocks noChangeShapeType="1"/>
          </p:cNvSpPr>
          <p:nvPr/>
        </p:nvSpPr>
        <p:spPr bwMode="auto">
          <a:xfrm>
            <a:off x="3779838" y="4724400"/>
            <a:ext cx="792162" cy="3603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新細明體"/>
      </a:majorFont>
      <a:minorFont>
        <a:latin typeface="Arial"/>
        <a:ea typeface="新細明體"/>
        <a:cs typeface="新細明體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11747</TotalTime>
  <Words>5362</Words>
  <Application>Microsoft Macintosh PowerPoint</Application>
  <PresentationFormat>全屏显示(4:3)</PresentationFormat>
  <Paragraphs>2186</Paragraphs>
  <Slides>51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Arial</vt:lpstr>
      <vt:lpstr>SimHei</vt:lpstr>
      <vt:lpstr>Times New Roman</vt:lpstr>
      <vt:lpstr>Wingdings</vt:lpstr>
      <vt:lpstr>細明體</vt:lpstr>
      <vt:lpstr>新細明體</vt:lpstr>
      <vt:lpstr>預設簡報設計</vt:lpstr>
      <vt:lpstr>Visio</vt:lpstr>
      <vt:lpstr>方程式</vt:lpstr>
      <vt:lpstr>PowerPoint 演示文稿</vt:lpstr>
      <vt:lpstr>Boyer and Moore Algorithm</vt:lpstr>
      <vt:lpstr>PowerPoint 演示文稿</vt:lpstr>
      <vt:lpstr>Bad Character Rule</vt:lpstr>
      <vt:lpstr>Character Matching Rule</vt:lpstr>
      <vt:lpstr>Implication</vt:lpstr>
      <vt:lpstr>PowerPoint 演示文稿</vt:lpstr>
      <vt:lpstr>PowerPoint 演示文稿</vt:lpstr>
      <vt:lpstr>Good Suffix Rule 1</vt:lpstr>
      <vt:lpstr>Rule:  The Substring Matching Rule </vt:lpstr>
      <vt:lpstr>PowerPoint 演示文稿</vt:lpstr>
      <vt:lpstr>Good Suffix Rule 2</vt:lpstr>
      <vt:lpstr>Rule:  Unique Substring Rule </vt:lpstr>
      <vt:lpstr>The Suffix to Prefix Rule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Suffix function f’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</vt:lpstr>
      <vt:lpstr>PowerPoint 演示文稿</vt:lpstr>
      <vt:lpstr>Time Complexity</vt:lpstr>
      <vt:lpstr>Reference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Boyer Moore Algorithm</dc:title>
  <dc:subject/>
  <dc:creator/>
  <cp:keywords/>
  <dc:description/>
  <cp:lastModifiedBy>Microsoft Office 用户</cp:lastModifiedBy>
  <cp:revision>201</cp:revision>
  <dcterms:created xsi:type="dcterms:W3CDTF">2006-12-16T14:43:24Z</dcterms:created>
  <dcterms:modified xsi:type="dcterms:W3CDTF">2021-03-24T01:56:15Z</dcterms:modified>
  <cp:category/>
</cp:coreProperties>
</file>