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3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89" r:id="rId2"/>
    <p:sldId id="271" r:id="rId3"/>
    <p:sldId id="336" r:id="rId4"/>
    <p:sldId id="337" r:id="rId5"/>
    <p:sldId id="334" r:id="rId6"/>
    <p:sldId id="335" r:id="rId7"/>
    <p:sldId id="338" r:id="rId8"/>
    <p:sldId id="339" r:id="rId9"/>
    <p:sldId id="340" r:id="rId10"/>
    <p:sldId id="341" r:id="rId11"/>
    <p:sldId id="326" r:id="rId12"/>
    <p:sldId id="342" r:id="rId13"/>
    <p:sldId id="309" r:id="rId14"/>
    <p:sldId id="327" r:id="rId15"/>
    <p:sldId id="350" r:id="rId16"/>
    <p:sldId id="328" r:id="rId17"/>
    <p:sldId id="329" r:id="rId18"/>
    <p:sldId id="346" r:id="rId19"/>
    <p:sldId id="347" r:id="rId20"/>
    <p:sldId id="348" r:id="rId21"/>
    <p:sldId id="349" r:id="rId22"/>
    <p:sldId id="351" r:id="rId23"/>
    <p:sldId id="352" r:id="rId24"/>
    <p:sldId id="353" r:id="rId25"/>
    <p:sldId id="354" r:id="rId26"/>
    <p:sldId id="355" r:id="rId27"/>
    <p:sldId id="356" r:id="rId28"/>
    <p:sldId id="358" r:id="rId29"/>
    <p:sldId id="360" r:id="rId30"/>
    <p:sldId id="361" r:id="rId31"/>
    <p:sldId id="362" r:id="rId32"/>
    <p:sldId id="363" r:id="rId33"/>
    <p:sldId id="364" r:id="rId34"/>
    <p:sldId id="365" r:id="rId35"/>
    <p:sldId id="343" r:id="rId36"/>
    <p:sldId id="344" r:id="rId37"/>
    <p:sldId id="345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385" r:id="rId53"/>
    <p:sldId id="386" r:id="rId54"/>
    <p:sldId id="380" r:id="rId55"/>
    <p:sldId id="381" r:id="rId56"/>
    <p:sldId id="382" r:id="rId57"/>
    <p:sldId id="383" r:id="rId58"/>
    <p:sldId id="384" r:id="rId59"/>
  </p:sldIdLst>
  <p:sldSz cx="12192000" cy="6858000"/>
  <p:notesSz cx="6858000" cy="9144000"/>
  <p:custDataLst>
    <p:tags r:id="rId6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38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F5E"/>
    <a:srgbClr val="002060"/>
    <a:srgbClr val="C8C4BC"/>
    <a:srgbClr val="131426"/>
    <a:srgbClr val="E74C2E"/>
    <a:srgbClr val="333F50"/>
    <a:srgbClr val="F7D9D3"/>
    <a:srgbClr val="6E6C67"/>
    <a:srgbClr val="7F82BF"/>
    <a:srgbClr val="F8C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3" autoAdjust="0"/>
    <p:restoredTop sz="92543" autoAdjust="0"/>
  </p:normalViewPr>
  <p:slideViewPr>
    <p:cSldViewPr snapToGrid="0">
      <p:cViewPr varScale="1">
        <p:scale>
          <a:sx n="93" d="100"/>
          <a:sy n="93" d="100"/>
        </p:scale>
        <p:origin x="52" y="236"/>
      </p:cViewPr>
      <p:guideLst>
        <p:guide orient="horz" pos="2115"/>
        <p:guide pos="38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2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6BB6F-23EC-4F47-8764-6D79BC2D14ED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526A5-B38E-420F-9682-B815BB290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79BC3-7F3D-48AF-B3B5-B3739F8935B9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C117-C0D3-478F-A650-DDB9633867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1868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337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A782-9B60-4CBC-A7EC-F5997247E2E1}" type="datetime1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8921-4D7A-4BD7-8D1E-D85E6A9E4DA9}" type="datetime1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B270-11F0-4F62-9091-0B0C0A3BBFAB}" type="datetime1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34C0-8ADB-46E2-A607-1060336A7418}" type="datetime1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1980-154F-4B5D-AFF3-8D2E572B2C19}" type="datetime1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0BBE-5F35-4C4B-9E20-4CFFC1E75BE4}" type="datetime1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B8B1-07E3-461C-9205-36BCF8DC5713}" type="datetime1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CD58-4B08-4CF5-8B87-72FB36FB2F43}" type="datetime1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C7BA-18B4-400B-A8AA-A45148080C1C}" type="datetime1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BF07-D47D-47F1-847A-0D4B2082CD76}" type="datetime1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5ED2-85E8-494F-A52A-D3148FED6249}" type="datetime1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D2F72-8D4B-4623-9882-C5B534110DE2}" type="datetime1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445605"/>
            <a:ext cx="12191999" cy="419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-1" y="6445605"/>
            <a:ext cx="1062446" cy="4190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="">
      <p:transition spd="slow" advClick="0" advTm="3000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ybuluo.com/wzhang1117/note/27431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dl.acm.org/citation.cfm?id=1382431.1382552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l.acm.org/citation.cfm?id=127830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-11225" y="10968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0968"/>
            <a:ext cx="12192000" cy="23079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2677" y="2794050"/>
            <a:ext cx="1104519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Pattern Matching: Boyer and Moore</a:t>
            </a:r>
          </a:p>
        </p:txBody>
      </p:sp>
      <p:sp>
        <p:nvSpPr>
          <p:cNvPr id="18" name="矩形 17"/>
          <p:cNvSpPr/>
          <p:nvPr/>
        </p:nvSpPr>
        <p:spPr>
          <a:xfrm>
            <a:off x="-11224" y="4337854"/>
            <a:ext cx="12192000" cy="253076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418330" y="5174385"/>
            <a:ext cx="4174411" cy="484734"/>
            <a:chOff x="859970" y="4729712"/>
            <a:chExt cx="4420665" cy="1533288"/>
          </a:xfrm>
        </p:grpSpPr>
        <p:sp>
          <p:nvSpPr>
            <p:cNvPr id="32" name="TextBox 31"/>
            <p:cNvSpPr txBox="1"/>
            <p:nvPr/>
          </p:nvSpPr>
          <p:spPr bwMode="auto">
            <a:xfrm>
              <a:off x="859970" y="5098012"/>
              <a:ext cx="3573450" cy="1164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en-US" altLang="zh-CN" b="1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4970755" y="4729712"/>
              <a:ext cx="309880" cy="368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zh-CN" altLang="en-US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09" y="687782"/>
            <a:ext cx="1367525" cy="13701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95110" y="5433060"/>
            <a:ext cx="443956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组员：</a:t>
            </a:r>
            <a:r>
              <a:rPr lang="en-US" altLang="zh-CN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212122-</a:t>
            </a:r>
            <a:r>
              <a:rPr lang="zh-CN" altLang="en-US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茅伟龙 </a:t>
            </a:r>
            <a:r>
              <a:rPr lang="en-US" altLang="zh-CN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212099-</a:t>
            </a:r>
            <a:r>
              <a:rPr lang="zh-CN" altLang="en-US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邹刘文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2.3 Example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3" name="Group 3"/>
          <p:cNvGraphicFramePr>
            <a:graphicFrameLocks noGrp="1"/>
          </p:cNvGraphicFramePr>
          <p:nvPr/>
        </p:nvGraphicFramePr>
        <p:xfrm>
          <a:off x="891223" y="2502218"/>
          <a:ext cx="8164512" cy="877922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59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59" marB="4565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59" marB="456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14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15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16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17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18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19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20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59" marB="4565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59" marB="456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74"/>
          <p:cNvGraphicFramePr>
            <a:graphicFrameLocks noGrp="1"/>
          </p:cNvGraphicFramePr>
          <p:nvPr/>
        </p:nvGraphicFramePr>
        <p:xfrm>
          <a:off x="2834323" y="3870643"/>
          <a:ext cx="5113337" cy="865225"/>
        </p:xfrm>
        <a:graphic>
          <a:graphicData uri="http://schemas.openxmlformats.org/drawingml/2006/table">
            <a:tbl>
              <a:tblPr/>
              <a:tblGrid>
                <a:gridCol w="3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70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17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657" marB="4565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57" marB="456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57" marB="4565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57" marB="456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21"/>
          <p:cNvSpPr txBox="1">
            <a:spLocks noChangeArrowheads="1"/>
          </p:cNvSpPr>
          <p:nvPr/>
        </p:nvSpPr>
        <p:spPr bwMode="auto">
          <a:xfrm>
            <a:off x="3194685" y="2070418"/>
            <a:ext cx="6477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s</a:t>
            </a:r>
            <a:r>
              <a:rPr lang="en-US" altLang="zh-TW" sz="2000">
                <a:solidFill>
                  <a:srgbClr val="FF0000"/>
                </a:solidFill>
              </a:rPr>
              <a:t>=6</a:t>
            </a:r>
            <a:endParaRPr lang="en-US" altLang="zh-TW" sz="2000" baseline="-25000">
              <a:solidFill>
                <a:srgbClr val="FF0000"/>
              </a:solidFill>
            </a:endParaRPr>
          </a:p>
        </p:txBody>
      </p:sp>
      <p:graphicFrame>
        <p:nvGraphicFramePr>
          <p:cNvPr id="11" name="Group 122"/>
          <p:cNvGraphicFramePr>
            <a:graphicFrameLocks noGrp="1"/>
          </p:cNvGraphicFramePr>
          <p:nvPr/>
        </p:nvGraphicFramePr>
        <p:xfrm>
          <a:off x="3977323" y="5096193"/>
          <a:ext cx="5194300" cy="854075"/>
        </p:xfrm>
        <a:graphic>
          <a:graphicData uri="http://schemas.openxmlformats.org/drawingml/2006/table">
            <a:tbl>
              <a:tblPr/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94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185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754" marB="4575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54" marB="4575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Line 169"/>
          <p:cNvSpPr>
            <a:spLocks noChangeShapeType="1"/>
          </p:cNvSpPr>
          <p:nvPr/>
        </p:nvSpPr>
        <p:spPr bwMode="auto">
          <a:xfrm>
            <a:off x="3194685" y="545496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70"/>
          <p:cNvSpPr>
            <a:spLocks noGrp="1" noChangeArrowheads="1"/>
          </p:cNvSpPr>
          <p:nvPr>
            <p:ph type="body" idx="1"/>
          </p:nvPr>
        </p:nvSpPr>
        <p:spPr>
          <a:xfrm>
            <a:off x="395605" y="602615"/>
            <a:ext cx="11581130" cy="20891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2400">
                <a:latin typeface="Times New Roman" panose="02020603050405020304" pitchFamily="18" charset="0"/>
              </a:rPr>
              <a:t>Ex:  Suppose that </a:t>
            </a:r>
            <a:r>
              <a:rPr lang="en-US" altLang="zh-TW" sz="2400" i="1">
                <a:latin typeface="Times New Roman" panose="02020603050405020304" pitchFamily="18" charset="0"/>
              </a:rPr>
              <a:t>P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1</a:t>
            </a:r>
            <a:r>
              <a:rPr lang="en-US" altLang="zh-TW" sz="2400">
                <a:latin typeface="Times New Roman" panose="02020603050405020304" pitchFamily="18" charset="0"/>
              </a:rPr>
              <a:t> is aligned to </a:t>
            </a:r>
            <a:r>
              <a:rPr lang="en-US" altLang="zh-TW" sz="2400" i="1">
                <a:latin typeface="Times New Roman" panose="02020603050405020304" pitchFamily="18" charset="0"/>
              </a:rPr>
              <a:t>T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6</a:t>
            </a:r>
            <a:r>
              <a:rPr lang="en-US" altLang="zh-TW" sz="2400">
                <a:latin typeface="Times New Roman" panose="02020603050405020304" pitchFamily="18" charset="0"/>
              </a:rPr>
              <a:t> now.  We compare pair-wise between </a:t>
            </a:r>
            <a:r>
              <a:rPr lang="en-US" altLang="zh-TW" sz="2400" i="1">
                <a:latin typeface="Times New Roman" panose="02020603050405020304" pitchFamily="18" charset="0"/>
              </a:rPr>
              <a:t>T</a:t>
            </a:r>
            <a:r>
              <a:rPr lang="en-US" altLang="zh-TW" sz="2400">
                <a:latin typeface="Times New Roman" panose="02020603050405020304" pitchFamily="18" charset="0"/>
              </a:rPr>
              <a:t> and </a:t>
            </a:r>
            <a:r>
              <a:rPr lang="en-US" altLang="zh-TW" sz="2400" i="1">
                <a:latin typeface="Times New Roman" panose="02020603050405020304" pitchFamily="18" charset="0"/>
              </a:rPr>
              <a:t>P</a:t>
            </a:r>
            <a:r>
              <a:rPr lang="en-US" altLang="zh-TW" sz="2400">
                <a:latin typeface="Times New Roman" panose="02020603050405020304" pitchFamily="18" charset="0"/>
              </a:rPr>
              <a:t> from right to left.  Since </a:t>
            </a:r>
            <a:r>
              <a:rPr lang="en-US" altLang="zh-TW" sz="2400" i="1">
                <a:latin typeface="Times New Roman" panose="02020603050405020304" pitchFamily="18" charset="0"/>
              </a:rPr>
              <a:t>T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16,17</a:t>
            </a:r>
            <a:r>
              <a:rPr lang="en-US" altLang="zh-TW" sz="2400">
                <a:latin typeface="Times New Roman" panose="02020603050405020304" pitchFamily="18" charset="0"/>
              </a:rPr>
              <a:t> = </a:t>
            </a:r>
            <a:r>
              <a:rPr lang="en-US" altLang="zh-TW" sz="2400" i="1">
                <a:latin typeface="Times New Roman" panose="02020603050405020304" pitchFamily="18" charset="0"/>
              </a:rPr>
              <a:t>P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11,12</a:t>
            </a:r>
            <a:r>
              <a:rPr lang="en-US" altLang="zh-TW" sz="2400">
                <a:latin typeface="Times New Roman" panose="02020603050405020304" pitchFamily="18" charset="0"/>
              </a:rPr>
              <a:t> = </a:t>
            </a:r>
            <a:r>
              <a:rPr lang="zh-TW" altLang="en-US" sz="2400">
                <a:latin typeface="Times New Roman" panose="02020603050405020304" pitchFamily="18" charset="0"/>
              </a:rPr>
              <a:t>“</a:t>
            </a:r>
            <a:r>
              <a:rPr lang="en-US" altLang="zh-TW" sz="2400">
                <a:latin typeface="Times New Roman" panose="02020603050405020304" pitchFamily="18" charset="0"/>
              </a:rPr>
              <a:t>CA</a:t>
            </a:r>
            <a:r>
              <a:rPr lang="zh-TW" altLang="en-US" sz="2400">
                <a:latin typeface="Times New Roman" panose="02020603050405020304" pitchFamily="18" charset="0"/>
              </a:rPr>
              <a:t>”</a:t>
            </a:r>
            <a:r>
              <a:rPr lang="en-US" altLang="zh-TW" sz="2400">
                <a:latin typeface="Times New Roman" panose="02020603050405020304" pitchFamily="18" charset="0"/>
              </a:rPr>
              <a:t> and </a:t>
            </a:r>
            <a:r>
              <a:rPr lang="en-US" altLang="zh-TW" sz="2400" i="1">
                <a:latin typeface="Times New Roman" panose="02020603050405020304" pitchFamily="18" charset="0"/>
              </a:rPr>
              <a:t>T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15</a:t>
            </a:r>
            <a:r>
              <a:rPr lang="en-US" altLang="zh-TW" sz="2400">
                <a:latin typeface="Times New Roman" panose="02020603050405020304" pitchFamily="18" charset="0"/>
              </a:rPr>
              <a:t> =</a:t>
            </a:r>
            <a:r>
              <a:rPr lang="zh-TW" altLang="en-US" sz="2400">
                <a:latin typeface="Times New Roman" panose="02020603050405020304" pitchFamily="18" charset="0"/>
              </a:rPr>
              <a:t>“</a:t>
            </a:r>
            <a:r>
              <a:rPr lang="en-US" altLang="zh-TW" sz="2400">
                <a:latin typeface="Times New Roman" panose="02020603050405020304" pitchFamily="18" charset="0"/>
              </a:rPr>
              <a:t>G</a:t>
            </a:r>
            <a:r>
              <a:rPr lang="zh-TW" altLang="en-US" sz="2400">
                <a:latin typeface="Times New Roman" panose="02020603050405020304" pitchFamily="18" charset="0"/>
              </a:rPr>
              <a:t>”</a:t>
            </a:r>
            <a:r>
              <a:rPr lang="en-US" altLang="zh-TW" sz="2400">
                <a:latin typeface="Times New Roman" panose="02020603050405020304" pitchFamily="18" charset="0"/>
              </a:rPr>
              <a:t> ≠</a:t>
            </a:r>
            <a:r>
              <a:rPr lang="en-US" altLang="zh-TW" sz="2400" i="1">
                <a:latin typeface="Times New Roman" panose="02020603050405020304" pitchFamily="18" charset="0"/>
              </a:rPr>
              <a:t>P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10</a:t>
            </a:r>
            <a:r>
              <a:rPr lang="en-US" altLang="zh-TW" sz="2400">
                <a:latin typeface="Times New Roman" panose="02020603050405020304" pitchFamily="18" charset="0"/>
              </a:rPr>
              <a:t> = </a:t>
            </a:r>
            <a:r>
              <a:rPr lang="zh-TW" altLang="en-US" sz="2400">
                <a:latin typeface="Times New Roman" panose="02020603050405020304" pitchFamily="18" charset="0"/>
              </a:rPr>
              <a:t>“</a:t>
            </a:r>
            <a:r>
              <a:rPr lang="en-US" altLang="zh-TW" sz="2400">
                <a:latin typeface="Times New Roman" panose="02020603050405020304" pitchFamily="18" charset="0"/>
              </a:rPr>
              <a:t>T</a:t>
            </a:r>
            <a:r>
              <a:rPr lang="zh-TW" altLang="en-US" sz="2400">
                <a:latin typeface="Times New Roman" panose="02020603050405020304" pitchFamily="18" charset="0"/>
              </a:rPr>
              <a:t>”</a:t>
            </a:r>
            <a:r>
              <a:rPr lang="en-US" altLang="zh-TW" sz="2400">
                <a:latin typeface="Times New Roman" panose="02020603050405020304" pitchFamily="18" charset="0"/>
              </a:rPr>
              <a:t>.  Therefore, we find the rightmost position </a:t>
            </a:r>
            <a:r>
              <a:rPr lang="en-US" altLang="zh-TW" sz="2400" i="1">
                <a:latin typeface="Times New Roman" panose="02020603050405020304" pitchFamily="18" charset="0"/>
              </a:rPr>
              <a:t>c=</a:t>
            </a:r>
            <a:r>
              <a:rPr lang="en-US" altLang="zh-TW" sz="2400">
                <a:latin typeface="Times New Roman" panose="02020603050405020304" pitchFamily="18" charset="0"/>
              </a:rPr>
              <a:t>7 in the left of </a:t>
            </a:r>
            <a:r>
              <a:rPr lang="en-US" altLang="zh-TW" sz="2400" i="1">
                <a:latin typeface="Times New Roman" panose="02020603050405020304" pitchFamily="18" charset="0"/>
              </a:rPr>
              <a:t>P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10</a:t>
            </a:r>
            <a:r>
              <a:rPr lang="en-US" altLang="zh-TW" sz="2400">
                <a:latin typeface="Times New Roman" panose="02020603050405020304" pitchFamily="18" charset="0"/>
              </a:rPr>
              <a:t> in </a:t>
            </a:r>
            <a:r>
              <a:rPr lang="en-US" altLang="zh-TW" sz="2400" i="1">
                <a:latin typeface="Times New Roman" panose="02020603050405020304" pitchFamily="18" charset="0"/>
              </a:rPr>
              <a:t>P</a:t>
            </a:r>
            <a:r>
              <a:rPr lang="en-US" altLang="zh-TW" sz="2400">
                <a:latin typeface="Times New Roman" panose="02020603050405020304" pitchFamily="18" charset="0"/>
              </a:rPr>
              <a:t>  such that </a:t>
            </a:r>
            <a:r>
              <a:rPr lang="en-US" altLang="zh-TW" sz="2400" i="1">
                <a:latin typeface="Times New Roman" panose="02020603050405020304" pitchFamily="18" charset="0"/>
              </a:rPr>
              <a:t>P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c</a:t>
            </a:r>
            <a:r>
              <a:rPr lang="en-US" altLang="zh-TW" sz="2400">
                <a:latin typeface="Times New Roman" panose="02020603050405020304" pitchFamily="18" charset="0"/>
              </a:rPr>
              <a:t> is equal to </a:t>
            </a:r>
            <a:r>
              <a:rPr lang="zh-TW" altLang="en-US" sz="2400">
                <a:latin typeface="Times New Roman" panose="02020603050405020304" pitchFamily="18" charset="0"/>
              </a:rPr>
              <a:t>“</a:t>
            </a:r>
            <a:r>
              <a:rPr lang="en-US" altLang="zh-TW" sz="2400">
                <a:latin typeface="Times New Roman" panose="02020603050405020304" pitchFamily="18" charset="0"/>
              </a:rPr>
              <a:t>G</a:t>
            </a:r>
            <a:r>
              <a:rPr lang="zh-TW" altLang="en-US" sz="2400">
                <a:latin typeface="Times New Roman" panose="02020603050405020304" pitchFamily="18" charset="0"/>
              </a:rPr>
              <a:t>”</a:t>
            </a:r>
            <a:r>
              <a:rPr lang="en-US" altLang="zh-TW" sz="2400">
                <a:latin typeface="Times New Roman" panose="02020603050405020304" pitchFamily="18" charset="0"/>
              </a:rPr>
              <a:t>  and we can move the window at least (10-7=3) positions.</a:t>
            </a:r>
          </a:p>
        </p:txBody>
      </p:sp>
      <p:sp>
        <p:nvSpPr>
          <p:cNvPr id="14" name="Text Box 171"/>
          <p:cNvSpPr txBox="1">
            <a:spLocks noChangeArrowheads="1"/>
          </p:cNvSpPr>
          <p:nvPr/>
        </p:nvSpPr>
        <p:spPr bwMode="auto">
          <a:xfrm>
            <a:off x="7514273" y="4626293"/>
            <a:ext cx="79375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m=</a:t>
            </a:r>
            <a:r>
              <a:rPr lang="en-US" altLang="zh-TW" sz="2000">
                <a:solidFill>
                  <a:srgbClr val="FF0000"/>
                </a:solidFill>
              </a:rPr>
              <a:t>12</a:t>
            </a:r>
            <a:endParaRPr lang="en-US" altLang="zh-TW" sz="2000" baseline="-25000">
              <a:solidFill>
                <a:srgbClr val="FF0000"/>
              </a:solidFill>
            </a:endParaRPr>
          </a:p>
        </p:txBody>
      </p:sp>
      <p:sp>
        <p:nvSpPr>
          <p:cNvPr id="15" name="Text Box 172"/>
          <p:cNvSpPr txBox="1">
            <a:spLocks noChangeArrowheads="1"/>
          </p:cNvSpPr>
          <p:nvPr/>
        </p:nvSpPr>
        <p:spPr bwMode="auto">
          <a:xfrm>
            <a:off x="6623685" y="4662805"/>
            <a:ext cx="89217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j=</a:t>
            </a:r>
            <a:r>
              <a:rPr lang="en-US" altLang="zh-TW" sz="2000">
                <a:solidFill>
                  <a:srgbClr val="FF0000"/>
                </a:solidFill>
              </a:rPr>
              <a:t>10</a:t>
            </a:r>
            <a:endParaRPr lang="en-US" altLang="zh-TW" sz="2000" baseline="-25000">
              <a:solidFill>
                <a:srgbClr val="FF0000"/>
              </a:solidFill>
            </a:endParaRPr>
          </a:p>
        </p:txBody>
      </p:sp>
      <p:sp>
        <p:nvSpPr>
          <p:cNvPr id="16" name="Text Box 173"/>
          <p:cNvSpPr txBox="1">
            <a:spLocks noChangeArrowheads="1"/>
          </p:cNvSpPr>
          <p:nvPr/>
        </p:nvSpPr>
        <p:spPr bwMode="auto">
          <a:xfrm>
            <a:off x="5544185" y="4662805"/>
            <a:ext cx="67627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c</a:t>
            </a:r>
            <a:endParaRPr lang="en-US" altLang="zh-TW" sz="2000" i="1" baseline="-25000">
              <a:solidFill>
                <a:srgbClr val="FF0000"/>
              </a:solidFill>
            </a:endParaRPr>
          </a:p>
        </p:txBody>
      </p:sp>
      <p:sp>
        <p:nvSpPr>
          <p:cNvPr id="17" name="Line 176"/>
          <p:cNvSpPr>
            <a:spLocks noChangeShapeType="1"/>
          </p:cNvSpPr>
          <p:nvPr/>
        </p:nvSpPr>
        <p:spPr bwMode="auto">
          <a:xfrm>
            <a:off x="6939598" y="3438843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Text Box 177"/>
          <p:cNvSpPr txBox="1">
            <a:spLocks noChangeArrowheads="1"/>
          </p:cNvSpPr>
          <p:nvPr/>
        </p:nvSpPr>
        <p:spPr bwMode="auto">
          <a:xfrm>
            <a:off x="7082473" y="3438843"/>
            <a:ext cx="1081087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>
                <a:solidFill>
                  <a:srgbClr val="FF0000"/>
                </a:solidFill>
              </a:rPr>
              <a:t>mismatch</a:t>
            </a:r>
          </a:p>
        </p:txBody>
      </p:sp>
      <p:sp>
        <p:nvSpPr>
          <p:cNvPr id="19" name="Line 180"/>
          <p:cNvSpPr>
            <a:spLocks noChangeShapeType="1"/>
          </p:cNvSpPr>
          <p:nvPr/>
        </p:nvSpPr>
        <p:spPr bwMode="auto">
          <a:xfrm flipH="1">
            <a:off x="7515860" y="2357755"/>
            <a:ext cx="12239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lg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Text Box 181"/>
          <p:cNvSpPr txBox="1">
            <a:spLocks noChangeArrowheads="1"/>
          </p:cNvSpPr>
          <p:nvPr/>
        </p:nvSpPr>
        <p:spPr bwMode="auto">
          <a:xfrm>
            <a:off x="7155815" y="1925955"/>
            <a:ext cx="337947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>
                <a:solidFill>
                  <a:srgbClr val="0000FF"/>
                </a:solidFill>
              </a:rPr>
              <a:t>directing of the scan</a:t>
            </a:r>
          </a:p>
        </p:txBody>
      </p:sp>
      <p:sp>
        <p:nvSpPr>
          <p:cNvPr id="21" name="Line 183"/>
          <p:cNvSpPr>
            <a:spLocks noChangeShapeType="1"/>
          </p:cNvSpPr>
          <p:nvPr/>
        </p:nvSpPr>
        <p:spPr bwMode="auto">
          <a:xfrm flipH="1">
            <a:off x="5788660" y="3510280"/>
            <a:ext cx="1008063" cy="288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2" name="Line 184"/>
          <p:cNvSpPr>
            <a:spLocks noChangeShapeType="1"/>
          </p:cNvSpPr>
          <p:nvPr/>
        </p:nvSpPr>
        <p:spPr bwMode="auto">
          <a:xfrm>
            <a:off x="5860098" y="4807268"/>
            <a:ext cx="792162" cy="2159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102913" y="1400355"/>
            <a:ext cx="3386592" cy="3584557"/>
            <a:chOff x="3195379" y="590754"/>
            <a:chExt cx="2539944" cy="2688418"/>
          </a:xfrm>
        </p:grpSpPr>
        <p:grpSp>
          <p:nvGrpSpPr>
            <p:cNvPr id="27" name="组合 26"/>
            <p:cNvGrpSpPr/>
            <p:nvPr/>
          </p:nvGrpSpPr>
          <p:grpSpPr>
            <a:xfrm>
              <a:off x="3195379" y="590754"/>
              <a:ext cx="2539944" cy="2688418"/>
              <a:chOff x="6641782" y="587469"/>
              <a:chExt cx="460057" cy="486950"/>
            </a:xfrm>
          </p:grpSpPr>
          <p:sp>
            <p:nvSpPr>
              <p:cNvPr id="29" name="任意多边形: 形状 28"/>
              <p:cNvSpPr/>
              <p:nvPr/>
            </p:nvSpPr>
            <p:spPr>
              <a:xfrm>
                <a:off x="6641782" y="614362"/>
                <a:ext cx="460057" cy="460057"/>
              </a:xfrm>
              <a:custGeom>
                <a:avLst/>
                <a:gdLst>
                  <a:gd name="connsiteX0" fmla="*/ 419100 w 838200"/>
                  <a:gd name="connsiteY0" fmla="*/ 0 h 838200"/>
                  <a:gd name="connsiteX1" fmla="*/ 838200 w 838200"/>
                  <a:gd name="connsiteY1" fmla="*/ 419100 h 838200"/>
                  <a:gd name="connsiteX2" fmla="*/ 419100 w 838200"/>
                  <a:gd name="connsiteY2" fmla="*/ 838200 h 838200"/>
                  <a:gd name="connsiteX3" fmla="*/ 0 w 838200"/>
                  <a:gd name="connsiteY3" fmla="*/ 419100 h 838200"/>
                  <a:gd name="connsiteX4" fmla="*/ 334637 w 838200"/>
                  <a:gd name="connsiteY4" fmla="*/ 8515 h 838200"/>
                  <a:gd name="connsiteX5" fmla="*/ 341202 w 838200"/>
                  <a:gd name="connsiteY5" fmla="*/ 7853 h 838200"/>
                  <a:gd name="connsiteX6" fmla="*/ 341202 w 838200"/>
                  <a:gd name="connsiteY6" fmla="*/ 25162 h 838200"/>
                  <a:gd name="connsiteX7" fmla="*/ 338125 w 838200"/>
                  <a:gd name="connsiteY7" fmla="*/ 25472 h 838200"/>
                  <a:gd name="connsiteX8" fmla="*/ 17309 w 838200"/>
                  <a:gd name="connsiteY8" fmla="*/ 419100 h 838200"/>
                  <a:gd name="connsiteX9" fmla="*/ 419100 w 838200"/>
                  <a:gd name="connsiteY9" fmla="*/ 820891 h 838200"/>
                  <a:gd name="connsiteX10" fmla="*/ 820891 w 838200"/>
                  <a:gd name="connsiteY10" fmla="*/ 419100 h 838200"/>
                  <a:gd name="connsiteX11" fmla="*/ 419100 w 838200"/>
                  <a:gd name="connsiteY11" fmla="*/ 17309 h 838200"/>
                  <a:gd name="connsiteX12" fmla="*/ 419092 w 838200"/>
                  <a:gd name="connsiteY12" fmla="*/ 17310 h 838200"/>
                  <a:gd name="connsiteX13" fmla="*/ 419092 w 838200"/>
                  <a:gd name="connsiteY13" fmla="*/ 1 h 83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38200" h="838200">
                    <a:moveTo>
                      <a:pt x="419100" y="0"/>
                    </a:moveTo>
                    <a:cubicBezTo>
                      <a:pt x="650563" y="0"/>
                      <a:pt x="838200" y="187637"/>
                      <a:pt x="838200" y="419100"/>
                    </a:cubicBezTo>
                    <a:cubicBezTo>
                      <a:pt x="838200" y="650563"/>
                      <a:pt x="650563" y="838200"/>
                      <a:pt x="419100" y="838200"/>
                    </a:cubicBezTo>
                    <a:cubicBezTo>
                      <a:pt x="187637" y="838200"/>
                      <a:pt x="0" y="650563"/>
                      <a:pt x="0" y="419100"/>
                    </a:cubicBezTo>
                    <a:cubicBezTo>
                      <a:pt x="0" y="216570"/>
                      <a:pt x="143660" y="47594"/>
                      <a:pt x="334637" y="8515"/>
                    </a:cubicBezTo>
                    <a:lnTo>
                      <a:pt x="341202" y="7853"/>
                    </a:lnTo>
                    <a:lnTo>
                      <a:pt x="341202" y="25162"/>
                    </a:lnTo>
                    <a:lnTo>
                      <a:pt x="338125" y="25472"/>
                    </a:lnTo>
                    <a:cubicBezTo>
                      <a:pt x="155036" y="62938"/>
                      <a:pt x="17309" y="224935"/>
                      <a:pt x="17309" y="419100"/>
                    </a:cubicBezTo>
                    <a:cubicBezTo>
                      <a:pt x="17309" y="641003"/>
                      <a:pt x="197197" y="820891"/>
                      <a:pt x="419100" y="820891"/>
                    </a:cubicBezTo>
                    <a:cubicBezTo>
                      <a:pt x="641003" y="820891"/>
                      <a:pt x="820891" y="641003"/>
                      <a:pt x="820891" y="419100"/>
                    </a:cubicBezTo>
                    <a:cubicBezTo>
                      <a:pt x="820891" y="197197"/>
                      <a:pt x="641003" y="17309"/>
                      <a:pt x="419100" y="17309"/>
                    </a:cubicBezTo>
                    <a:lnTo>
                      <a:pt x="419092" y="17310"/>
                    </a:lnTo>
                    <a:lnTo>
                      <a:pt x="419092" y="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13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90">
                  <a:solidFill>
                    <a:srgbClr val="00206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6840854" y="587469"/>
                <a:ext cx="61912" cy="619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90" dirty="0">
                  <a:solidFill>
                    <a:srgbClr val="00206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810613" y="664991"/>
              <a:ext cx="483829" cy="3418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90">
                <a:solidFill>
                  <a:srgbClr val="00206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487807" y="2014343"/>
            <a:ext cx="4616795" cy="255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0" dirty="0">
                <a:solidFill>
                  <a:srgbClr val="002060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32" name="TextBox 60"/>
          <p:cNvSpPr txBox="1"/>
          <p:nvPr/>
        </p:nvSpPr>
        <p:spPr>
          <a:xfrm>
            <a:off x="4536177" y="2646827"/>
            <a:ext cx="6332639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176655">
              <a:lnSpc>
                <a:spcPct val="150000"/>
              </a:lnSpc>
            </a:pPr>
            <a:r>
              <a:rPr lang="en-US" altLang="zh-CN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Good Suffix Rule 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3.1 Good Suffix Rule 1</a:t>
              </a: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214224" y="1074478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58850" y="597853"/>
            <a:ext cx="8640763" cy="2305050"/>
          </a:xfrm>
        </p:spPr>
        <p:txBody>
          <a:bodyPr/>
          <a:lstStyle/>
          <a:p>
            <a:pPr marL="266700" indent="-266700">
              <a:defRPr/>
            </a:pPr>
            <a:r>
              <a:rPr lang="en-US" altLang="zh-TW" sz="2400" dirty="0">
                <a:latin typeface="Times New Roman" panose="02020603050405020304" pitchFamily="18" charset="0"/>
              </a:rPr>
              <a:t>If a mismatch occurs in </a:t>
            </a:r>
            <a:r>
              <a:rPr lang="en-US" altLang="zh-TW" sz="2400" i="1" dirty="0">
                <a:latin typeface="Times New Roman" panose="02020603050405020304" pitchFamily="18" charset="0"/>
              </a:rPr>
              <a:t>T</a:t>
            </a:r>
            <a:r>
              <a:rPr lang="en-US" altLang="zh-TW" sz="2400" i="1" baseline="-25000" dirty="0">
                <a:latin typeface="Times New Roman" panose="02020603050405020304" pitchFamily="18" charset="0"/>
              </a:rPr>
              <a:t>s+j-1</a:t>
            </a:r>
            <a:r>
              <a:rPr lang="en-US" altLang="zh-TW" sz="2400" dirty="0">
                <a:latin typeface="Times New Roman" panose="02020603050405020304" pitchFamily="18" charset="0"/>
              </a:rPr>
              <a:t>, we match </a:t>
            </a:r>
            <a:r>
              <a:rPr lang="en-US" altLang="zh-TW" sz="2400" i="1" dirty="0">
                <a:latin typeface="Times New Roman" panose="02020603050405020304" pitchFamily="18" charset="0"/>
              </a:rPr>
              <a:t>T</a:t>
            </a:r>
            <a:r>
              <a:rPr lang="en-US" altLang="zh-TW" sz="2400" i="1" baseline="-25000" dirty="0">
                <a:latin typeface="Times New Roman" panose="02020603050405020304" pitchFamily="18" charset="0"/>
              </a:rPr>
              <a:t>s+j-1</a:t>
            </a:r>
            <a:r>
              <a:rPr lang="en-US" altLang="zh-TW" sz="2400" dirty="0">
                <a:latin typeface="Times New Roman" panose="02020603050405020304" pitchFamily="18" charset="0"/>
              </a:rPr>
              <a:t> with </a:t>
            </a:r>
            <a:r>
              <a:rPr lang="en-US" altLang="zh-TW" sz="2400" i="1" dirty="0" err="1">
                <a:latin typeface="Times New Roman" panose="02020603050405020304" pitchFamily="18" charset="0"/>
              </a:rPr>
              <a:t>P</a:t>
            </a:r>
            <a:r>
              <a:rPr lang="en-US" altLang="zh-TW" sz="2400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TW" sz="2400" i="1" baseline="-25000" dirty="0">
                <a:latin typeface="Times New Roman" panose="02020603050405020304" pitchFamily="18" charset="0"/>
              </a:rPr>
              <a:t>’-</a:t>
            </a:r>
            <a:r>
              <a:rPr lang="en-US" altLang="zh-TW" sz="2400" i="1" baseline="-25000" dirty="0" err="1">
                <a:latin typeface="Times New Roman" panose="02020603050405020304" pitchFamily="18" charset="0"/>
              </a:rPr>
              <a:t>m+j</a:t>
            </a:r>
            <a:r>
              <a:rPr lang="en-US" altLang="zh-TW" sz="2400" i="1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, where </a:t>
            </a:r>
            <a:r>
              <a:rPr lang="en-US" altLang="zh-TW" sz="2400" i="1" dirty="0">
                <a:latin typeface="Times New Roman" panose="02020603050405020304" pitchFamily="18" charset="0"/>
              </a:rPr>
              <a:t>j’ </a:t>
            </a:r>
            <a:r>
              <a:rPr lang="en-US" altLang="zh-TW" sz="2400" dirty="0">
                <a:latin typeface="Times New Roman" panose="02020603050405020304" pitchFamily="18" charset="0"/>
              </a:rPr>
              <a:t>(</a:t>
            </a:r>
            <a:r>
              <a:rPr lang="en-US" altLang="zh-TW" sz="2400" i="1" dirty="0">
                <a:latin typeface="Times New Roman" panose="02020603050405020304" pitchFamily="18" charset="0"/>
              </a:rPr>
              <a:t>m-j+</a:t>
            </a:r>
            <a:r>
              <a:rPr lang="en-US" altLang="zh-TW" sz="2400" dirty="0">
                <a:latin typeface="Times New Roman" panose="02020603050405020304" pitchFamily="18" charset="0"/>
              </a:rPr>
              <a:t>1≦  </a:t>
            </a:r>
            <a:r>
              <a:rPr lang="en-US" altLang="zh-TW" sz="2400" i="1" dirty="0">
                <a:latin typeface="Times New Roman" panose="02020603050405020304" pitchFamily="18" charset="0"/>
              </a:rPr>
              <a:t>j’ </a:t>
            </a:r>
            <a:r>
              <a:rPr lang="en-US" altLang="zh-TW" sz="2400" dirty="0">
                <a:latin typeface="Times New Roman" panose="02020603050405020304" pitchFamily="18" charset="0"/>
              </a:rPr>
              <a:t>&lt; </a:t>
            </a:r>
            <a:r>
              <a:rPr lang="en-US" altLang="zh-TW" sz="2400" i="1" dirty="0">
                <a:latin typeface="Times New Roman" panose="02020603050405020304" pitchFamily="18" charset="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</a:rPr>
              <a:t>) is the </a:t>
            </a:r>
            <a:r>
              <a:rPr lang="en-US" altLang="zh-TW" sz="2400" b="1" dirty="0">
                <a:latin typeface="Times New Roman" panose="02020603050405020304" pitchFamily="18" charset="0"/>
              </a:rPr>
              <a:t>largest position</a:t>
            </a:r>
            <a:r>
              <a:rPr lang="en-US" altLang="zh-TW" sz="2400" dirty="0">
                <a:latin typeface="Times New Roman" panose="02020603050405020304" pitchFamily="18" charset="0"/>
              </a:rPr>
              <a:t> such that  </a:t>
            </a:r>
          </a:p>
          <a:p>
            <a:pPr marL="266700" indent="-266700">
              <a:buFontTx/>
              <a:buNone/>
              <a:defRPr/>
            </a:pP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		(1) </a:t>
            </a:r>
            <a:r>
              <a:rPr lang="en-US" altLang="zh-TW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TW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j+1,m</a:t>
            </a:r>
            <a:r>
              <a:rPr lang="en-US" altLang="zh-TW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is a suffix of </a:t>
            </a:r>
            <a:r>
              <a:rPr lang="en-US" altLang="zh-TW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TW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1,j</a:t>
            </a:r>
            <a:r>
              <a:rPr lang="zh-TW" altLang="en-US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  <a:p>
            <a:pPr marL="266700" indent="-266700">
              <a:buFontTx/>
              <a:buNone/>
              <a:defRPr/>
            </a:pP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		(2) </a:t>
            </a:r>
            <a:r>
              <a:rPr lang="en-US" altLang="zh-TW" sz="2400" b="1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TW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TW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’-</a:t>
            </a:r>
            <a:r>
              <a:rPr lang="en-US" altLang="zh-TW" sz="24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m-j</a:t>
            </a:r>
            <a:r>
              <a:rPr lang="en-US" altLang="zh-TW" sz="24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≠</a:t>
            </a:r>
            <a:r>
              <a:rPr lang="en-US" altLang="zh-TW" sz="2400" b="1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TW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TW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en-US" altLang="zh-TW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266700" indent="-266700">
              <a:defRPr/>
            </a:pPr>
            <a:r>
              <a:rPr lang="en-US" altLang="zh-TW" sz="2400" dirty="0">
                <a:latin typeface="Times New Roman" panose="02020603050405020304" pitchFamily="18" charset="0"/>
              </a:rPr>
              <a:t>We can move the window at least (</a:t>
            </a:r>
            <a:r>
              <a:rPr lang="en-US" altLang="zh-TW" sz="2400" i="1" dirty="0">
                <a:latin typeface="Times New Roman" panose="02020603050405020304" pitchFamily="18" charset="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</a:rPr>
              <a:t>-</a:t>
            </a:r>
            <a:r>
              <a:rPr lang="en-US" altLang="zh-TW" sz="2400" i="1" dirty="0">
                <a:latin typeface="Times New Roman" panose="02020603050405020304" pitchFamily="18" charset="0"/>
              </a:rPr>
              <a:t>j’</a:t>
            </a:r>
            <a:r>
              <a:rPr lang="en-US" altLang="zh-TW" sz="2400" dirty="0">
                <a:latin typeface="Times New Roman" panose="02020603050405020304" pitchFamily="18" charset="0"/>
              </a:rPr>
              <a:t>) position(s).</a:t>
            </a:r>
            <a:endParaRPr lang="en-US" altLang="zh-TW" sz="2400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Group 4"/>
          <p:cNvGraphicFramePr>
            <a:graphicFrameLocks noGrp="1"/>
          </p:cNvGraphicFramePr>
          <p:nvPr/>
        </p:nvGraphicFramePr>
        <p:xfrm>
          <a:off x="4038600" y="4904740"/>
          <a:ext cx="4321175" cy="457200"/>
        </p:xfrm>
        <a:graphic>
          <a:graphicData uri="http://schemas.openxmlformats.org/drawingml/2006/table">
            <a:tbl>
              <a:tblPr/>
              <a:tblGrid>
                <a:gridCol w="39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95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/>
        </p:nvGraphicFramePr>
        <p:xfrm>
          <a:off x="957263" y="3248978"/>
          <a:ext cx="8137525" cy="457200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Line 42"/>
          <p:cNvSpPr>
            <a:spLocks noChangeShapeType="1"/>
          </p:cNvSpPr>
          <p:nvPr/>
        </p:nvSpPr>
        <p:spPr bwMode="auto">
          <a:xfrm>
            <a:off x="2527300" y="5268278"/>
            <a:ext cx="1511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4" name="Group 43"/>
          <p:cNvGraphicFramePr>
            <a:graphicFrameLocks noGrp="1"/>
          </p:cNvGraphicFramePr>
          <p:nvPr/>
        </p:nvGraphicFramePr>
        <p:xfrm>
          <a:off x="2089150" y="3837940"/>
          <a:ext cx="4270375" cy="465138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 Box 63"/>
          <p:cNvSpPr txBox="1">
            <a:spLocks noChangeArrowheads="1"/>
          </p:cNvSpPr>
          <p:nvPr/>
        </p:nvSpPr>
        <p:spPr bwMode="auto">
          <a:xfrm>
            <a:off x="2470150" y="2829878"/>
            <a:ext cx="2889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i="1"/>
              <a:t>s</a:t>
            </a:r>
          </a:p>
        </p:txBody>
      </p:sp>
      <p:sp>
        <p:nvSpPr>
          <p:cNvPr id="16" name="Text Box 64"/>
          <p:cNvSpPr txBox="1">
            <a:spLocks noChangeArrowheads="1"/>
          </p:cNvSpPr>
          <p:nvPr/>
        </p:nvSpPr>
        <p:spPr bwMode="auto">
          <a:xfrm>
            <a:off x="2903538" y="4850765"/>
            <a:ext cx="863600" cy="4270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200" b="1"/>
              <a:t>Shift</a:t>
            </a:r>
          </a:p>
        </p:txBody>
      </p:sp>
      <p:sp>
        <p:nvSpPr>
          <p:cNvPr id="17" name="Text Box 65"/>
          <p:cNvSpPr txBox="1">
            <a:spLocks noChangeArrowheads="1"/>
          </p:cNvSpPr>
          <p:nvPr/>
        </p:nvSpPr>
        <p:spPr bwMode="auto">
          <a:xfrm>
            <a:off x="4630738" y="2829878"/>
            <a:ext cx="10080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i="1"/>
              <a:t>s+j-1</a:t>
            </a:r>
          </a:p>
        </p:txBody>
      </p:sp>
      <p:grpSp>
        <p:nvGrpSpPr>
          <p:cNvPr id="18" name="Group 66"/>
          <p:cNvGrpSpPr/>
          <p:nvPr/>
        </p:nvGrpSpPr>
        <p:grpSpPr bwMode="auto">
          <a:xfrm>
            <a:off x="2470150" y="4282440"/>
            <a:ext cx="3910013" cy="457200"/>
            <a:chOff x="1156" y="2976"/>
            <a:chExt cx="2495" cy="288"/>
          </a:xfrm>
        </p:grpSpPr>
        <p:sp>
          <p:nvSpPr>
            <p:cNvPr id="19" name="Text Box 67"/>
            <p:cNvSpPr txBox="1">
              <a:spLocks noChangeArrowheads="1"/>
            </p:cNvSpPr>
            <p:nvPr/>
          </p:nvSpPr>
          <p:spPr bwMode="auto">
            <a:xfrm>
              <a:off x="2653" y="2976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j</a:t>
              </a:r>
            </a:p>
          </p:txBody>
        </p:sp>
        <p:sp>
          <p:nvSpPr>
            <p:cNvPr id="20" name="Text Box 68"/>
            <p:cNvSpPr txBox="1">
              <a:spLocks noChangeArrowheads="1"/>
            </p:cNvSpPr>
            <p:nvPr/>
          </p:nvSpPr>
          <p:spPr bwMode="auto">
            <a:xfrm>
              <a:off x="2199" y="2976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j</a:t>
              </a:r>
              <a:r>
                <a:rPr lang="zh-TW" altLang="en-US" i="1"/>
                <a:t>’</a:t>
              </a:r>
            </a:p>
          </p:txBody>
        </p:sp>
        <p:sp>
          <p:nvSpPr>
            <p:cNvPr id="21" name="Text Box 69"/>
            <p:cNvSpPr txBox="1">
              <a:spLocks noChangeArrowheads="1"/>
            </p:cNvSpPr>
            <p:nvPr/>
          </p:nvSpPr>
          <p:spPr bwMode="auto">
            <a:xfrm>
              <a:off x="3424" y="2976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m</a:t>
              </a:r>
            </a:p>
          </p:txBody>
        </p:sp>
        <p:sp>
          <p:nvSpPr>
            <p:cNvPr id="22" name="Text Box 70"/>
            <p:cNvSpPr txBox="1">
              <a:spLocks noChangeArrowheads="1"/>
            </p:cNvSpPr>
            <p:nvPr/>
          </p:nvSpPr>
          <p:spPr bwMode="auto">
            <a:xfrm>
              <a:off x="1156" y="2976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/>
                <a:t>1</a:t>
              </a:r>
            </a:p>
          </p:txBody>
        </p:sp>
        <p:sp>
          <p:nvSpPr>
            <p:cNvPr id="23" name="Text Box 71"/>
            <p:cNvSpPr txBox="1">
              <a:spLocks noChangeArrowheads="1"/>
            </p:cNvSpPr>
            <p:nvPr/>
          </p:nvSpPr>
          <p:spPr bwMode="auto">
            <a:xfrm>
              <a:off x="1292" y="2976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zh-TW" i="1" dirty="0"/>
                <a:t>j</a:t>
              </a:r>
              <a:r>
                <a:rPr lang="en-US" altLang="zh-TW" i="1" dirty="0"/>
                <a:t>'-</a:t>
              </a:r>
              <a:r>
                <a:rPr lang="en-US" altLang="zh-TW" i="1" dirty="0" err="1"/>
                <a:t>m+j</a:t>
              </a:r>
              <a:endParaRPr lang="en-US" altLang="zh-TW" i="1" dirty="0"/>
            </a:p>
          </p:txBody>
        </p:sp>
      </p:grpSp>
      <p:grpSp>
        <p:nvGrpSpPr>
          <p:cNvPr id="24" name="Group 72"/>
          <p:cNvGrpSpPr/>
          <p:nvPr/>
        </p:nvGrpSpPr>
        <p:grpSpPr bwMode="auto">
          <a:xfrm>
            <a:off x="4414838" y="5396865"/>
            <a:ext cx="3960812" cy="461963"/>
            <a:chOff x="1156" y="2976"/>
            <a:chExt cx="2495" cy="291"/>
          </a:xfrm>
        </p:grpSpPr>
        <p:sp>
          <p:nvSpPr>
            <p:cNvPr id="25" name="Text Box 73"/>
            <p:cNvSpPr txBox="1">
              <a:spLocks noChangeArrowheads="1"/>
            </p:cNvSpPr>
            <p:nvPr/>
          </p:nvSpPr>
          <p:spPr bwMode="auto">
            <a:xfrm>
              <a:off x="2653" y="2976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j</a:t>
              </a:r>
            </a:p>
          </p:txBody>
        </p:sp>
        <p:sp>
          <p:nvSpPr>
            <p:cNvPr id="26" name="Text Box 74"/>
            <p:cNvSpPr txBox="1">
              <a:spLocks noChangeArrowheads="1"/>
            </p:cNvSpPr>
            <p:nvPr/>
          </p:nvSpPr>
          <p:spPr bwMode="auto">
            <a:xfrm>
              <a:off x="2199" y="2976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j</a:t>
              </a:r>
              <a:r>
                <a:rPr lang="zh-TW" altLang="en-US" i="1"/>
                <a:t>’</a:t>
              </a:r>
            </a:p>
          </p:txBody>
        </p:sp>
        <p:sp>
          <p:nvSpPr>
            <p:cNvPr id="27" name="Text Box 75"/>
            <p:cNvSpPr txBox="1">
              <a:spLocks noChangeArrowheads="1"/>
            </p:cNvSpPr>
            <p:nvPr/>
          </p:nvSpPr>
          <p:spPr bwMode="auto">
            <a:xfrm>
              <a:off x="3424" y="2976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m</a:t>
              </a:r>
            </a:p>
          </p:txBody>
        </p:sp>
        <p:sp>
          <p:nvSpPr>
            <p:cNvPr id="28" name="Text Box 76"/>
            <p:cNvSpPr txBox="1">
              <a:spLocks noChangeArrowheads="1"/>
            </p:cNvSpPr>
            <p:nvPr/>
          </p:nvSpPr>
          <p:spPr bwMode="auto">
            <a:xfrm>
              <a:off x="1156" y="2976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/>
                <a:t>1</a:t>
              </a:r>
            </a:p>
          </p:txBody>
        </p:sp>
        <p:sp>
          <p:nvSpPr>
            <p:cNvPr id="29" name="Text Box 77"/>
            <p:cNvSpPr txBox="1">
              <a:spLocks noChangeArrowheads="1"/>
            </p:cNvSpPr>
            <p:nvPr/>
          </p:nvSpPr>
          <p:spPr bwMode="auto">
            <a:xfrm>
              <a:off x="1292" y="2976"/>
              <a:ext cx="635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zh-TW" i="1" dirty="0"/>
                <a:t>j</a:t>
              </a:r>
              <a:r>
                <a:rPr lang="en-US" altLang="zh-TW" i="1" dirty="0"/>
                <a:t>’-</a:t>
              </a:r>
              <a:r>
                <a:rPr lang="en-US" altLang="zh-TW" i="1" dirty="0" err="1"/>
                <a:t>m+j</a:t>
              </a:r>
              <a:endParaRPr lang="en-US" altLang="zh-TW" i="1" dirty="0"/>
            </a:p>
          </p:txBody>
        </p:sp>
      </p:grpSp>
      <p:sp>
        <p:nvSpPr>
          <p:cNvPr id="30" name="AutoShape 78"/>
          <p:cNvSpPr>
            <a:spLocks noChangeArrowheads="1"/>
          </p:cNvSpPr>
          <p:nvPr/>
        </p:nvSpPr>
        <p:spPr bwMode="auto">
          <a:xfrm>
            <a:off x="4991100" y="5927090"/>
            <a:ext cx="865188" cy="358775"/>
          </a:xfrm>
          <a:prstGeom prst="wedgeRoundRectCallout">
            <a:avLst>
              <a:gd name="adj1" fmla="val -41009"/>
              <a:gd name="adj2" fmla="val -82745"/>
              <a:gd name="adj3" fmla="val 16667"/>
            </a:avLst>
          </a:prstGeom>
          <a:solidFill>
            <a:srgbClr val="66FF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sz="2000"/>
              <a:t>z≠y</a:t>
            </a:r>
          </a:p>
        </p:txBody>
      </p:sp>
      <p:sp>
        <p:nvSpPr>
          <p:cNvPr id="31" name="Line 79"/>
          <p:cNvSpPr>
            <a:spLocks noChangeShapeType="1"/>
          </p:cNvSpPr>
          <p:nvPr/>
        </p:nvSpPr>
        <p:spPr bwMode="auto">
          <a:xfrm>
            <a:off x="3099435" y="4388485"/>
            <a:ext cx="2107565" cy="45783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3.2 The Substring Matching Rule</a:t>
              </a: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623164" y="1342448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805692" y="4216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057275"/>
            <a:ext cx="8218488" cy="4525963"/>
          </a:xfrm>
        </p:spPr>
        <p:txBody>
          <a:bodyPr/>
          <a:lstStyle/>
          <a:p>
            <a:pPr>
              <a:defRPr/>
            </a:pPr>
            <a:r>
              <a:rPr lang="en-US" altLang="zh-TW" sz="2800">
                <a:latin typeface="Times New Roman" panose="02020603050405020304" pitchFamily="18" charset="0"/>
              </a:rPr>
              <a:t>For any substring </a:t>
            </a:r>
            <a:r>
              <a:rPr lang="en-US" altLang="zh-TW" sz="2800" i="1">
                <a:latin typeface="Times New Roman" panose="02020603050405020304" pitchFamily="18" charset="0"/>
              </a:rPr>
              <a:t>u</a:t>
            </a:r>
            <a:r>
              <a:rPr lang="en-US" altLang="zh-TW" sz="2800">
                <a:latin typeface="Times New Roman" panose="02020603050405020304" pitchFamily="18" charset="0"/>
              </a:rPr>
              <a:t> in T, find a nearest </a:t>
            </a:r>
            <a:r>
              <a:rPr lang="en-US" altLang="zh-TW" sz="2800" i="1">
                <a:latin typeface="Times New Roman" panose="02020603050405020304" pitchFamily="18" charset="0"/>
              </a:rPr>
              <a:t>u</a:t>
            </a:r>
            <a:r>
              <a:rPr lang="en-US" altLang="zh-TW" sz="2800">
                <a:latin typeface="Times New Roman" panose="02020603050405020304" pitchFamily="18" charset="0"/>
              </a:rPr>
              <a:t> in P which is to the left of it.  If such a </a:t>
            </a:r>
            <a:r>
              <a:rPr lang="en-US" altLang="zh-TW" sz="2800" i="1">
                <a:latin typeface="Times New Roman" panose="02020603050405020304" pitchFamily="18" charset="0"/>
              </a:rPr>
              <a:t>u</a:t>
            </a:r>
            <a:r>
              <a:rPr lang="en-US" altLang="zh-TW" sz="2800">
                <a:latin typeface="Times New Roman" panose="02020603050405020304" pitchFamily="18" charset="0"/>
              </a:rPr>
              <a:t> in P exists, move P; otherwise, we may define a new partial window.</a:t>
            </a:r>
          </a:p>
          <a:p>
            <a:pPr>
              <a:defRPr/>
            </a:pPr>
            <a:endParaRPr lang="en-US" altLang="zh-TW" sz="280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altLang="zh-TW" sz="2800">
              <a:latin typeface="Times New Roman" panose="02020603050405020304" pitchFamily="18" charset="0"/>
            </a:endParaRPr>
          </a:p>
          <a:p>
            <a:pPr>
              <a:defRPr/>
            </a:pPr>
            <a:endParaRPr lang="zh-TW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9700" name="Object 4"/>
          <p:cNvGraphicFramePr>
            <a:graphicFrameLocks noGrp="1" noChangeAspect="1"/>
          </p:cNvGraphicFramePr>
          <p:nvPr/>
        </p:nvGraphicFramePr>
        <p:xfrm>
          <a:off x="1508125" y="2846388"/>
          <a:ext cx="6480175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850130" imgH="2366645" progId="Visio.Drawing.11">
                  <p:embed/>
                </p:oleObj>
              </mc:Choice>
              <mc:Fallback>
                <p:oleObj name="Visio" r:id="rId3" imgW="4850130" imgH="236664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2846388"/>
                        <a:ext cx="6480175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3.3 Example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91414" y="1885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8994412" y="3876648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8920" y="544195"/>
            <a:ext cx="11240770" cy="19443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TW" sz="2400">
                <a:latin typeface="Times New Roman" panose="02020603050405020304" pitchFamily="18" charset="0"/>
              </a:rPr>
              <a:t>Ex:  Suppose that </a:t>
            </a:r>
            <a:r>
              <a:rPr lang="en-US" altLang="zh-TW" sz="2400" i="1">
                <a:latin typeface="Times New Roman" panose="02020603050405020304" pitchFamily="18" charset="0"/>
              </a:rPr>
              <a:t>P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1</a:t>
            </a:r>
            <a:r>
              <a:rPr lang="en-US" altLang="zh-TW" sz="2400">
                <a:latin typeface="Times New Roman" panose="02020603050405020304" pitchFamily="18" charset="0"/>
              </a:rPr>
              <a:t> is aligned to </a:t>
            </a:r>
            <a:r>
              <a:rPr lang="en-US" altLang="zh-TW" sz="2400" i="1">
                <a:latin typeface="Times New Roman" panose="02020603050405020304" pitchFamily="18" charset="0"/>
              </a:rPr>
              <a:t>T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6</a:t>
            </a:r>
            <a:r>
              <a:rPr lang="en-US" altLang="zh-TW" sz="2400">
                <a:latin typeface="Times New Roman" panose="02020603050405020304" pitchFamily="18" charset="0"/>
              </a:rPr>
              <a:t> now.  We compare pair-wise between </a:t>
            </a:r>
            <a:r>
              <a:rPr lang="en-US" altLang="zh-TW" sz="2400" i="1">
                <a:latin typeface="Times New Roman" panose="02020603050405020304" pitchFamily="18" charset="0"/>
              </a:rPr>
              <a:t>P</a:t>
            </a:r>
            <a:r>
              <a:rPr lang="en-US" altLang="zh-TW" sz="2400">
                <a:latin typeface="Times New Roman" panose="02020603050405020304" pitchFamily="18" charset="0"/>
              </a:rPr>
              <a:t> and </a:t>
            </a:r>
            <a:r>
              <a:rPr lang="en-US" altLang="zh-TW" sz="2400" i="1">
                <a:latin typeface="Times New Roman" panose="02020603050405020304" pitchFamily="18" charset="0"/>
              </a:rPr>
              <a:t>T</a:t>
            </a:r>
            <a:r>
              <a:rPr lang="en-US" altLang="zh-TW" sz="2400">
                <a:latin typeface="Times New Roman" panose="02020603050405020304" pitchFamily="18" charset="0"/>
              </a:rPr>
              <a:t> from right to left.  Since </a:t>
            </a:r>
            <a:r>
              <a:rPr lang="en-US" altLang="zh-TW" sz="2400" i="1">
                <a:latin typeface="Times New Roman" panose="02020603050405020304" pitchFamily="18" charset="0"/>
              </a:rPr>
              <a:t>T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16,17</a:t>
            </a:r>
            <a:r>
              <a:rPr lang="en-US" altLang="zh-TW" sz="2400">
                <a:latin typeface="Times New Roman" panose="02020603050405020304" pitchFamily="18" charset="0"/>
              </a:rPr>
              <a:t> = </a:t>
            </a:r>
            <a:r>
              <a:rPr lang="zh-TW" altLang="en-US" sz="2400">
                <a:latin typeface="Times New Roman" panose="02020603050405020304" pitchFamily="18" charset="0"/>
              </a:rPr>
              <a:t>“</a:t>
            </a:r>
            <a:r>
              <a:rPr lang="en-US" altLang="zh-TW" sz="2400">
                <a:latin typeface="Times New Roman" panose="02020603050405020304" pitchFamily="18" charset="0"/>
              </a:rPr>
              <a:t>CA</a:t>
            </a:r>
            <a:r>
              <a:rPr lang="zh-TW" altLang="en-US" sz="2400">
                <a:latin typeface="Times New Roman" panose="02020603050405020304" pitchFamily="18" charset="0"/>
              </a:rPr>
              <a:t>”</a:t>
            </a:r>
            <a:r>
              <a:rPr lang="en-US" altLang="zh-TW" sz="2400">
                <a:latin typeface="Times New Roman" panose="02020603050405020304" pitchFamily="18" charset="0"/>
              </a:rPr>
              <a:t> = </a:t>
            </a:r>
            <a:r>
              <a:rPr lang="en-US" altLang="zh-TW" sz="2400" i="1">
                <a:latin typeface="Times New Roman" panose="02020603050405020304" pitchFamily="18" charset="0"/>
              </a:rPr>
              <a:t>P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11,12</a:t>
            </a:r>
            <a:r>
              <a:rPr lang="en-US" altLang="zh-TW" sz="2400">
                <a:latin typeface="Times New Roman" panose="02020603050405020304" pitchFamily="18" charset="0"/>
              </a:rPr>
              <a:t> and </a:t>
            </a:r>
            <a:r>
              <a:rPr lang="en-US" altLang="zh-TW" sz="2400" i="1">
                <a:latin typeface="Times New Roman" panose="02020603050405020304" pitchFamily="18" charset="0"/>
              </a:rPr>
              <a:t>T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15</a:t>
            </a:r>
            <a:r>
              <a:rPr lang="en-US" altLang="zh-TW" sz="2400">
                <a:latin typeface="Times New Roman" panose="02020603050405020304" pitchFamily="18" charset="0"/>
              </a:rPr>
              <a:t> =</a:t>
            </a:r>
            <a:r>
              <a:rPr lang="zh-TW" altLang="en-US" sz="2400">
                <a:latin typeface="Times New Roman" panose="02020603050405020304" pitchFamily="18" charset="0"/>
              </a:rPr>
              <a:t>“</a:t>
            </a:r>
            <a:r>
              <a:rPr lang="en-US" altLang="zh-TW" sz="2400">
                <a:latin typeface="Times New Roman" panose="02020603050405020304" pitchFamily="18" charset="0"/>
              </a:rPr>
              <a:t>A</a:t>
            </a:r>
            <a:r>
              <a:rPr lang="zh-TW" altLang="en-US" sz="2400">
                <a:latin typeface="Times New Roman" panose="02020603050405020304" pitchFamily="18" charset="0"/>
              </a:rPr>
              <a:t>”</a:t>
            </a:r>
            <a:r>
              <a:rPr lang="en-US" altLang="zh-TW" sz="2400">
                <a:latin typeface="Times New Roman" panose="02020603050405020304" pitchFamily="18" charset="0"/>
              </a:rPr>
              <a:t> ≠</a:t>
            </a:r>
            <a:r>
              <a:rPr lang="en-US" altLang="zh-TW" sz="2400" i="1">
                <a:latin typeface="Times New Roman" panose="02020603050405020304" pitchFamily="18" charset="0"/>
              </a:rPr>
              <a:t>P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10</a:t>
            </a:r>
            <a:r>
              <a:rPr lang="en-US" altLang="zh-TW" sz="2400">
                <a:latin typeface="Times New Roman" panose="02020603050405020304" pitchFamily="18" charset="0"/>
              </a:rPr>
              <a:t> = </a:t>
            </a:r>
            <a:r>
              <a:rPr lang="zh-TW" altLang="en-US" sz="2400">
                <a:latin typeface="Times New Roman" panose="02020603050405020304" pitchFamily="18" charset="0"/>
              </a:rPr>
              <a:t>“</a:t>
            </a:r>
            <a:r>
              <a:rPr lang="en-US" altLang="zh-TW" sz="2400">
                <a:latin typeface="Times New Roman" panose="02020603050405020304" pitchFamily="18" charset="0"/>
              </a:rPr>
              <a:t>T</a:t>
            </a:r>
            <a:r>
              <a:rPr lang="zh-TW" altLang="en-US" sz="2400">
                <a:latin typeface="Times New Roman" panose="02020603050405020304" pitchFamily="18" charset="0"/>
              </a:rPr>
              <a:t>”</a:t>
            </a:r>
            <a:r>
              <a:rPr lang="en-US" altLang="zh-TW" sz="2400">
                <a:latin typeface="Times New Roman" panose="02020603050405020304" pitchFamily="18" charset="0"/>
              </a:rPr>
              <a:t>.  We find the substring </a:t>
            </a:r>
            <a:r>
              <a:rPr lang="zh-TW" altLang="en-US" sz="2400">
                <a:latin typeface="Times New Roman" panose="02020603050405020304" pitchFamily="18" charset="0"/>
              </a:rPr>
              <a:t>“</a:t>
            </a:r>
            <a:r>
              <a:rPr lang="en-US" altLang="zh-TW" sz="2400">
                <a:latin typeface="Times New Roman" panose="02020603050405020304" pitchFamily="18" charset="0"/>
              </a:rPr>
              <a:t>CA</a:t>
            </a:r>
            <a:r>
              <a:rPr lang="zh-TW" altLang="en-US" sz="2400">
                <a:latin typeface="Times New Roman" panose="02020603050405020304" pitchFamily="18" charset="0"/>
              </a:rPr>
              <a:t>”</a:t>
            </a:r>
            <a:r>
              <a:rPr lang="en-US" altLang="zh-TW" sz="2400">
                <a:latin typeface="Times New Roman" panose="02020603050405020304" pitchFamily="18" charset="0"/>
              </a:rPr>
              <a:t> in the left of </a:t>
            </a:r>
            <a:r>
              <a:rPr lang="en-US" altLang="zh-TW" sz="2400" i="1">
                <a:latin typeface="Times New Roman" panose="02020603050405020304" pitchFamily="18" charset="0"/>
              </a:rPr>
              <a:t>P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10</a:t>
            </a:r>
            <a:r>
              <a:rPr lang="en-US" altLang="zh-TW" sz="2400">
                <a:latin typeface="Times New Roman" panose="02020603050405020304" pitchFamily="18" charset="0"/>
              </a:rPr>
              <a:t> in </a:t>
            </a:r>
            <a:r>
              <a:rPr lang="en-US" altLang="zh-TW" sz="2400" i="1">
                <a:latin typeface="Times New Roman" panose="02020603050405020304" pitchFamily="18" charset="0"/>
              </a:rPr>
              <a:t>P</a:t>
            </a:r>
            <a:r>
              <a:rPr lang="en-US" altLang="zh-TW" sz="2400">
                <a:latin typeface="Times New Roman" panose="02020603050405020304" pitchFamily="18" charset="0"/>
              </a:rPr>
              <a:t> such that </a:t>
            </a:r>
            <a:r>
              <a:rPr lang="zh-TW" altLang="en-US" sz="2400">
                <a:latin typeface="Times New Roman" panose="02020603050405020304" pitchFamily="18" charset="0"/>
              </a:rPr>
              <a:t>“</a:t>
            </a:r>
            <a:r>
              <a:rPr lang="en-US" altLang="zh-TW" sz="2400">
                <a:latin typeface="Times New Roman" panose="02020603050405020304" pitchFamily="18" charset="0"/>
              </a:rPr>
              <a:t>CA</a:t>
            </a:r>
            <a:r>
              <a:rPr lang="zh-TW" altLang="en-US" sz="2400">
                <a:latin typeface="Times New Roman" panose="02020603050405020304" pitchFamily="18" charset="0"/>
              </a:rPr>
              <a:t>”</a:t>
            </a:r>
            <a:r>
              <a:rPr lang="en-US" altLang="zh-TW" sz="2400">
                <a:latin typeface="Times New Roman" panose="02020603050405020304" pitchFamily="18" charset="0"/>
              </a:rPr>
              <a:t> is the suffix of </a:t>
            </a:r>
            <a:r>
              <a:rPr lang="en-US" altLang="zh-TW" sz="2400" i="1">
                <a:latin typeface="Times New Roman" panose="02020603050405020304" pitchFamily="18" charset="0"/>
              </a:rPr>
              <a:t>P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1,6  </a:t>
            </a:r>
            <a:r>
              <a:rPr lang="en-US" altLang="zh-TW" sz="2400">
                <a:latin typeface="Times New Roman" panose="02020603050405020304" pitchFamily="18" charset="0"/>
              </a:rPr>
              <a:t>and the left character to this substring </a:t>
            </a:r>
            <a:r>
              <a:rPr lang="zh-TW" altLang="en-US" sz="2400">
                <a:latin typeface="Times New Roman" panose="02020603050405020304" pitchFamily="18" charset="0"/>
              </a:rPr>
              <a:t>“</a:t>
            </a:r>
            <a:r>
              <a:rPr lang="en-US" altLang="zh-TW" sz="2400">
                <a:latin typeface="Times New Roman" panose="02020603050405020304" pitchFamily="18" charset="0"/>
              </a:rPr>
              <a:t>CA</a:t>
            </a:r>
            <a:r>
              <a:rPr lang="zh-TW" altLang="en-US" sz="2400">
                <a:latin typeface="Times New Roman" panose="02020603050405020304" pitchFamily="18" charset="0"/>
              </a:rPr>
              <a:t>”</a:t>
            </a:r>
            <a:r>
              <a:rPr lang="en-US" altLang="zh-TW" sz="2400">
                <a:latin typeface="Times New Roman" panose="02020603050405020304" pitchFamily="18" charset="0"/>
              </a:rPr>
              <a:t> in </a:t>
            </a:r>
            <a:r>
              <a:rPr lang="en-US" altLang="zh-TW" sz="2400" i="1">
                <a:latin typeface="Times New Roman" panose="02020603050405020304" pitchFamily="18" charset="0"/>
              </a:rPr>
              <a:t>P</a:t>
            </a:r>
            <a:r>
              <a:rPr lang="en-US" altLang="zh-TW" sz="2400">
                <a:latin typeface="Times New Roman" panose="02020603050405020304" pitchFamily="18" charset="0"/>
              </a:rPr>
              <a:t> is not equal to </a:t>
            </a:r>
            <a:r>
              <a:rPr lang="en-US" altLang="zh-TW" sz="2400" i="1">
                <a:latin typeface="Times New Roman" panose="02020603050405020304" pitchFamily="18" charset="0"/>
              </a:rPr>
              <a:t>P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10 </a:t>
            </a:r>
            <a:r>
              <a:rPr lang="en-US" altLang="zh-TW" sz="2400">
                <a:latin typeface="Times New Roman" panose="02020603050405020304" pitchFamily="18" charset="0"/>
              </a:rPr>
              <a:t>=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 </a:t>
            </a:r>
            <a:r>
              <a:rPr lang="zh-TW" altLang="en-US" sz="2400">
                <a:latin typeface="Times New Roman" panose="02020603050405020304" pitchFamily="18" charset="0"/>
              </a:rPr>
              <a:t>“</a:t>
            </a:r>
            <a:r>
              <a:rPr lang="en-US" altLang="zh-TW" sz="2400">
                <a:latin typeface="Times New Roman" panose="02020603050405020304" pitchFamily="18" charset="0"/>
              </a:rPr>
              <a:t>T</a:t>
            </a:r>
            <a:r>
              <a:rPr lang="zh-TW" altLang="en-US" sz="2400">
                <a:latin typeface="Times New Roman" panose="02020603050405020304" pitchFamily="18" charset="0"/>
              </a:rPr>
              <a:t>”</a:t>
            </a:r>
            <a:r>
              <a:rPr lang="en-US" altLang="zh-TW" sz="2400">
                <a:latin typeface="Times New Roman" panose="02020603050405020304" pitchFamily="18" charset="0"/>
              </a:rPr>
              <a:t>.  Therefore, we can move the window at least </a:t>
            </a:r>
            <a:r>
              <a:rPr lang="en-US" altLang="zh-TW" sz="2400" i="1">
                <a:latin typeface="Times New Roman" panose="02020603050405020304" pitchFamily="18" charset="0"/>
              </a:rPr>
              <a:t>m</a:t>
            </a:r>
            <a:r>
              <a:rPr lang="en-US" altLang="zh-TW" sz="2400">
                <a:latin typeface="Times New Roman" panose="02020603050405020304" pitchFamily="18" charset="0"/>
              </a:rPr>
              <a:t>-</a:t>
            </a:r>
            <a:r>
              <a:rPr lang="en-US" altLang="zh-TW" sz="2400" i="1">
                <a:latin typeface="Times New Roman" panose="02020603050405020304" pitchFamily="18" charset="0"/>
              </a:rPr>
              <a:t>j</a:t>
            </a:r>
            <a:r>
              <a:rPr lang="zh-TW" altLang="en-US" sz="2400" i="1">
                <a:latin typeface="Times New Roman" panose="02020603050405020304" pitchFamily="18" charset="0"/>
              </a:rPr>
              <a:t>’</a:t>
            </a:r>
            <a:r>
              <a:rPr lang="en-US" altLang="zh-TW" sz="2400" i="1">
                <a:latin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</a:rPr>
              <a:t>(12-6=6) positions right</a:t>
            </a:r>
            <a:r>
              <a:rPr lang="en-US" altLang="zh-TW" sz="2400" i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3316" name="Group 4"/>
          <p:cNvGraphicFramePr>
            <a:graphicFrameLocks noGrp="1"/>
          </p:cNvGraphicFramePr>
          <p:nvPr/>
        </p:nvGraphicFramePr>
        <p:xfrm>
          <a:off x="1080770" y="2670175"/>
          <a:ext cx="8135938" cy="792276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35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69" marB="4566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16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18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387" name="Group 75"/>
          <p:cNvGraphicFramePr>
            <a:graphicFrameLocks noGrp="1"/>
          </p:cNvGraphicFramePr>
          <p:nvPr/>
        </p:nvGraphicFramePr>
        <p:xfrm>
          <a:off x="3025458" y="3881438"/>
          <a:ext cx="4999037" cy="793750"/>
        </p:xfrm>
        <a:graphic>
          <a:graphicData uri="http://schemas.openxmlformats.org/drawingml/2006/table">
            <a:tbl>
              <a:tblPr/>
              <a:tblGrid>
                <a:gridCol w="319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434" name="Text Box 122"/>
          <p:cNvSpPr txBox="1">
            <a:spLocks noChangeArrowheads="1"/>
          </p:cNvSpPr>
          <p:nvPr/>
        </p:nvSpPr>
        <p:spPr bwMode="auto">
          <a:xfrm>
            <a:off x="6770370" y="4673600"/>
            <a:ext cx="79057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j=</a:t>
            </a:r>
            <a:r>
              <a:rPr lang="en-US" altLang="zh-TW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35" name="Text Box 123"/>
          <p:cNvSpPr txBox="1">
            <a:spLocks noChangeArrowheads="1"/>
          </p:cNvSpPr>
          <p:nvPr/>
        </p:nvSpPr>
        <p:spPr bwMode="auto">
          <a:xfrm>
            <a:off x="3269933" y="2320925"/>
            <a:ext cx="792162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s=</a:t>
            </a:r>
            <a:r>
              <a:rPr lang="en-US" altLang="zh-TW" sz="2000">
                <a:solidFill>
                  <a:srgbClr val="FF0000"/>
                </a:solidFill>
              </a:rPr>
              <a:t>6</a:t>
            </a:r>
            <a:endParaRPr lang="en-US" altLang="zh-TW" sz="2000" baseline="-25000">
              <a:solidFill>
                <a:srgbClr val="FF0000"/>
              </a:solidFill>
            </a:endParaRPr>
          </a:p>
        </p:txBody>
      </p:sp>
      <p:sp>
        <p:nvSpPr>
          <p:cNvPr id="13436" name="Text Box 124"/>
          <p:cNvSpPr txBox="1">
            <a:spLocks noChangeArrowheads="1"/>
          </p:cNvSpPr>
          <p:nvPr/>
        </p:nvSpPr>
        <p:spPr bwMode="auto">
          <a:xfrm>
            <a:off x="4824095" y="4708525"/>
            <a:ext cx="7207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j</a:t>
            </a:r>
            <a:r>
              <a:rPr lang="zh-TW" altLang="en-US" sz="2000" i="1">
                <a:solidFill>
                  <a:srgbClr val="FF0000"/>
                </a:solidFill>
              </a:rPr>
              <a:t>’</a:t>
            </a:r>
            <a:r>
              <a:rPr lang="en-US" altLang="zh-TW" sz="2000" i="1">
                <a:solidFill>
                  <a:srgbClr val="FF0000"/>
                </a:solidFill>
              </a:rPr>
              <a:t>=</a:t>
            </a:r>
            <a:r>
              <a:rPr lang="en-US" altLang="zh-TW" sz="2000">
                <a:solidFill>
                  <a:srgbClr val="FF0000"/>
                </a:solidFill>
              </a:rPr>
              <a:t>6</a:t>
            </a:r>
            <a:endParaRPr lang="en-US" altLang="zh-TW" sz="2000" baseline="-25000">
              <a:solidFill>
                <a:srgbClr val="FF0000"/>
              </a:solidFill>
            </a:endParaRPr>
          </a:p>
        </p:txBody>
      </p:sp>
      <p:sp>
        <p:nvSpPr>
          <p:cNvPr id="13437" name="Text Box 125"/>
          <p:cNvSpPr txBox="1">
            <a:spLocks noChangeArrowheads="1"/>
          </p:cNvSpPr>
          <p:nvPr/>
        </p:nvSpPr>
        <p:spPr bwMode="auto">
          <a:xfrm>
            <a:off x="6654483" y="2297113"/>
            <a:ext cx="9366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s+j-1</a:t>
            </a:r>
            <a:endParaRPr lang="en-US" altLang="zh-TW" sz="2000" i="1" baseline="-25000">
              <a:solidFill>
                <a:srgbClr val="FF0000"/>
              </a:solidFill>
            </a:endParaRPr>
          </a:p>
        </p:txBody>
      </p:sp>
      <p:sp>
        <p:nvSpPr>
          <p:cNvPr id="13438" name="Line 126"/>
          <p:cNvSpPr>
            <a:spLocks noChangeShapeType="1"/>
          </p:cNvSpPr>
          <p:nvPr/>
        </p:nvSpPr>
        <p:spPr bwMode="auto">
          <a:xfrm>
            <a:off x="3412808" y="5786438"/>
            <a:ext cx="201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439" name="Text Box 127"/>
          <p:cNvSpPr txBox="1">
            <a:spLocks noChangeArrowheads="1"/>
          </p:cNvSpPr>
          <p:nvPr/>
        </p:nvSpPr>
        <p:spPr bwMode="auto">
          <a:xfrm>
            <a:off x="3989070" y="5354638"/>
            <a:ext cx="863600" cy="4270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200" b="1"/>
              <a:t>Shift</a:t>
            </a:r>
          </a:p>
        </p:txBody>
      </p:sp>
      <p:graphicFrame>
        <p:nvGraphicFramePr>
          <p:cNvPr id="13441" name="Group 129"/>
          <p:cNvGraphicFramePr>
            <a:graphicFrameLocks noGrp="1"/>
          </p:cNvGraphicFramePr>
          <p:nvPr/>
        </p:nvGraphicFramePr>
        <p:xfrm>
          <a:off x="5255895" y="5283200"/>
          <a:ext cx="5076825" cy="830266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95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696" marB="4569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96" marB="4569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489" name="Line 177"/>
          <p:cNvSpPr>
            <a:spLocks noChangeShapeType="1"/>
          </p:cNvSpPr>
          <p:nvPr/>
        </p:nvSpPr>
        <p:spPr bwMode="auto">
          <a:xfrm>
            <a:off x="7057708" y="3449638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490" name="Text Box 178"/>
          <p:cNvSpPr txBox="1">
            <a:spLocks noChangeArrowheads="1"/>
          </p:cNvSpPr>
          <p:nvPr/>
        </p:nvSpPr>
        <p:spPr bwMode="auto">
          <a:xfrm>
            <a:off x="8067358" y="4168775"/>
            <a:ext cx="862012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m=</a:t>
            </a:r>
            <a:r>
              <a:rPr lang="en-US" altLang="zh-TW" sz="200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3491" name="Text Box 179"/>
          <p:cNvSpPr txBox="1">
            <a:spLocks noChangeArrowheads="1"/>
          </p:cNvSpPr>
          <p:nvPr/>
        </p:nvSpPr>
        <p:spPr bwMode="auto">
          <a:xfrm>
            <a:off x="7127875" y="3449955"/>
            <a:ext cx="14827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>
                <a:solidFill>
                  <a:srgbClr val="FF0000"/>
                </a:solidFill>
              </a:rPr>
              <a:t>mismatch</a:t>
            </a:r>
          </a:p>
        </p:txBody>
      </p:sp>
      <p:sp>
        <p:nvSpPr>
          <p:cNvPr id="13492" name="Line 180"/>
          <p:cNvSpPr>
            <a:spLocks noChangeShapeType="1"/>
          </p:cNvSpPr>
          <p:nvPr/>
        </p:nvSpPr>
        <p:spPr bwMode="auto">
          <a:xfrm>
            <a:off x="6984683" y="6257925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493" name="Line 181"/>
          <p:cNvSpPr>
            <a:spLocks noChangeShapeType="1"/>
          </p:cNvSpPr>
          <p:nvPr/>
        </p:nvSpPr>
        <p:spPr bwMode="auto">
          <a:xfrm flipV="1">
            <a:off x="6984683" y="61134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494" name="Line 182"/>
          <p:cNvSpPr>
            <a:spLocks noChangeShapeType="1"/>
          </p:cNvSpPr>
          <p:nvPr/>
        </p:nvSpPr>
        <p:spPr bwMode="auto">
          <a:xfrm>
            <a:off x="9361170" y="61134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495" name="Rectangle 183"/>
          <p:cNvSpPr>
            <a:spLocks noChangeArrowheads="1"/>
          </p:cNvSpPr>
          <p:nvPr/>
        </p:nvSpPr>
        <p:spPr bwMode="auto">
          <a:xfrm>
            <a:off x="7921308" y="6211888"/>
            <a:ext cx="863600" cy="333375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800"/>
              <a:t>A≠T</a:t>
            </a:r>
          </a:p>
        </p:txBody>
      </p:sp>
      <p:sp>
        <p:nvSpPr>
          <p:cNvPr id="13497" name="Line 185"/>
          <p:cNvSpPr>
            <a:spLocks noChangeShapeType="1"/>
          </p:cNvSpPr>
          <p:nvPr/>
        </p:nvSpPr>
        <p:spPr bwMode="auto">
          <a:xfrm>
            <a:off x="5400358" y="4745038"/>
            <a:ext cx="2089150" cy="5048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3.4 Applying Bad Character Rule</a:t>
              </a: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91414" y="1926648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805692" y="4216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-317" y="598170"/>
            <a:ext cx="8351837" cy="5976938"/>
          </a:xfrm>
        </p:spPr>
        <p:txBody>
          <a:bodyPr/>
          <a:lstStyle/>
          <a:p>
            <a:pPr>
              <a:defRPr/>
            </a:pPr>
            <a:r>
              <a:rPr lang="en-US" altLang="zh-TW" sz="2800" dirty="0">
                <a:latin typeface="Times New Roman" panose="02020603050405020304" pitchFamily="18" charset="0"/>
              </a:rPr>
              <a:t>Let </a:t>
            </a:r>
            <a:r>
              <a:rPr lang="en-US" altLang="zh-TW" sz="2800" b="1" i="1" dirty="0" err="1">
                <a:latin typeface="Times New Roman" panose="02020603050405020304" pitchFamily="18" charset="0"/>
              </a:rPr>
              <a:t>Bc</a:t>
            </a:r>
            <a:r>
              <a:rPr lang="en-US" altLang="zh-TW" sz="2800" b="1" dirty="0">
                <a:latin typeface="Times New Roman" panose="02020603050405020304" pitchFamily="18" charset="0"/>
              </a:rPr>
              <a:t>(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TW" sz="2800" b="1" dirty="0">
                <a:latin typeface="Times New Roman" panose="02020603050405020304" pitchFamily="18" charset="0"/>
              </a:rPr>
              <a:t>)</a:t>
            </a:r>
            <a:r>
              <a:rPr lang="en-US" altLang="zh-TW" sz="2800" dirty="0">
                <a:latin typeface="Times New Roman" panose="02020603050405020304" pitchFamily="18" charset="0"/>
              </a:rPr>
              <a:t> be the rightmost position of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 in </a:t>
            </a:r>
            <a:r>
              <a:rPr lang="en-US" altLang="zh-TW" sz="2800" i="1" dirty="0">
                <a:latin typeface="Times New Roman" panose="02020603050405020304" pitchFamily="18" charset="0"/>
              </a:rPr>
              <a:t>P</a:t>
            </a:r>
            <a:r>
              <a:rPr lang="en-US" altLang="zh-TW" sz="2800" dirty="0">
                <a:latin typeface="Times New Roman" panose="02020603050405020304" pitchFamily="18" charset="0"/>
              </a:rPr>
              <a:t>.  The function will be used for applying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bad character rule</a:t>
            </a:r>
            <a:r>
              <a:rPr lang="en-US" altLang="zh-TW" sz="2800" dirty="0">
                <a:latin typeface="Times New Roman" panose="02020603050405020304" pitchFamily="18" charset="0"/>
              </a:rPr>
              <a:t>.</a:t>
            </a:r>
          </a:p>
          <a:p>
            <a:pPr>
              <a:defRPr/>
            </a:pPr>
            <a:endParaRPr lang="en-US" altLang="zh-TW" sz="2800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altLang="zh-TW" sz="2800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altLang="zh-TW" sz="2800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TW" sz="2800" dirty="0">
                <a:latin typeface="Times New Roman" panose="02020603050405020304" pitchFamily="18" charset="0"/>
              </a:rPr>
              <a:t>We can move our pattern right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j</a:t>
            </a:r>
            <a:r>
              <a:rPr lang="en-US" altLang="zh-TW" sz="2800" b="1" dirty="0">
                <a:latin typeface="Times New Roman" panose="02020603050405020304" pitchFamily="18" charset="0"/>
              </a:rPr>
              <a:t>-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TW" sz="2800" b="1" dirty="0">
                <a:latin typeface="Times New Roman" panose="02020603050405020304" pitchFamily="18" charset="0"/>
              </a:rPr>
              <a:t>(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TW" sz="2800" b="1" i="1" baseline="-25000" dirty="0">
                <a:latin typeface="Times New Roman" panose="02020603050405020304" pitchFamily="18" charset="0"/>
              </a:rPr>
              <a:t>s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+</a:t>
            </a:r>
            <a:r>
              <a:rPr lang="en-US" altLang="zh-TW" sz="2800" b="1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-1</a:t>
            </a:r>
            <a:r>
              <a:rPr lang="en-US" altLang="zh-TW" sz="2800" b="1" dirty="0">
                <a:latin typeface="Times New Roman" panose="02020603050405020304" pitchFamily="18" charset="0"/>
              </a:rPr>
              <a:t>)</a:t>
            </a:r>
            <a:r>
              <a:rPr lang="en-US" altLang="zh-TW" sz="2800" dirty="0">
                <a:latin typeface="Times New Roman" panose="02020603050405020304" pitchFamily="18" charset="0"/>
              </a:rPr>
              <a:t> position by above </a:t>
            </a:r>
            <a:r>
              <a:rPr lang="en-US" altLang="zh-TW" sz="2800" b="1" i="1" dirty="0" err="1">
                <a:latin typeface="Times New Roman" panose="02020603050405020304" pitchFamily="18" charset="0"/>
              </a:rPr>
              <a:t>Bc</a:t>
            </a:r>
            <a:r>
              <a:rPr lang="en-US" altLang="zh-TW" sz="2800" dirty="0">
                <a:latin typeface="Times New Roman" panose="02020603050405020304" pitchFamily="18" charset="0"/>
              </a:rPr>
              <a:t> function.</a:t>
            </a:r>
          </a:p>
          <a:p>
            <a:pPr>
              <a:defRPr/>
            </a:pPr>
            <a:endParaRPr lang="en-US" altLang="zh-TW" sz="2800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altLang="zh-TW" sz="2800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zh-TW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3011" name="Group 3"/>
          <p:cNvGraphicFramePr>
            <a:graphicFrameLocks noGrp="1"/>
          </p:cNvGraphicFramePr>
          <p:nvPr/>
        </p:nvGraphicFramePr>
        <p:xfrm>
          <a:off x="6310313" y="1484313"/>
          <a:ext cx="2027237" cy="854075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PMingLiU" charset="0"/>
                          <a:cs typeface="PMingLiU" charset="0"/>
                        </a:rPr>
                        <a:t>Σ</a:t>
                      </a:r>
                    </a:p>
                  </a:txBody>
                  <a:tcPr marT="45754" marB="4575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B</a:t>
                      </a:r>
                    </a:p>
                  </a:txBody>
                  <a:tcPr marT="45754" marB="4575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034" name="Group 2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55650" y="1498600"/>
          <a:ext cx="5122863" cy="854075"/>
        </p:xfrm>
        <a:graphic>
          <a:graphicData uri="http://schemas.openxmlformats.org/drawingml/2006/table">
            <a:tbl>
              <a:tblPr/>
              <a:tblGrid>
                <a:gridCol w="395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6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j</a:t>
                      </a:r>
                    </a:p>
                  </a:txBody>
                  <a:tcPr marT="45754" marB="4575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754" marB="4575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210" name="Group 202"/>
          <p:cNvGraphicFramePr>
            <a:graphicFrameLocks noGrp="1"/>
          </p:cNvGraphicFramePr>
          <p:nvPr/>
        </p:nvGraphicFramePr>
        <p:xfrm>
          <a:off x="250825" y="4868863"/>
          <a:ext cx="5122863" cy="854075"/>
        </p:xfrm>
        <a:graphic>
          <a:graphicData uri="http://schemas.openxmlformats.org/drawingml/2006/table">
            <a:tbl>
              <a:tblPr/>
              <a:tblGrid>
                <a:gridCol w="395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6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j</a:t>
                      </a:r>
                    </a:p>
                  </a:txBody>
                  <a:tcPr marT="45754" marB="4575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754" marB="4575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208" name="Group 200"/>
          <p:cNvGraphicFramePr>
            <a:graphicFrameLocks noGrp="1"/>
          </p:cNvGraphicFramePr>
          <p:nvPr/>
        </p:nvGraphicFramePr>
        <p:xfrm>
          <a:off x="250825" y="3860800"/>
          <a:ext cx="7485063" cy="854075"/>
        </p:xfrm>
        <a:graphic>
          <a:graphicData uri="http://schemas.openxmlformats.org/drawingml/2006/table">
            <a:tbl>
              <a:tblPr/>
              <a:tblGrid>
                <a:gridCol w="395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96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j</a:t>
                      </a:r>
                    </a:p>
                  </a:txBody>
                  <a:tcPr marT="45754" marB="4575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14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15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16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17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18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54" marB="4575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205" name="AutoShape 197"/>
          <p:cNvSpPr/>
          <p:nvPr/>
        </p:nvSpPr>
        <p:spPr bwMode="auto">
          <a:xfrm>
            <a:off x="5580063" y="4941888"/>
            <a:ext cx="3095625" cy="904875"/>
          </a:xfrm>
          <a:prstGeom prst="borderCallout1">
            <a:avLst>
              <a:gd name="adj1" fmla="val 12630"/>
              <a:gd name="adj2" fmla="val -2463"/>
              <a:gd name="adj3" fmla="val -33685"/>
              <a:gd name="adj4" fmla="val -3569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dirty="0"/>
              <a:t>Move</a:t>
            </a:r>
          </a:p>
          <a:p>
            <a:pPr algn="ctr">
              <a:defRPr/>
            </a:pPr>
            <a:r>
              <a:rPr lang="en-US" altLang="zh-TW" dirty="0"/>
              <a:t>10-</a:t>
            </a:r>
            <a:r>
              <a:rPr lang="en-US" altLang="zh-TW" i="1" dirty="0"/>
              <a:t>B</a:t>
            </a:r>
            <a:r>
              <a:rPr lang="en-US" altLang="zh-TW" dirty="0"/>
              <a:t>(</a:t>
            </a:r>
            <a:r>
              <a:rPr lang="en-US" altLang="zh-TW" i="1" dirty="0"/>
              <a:t>G</a:t>
            </a:r>
            <a:r>
              <a:rPr lang="en-US" altLang="zh-TW" dirty="0"/>
              <a:t>) = 10 positions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102913" y="1400355"/>
            <a:ext cx="3386592" cy="3584557"/>
            <a:chOff x="3195379" y="590754"/>
            <a:chExt cx="2539944" cy="2688418"/>
          </a:xfrm>
        </p:grpSpPr>
        <p:grpSp>
          <p:nvGrpSpPr>
            <p:cNvPr id="27" name="组合 26"/>
            <p:cNvGrpSpPr/>
            <p:nvPr/>
          </p:nvGrpSpPr>
          <p:grpSpPr>
            <a:xfrm>
              <a:off x="3195379" y="590754"/>
              <a:ext cx="2539944" cy="2688418"/>
              <a:chOff x="6641782" y="587469"/>
              <a:chExt cx="460057" cy="486950"/>
            </a:xfrm>
          </p:grpSpPr>
          <p:sp>
            <p:nvSpPr>
              <p:cNvPr id="29" name="任意多边形: 形状 28"/>
              <p:cNvSpPr/>
              <p:nvPr/>
            </p:nvSpPr>
            <p:spPr>
              <a:xfrm>
                <a:off x="6641782" y="614362"/>
                <a:ext cx="460057" cy="460057"/>
              </a:xfrm>
              <a:custGeom>
                <a:avLst/>
                <a:gdLst>
                  <a:gd name="connsiteX0" fmla="*/ 419100 w 838200"/>
                  <a:gd name="connsiteY0" fmla="*/ 0 h 838200"/>
                  <a:gd name="connsiteX1" fmla="*/ 838200 w 838200"/>
                  <a:gd name="connsiteY1" fmla="*/ 419100 h 838200"/>
                  <a:gd name="connsiteX2" fmla="*/ 419100 w 838200"/>
                  <a:gd name="connsiteY2" fmla="*/ 838200 h 838200"/>
                  <a:gd name="connsiteX3" fmla="*/ 0 w 838200"/>
                  <a:gd name="connsiteY3" fmla="*/ 419100 h 838200"/>
                  <a:gd name="connsiteX4" fmla="*/ 334637 w 838200"/>
                  <a:gd name="connsiteY4" fmla="*/ 8515 h 838200"/>
                  <a:gd name="connsiteX5" fmla="*/ 341202 w 838200"/>
                  <a:gd name="connsiteY5" fmla="*/ 7853 h 838200"/>
                  <a:gd name="connsiteX6" fmla="*/ 341202 w 838200"/>
                  <a:gd name="connsiteY6" fmla="*/ 25162 h 838200"/>
                  <a:gd name="connsiteX7" fmla="*/ 338125 w 838200"/>
                  <a:gd name="connsiteY7" fmla="*/ 25472 h 838200"/>
                  <a:gd name="connsiteX8" fmla="*/ 17309 w 838200"/>
                  <a:gd name="connsiteY8" fmla="*/ 419100 h 838200"/>
                  <a:gd name="connsiteX9" fmla="*/ 419100 w 838200"/>
                  <a:gd name="connsiteY9" fmla="*/ 820891 h 838200"/>
                  <a:gd name="connsiteX10" fmla="*/ 820891 w 838200"/>
                  <a:gd name="connsiteY10" fmla="*/ 419100 h 838200"/>
                  <a:gd name="connsiteX11" fmla="*/ 419100 w 838200"/>
                  <a:gd name="connsiteY11" fmla="*/ 17309 h 838200"/>
                  <a:gd name="connsiteX12" fmla="*/ 419092 w 838200"/>
                  <a:gd name="connsiteY12" fmla="*/ 17310 h 838200"/>
                  <a:gd name="connsiteX13" fmla="*/ 419092 w 838200"/>
                  <a:gd name="connsiteY13" fmla="*/ 1 h 83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38200" h="838200">
                    <a:moveTo>
                      <a:pt x="419100" y="0"/>
                    </a:moveTo>
                    <a:cubicBezTo>
                      <a:pt x="650563" y="0"/>
                      <a:pt x="838200" y="187637"/>
                      <a:pt x="838200" y="419100"/>
                    </a:cubicBezTo>
                    <a:cubicBezTo>
                      <a:pt x="838200" y="650563"/>
                      <a:pt x="650563" y="838200"/>
                      <a:pt x="419100" y="838200"/>
                    </a:cubicBezTo>
                    <a:cubicBezTo>
                      <a:pt x="187637" y="838200"/>
                      <a:pt x="0" y="650563"/>
                      <a:pt x="0" y="419100"/>
                    </a:cubicBezTo>
                    <a:cubicBezTo>
                      <a:pt x="0" y="216570"/>
                      <a:pt x="143660" y="47594"/>
                      <a:pt x="334637" y="8515"/>
                    </a:cubicBezTo>
                    <a:lnTo>
                      <a:pt x="341202" y="7853"/>
                    </a:lnTo>
                    <a:lnTo>
                      <a:pt x="341202" y="25162"/>
                    </a:lnTo>
                    <a:lnTo>
                      <a:pt x="338125" y="25472"/>
                    </a:lnTo>
                    <a:cubicBezTo>
                      <a:pt x="155036" y="62938"/>
                      <a:pt x="17309" y="224935"/>
                      <a:pt x="17309" y="419100"/>
                    </a:cubicBezTo>
                    <a:cubicBezTo>
                      <a:pt x="17309" y="641003"/>
                      <a:pt x="197197" y="820891"/>
                      <a:pt x="419100" y="820891"/>
                    </a:cubicBezTo>
                    <a:cubicBezTo>
                      <a:pt x="641003" y="820891"/>
                      <a:pt x="820891" y="641003"/>
                      <a:pt x="820891" y="419100"/>
                    </a:cubicBezTo>
                    <a:cubicBezTo>
                      <a:pt x="820891" y="197197"/>
                      <a:pt x="641003" y="17309"/>
                      <a:pt x="419100" y="17309"/>
                    </a:cubicBezTo>
                    <a:lnTo>
                      <a:pt x="419092" y="17310"/>
                    </a:lnTo>
                    <a:lnTo>
                      <a:pt x="419092" y="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13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90">
                  <a:solidFill>
                    <a:srgbClr val="00206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6840854" y="587469"/>
                <a:ext cx="61912" cy="619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90" dirty="0">
                  <a:solidFill>
                    <a:srgbClr val="00206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810613" y="664991"/>
              <a:ext cx="483829" cy="3418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90">
                <a:solidFill>
                  <a:srgbClr val="00206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487807" y="2014343"/>
            <a:ext cx="4616795" cy="255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0" dirty="0">
                <a:solidFill>
                  <a:srgbClr val="002060"/>
                </a:solidFill>
                <a:cs typeface="+mn-ea"/>
                <a:sym typeface="+mn-lt"/>
              </a:rPr>
              <a:t>4</a:t>
            </a:r>
          </a:p>
        </p:txBody>
      </p:sp>
      <p:sp>
        <p:nvSpPr>
          <p:cNvPr id="32" name="TextBox 60"/>
          <p:cNvSpPr txBox="1"/>
          <p:nvPr/>
        </p:nvSpPr>
        <p:spPr>
          <a:xfrm>
            <a:off x="4637394" y="2488697"/>
            <a:ext cx="6332639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176655">
              <a:lnSpc>
                <a:spcPct val="150000"/>
              </a:lnSpc>
            </a:pPr>
            <a:r>
              <a:rPr lang="en-US" altLang="zh-CN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Good Suffix Rule 2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4.1 Good Suffix Rule 2</a:t>
              </a: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317094" y="109543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531372" y="342643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47788" y="1677670"/>
            <a:ext cx="7859712" cy="1584325"/>
          </a:xfrm>
        </p:spPr>
        <p:txBody>
          <a:bodyPr/>
          <a:lstStyle/>
          <a:p>
            <a:pPr marL="266700" indent="-266700">
              <a:defRPr/>
            </a:pPr>
            <a:r>
              <a:rPr lang="en-US" altLang="zh-TW" sz="2400" dirty="0">
                <a:latin typeface="Times New Roman" panose="02020603050405020304" pitchFamily="18" charset="0"/>
              </a:rPr>
              <a:t>If a mismatch occurs in </a:t>
            </a:r>
            <a:r>
              <a:rPr lang="en-US" altLang="zh-TW" sz="2400" i="1" dirty="0">
                <a:latin typeface="Times New Roman" panose="02020603050405020304" pitchFamily="18" charset="0"/>
              </a:rPr>
              <a:t>T</a:t>
            </a:r>
            <a:r>
              <a:rPr lang="en-US" altLang="zh-TW" sz="2400" i="1" baseline="-25000" dirty="0">
                <a:latin typeface="Times New Roman" panose="02020603050405020304" pitchFamily="18" charset="0"/>
              </a:rPr>
              <a:t>s+j-</a:t>
            </a:r>
            <a:r>
              <a:rPr lang="en-US" altLang="zh-TW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</a:rPr>
              <a:t>, we match </a:t>
            </a:r>
            <a:r>
              <a:rPr lang="en-US" altLang="zh-TW" sz="2400" i="1" dirty="0" err="1">
                <a:latin typeface="Times New Roman" panose="02020603050405020304" pitchFamily="18" charset="0"/>
              </a:rPr>
              <a:t>T</a:t>
            </a:r>
            <a:r>
              <a:rPr lang="en-US" altLang="zh-TW" sz="2400" i="1" baseline="-25000" dirty="0" err="1">
                <a:latin typeface="Times New Roman" panose="02020603050405020304" pitchFamily="18" charset="0"/>
              </a:rPr>
              <a:t>s+m-j</a:t>
            </a:r>
            <a:r>
              <a:rPr lang="zh-TW" altLang="en-US" sz="2400" i="1" baseline="-25000" dirty="0">
                <a:latin typeface="Times New Roman" panose="02020603050405020304" pitchFamily="18" charset="0"/>
              </a:rPr>
              <a:t>’</a:t>
            </a:r>
            <a:r>
              <a:rPr lang="en-US" altLang="zh-TW" sz="2400" dirty="0">
                <a:latin typeface="Times New Roman" panose="02020603050405020304" pitchFamily="18" charset="0"/>
              </a:rPr>
              <a:t> with </a:t>
            </a:r>
            <a:r>
              <a:rPr lang="en-US" altLang="zh-TW" sz="2400" i="1" dirty="0">
                <a:latin typeface="Times New Roman" panose="02020603050405020304" pitchFamily="18" charset="0"/>
              </a:rPr>
              <a:t>P</a:t>
            </a:r>
            <a:r>
              <a:rPr lang="en-US" altLang="zh-TW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</a:rPr>
              <a:t>, where </a:t>
            </a:r>
            <a:r>
              <a:rPr lang="en-US" altLang="zh-TW" sz="2400" i="1" dirty="0">
                <a:latin typeface="Times New Roman" panose="02020603050405020304" pitchFamily="18" charset="0"/>
              </a:rPr>
              <a:t>j’ </a:t>
            </a:r>
            <a:r>
              <a:rPr lang="en-US" altLang="zh-TW" sz="2400" dirty="0">
                <a:latin typeface="Times New Roman" panose="02020603050405020304" pitchFamily="18" charset="0"/>
              </a:rPr>
              <a:t>(1</a:t>
            </a:r>
            <a:r>
              <a:rPr lang="en-US" altLang="zh-TW" sz="2400" dirty="0"/>
              <a:t>≦ </a:t>
            </a:r>
            <a:r>
              <a:rPr lang="en-US" altLang="zh-TW" sz="2400" i="1" dirty="0">
                <a:latin typeface="Times New Roman" panose="02020603050405020304" pitchFamily="18" charset="0"/>
              </a:rPr>
              <a:t>j’</a:t>
            </a:r>
            <a:r>
              <a:rPr lang="en-US" altLang="zh-TW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/>
              <a:t>≦</a:t>
            </a:r>
            <a:r>
              <a:rPr lang="en-US" altLang="zh-TW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</a:rPr>
              <a:t>-</a:t>
            </a:r>
            <a:r>
              <a:rPr lang="en-US" altLang="zh-TW" sz="2400" i="1" dirty="0">
                <a:latin typeface="Times New Roman" panose="02020603050405020304" pitchFamily="18" charset="0"/>
              </a:rPr>
              <a:t>j</a:t>
            </a:r>
            <a:r>
              <a:rPr lang="en-US" altLang="zh-TW" sz="2400" dirty="0">
                <a:latin typeface="Times New Roman" panose="02020603050405020304" pitchFamily="18" charset="0"/>
              </a:rPr>
              <a:t>) is </a:t>
            </a:r>
            <a:r>
              <a:rPr lang="en-US" altLang="zh-TW" sz="2400" b="1" dirty="0">
                <a:latin typeface="Times New Roman" panose="02020603050405020304" pitchFamily="18" charset="0"/>
              </a:rPr>
              <a:t>the largest position</a:t>
            </a:r>
            <a:r>
              <a:rPr lang="en-US" altLang="zh-TW" sz="2400" dirty="0">
                <a:latin typeface="Times New Roman" panose="02020603050405020304" pitchFamily="18" charset="0"/>
              </a:rPr>
              <a:t> such that </a:t>
            </a:r>
          </a:p>
          <a:p>
            <a:pPr marL="266700" indent="-266700">
              <a:buFontTx/>
              <a:buNone/>
              <a:defRPr/>
            </a:pPr>
            <a:r>
              <a:rPr lang="en-US" altLang="zh-TW" sz="2400" b="1" i="1" dirty="0">
                <a:latin typeface="Times New Roman" panose="02020603050405020304" pitchFamily="18" charset="0"/>
              </a:rPr>
              <a:t>		</a:t>
            </a:r>
            <a:r>
              <a:rPr lang="en-US" altLang="zh-TW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TW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1,j</a:t>
            </a:r>
            <a:r>
              <a:rPr lang="zh-TW" altLang="en-US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TW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is a suffix of  </a:t>
            </a:r>
            <a:r>
              <a:rPr lang="en-US" altLang="zh-TW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TW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j+1,m</a:t>
            </a:r>
            <a:r>
              <a:rPr lang="en-US" altLang="zh-TW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15364" name="Group 4"/>
          <p:cNvGraphicFramePr>
            <a:graphicFrameLocks noGrp="1"/>
          </p:cNvGraphicFramePr>
          <p:nvPr/>
        </p:nvGraphicFramePr>
        <p:xfrm>
          <a:off x="1420813" y="3249295"/>
          <a:ext cx="8137525" cy="457200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3363913" y="5781358"/>
            <a:ext cx="2376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5383" name="Group 23"/>
          <p:cNvGraphicFramePr>
            <a:graphicFrameLocks noGrp="1"/>
          </p:cNvGraphicFramePr>
          <p:nvPr/>
        </p:nvGraphicFramePr>
        <p:xfrm>
          <a:off x="2957513" y="4270058"/>
          <a:ext cx="3862387" cy="457200"/>
        </p:xfrm>
        <a:graphic>
          <a:graphicData uri="http://schemas.openxmlformats.org/drawingml/2006/table">
            <a:tbl>
              <a:tblPr/>
              <a:tblGrid>
                <a:gridCol w="38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3363913" y="2901633"/>
            <a:ext cx="2889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/>
              <a:t>s</a:t>
            </a:r>
          </a:p>
        </p:txBody>
      </p:sp>
      <p:sp>
        <p:nvSpPr>
          <p:cNvPr id="15402" name="Text Box 42"/>
          <p:cNvSpPr txBox="1">
            <a:spLocks noChangeArrowheads="1"/>
          </p:cNvSpPr>
          <p:nvPr/>
        </p:nvSpPr>
        <p:spPr bwMode="auto">
          <a:xfrm>
            <a:off x="3870325" y="4701858"/>
            <a:ext cx="4318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/>
              <a:t>j</a:t>
            </a:r>
            <a:r>
              <a:rPr lang="zh-TW" altLang="en-US" sz="2000" i="1"/>
              <a:t>’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5310188" y="4701858"/>
            <a:ext cx="430212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/>
              <a:t>j</a:t>
            </a:r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6534150" y="4701858"/>
            <a:ext cx="35877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/>
              <a:t>m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3292475" y="4701858"/>
            <a:ext cx="4318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/>
              <a:t>1</a:t>
            </a:r>
          </a:p>
        </p:txBody>
      </p:sp>
      <p:sp>
        <p:nvSpPr>
          <p:cNvPr id="15406" name="Text Box 46"/>
          <p:cNvSpPr txBox="1">
            <a:spLocks noChangeArrowheads="1"/>
          </p:cNvSpPr>
          <p:nvPr/>
        </p:nvSpPr>
        <p:spPr bwMode="auto">
          <a:xfrm>
            <a:off x="4084638" y="5422583"/>
            <a:ext cx="863600" cy="4270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200" b="1"/>
              <a:t>Shift</a:t>
            </a:r>
          </a:p>
        </p:txBody>
      </p:sp>
      <p:sp>
        <p:nvSpPr>
          <p:cNvPr id="15407" name="Text Box 47"/>
          <p:cNvSpPr txBox="1">
            <a:spLocks noChangeArrowheads="1"/>
          </p:cNvSpPr>
          <p:nvPr/>
        </p:nvSpPr>
        <p:spPr bwMode="auto">
          <a:xfrm>
            <a:off x="5092700" y="2901633"/>
            <a:ext cx="79216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/>
              <a:t>s+j-</a:t>
            </a:r>
            <a:r>
              <a:rPr lang="en-US" altLang="zh-TW" sz="2000"/>
              <a:t>1</a:t>
            </a:r>
          </a:p>
        </p:txBody>
      </p:sp>
      <p:sp>
        <p:nvSpPr>
          <p:cNvPr id="15408" name="Text Box 48"/>
          <p:cNvSpPr txBox="1">
            <a:spLocks noChangeArrowheads="1"/>
          </p:cNvSpPr>
          <p:nvPr/>
        </p:nvSpPr>
        <p:spPr bwMode="auto">
          <a:xfrm>
            <a:off x="5810250" y="2936558"/>
            <a:ext cx="100965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/>
              <a:t>s+m-j</a:t>
            </a:r>
            <a:r>
              <a:rPr lang="zh-TW" altLang="en-US" sz="2000" i="1"/>
              <a:t>’</a:t>
            </a:r>
          </a:p>
        </p:txBody>
      </p:sp>
      <p:grpSp>
        <p:nvGrpSpPr>
          <p:cNvPr id="32811" name="Group 49"/>
          <p:cNvGrpSpPr/>
          <p:nvPr/>
        </p:nvGrpSpPr>
        <p:grpSpPr bwMode="auto">
          <a:xfrm>
            <a:off x="5956300" y="5925820"/>
            <a:ext cx="3600450" cy="396875"/>
            <a:chOff x="3152" y="3566"/>
            <a:chExt cx="2268" cy="250"/>
          </a:xfrm>
        </p:grpSpPr>
        <p:sp>
          <p:nvSpPr>
            <p:cNvPr id="15410" name="Text Box 50"/>
            <p:cNvSpPr txBox="1">
              <a:spLocks noChangeArrowheads="1"/>
            </p:cNvSpPr>
            <p:nvPr/>
          </p:nvSpPr>
          <p:spPr bwMode="auto">
            <a:xfrm>
              <a:off x="3516" y="3566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sz="2000" i="1"/>
                <a:t>j</a:t>
              </a:r>
              <a:r>
                <a:rPr lang="zh-TW" altLang="en-US" sz="2000" i="1"/>
                <a:t>’</a:t>
              </a:r>
            </a:p>
          </p:txBody>
        </p:sp>
        <p:sp>
          <p:nvSpPr>
            <p:cNvPr id="15411" name="Text Box 51"/>
            <p:cNvSpPr txBox="1">
              <a:spLocks noChangeArrowheads="1"/>
            </p:cNvSpPr>
            <p:nvPr/>
          </p:nvSpPr>
          <p:spPr bwMode="auto">
            <a:xfrm>
              <a:off x="4423" y="3566"/>
              <a:ext cx="271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sz="2000" i="1"/>
                <a:t>j</a:t>
              </a:r>
            </a:p>
          </p:txBody>
        </p:sp>
        <p:sp>
          <p:nvSpPr>
            <p:cNvPr id="15412" name="Text Box 52"/>
            <p:cNvSpPr txBox="1">
              <a:spLocks noChangeArrowheads="1"/>
            </p:cNvSpPr>
            <p:nvPr/>
          </p:nvSpPr>
          <p:spPr bwMode="auto">
            <a:xfrm>
              <a:off x="5194" y="3566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sz="2000" i="1"/>
                <a:t>m</a:t>
              </a:r>
            </a:p>
          </p:txBody>
        </p:sp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3152" y="3566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sz="2000"/>
                <a:t>1</a:t>
              </a:r>
            </a:p>
          </p:txBody>
        </p:sp>
      </p:grpSp>
      <p:sp>
        <p:nvSpPr>
          <p:cNvPr id="15414" name="Text Box 54"/>
          <p:cNvSpPr txBox="1">
            <a:spLocks noChangeArrowheads="1"/>
          </p:cNvSpPr>
          <p:nvPr/>
        </p:nvSpPr>
        <p:spPr bwMode="auto">
          <a:xfrm>
            <a:off x="1852613" y="6141720"/>
            <a:ext cx="4176712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dirty="0"/>
              <a:t>P.S. : t</a:t>
            </a:r>
            <a:r>
              <a:rPr lang="en-US" altLang="zh-TW" i="1" dirty="0"/>
              <a:t>’</a:t>
            </a:r>
            <a:r>
              <a:rPr lang="en-US" altLang="zh-TW" dirty="0"/>
              <a:t> is suffix of substring t.</a:t>
            </a:r>
          </a:p>
        </p:txBody>
      </p:sp>
      <p:graphicFrame>
        <p:nvGraphicFramePr>
          <p:cNvPr id="15415" name="Group 55"/>
          <p:cNvGraphicFramePr>
            <a:graphicFrameLocks noGrp="1"/>
          </p:cNvGraphicFramePr>
          <p:nvPr/>
        </p:nvGraphicFramePr>
        <p:xfrm>
          <a:off x="5668963" y="5470208"/>
          <a:ext cx="3887787" cy="45720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34" name="Rectangle 74"/>
          <p:cNvSpPr>
            <a:spLocks noChangeArrowheads="1"/>
          </p:cNvSpPr>
          <p:nvPr/>
        </p:nvSpPr>
        <p:spPr bwMode="auto">
          <a:xfrm>
            <a:off x="6029325" y="4630420"/>
            <a:ext cx="792163" cy="4318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/>
              <a:t>t</a:t>
            </a:r>
            <a:r>
              <a:rPr lang="zh-TW" altLang="en-US"/>
              <a:t>’</a:t>
            </a:r>
          </a:p>
        </p:txBody>
      </p:sp>
      <p:sp>
        <p:nvSpPr>
          <p:cNvPr id="15435" name="Rectangle 75"/>
          <p:cNvSpPr>
            <a:spLocks noChangeArrowheads="1"/>
          </p:cNvSpPr>
          <p:nvPr/>
        </p:nvSpPr>
        <p:spPr bwMode="auto">
          <a:xfrm>
            <a:off x="6029325" y="3622358"/>
            <a:ext cx="792163" cy="4318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/>
              <a:t>t</a:t>
            </a:r>
            <a:r>
              <a:rPr lang="zh-TW" altLang="en-US"/>
              <a:t>’</a:t>
            </a:r>
          </a:p>
        </p:txBody>
      </p:sp>
      <p:sp>
        <p:nvSpPr>
          <p:cNvPr id="15436" name="Text Box 76"/>
          <p:cNvSpPr txBox="1">
            <a:spLocks noChangeArrowheads="1"/>
          </p:cNvSpPr>
          <p:nvPr/>
        </p:nvSpPr>
        <p:spPr bwMode="auto">
          <a:xfrm>
            <a:off x="1420813" y="598170"/>
            <a:ext cx="8280400" cy="11874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/>
              <a:t>Good Suffix Rule 2 is used only when Good Suffix Rule 1 can not be used. That is, t does not appear in P(1, j).  Thus, t is </a:t>
            </a:r>
            <a:r>
              <a:rPr lang="en-US" altLang="zh-TW" b="1" dirty="0"/>
              <a:t>unique</a:t>
            </a:r>
            <a:r>
              <a:rPr lang="en-US" altLang="zh-TW" dirty="0"/>
              <a:t> in P.</a:t>
            </a:r>
          </a:p>
        </p:txBody>
      </p:sp>
      <p:sp>
        <p:nvSpPr>
          <p:cNvPr id="15437" name="Line 77"/>
          <p:cNvSpPr>
            <a:spLocks noChangeShapeType="1"/>
          </p:cNvSpPr>
          <p:nvPr/>
        </p:nvSpPr>
        <p:spPr bwMode="auto">
          <a:xfrm flipV="1">
            <a:off x="3795713" y="4844733"/>
            <a:ext cx="0" cy="4333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 flipV="1">
            <a:off x="6388100" y="5062220"/>
            <a:ext cx="0" cy="2159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>
            <a:off x="3795713" y="5278120"/>
            <a:ext cx="259238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4.2 Unique Substring Rule</a:t>
              </a: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74904" y="134435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789182" y="367535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0690" y="876935"/>
            <a:ext cx="8686800" cy="525621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2400">
                <a:latin typeface="Times New Roman" panose="02020603050405020304" pitchFamily="18" charset="0"/>
              </a:rPr>
              <a:t>The substring </a:t>
            </a:r>
            <a:r>
              <a:rPr lang="en-US" altLang="zh-TW" sz="2400" i="1">
                <a:latin typeface="Times New Roman" panose="02020603050405020304" pitchFamily="18" charset="0"/>
              </a:rPr>
              <a:t>u</a:t>
            </a:r>
            <a:r>
              <a:rPr lang="en-US" altLang="zh-TW" sz="2400">
                <a:latin typeface="Times New Roman" panose="02020603050405020304" pitchFamily="18" charset="0"/>
              </a:rPr>
              <a:t> appears in </a:t>
            </a:r>
            <a:r>
              <a:rPr lang="en-US" altLang="zh-TW" sz="2400" i="1">
                <a:latin typeface="Times New Roman" panose="02020603050405020304" pitchFamily="18" charset="0"/>
              </a:rPr>
              <a:t>P </a:t>
            </a:r>
            <a:r>
              <a:rPr lang="en-US" altLang="zh-TW" sz="2400">
                <a:latin typeface="Times New Roman" panose="02020603050405020304" pitchFamily="18" charset="0"/>
              </a:rPr>
              <a:t>exactly once.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2400">
                <a:latin typeface="Times New Roman" panose="02020603050405020304" pitchFamily="18" charset="0"/>
              </a:rPr>
              <a:t>If the substring </a:t>
            </a:r>
            <a:r>
              <a:rPr lang="en-US" altLang="zh-TW" sz="2400" i="1">
                <a:latin typeface="Times New Roman" panose="02020603050405020304" pitchFamily="18" charset="0"/>
              </a:rPr>
              <a:t>u</a:t>
            </a:r>
            <a:r>
              <a:rPr lang="en-US" altLang="zh-TW" sz="2400">
                <a:latin typeface="Times New Roman" panose="02020603050405020304" pitchFamily="18" charset="0"/>
              </a:rPr>
              <a:t> matches with </a:t>
            </a:r>
            <a:r>
              <a:rPr lang="en-US" altLang="zh-TW" sz="2400" i="1">
                <a:latin typeface="Times New Roman" panose="02020603050405020304" pitchFamily="18" charset="0"/>
              </a:rPr>
              <a:t>T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i,j</a:t>
            </a:r>
            <a:r>
              <a:rPr lang="en-US" altLang="zh-TW" sz="2400" baseline="-25000">
                <a:latin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</a:rPr>
              <a:t>, no matter whether a mismatch occurs in some position of </a:t>
            </a:r>
            <a:r>
              <a:rPr lang="en-US" altLang="zh-TW" sz="2400" i="1">
                <a:latin typeface="Times New Roman" panose="02020603050405020304" pitchFamily="18" charset="0"/>
              </a:rPr>
              <a:t>P </a:t>
            </a:r>
            <a:r>
              <a:rPr lang="en-US" altLang="zh-TW" sz="2400">
                <a:latin typeface="Times New Roman" panose="02020603050405020304" pitchFamily="18" charset="0"/>
              </a:rPr>
              <a:t>or not</a:t>
            </a:r>
            <a:r>
              <a:rPr lang="en-US" altLang="zh-TW" sz="2400" i="1">
                <a:latin typeface="Times New Roman" panose="02020603050405020304" pitchFamily="18" charset="0"/>
              </a:rPr>
              <a:t>, </a:t>
            </a:r>
            <a:r>
              <a:rPr lang="en-US" altLang="zh-TW" sz="2400">
                <a:latin typeface="Times New Roman" panose="02020603050405020304" pitchFamily="18" charset="0"/>
              </a:rPr>
              <a:t>we can slide the window by </a:t>
            </a:r>
            <a:r>
              <a:rPr lang="en-US" altLang="zh-TW" sz="2400" i="1">
                <a:latin typeface="Times New Roman" panose="02020603050405020304" pitchFamily="18" charset="0"/>
              </a:rPr>
              <a:t>l.</a:t>
            </a:r>
            <a:r>
              <a:rPr lang="en-US" altLang="zh-TW" sz="2400">
                <a:latin typeface="Times New Roman" panose="02020603050405020304" pitchFamily="18" charset="0"/>
              </a:rPr>
              <a:t> 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TW" sz="1400" i="1">
                <a:latin typeface="Times New Roman" panose="02020603050405020304" pitchFamily="18" charset="0"/>
              </a:rPr>
              <a:t>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TW" sz="2800" i="1">
                <a:latin typeface="Times New Roman" panose="02020603050405020304" pitchFamily="18" charset="0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TW" sz="2800" i="1">
                <a:latin typeface="Times New Roman" panose="02020603050405020304" pitchFamily="18" charset="0"/>
              </a:rPr>
              <a:t> T: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zh-TW" sz="2800" i="1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TW" sz="2800" i="1">
                <a:latin typeface="Times New Roman" panose="02020603050405020304" pitchFamily="18" charset="0"/>
              </a:rPr>
              <a:t>   P: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zh-TW" sz="2800" i="1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zh-TW" sz="2800" i="1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zh-TW" sz="2800" i="1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en-US" altLang="zh-TW" sz="2000" i="1">
                <a:latin typeface="Times New Roman" panose="02020603050405020304" pitchFamily="18" charset="0"/>
              </a:rPr>
              <a:t>     </a:t>
            </a:r>
            <a:endParaRPr kumimoji="0" lang="en-US" altLang="zh-TW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en-US" altLang="zh-TW" sz="2400">
                <a:latin typeface="Times New Roman" panose="02020603050405020304" pitchFamily="18" charset="0"/>
              </a:rPr>
              <a:t>The string </a:t>
            </a:r>
            <a:r>
              <a:rPr kumimoji="0" lang="en-US" altLang="zh-TW" sz="2400" i="1">
                <a:latin typeface="Times New Roman" panose="02020603050405020304" pitchFamily="18" charset="0"/>
              </a:rPr>
              <a:t>s</a:t>
            </a:r>
            <a:r>
              <a:rPr kumimoji="0" lang="en-US" altLang="zh-TW" sz="2400">
                <a:latin typeface="Times New Roman" panose="02020603050405020304" pitchFamily="18" charset="0"/>
              </a:rPr>
              <a:t> is the longest prefix of </a:t>
            </a:r>
            <a:r>
              <a:rPr kumimoji="0" lang="en-US" altLang="zh-TW" sz="2400" i="1">
                <a:latin typeface="Times New Roman" panose="02020603050405020304" pitchFamily="18" charset="0"/>
              </a:rPr>
              <a:t>P</a:t>
            </a:r>
            <a:r>
              <a:rPr kumimoji="0" lang="en-US" altLang="zh-TW" sz="2400">
                <a:latin typeface="Times New Roman" panose="02020603050405020304" pitchFamily="18" charset="0"/>
              </a:rPr>
              <a:t> which equals to a suffix of </a:t>
            </a:r>
            <a:r>
              <a:rPr kumimoji="0" lang="en-US" altLang="zh-TW" sz="2400" i="1">
                <a:latin typeface="Times New Roman" panose="02020603050405020304" pitchFamily="18" charset="0"/>
              </a:rPr>
              <a:t>u</a:t>
            </a:r>
            <a:r>
              <a:rPr kumimoji="0" lang="en-US" altLang="zh-TW" sz="240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19812" name="Group 4"/>
          <p:cNvGraphicFramePr>
            <a:graphicFrameLocks noGrp="1"/>
          </p:cNvGraphicFramePr>
          <p:nvPr/>
        </p:nvGraphicFramePr>
        <p:xfrm>
          <a:off x="1424940" y="2641918"/>
          <a:ext cx="6724650" cy="368300"/>
        </p:xfrm>
        <a:graphic>
          <a:graphicData uri="http://schemas.openxmlformats.org/drawingml/2006/table">
            <a:tbl>
              <a:tblPr/>
              <a:tblGrid>
                <a:gridCol w="2443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5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L="90000" marR="90000" marT="46848" marB="46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L="90000" marR="90000" marT="46848" marB="468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s</a:t>
                      </a:r>
                    </a:p>
                  </a:txBody>
                  <a:tcPr marL="90000" marR="90000" marT="46848" marB="468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L="90000" marR="90000" marT="46848" marB="468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824" name="Group 16"/>
          <p:cNvGraphicFramePr>
            <a:graphicFrameLocks noGrp="1"/>
          </p:cNvGraphicFramePr>
          <p:nvPr/>
        </p:nvGraphicFramePr>
        <p:xfrm>
          <a:off x="2039303" y="3343593"/>
          <a:ext cx="4167187" cy="365326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s</a:t>
                      </a:r>
                    </a:p>
                  </a:txBody>
                  <a:tcPr marT="45503" marB="4550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503" marB="455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503" marB="455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s</a:t>
                      </a:r>
                    </a:p>
                  </a:txBody>
                  <a:tcPr marT="45503" marB="455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503" marB="455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838" name="Group 30"/>
          <p:cNvGraphicFramePr>
            <a:graphicFrameLocks noGrp="1"/>
          </p:cNvGraphicFramePr>
          <p:nvPr/>
        </p:nvGraphicFramePr>
        <p:xfrm>
          <a:off x="4193540" y="4278630"/>
          <a:ext cx="3954463" cy="36532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s</a:t>
                      </a:r>
                    </a:p>
                  </a:txBody>
                  <a:tcPr marT="45503" marB="4550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503" marB="455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u</a:t>
                      </a:r>
                    </a:p>
                  </a:txBody>
                  <a:tcPr marT="45503" marB="455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503" marB="455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850" name="Text Box 42"/>
          <p:cNvSpPr txBox="1">
            <a:spLocks noChangeArrowheads="1"/>
          </p:cNvSpPr>
          <p:nvPr/>
        </p:nvSpPr>
        <p:spPr bwMode="auto">
          <a:xfrm>
            <a:off x="3763328" y="2167255"/>
            <a:ext cx="261937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 i="1"/>
              <a:t>i</a:t>
            </a:r>
          </a:p>
        </p:txBody>
      </p:sp>
      <p:sp>
        <p:nvSpPr>
          <p:cNvPr id="119851" name="Text Box 43"/>
          <p:cNvSpPr txBox="1">
            <a:spLocks noChangeArrowheads="1"/>
          </p:cNvSpPr>
          <p:nvPr/>
        </p:nvSpPr>
        <p:spPr bwMode="auto">
          <a:xfrm>
            <a:off x="4626928" y="2167255"/>
            <a:ext cx="261937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 i="1"/>
              <a:t>j</a:t>
            </a:r>
          </a:p>
        </p:txBody>
      </p:sp>
      <p:sp>
        <p:nvSpPr>
          <p:cNvPr id="119852" name="Line 44"/>
          <p:cNvSpPr>
            <a:spLocks noChangeShapeType="1"/>
          </p:cNvSpPr>
          <p:nvPr/>
        </p:nvSpPr>
        <p:spPr bwMode="auto">
          <a:xfrm>
            <a:off x="2028190" y="2999105"/>
            <a:ext cx="0" cy="207327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9853" name="Line 45"/>
          <p:cNvSpPr>
            <a:spLocks noChangeShapeType="1"/>
          </p:cNvSpPr>
          <p:nvPr/>
        </p:nvSpPr>
        <p:spPr bwMode="auto">
          <a:xfrm flipV="1">
            <a:off x="4193540" y="3710305"/>
            <a:ext cx="3175" cy="1320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9854" name="Line 46"/>
          <p:cNvSpPr>
            <a:spLocks noChangeShapeType="1"/>
          </p:cNvSpPr>
          <p:nvPr/>
        </p:nvSpPr>
        <p:spPr bwMode="auto">
          <a:xfrm>
            <a:off x="2090103" y="491521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9855" name="Text Box 47"/>
          <p:cNvSpPr txBox="1">
            <a:spLocks noChangeArrowheads="1"/>
          </p:cNvSpPr>
          <p:nvPr/>
        </p:nvSpPr>
        <p:spPr bwMode="auto">
          <a:xfrm>
            <a:off x="2877503" y="4951730"/>
            <a:ext cx="261937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 i="1"/>
              <a:t>l</a:t>
            </a:r>
          </a:p>
        </p:txBody>
      </p:sp>
      <p:sp>
        <p:nvSpPr>
          <p:cNvPr id="119856" name="Text Box 48"/>
          <p:cNvSpPr txBox="1">
            <a:spLocks noChangeArrowheads="1"/>
          </p:cNvSpPr>
          <p:nvPr/>
        </p:nvSpPr>
        <p:spPr bwMode="auto">
          <a:xfrm>
            <a:off x="4195128" y="2959418"/>
            <a:ext cx="261937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 i="1"/>
              <a:t>u</a:t>
            </a:r>
          </a:p>
        </p:txBody>
      </p:sp>
      <p:sp>
        <p:nvSpPr>
          <p:cNvPr id="119857" name="Line 49"/>
          <p:cNvSpPr>
            <a:spLocks noChangeShapeType="1"/>
          </p:cNvSpPr>
          <p:nvPr/>
        </p:nvSpPr>
        <p:spPr bwMode="auto">
          <a:xfrm>
            <a:off x="3906203" y="3248343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9858" name="Text Box 50"/>
          <p:cNvSpPr txBox="1">
            <a:spLocks noChangeArrowheads="1"/>
          </p:cNvSpPr>
          <p:nvPr/>
        </p:nvSpPr>
        <p:spPr bwMode="auto">
          <a:xfrm>
            <a:off x="4195128" y="2240280"/>
            <a:ext cx="261937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 i="1"/>
              <a:t>u</a:t>
            </a:r>
          </a:p>
        </p:txBody>
      </p:sp>
      <p:sp>
        <p:nvSpPr>
          <p:cNvPr id="119859" name="Line 51"/>
          <p:cNvSpPr>
            <a:spLocks noChangeShapeType="1"/>
          </p:cNvSpPr>
          <p:nvPr/>
        </p:nvSpPr>
        <p:spPr bwMode="auto">
          <a:xfrm>
            <a:off x="3906203" y="2529205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4.3 The Suffix to Prefix Rule</a:t>
              </a: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91414" y="1885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805692" y="4216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147050" cy="4929188"/>
          </a:xfrm>
        </p:spPr>
        <p:txBody>
          <a:bodyPr/>
          <a:lstStyle/>
          <a:p>
            <a:pPr>
              <a:defRPr/>
            </a:pPr>
            <a:r>
              <a:rPr lang="en-US" altLang="zh-TW">
                <a:latin typeface="Times New Roman" panose="02020603050405020304" pitchFamily="18" charset="0"/>
              </a:rPr>
              <a:t>For a window to have any chance to match a pattern, in some way, there must be a suffix of the window which is equal to a prefix of the pattern.</a:t>
            </a:r>
          </a:p>
          <a:p>
            <a:pPr>
              <a:defRPr/>
            </a:pPr>
            <a:endParaRPr lang="en-US" altLang="zh-TW"/>
          </a:p>
          <a:p>
            <a:pPr>
              <a:defRPr/>
            </a:pPr>
            <a:endParaRPr lang="zh-TW" altLang="en-US" sz="2800"/>
          </a:p>
        </p:txBody>
      </p:sp>
      <p:graphicFrame>
        <p:nvGraphicFramePr>
          <p:cNvPr id="35844" name="Object 4"/>
          <p:cNvGraphicFramePr>
            <a:graphicFrameLocks noGrp="1" noChangeAspect="1"/>
          </p:cNvGraphicFramePr>
          <p:nvPr/>
        </p:nvGraphicFramePr>
        <p:xfrm>
          <a:off x="1408113" y="3297238"/>
          <a:ext cx="6405562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076825" imgH="1476375" progId="Visio.Drawing.11">
                  <p:embed/>
                </p:oleObj>
              </mc:Choice>
              <mc:Fallback>
                <p:oleObj name="Visio" r:id="rId3" imgW="5076825" imgH="147637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3297238"/>
                        <a:ext cx="6405562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827088" y="3357563"/>
            <a:ext cx="503237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/>
              <a:t>T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827088" y="4718050"/>
            <a:ext cx="503237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/>
              <a:t>P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3370216" cy="508973"/>
            <a:chOff x="0" y="543361"/>
            <a:chExt cx="3370216" cy="508973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898051" y="590669"/>
              <a:ext cx="1492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目   录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477930" y="852737"/>
            <a:ext cx="6947964" cy="737210"/>
            <a:chOff x="1098018" y="1340446"/>
            <a:chExt cx="6947964" cy="737210"/>
          </a:xfrm>
        </p:grpSpPr>
        <p:sp>
          <p:nvSpPr>
            <p:cNvPr id="44" name="任意多边形 43"/>
            <p:cNvSpPr/>
            <p:nvPr/>
          </p:nvSpPr>
          <p:spPr>
            <a:xfrm>
              <a:off x="2699790" y="1414168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52615" rIns="276440" bIns="152615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600" dirty="0">
                  <a:cs typeface="+mn-ea"/>
                  <a:sym typeface="+mn-lt"/>
                </a:rPr>
                <a:t>Boyer and Moore Algorithmrm</a:t>
              </a: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1098018" y="1340446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700" kern="1200" dirty="0">
                  <a:cs typeface="+mn-ea"/>
                  <a:sym typeface="+mn-lt"/>
                </a:rPr>
                <a:t>1</a:t>
              </a:r>
              <a:endParaRPr lang="zh-CN" altLang="en-US" sz="3700" kern="1200" dirty="0"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477930" y="1668805"/>
            <a:ext cx="6947964" cy="737210"/>
            <a:chOff x="1098018" y="2114517"/>
            <a:chExt cx="6947964" cy="737210"/>
          </a:xfrm>
        </p:grpSpPr>
        <p:sp>
          <p:nvSpPr>
            <p:cNvPr id="47" name="任意多边形 46"/>
            <p:cNvSpPr/>
            <p:nvPr/>
          </p:nvSpPr>
          <p:spPr>
            <a:xfrm>
              <a:off x="2699790" y="2188239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52615" rIns="276440" bIns="152615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600" dirty="0">
                  <a:cs typeface="+mn-ea"/>
                  <a:sym typeface="+mn-lt"/>
                </a:rPr>
                <a:t>Bad Character Rule</a:t>
              </a: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1098018" y="2114517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700" kern="1200">
                  <a:cs typeface="+mn-ea"/>
                  <a:sym typeface="+mn-lt"/>
                </a:rPr>
                <a:t>2</a:t>
              </a:r>
              <a:endParaRPr lang="zh-CN" altLang="en-US" sz="3700" kern="1200" dirty="0"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477930" y="2474601"/>
            <a:ext cx="6947964" cy="737210"/>
            <a:chOff x="1098018" y="2888588"/>
            <a:chExt cx="6947964" cy="737210"/>
          </a:xfrm>
        </p:grpSpPr>
        <p:sp>
          <p:nvSpPr>
            <p:cNvPr id="50" name="任意多边形 49"/>
            <p:cNvSpPr/>
            <p:nvPr/>
          </p:nvSpPr>
          <p:spPr>
            <a:xfrm>
              <a:off x="2699790" y="2962311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52615" rIns="276440" bIns="152615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600" dirty="0">
                  <a:cs typeface="+mn-ea"/>
                  <a:sym typeface="+mn-lt"/>
                </a:rPr>
                <a:t>Good Suffix Rule 1</a:t>
              </a: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1098018" y="2888588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700" kern="1200">
                  <a:cs typeface="+mn-ea"/>
                  <a:sym typeface="+mn-lt"/>
                </a:rPr>
                <a:t>3</a:t>
              </a:r>
              <a:endParaRPr lang="zh-CN" altLang="en-US" sz="3700" kern="1200" dirty="0"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77930" y="3340825"/>
            <a:ext cx="6947964" cy="737210"/>
            <a:chOff x="1098018" y="3662660"/>
            <a:chExt cx="6947964" cy="737210"/>
          </a:xfrm>
        </p:grpSpPr>
        <p:sp>
          <p:nvSpPr>
            <p:cNvPr id="53" name="任意多边形 52"/>
            <p:cNvSpPr/>
            <p:nvPr/>
          </p:nvSpPr>
          <p:spPr>
            <a:xfrm>
              <a:off x="2699790" y="3736381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52615" rIns="276440" bIns="152615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600" dirty="0">
                  <a:cs typeface="+mn-ea"/>
                  <a:sym typeface="+mn-lt"/>
                </a:rPr>
                <a:t>Good Suffix Rule </a:t>
              </a:r>
              <a:r>
                <a:rPr lang="en-US" altLang="zh-CN" sz="1600" dirty="0"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1098018" y="3662660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700" kern="1200" dirty="0">
                  <a:cs typeface="+mn-ea"/>
                  <a:sym typeface="+mn-lt"/>
                </a:rPr>
                <a:t>4</a:t>
              </a:r>
              <a:endParaRPr lang="zh-CN" altLang="en-US" sz="3700" kern="1200" dirty="0">
                <a:cs typeface="+mn-ea"/>
                <a:sym typeface="+mn-l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477930" y="4133458"/>
            <a:ext cx="6947964" cy="737210"/>
            <a:chOff x="1098018" y="4436731"/>
            <a:chExt cx="6947964" cy="737210"/>
          </a:xfrm>
        </p:grpSpPr>
        <p:sp>
          <p:nvSpPr>
            <p:cNvPr id="56" name="任意多边形 55"/>
            <p:cNvSpPr/>
            <p:nvPr/>
          </p:nvSpPr>
          <p:spPr>
            <a:xfrm>
              <a:off x="2699790" y="4510453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52615" rIns="276440" bIns="152615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600" dirty="0">
                  <a:cs typeface="+mn-ea"/>
                  <a:sym typeface="+mn-lt"/>
                </a:rPr>
                <a:t>How to construct suffix function?</a:t>
              </a:r>
              <a:endParaRPr lang="zh-CN" altLang="en-US" sz="1600" kern="1200" dirty="0">
                <a:cs typeface="+mn-ea"/>
                <a:sym typeface="+mn-lt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1098018" y="4436731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700" kern="1200">
                  <a:cs typeface="+mn-ea"/>
                  <a:sym typeface="+mn-lt"/>
                </a:rPr>
                <a:t>5</a:t>
              </a:r>
              <a:endParaRPr lang="zh-CN" altLang="en-US" sz="3700" kern="1200" dirty="0">
                <a:cs typeface="+mn-ea"/>
                <a:sym typeface="+mn-l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477930" y="5707665"/>
            <a:ext cx="6947964" cy="737210"/>
            <a:chOff x="1098018" y="5210802"/>
            <a:chExt cx="6947964" cy="737210"/>
          </a:xfrm>
        </p:grpSpPr>
        <p:sp>
          <p:nvSpPr>
            <p:cNvPr id="59" name="任意多边形 58"/>
            <p:cNvSpPr/>
            <p:nvPr/>
          </p:nvSpPr>
          <p:spPr>
            <a:xfrm>
              <a:off x="2699790" y="5284524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52615" rIns="276440" bIns="152615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600" kern="1200" dirty="0">
                  <a:cs typeface="+mn-ea"/>
                  <a:sym typeface="+mn-lt"/>
                </a:rPr>
                <a:t>Example</a:t>
              </a:r>
              <a:r>
                <a:rPr lang="zh-CN" altLang="en-US" sz="1600" kern="1200" dirty="0">
                  <a:cs typeface="+mn-ea"/>
                  <a:sym typeface="+mn-lt"/>
                </a:rPr>
                <a:t> </a:t>
              </a:r>
              <a:r>
                <a:rPr lang="en-US" altLang="zh-CN" sz="1600" kern="1200" dirty="0">
                  <a:cs typeface="+mn-ea"/>
                  <a:sym typeface="+mn-lt"/>
                </a:rPr>
                <a:t>and</a:t>
              </a:r>
              <a:r>
                <a:rPr lang="zh-CN" altLang="en-US" sz="1600" kern="1200" dirty="0">
                  <a:cs typeface="+mn-ea"/>
                  <a:sym typeface="+mn-lt"/>
                </a:rPr>
                <a:t> </a:t>
              </a:r>
              <a:r>
                <a:rPr lang="en-US" altLang="zh-CN" sz="1600" kern="1200" dirty="0">
                  <a:cs typeface="+mn-ea"/>
                  <a:sym typeface="+mn-lt"/>
                </a:rPr>
                <a:t>Complexity</a:t>
              </a:r>
              <a:r>
                <a:rPr lang="zh-CN" altLang="en-US" sz="1600" kern="1200" dirty="0"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1098018" y="5210802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700" dirty="0">
                  <a:cs typeface="+mn-ea"/>
                  <a:sym typeface="+mn-lt"/>
                </a:rPr>
                <a:t>7</a:t>
              </a:r>
              <a:endParaRPr lang="zh-CN" altLang="en-US" sz="3700" kern="1200" dirty="0"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51" y="2540579"/>
            <a:ext cx="2259565" cy="2263978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4477930" y="4944390"/>
            <a:ext cx="6947964" cy="737210"/>
            <a:chOff x="1098018" y="5210802"/>
            <a:chExt cx="6947964" cy="737210"/>
          </a:xfrm>
        </p:grpSpPr>
        <p:sp>
          <p:nvSpPr>
            <p:cNvPr id="35" name="任意多边形 58"/>
            <p:cNvSpPr/>
            <p:nvPr/>
          </p:nvSpPr>
          <p:spPr>
            <a:xfrm>
              <a:off x="2699790" y="5284524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52615" rIns="276440" bIns="152615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600" dirty="0">
                  <a:cs typeface="+mn-ea"/>
                  <a:sym typeface="+mn-lt"/>
                </a:rPr>
                <a:t>How to use suffix function? </a:t>
              </a:r>
              <a:endParaRPr lang="zh-CN" altLang="en-US" sz="1600" kern="1200" dirty="0">
                <a:cs typeface="+mn-ea"/>
                <a:sym typeface="+mn-lt"/>
              </a:endParaRPr>
            </a:p>
          </p:txBody>
        </p:sp>
        <p:sp>
          <p:nvSpPr>
            <p:cNvPr id="36" name="任意多边形 59"/>
            <p:cNvSpPr/>
            <p:nvPr/>
          </p:nvSpPr>
          <p:spPr>
            <a:xfrm>
              <a:off x="1098018" y="5210802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700" kern="1200">
                  <a:cs typeface="+mn-ea"/>
                  <a:sym typeface="+mn-lt"/>
                </a:rPr>
                <a:t>6</a:t>
              </a:r>
              <a:endParaRPr lang="zh-CN" altLang="en-US" sz="3700" kern="1200" dirty="0">
                <a:cs typeface="+mn-ea"/>
                <a:sym typeface="+mn-lt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4.4 Take Care</a:t>
              </a:r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！</a:t>
              </a: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91414" y="1885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805692" y="4216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3575" y="598170"/>
            <a:ext cx="8229600" cy="5865813"/>
          </a:xfrm>
        </p:spPr>
        <p:txBody>
          <a:bodyPr/>
          <a:lstStyle/>
          <a:p>
            <a:pPr>
              <a:defRPr/>
            </a:pPr>
            <a:r>
              <a:rPr lang="en-US" altLang="zh-TW">
                <a:latin typeface="Times New Roman" panose="02020603050405020304" pitchFamily="18" charset="0"/>
              </a:rPr>
              <a:t>Note that the above rule also uses Rule 1.</a:t>
            </a:r>
          </a:p>
          <a:p>
            <a:pPr>
              <a:defRPr/>
            </a:pPr>
            <a:r>
              <a:rPr lang="en-US" altLang="zh-TW">
                <a:latin typeface="Times New Roman" panose="02020603050405020304" pitchFamily="18" charset="0"/>
              </a:rPr>
              <a:t>It should also be noted that the unique substring is the shorter and the more right-sided the better.</a:t>
            </a:r>
          </a:p>
          <a:p>
            <a:pPr>
              <a:defRPr/>
            </a:pPr>
            <a:r>
              <a:rPr lang="en-US" altLang="zh-TW">
                <a:latin typeface="Times New Roman" panose="02020603050405020304" pitchFamily="18" charset="0"/>
              </a:rPr>
              <a:t>A short </a:t>
            </a:r>
            <a:r>
              <a:rPr lang="en-US" altLang="zh-TW" i="1">
                <a:latin typeface="Times New Roman" panose="02020603050405020304" pitchFamily="18" charset="0"/>
              </a:rPr>
              <a:t>u</a:t>
            </a:r>
            <a:r>
              <a:rPr lang="en-US" altLang="zh-TW">
                <a:latin typeface="Times New Roman" panose="02020603050405020304" pitchFamily="18" charset="0"/>
              </a:rPr>
              <a:t> guarantees a short (or even empty) </a:t>
            </a:r>
            <a:r>
              <a:rPr lang="en-US" altLang="zh-TW" i="1">
                <a:latin typeface="Times New Roman" panose="02020603050405020304" pitchFamily="18" charset="0"/>
              </a:rPr>
              <a:t>s</a:t>
            </a:r>
            <a:r>
              <a:rPr lang="en-US" altLang="zh-TW">
                <a:latin typeface="Times New Roman" panose="02020603050405020304" pitchFamily="18" charset="0"/>
              </a:rPr>
              <a:t> which is desirable. </a:t>
            </a:r>
          </a:p>
        </p:txBody>
      </p:sp>
      <p:graphicFrame>
        <p:nvGraphicFramePr>
          <p:cNvPr id="120835" name="Group 3"/>
          <p:cNvGraphicFramePr>
            <a:graphicFrameLocks noGrp="1"/>
          </p:cNvGraphicFramePr>
          <p:nvPr/>
        </p:nvGraphicFramePr>
        <p:xfrm>
          <a:off x="1666240" y="3618865"/>
          <a:ext cx="5807075" cy="368300"/>
        </p:xfrm>
        <a:graphic>
          <a:graphicData uri="http://schemas.openxmlformats.org/drawingml/2006/table">
            <a:tbl>
              <a:tblPr/>
              <a:tblGrid>
                <a:gridCol w="2443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6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L="90000" marR="90000" marT="46848" marB="46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u</a:t>
                      </a:r>
                    </a:p>
                  </a:txBody>
                  <a:tcPr marL="90000" marR="90000" marT="46848" marB="468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L="90000" marR="90000" marT="46848" marB="468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845" name="Group 13"/>
          <p:cNvGraphicFramePr>
            <a:graphicFrameLocks noGrp="1"/>
          </p:cNvGraphicFramePr>
          <p:nvPr/>
        </p:nvGraphicFramePr>
        <p:xfrm>
          <a:off x="2280603" y="4320540"/>
          <a:ext cx="4167187" cy="365326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s</a:t>
                      </a:r>
                    </a:p>
                  </a:txBody>
                  <a:tcPr marT="45503" marB="4550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503" marB="455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503" marB="455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s</a:t>
                      </a:r>
                    </a:p>
                  </a:txBody>
                  <a:tcPr marT="45503" marB="455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503" marB="455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859" name="Group 27"/>
          <p:cNvGraphicFramePr>
            <a:graphicFrameLocks noGrp="1"/>
          </p:cNvGraphicFramePr>
          <p:nvPr/>
        </p:nvGraphicFramePr>
        <p:xfrm>
          <a:off x="4434840" y="5255578"/>
          <a:ext cx="3954463" cy="36532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s</a:t>
                      </a:r>
                    </a:p>
                  </a:txBody>
                  <a:tcPr marT="45503" marB="4550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503" marB="455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u</a:t>
                      </a:r>
                    </a:p>
                  </a:txBody>
                  <a:tcPr marT="45503" marB="455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503" marB="455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871" name="Text Box 39"/>
          <p:cNvSpPr txBox="1">
            <a:spLocks noChangeArrowheads="1"/>
          </p:cNvSpPr>
          <p:nvPr/>
        </p:nvSpPr>
        <p:spPr bwMode="auto">
          <a:xfrm>
            <a:off x="4018915" y="3242628"/>
            <a:ext cx="261938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 i="1"/>
              <a:t>i</a:t>
            </a:r>
          </a:p>
        </p:txBody>
      </p:sp>
      <p:sp>
        <p:nvSpPr>
          <p:cNvPr id="120872" name="Text Box 40"/>
          <p:cNvSpPr txBox="1">
            <a:spLocks noChangeArrowheads="1"/>
          </p:cNvSpPr>
          <p:nvPr/>
        </p:nvSpPr>
        <p:spPr bwMode="auto">
          <a:xfrm>
            <a:off x="4898390" y="3248978"/>
            <a:ext cx="261938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 i="1"/>
              <a:t>j</a:t>
            </a:r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2269490" y="3976053"/>
            <a:ext cx="0" cy="207327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 flipV="1">
            <a:off x="4434840" y="4687253"/>
            <a:ext cx="3175" cy="1320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>
            <a:off x="2361248" y="5928995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0876" name="Text Box 44"/>
          <p:cNvSpPr txBox="1">
            <a:spLocks noChangeArrowheads="1"/>
          </p:cNvSpPr>
          <p:nvPr/>
        </p:nvSpPr>
        <p:spPr bwMode="auto">
          <a:xfrm>
            <a:off x="3118803" y="5928678"/>
            <a:ext cx="261937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 i="1"/>
              <a:t>l</a:t>
            </a:r>
          </a:p>
        </p:txBody>
      </p:sp>
      <p:sp>
        <p:nvSpPr>
          <p:cNvPr id="120877" name="Text Box 45"/>
          <p:cNvSpPr txBox="1">
            <a:spLocks noChangeArrowheads="1"/>
          </p:cNvSpPr>
          <p:nvPr/>
        </p:nvSpPr>
        <p:spPr bwMode="auto">
          <a:xfrm>
            <a:off x="4436428" y="3936365"/>
            <a:ext cx="261937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 i="1"/>
              <a:t>u</a:t>
            </a:r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>
            <a:off x="4147503" y="4225290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4.5 Example</a:t>
              </a: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91414" y="1885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805692" y="4216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8445" y="617855"/>
            <a:ext cx="11851005" cy="14808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TW" sz="2400">
                <a:latin typeface="Times New Roman" panose="02020603050405020304" pitchFamily="18" charset="0"/>
              </a:rPr>
              <a:t>Ex: Suppose that </a:t>
            </a:r>
            <a:r>
              <a:rPr lang="en-US" altLang="zh-TW" sz="2400" i="1">
                <a:latin typeface="Times New Roman" panose="02020603050405020304" pitchFamily="18" charset="0"/>
              </a:rPr>
              <a:t>P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1</a:t>
            </a:r>
            <a:r>
              <a:rPr lang="en-US" altLang="zh-TW" sz="2400">
                <a:latin typeface="Times New Roman" panose="02020603050405020304" pitchFamily="18" charset="0"/>
              </a:rPr>
              <a:t> is aligned to </a:t>
            </a:r>
            <a:r>
              <a:rPr lang="en-US" altLang="zh-TW" sz="2400" i="1">
                <a:latin typeface="Times New Roman" panose="02020603050405020304" pitchFamily="18" charset="0"/>
              </a:rPr>
              <a:t>T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6</a:t>
            </a:r>
            <a:r>
              <a:rPr lang="en-US" altLang="zh-TW" sz="2400">
                <a:latin typeface="Times New Roman" panose="02020603050405020304" pitchFamily="18" charset="0"/>
              </a:rPr>
              <a:t> now.  We compare pair-wise between </a:t>
            </a:r>
            <a:r>
              <a:rPr lang="en-US" altLang="zh-TW" sz="2400" i="1">
                <a:latin typeface="Times New Roman" panose="02020603050405020304" pitchFamily="18" charset="0"/>
              </a:rPr>
              <a:t>P</a:t>
            </a:r>
            <a:r>
              <a:rPr lang="en-US" altLang="zh-TW" sz="2400">
                <a:latin typeface="Times New Roman" panose="02020603050405020304" pitchFamily="18" charset="0"/>
              </a:rPr>
              <a:t> and </a:t>
            </a:r>
            <a:r>
              <a:rPr lang="en-US" altLang="zh-TW" sz="2400" i="1">
                <a:latin typeface="Times New Roman" panose="02020603050405020304" pitchFamily="18" charset="0"/>
              </a:rPr>
              <a:t>T</a:t>
            </a:r>
            <a:r>
              <a:rPr lang="en-US" altLang="zh-TW" sz="2400">
                <a:latin typeface="Times New Roman" panose="02020603050405020304" pitchFamily="18" charset="0"/>
              </a:rPr>
              <a:t> from right to left. Since </a:t>
            </a:r>
            <a:r>
              <a:rPr lang="en-US" altLang="zh-TW" sz="2400" i="1">
                <a:latin typeface="Times New Roman" panose="02020603050405020304" pitchFamily="18" charset="0"/>
              </a:rPr>
              <a:t>T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12</a:t>
            </a:r>
            <a:r>
              <a:rPr lang="en-US" altLang="zh-TW" sz="2400">
                <a:latin typeface="Times New Roman" panose="02020603050405020304" pitchFamily="18" charset="0"/>
              </a:rPr>
              <a:t> ≠ </a:t>
            </a:r>
            <a:r>
              <a:rPr lang="en-US" altLang="zh-TW" sz="2400" i="1">
                <a:latin typeface="Times New Roman" panose="02020603050405020304" pitchFamily="18" charset="0"/>
              </a:rPr>
              <a:t>P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7</a:t>
            </a:r>
            <a:r>
              <a:rPr lang="en-US" altLang="zh-TW" sz="2400">
                <a:latin typeface="Times New Roman" panose="02020603050405020304" pitchFamily="18" charset="0"/>
              </a:rPr>
              <a:t> and there is no substring </a:t>
            </a:r>
            <a:r>
              <a:rPr lang="en-US" altLang="zh-TW" sz="2400" i="1">
                <a:latin typeface="Times New Roman" panose="02020603050405020304" pitchFamily="18" charset="0"/>
              </a:rPr>
              <a:t>P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8,12</a:t>
            </a:r>
            <a:r>
              <a:rPr lang="en-US" altLang="zh-TW" sz="2400">
                <a:latin typeface="Times New Roman" panose="02020603050405020304" pitchFamily="18" charset="0"/>
              </a:rPr>
              <a:t> in left of </a:t>
            </a:r>
            <a:r>
              <a:rPr lang="en-US" altLang="zh-TW" sz="2400" i="1">
                <a:latin typeface="Times New Roman" panose="02020603050405020304" pitchFamily="18" charset="0"/>
              </a:rPr>
              <a:t>P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8</a:t>
            </a:r>
            <a:r>
              <a:rPr lang="en-US" altLang="zh-TW" sz="2400" baseline="-25000">
                <a:latin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</a:rPr>
              <a:t>to exactly match </a:t>
            </a:r>
            <a:r>
              <a:rPr lang="en-US" altLang="zh-TW" sz="2400" i="1">
                <a:latin typeface="Times New Roman" panose="02020603050405020304" pitchFamily="18" charset="0"/>
              </a:rPr>
              <a:t>T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13,17</a:t>
            </a:r>
            <a:r>
              <a:rPr lang="en-US" altLang="zh-TW" sz="2400">
                <a:latin typeface="Times New Roman" panose="02020603050405020304" pitchFamily="18" charset="0"/>
              </a:rPr>
              <a:t>.  We find a longest suffix </a:t>
            </a:r>
            <a:r>
              <a:rPr lang="zh-TW" altLang="en-US" sz="2400">
                <a:latin typeface="Times New Roman" panose="02020603050405020304" pitchFamily="18" charset="0"/>
              </a:rPr>
              <a:t>“</a:t>
            </a:r>
            <a:r>
              <a:rPr lang="en-US" altLang="zh-TW" sz="2400">
                <a:latin typeface="Times New Roman" panose="02020603050405020304" pitchFamily="18" charset="0"/>
              </a:rPr>
              <a:t>AATC</a:t>
            </a:r>
            <a:r>
              <a:rPr lang="zh-TW" altLang="en-US" sz="2400">
                <a:latin typeface="Times New Roman" panose="02020603050405020304" pitchFamily="18" charset="0"/>
              </a:rPr>
              <a:t>”</a:t>
            </a:r>
            <a:r>
              <a:rPr lang="en-US" altLang="zh-TW" sz="2400">
                <a:latin typeface="Times New Roman" panose="02020603050405020304" pitchFamily="18" charset="0"/>
              </a:rPr>
              <a:t> of substring </a:t>
            </a:r>
            <a:r>
              <a:rPr lang="en-US" altLang="zh-TW" sz="2400" i="1">
                <a:latin typeface="Times New Roman" panose="02020603050405020304" pitchFamily="18" charset="0"/>
              </a:rPr>
              <a:t>T</a:t>
            </a:r>
            <a:r>
              <a:rPr lang="en-US" altLang="zh-TW" sz="2400" i="1" baseline="-25000">
                <a:latin typeface="Times New Roman" panose="02020603050405020304" pitchFamily="18" charset="0"/>
              </a:rPr>
              <a:t>13,17</a:t>
            </a:r>
            <a:r>
              <a:rPr lang="en-US" altLang="zh-TW" sz="2400">
                <a:latin typeface="Times New Roman" panose="02020603050405020304" pitchFamily="18" charset="0"/>
              </a:rPr>
              <a:t>, the longest suffix is also prefix of </a:t>
            </a:r>
            <a:r>
              <a:rPr lang="en-US" altLang="zh-TW" sz="2400" i="1">
                <a:latin typeface="Times New Roman" panose="02020603050405020304" pitchFamily="18" charset="0"/>
              </a:rPr>
              <a:t>P</a:t>
            </a:r>
            <a:r>
              <a:rPr lang="en-US" altLang="zh-TW" sz="2400">
                <a:latin typeface="Times New Roman" panose="02020603050405020304" pitchFamily="18" charset="0"/>
              </a:rPr>
              <a:t>.  We shift the window such that the last character of prefix substring to match the last character of the suffix substring.  Therefore, we can shift at least 12-4=8 positions.</a:t>
            </a:r>
          </a:p>
        </p:txBody>
      </p:sp>
      <p:graphicFrame>
        <p:nvGraphicFramePr>
          <p:cNvPr id="17412" name="Group 4"/>
          <p:cNvGraphicFramePr>
            <a:graphicFrameLocks noGrp="1"/>
          </p:cNvGraphicFramePr>
          <p:nvPr/>
        </p:nvGraphicFramePr>
        <p:xfrm>
          <a:off x="194310" y="2422525"/>
          <a:ext cx="7488238" cy="792276"/>
        </p:xfrm>
        <a:graphic>
          <a:graphicData uri="http://schemas.openxmlformats.org/drawingml/2006/table">
            <a:tbl>
              <a:tblPr/>
              <a:tblGrid>
                <a:gridCol w="33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35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69" marB="4566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16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18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483" name="Group 75"/>
          <p:cNvGraphicFramePr>
            <a:graphicFrameLocks noGrp="1"/>
          </p:cNvGraphicFramePr>
          <p:nvPr/>
        </p:nvGraphicFramePr>
        <p:xfrm>
          <a:off x="1848485" y="3860800"/>
          <a:ext cx="4754563" cy="804863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530" name="Text Box 122"/>
          <p:cNvSpPr txBox="1">
            <a:spLocks noChangeArrowheads="1"/>
          </p:cNvSpPr>
          <p:nvPr/>
        </p:nvSpPr>
        <p:spPr bwMode="auto">
          <a:xfrm>
            <a:off x="4010660" y="3429000"/>
            <a:ext cx="6477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j=</a:t>
            </a:r>
            <a:r>
              <a:rPr lang="en-US" altLang="zh-TW" sz="20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531" name="Text Box 123"/>
          <p:cNvSpPr txBox="1">
            <a:spLocks noChangeArrowheads="1"/>
          </p:cNvSpPr>
          <p:nvPr/>
        </p:nvSpPr>
        <p:spPr bwMode="auto">
          <a:xfrm>
            <a:off x="2210435" y="2098675"/>
            <a:ext cx="937260" cy="3987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s</a:t>
            </a:r>
            <a:r>
              <a:rPr lang="en-US" altLang="zh-TW" sz="2000">
                <a:solidFill>
                  <a:srgbClr val="FF0000"/>
                </a:solidFill>
              </a:rPr>
              <a:t>=6</a:t>
            </a:r>
          </a:p>
        </p:txBody>
      </p:sp>
      <p:sp>
        <p:nvSpPr>
          <p:cNvPr id="17532" name="Text Box 124"/>
          <p:cNvSpPr txBox="1">
            <a:spLocks noChangeArrowheads="1"/>
          </p:cNvSpPr>
          <p:nvPr/>
        </p:nvSpPr>
        <p:spPr bwMode="auto">
          <a:xfrm>
            <a:off x="3147467" y="3453130"/>
            <a:ext cx="93558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j</a:t>
            </a:r>
            <a:r>
              <a:rPr lang="zh-TW" altLang="en-US" sz="2000" i="1">
                <a:solidFill>
                  <a:srgbClr val="FF0000"/>
                </a:solidFill>
              </a:rPr>
              <a:t>’</a:t>
            </a:r>
            <a:r>
              <a:rPr lang="en-US" altLang="zh-TW" sz="2000" i="1">
                <a:solidFill>
                  <a:srgbClr val="FF0000"/>
                </a:solidFill>
              </a:rPr>
              <a:t>=</a:t>
            </a:r>
            <a:r>
              <a:rPr lang="en-US" altLang="zh-TW" sz="2000">
                <a:solidFill>
                  <a:srgbClr val="FF0000"/>
                </a:solidFill>
              </a:rPr>
              <a:t>4</a:t>
            </a:r>
          </a:p>
        </p:txBody>
      </p:sp>
      <p:graphicFrame>
        <p:nvGraphicFramePr>
          <p:cNvPr id="17533" name="Group 125"/>
          <p:cNvGraphicFramePr>
            <a:graphicFrameLocks noGrp="1"/>
          </p:cNvGraphicFramePr>
          <p:nvPr/>
        </p:nvGraphicFramePr>
        <p:xfrm>
          <a:off x="4756785" y="5083175"/>
          <a:ext cx="4725988" cy="762000"/>
        </p:xfrm>
        <a:graphic>
          <a:graphicData uri="http://schemas.openxmlformats.org/drawingml/2006/table">
            <a:tbl>
              <a:tblPr/>
              <a:tblGrid>
                <a:gridCol w="363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細明體" charset="0"/>
                          <a:cs typeface="細明體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細明體" charset="0"/>
                          <a:cs typeface="細明體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細明體" charset="0"/>
                          <a:cs typeface="細明體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細明體" charset="0"/>
                          <a:cs typeface="細明體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細明體" charset="0"/>
                          <a:cs typeface="細明體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細明體" charset="0"/>
                          <a:cs typeface="細明體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細明體" charset="0"/>
                          <a:cs typeface="細明體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細明體" charset="0"/>
                          <a:cs typeface="細明體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細明體" charset="0"/>
                          <a:cs typeface="細明體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細明體" charset="0"/>
                          <a:cs typeface="細明體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細明體" charset="0"/>
                          <a:cs typeface="細明體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細明體" charset="0"/>
                          <a:cs typeface="細明體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580" name="Text Box 172"/>
          <p:cNvSpPr txBox="1">
            <a:spLocks noChangeArrowheads="1"/>
          </p:cNvSpPr>
          <p:nvPr/>
        </p:nvSpPr>
        <p:spPr bwMode="auto">
          <a:xfrm>
            <a:off x="6747510" y="4221163"/>
            <a:ext cx="8636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m=</a:t>
            </a:r>
            <a:r>
              <a:rPr lang="en-US" altLang="zh-TW" sz="200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7581" name="Line 173"/>
          <p:cNvSpPr>
            <a:spLocks noChangeShapeType="1"/>
          </p:cNvSpPr>
          <p:nvPr/>
        </p:nvSpPr>
        <p:spPr bwMode="auto">
          <a:xfrm>
            <a:off x="2353310" y="5481638"/>
            <a:ext cx="2447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582" name="Text Box 174"/>
          <p:cNvSpPr txBox="1">
            <a:spLocks noChangeArrowheads="1"/>
          </p:cNvSpPr>
          <p:nvPr/>
        </p:nvSpPr>
        <p:spPr bwMode="auto">
          <a:xfrm>
            <a:off x="3361373" y="5054600"/>
            <a:ext cx="863600" cy="4270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200" b="1"/>
              <a:t>Shift</a:t>
            </a:r>
          </a:p>
        </p:txBody>
      </p:sp>
      <p:sp>
        <p:nvSpPr>
          <p:cNvPr id="17585" name="Line 177"/>
          <p:cNvSpPr>
            <a:spLocks noChangeShapeType="1"/>
          </p:cNvSpPr>
          <p:nvPr/>
        </p:nvSpPr>
        <p:spPr bwMode="auto">
          <a:xfrm>
            <a:off x="4586923" y="3322638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588" name="Text Box 180"/>
          <p:cNvSpPr txBox="1">
            <a:spLocks noChangeArrowheads="1"/>
          </p:cNvSpPr>
          <p:nvPr/>
        </p:nvSpPr>
        <p:spPr bwMode="auto">
          <a:xfrm>
            <a:off x="4657090" y="3387725"/>
            <a:ext cx="151320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>
                <a:solidFill>
                  <a:srgbClr val="FF0000"/>
                </a:solidFill>
              </a:rPr>
              <a:t>mismatch</a:t>
            </a:r>
          </a:p>
        </p:txBody>
      </p:sp>
      <p:sp>
        <p:nvSpPr>
          <p:cNvPr id="17590" name="Text Box 182"/>
          <p:cNvSpPr txBox="1">
            <a:spLocks noChangeArrowheads="1"/>
          </p:cNvSpPr>
          <p:nvPr/>
        </p:nvSpPr>
        <p:spPr bwMode="auto">
          <a:xfrm>
            <a:off x="7250748" y="5805488"/>
            <a:ext cx="6477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j=</a:t>
            </a:r>
            <a:r>
              <a:rPr lang="en-US" altLang="zh-TW" sz="20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591" name="Text Box 183"/>
          <p:cNvSpPr txBox="1">
            <a:spLocks noChangeArrowheads="1"/>
          </p:cNvSpPr>
          <p:nvPr/>
        </p:nvSpPr>
        <p:spPr bwMode="auto">
          <a:xfrm>
            <a:off x="6169660" y="5805488"/>
            <a:ext cx="936848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 dirty="0">
                <a:solidFill>
                  <a:srgbClr val="FF0000"/>
                </a:solidFill>
              </a:rPr>
              <a:t>j</a:t>
            </a:r>
            <a:r>
              <a:rPr lang="zh-TW" altLang="en-US" sz="2000" i="1" dirty="0">
                <a:solidFill>
                  <a:srgbClr val="FF0000"/>
                </a:solidFill>
              </a:rPr>
              <a:t>’</a:t>
            </a:r>
            <a:r>
              <a:rPr lang="en-US" altLang="zh-TW" sz="2000" i="1" dirty="0">
                <a:solidFill>
                  <a:srgbClr val="FF0000"/>
                </a:solidFill>
              </a:rPr>
              <a:t>=</a:t>
            </a:r>
            <a:r>
              <a:rPr lang="en-US" altLang="zh-TW" sz="2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592" name="Text Box 184"/>
          <p:cNvSpPr txBox="1">
            <a:spLocks noChangeArrowheads="1"/>
          </p:cNvSpPr>
          <p:nvPr/>
        </p:nvSpPr>
        <p:spPr bwMode="auto">
          <a:xfrm>
            <a:off x="8762048" y="5805488"/>
            <a:ext cx="9366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m=</a:t>
            </a:r>
            <a:r>
              <a:rPr lang="en-US" altLang="zh-TW" sz="200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7593" name="Line 185"/>
          <p:cNvSpPr>
            <a:spLocks noChangeShapeType="1"/>
          </p:cNvSpPr>
          <p:nvPr/>
        </p:nvSpPr>
        <p:spPr bwMode="auto">
          <a:xfrm>
            <a:off x="2353310" y="4691063"/>
            <a:ext cx="2736850" cy="431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594" name="Line 186"/>
          <p:cNvSpPr>
            <a:spLocks noChangeShapeType="1"/>
          </p:cNvSpPr>
          <p:nvPr/>
        </p:nvSpPr>
        <p:spPr bwMode="auto">
          <a:xfrm>
            <a:off x="3650298" y="4691063"/>
            <a:ext cx="2663825" cy="3603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4.6 Applying good suffix rule   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91414" y="1885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805692" y="4216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95288" y="836613"/>
            <a:ext cx="8137525" cy="13731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TW" sz="2800"/>
              <a:t>Let </a:t>
            </a:r>
            <a:r>
              <a:rPr lang="en-US" altLang="zh-TW" sz="2800" b="1" i="1"/>
              <a:t>Gs</a:t>
            </a:r>
            <a:r>
              <a:rPr lang="en-US" altLang="zh-TW" sz="2800" b="1"/>
              <a:t>(</a:t>
            </a:r>
            <a:r>
              <a:rPr lang="en-US" altLang="zh-TW" sz="2800" b="1" i="1"/>
              <a:t>j</a:t>
            </a:r>
            <a:r>
              <a:rPr lang="en-US" altLang="zh-TW" sz="2800" b="1"/>
              <a:t>)</a:t>
            </a:r>
            <a:r>
              <a:rPr lang="en-US" altLang="zh-TW" sz="2800"/>
              <a:t> be </a:t>
            </a:r>
            <a:r>
              <a:rPr lang="en-US" altLang="zh-TW" sz="2800" b="1"/>
              <a:t>the largest number of shifts</a:t>
            </a:r>
            <a:r>
              <a:rPr lang="en-US" altLang="zh-TW" sz="2800"/>
              <a:t> by </a:t>
            </a:r>
            <a:r>
              <a:rPr lang="en-US" altLang="zh-TW" sz="2800" b="1" i="1"/>
              <a:t>good suffix rule</a:t>
            </a:r>
            <a:r>
              <a:rPr lang="en-US" altLang="zh-TW" sz="2800"/>
              <a:t> when a mismatch occurs for comparing </a:t>
            </a:r>
            <a:r>
              <a:rPr lang="en-US" altLang="zh-TW" sz="2800" i="1"/>
              <a:t>P</a:t>
            </a:r>
            <a:r>
              <a:rPr lang="en-US" altLang="zh-TW" sz="2800" i="1" baseline="-25000"/>
              <a:t>j</a:t>
            </a:r>
            <a:r>
              <a:rPr lang="en-US" altLang="zh-TW" sz="2800"/>
              <a:t> with some character in </a:t>
            </a:r>
            <a:r>
              <a:rPr lang="en-US" altLang="zh-TW" sz="2800" i="1"/>
              <a:t>T</a:t>
            </a:r>
            <a:r>
              <a:rPr lang="en-US" altLang="zh-TW" sz="2800"/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4.6 Applying good suffix rule   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5792459" y="170630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6006737" y="403730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21285" y="598170"/>
            <a:ext cx="10497820" cy="5977255"/>
          </a:xfrm>
        </p:spPr>
        <p:txBody>
          <a:bodyPr/>
          <a:lstStyle/>
          <a:p>
            <a:pPr lvl="1">
              <a:buFontTx/>
              <a:buChar char="•"/>
            </a:pPr>
            <a:r>
              <a:rPr lang="en-US" altLang="zh-TW" sz="2400" b="1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gs</a:t>
            </a:r>
            <a:r>
              <a:rPr lang="en-US" altLang="zh-TW" sz="2400" b="1" i="1" baseline="-25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1</a:t>
            </a:r>
            <a:r>
              <a:rPr lang="en-US" altLang="zh-TW" sz="2400" b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(</a:t>
            </a:r>
            <a:r>
              <a:rPr lang="en-US" altLang="zh-TW" sz="2400" b="1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j</a:t>
            </a:r>
            <a:r>
              <a:rPr lang="en-US" altLang="zh-TW" sz="2400" b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)</a:t>
            </a:r>
            <a:r>
              <a:rPr lang="en-US" altLang="zh-TW" sz="24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 be the largest </a:t>
            </a:r>
            <a:r>
              <a:rPr lang="en-US" altLang="zh-TW" sz="2400" b="1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k</a:t>
            </a:r>
            <a:r>
              <a:rPr lang="en-US" altLang="zh-TW" sz="24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 such that </a:t>
            </a:r>
            <a:r>
              <a:rPr lang="en-US" altLang="zh-TW" sz="2400" b="1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P</a:t>
            </a:r>
            <a:r>
              <a:rPr lang="en-US" altLang="zh-TW" sz="2400" b="1" i="1" baseline="-25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j+1</a:t>
            </a:r>
            <a:r>
              <a:rPr lang="en-US" altLang="zh-TW" sz="2400" b="1" baseline="-25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,</a:t>
            </a:r>
            <a:r>
              <a:rPr lang="en-US" altLang="zh-TW" sz="2400" b="1" i="1" baseline="-25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m</a:t>
            </a:r>
            <a:r>
              <a:rPr lang="en-US" altLang="zh-TW" sz="2400" b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 is a suffix of </a:t>
            </a:r>
            <a:r>
              <a:rPr lang="en-US" altLang="zh-TW" sz="2400" b="1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P</a:t>
            </a:r>
            <a:r>
              <a:rPr lang="en-US" altLang="zh-TW" sz="2400" b="1" i="1" baseline="-25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1,k</a:t>
            </a:r>
            <a:r>
              <a:rPr lang="en-US" altLang="zh-TW" sz="24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and </a:t>
            </a:r>
            <a:r>
              <a:rPr lang="en-US" altLang="zh-TW" sz="2400" b="1" i="1" dirty="0" err="1">
                <a:latin typeface="Times New Roman" panose="02020603050405020304" pitchFamily="18" charset="0"/>
                <a:ea typeface="PMingLiU" charset="0"/>
                <a:cs typeface="PMingLiU" charset="0"/>
              </a:rPr>
              <a:t>P</a:t>
            </a:r>
            <a:r>
              <a:rPr lang="en-US" altLang="zh-TW" sz="2400" b="1" i="1" baseline="-25000" dirty="0" err="1">
                <a:latin typeface="Times New Roman" panose="02020603050405020304" pitchFamily="18" charset="0"/>
                <a:ea typeface="PMingLiU" charset="0"/>
                <a:cs typeface="PMingLiU" charset="0"/>
              </a:rPr>
              <a:t>k-m+j</a:t>
            </a:r>
            <a:r>
              <a:rPr lang="en-US" altLang="zh-TW" sz="2400" b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 </a:t>
            </a:r>
            <a:r>
              <a:rPr lang="en-US" altLang="zh-TW" sz="2400" b="1" dirty="0">
                <a:latin typeface="Arial" panose="020B0604020202090204" pitchFamily="34" charset="0"/>
                <a:ea typeface="PMingLiU" charset="0"/>
                <a:cs typeface="PMingLiU" charset="0"/>
              </a:rPr>
              <a:t>≠</a:t>
            </a:r>
            <a:r>
              <a:rPr lang="en-US" altLang="zh-TW" sz="2400" b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 </a:t>
            </a:r>
            <a:r>
              <a:rPr lang="en-US" altLang="zh-TW" sz="2400" b="1" i="1" dirty="0" err="1">
                <a:latin typeface="Times New Roman" panose="02020603050405020304" pitchFamily="18" charset="0"/>
                <a:ea typeface="PMingLiU" charset="0"/>
                <a:cs typeface="PMingLiU" charset="0"/>
              </a:rPr>
              <a:t>P</a:t>
            </a:r>
            <a:r>
              <a:rPr lang="en-US" altLang="zh-TW" sz="2400" b="1" i="1" baseline="-25000" dirty="0" err="1">
                <a:latin typeface="Times New Roman" panose="02020603050405020304" pitchFamily="18" charset="0"/>
                <a:ea typeface="PMingLiU" charset="0"/>
                <a:cs typeface="PMingLiU" charset="0"/>
              </a:rPr>
              <a:t>j</a:t>
            </a:r>
            <a:r>
              <a:rPr lang="en-US" altLang="zh-TW" sz="24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, where </a:t>
            </a:r>
            <a:r>
              <a:rPr lang="en-US" altLang="zh-TW" sz="2400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-</a:t>
            </a:r>
            <a:r>
              <a:rPr lang="en-US" altLang="zh-TW" sz="2400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j</a:t>
            </a:r>
            <a:r>
              <a:rPr lang="en-US" altLang="zh-TW" sz="24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+1 ≦</a:t>
            </a:r>
            <a:r>
              <a:rPr lang="en-US" altLang="zh-TW" sz="2400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k</a:t>
            </a:r>
            <a:r>
              <a:rPr lang="en-US" altLang="zh-TW" sz="24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&lt;</a:t>
            </a:r>
            <a:r>
              <a:rPr lang="en-US" altLang="zh-TW" sz="2400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m </a:t>
            </a:r>
            <a:r>
              <a:rPr lang="en-US" altLang="zh-TW" sz="24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; 0 if there is no such </a:t>
            </a:r>
            <a:r>
              <a:rPr lang="en-US" altLang="zh-TW" sz="2400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k</a:t>
            </a:r>
            <a:r>
              <a:rPr lang="en-US" altLang="zh-TW" sz="24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.</a:t>
            </a:r>
          </a:p>
          <a:p>
            <a:pPr lvl="1"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   (</a:t>
            </a:r>
            <a:r>
              <a:rPr lang="en-US" altLang="zh-TW" sz="2400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gs</a:t>
            </a:r>
            <a:r>
              <a:rPr lang="en-US" altLang="zh-TW" sz="2400" i="1" baseline="-25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 is for Good Suffix Rule 1)</a:t>
            </a:r>
          </a:p>
          <a:p>
            <a:pPr lvl="1">
              <a:buFontTx/>
              <a:buChar char="•"/>
            </a:pPr>
            <a:endParaRPr lang="en-US" altLang="zh-TW" sz="2400" dirty="0">
              <a:latin typeface="Times New Roman" panose="02020603050405020304" pitchFamily="18" charset="0"/>
              <a:ea typeface="PMingLiU" charset="0"/>
              <a:cs typeface="PMingLiU" charset="0"/>
            </a:endParaRPr>
          </a:p>
          <a:p>
            <a:pPr lvl="1">
              <a:buFontTx/>
              <a:buChar char="•"/>
            </a:pPr>
            <a:r>
              <a:rPr lang="en-US" altLang="zh-TW" sz="2400" b="1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gs</a:t>
            </a:r>
            <a:r>
              <a:rPr lang="en-US" altLang="zh-TW" sz="2400" b="1" i="1" baseline="-25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2</a:t>
            </a:r>
            <a:r>
              <a:rPr lang="en-US" altLang="zh-TW" sz="2400" b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(</a:t>
            </a:r>
            <a:r>
              <a:rPr lang="en-US" altLang="zh-TW" sz="2400" b="1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j</a:t>
            </a:r>
            <a:r>
              <a:rPr lang="en-US" altLang="zh-TW" sz="2400" b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)</a:t>
            </a:r>
            <a:r>
              <a:rPr lang="en-US" altLang="zh-TW" sz="24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 be the largest </a:t>
            </a:r>
            <a:r>
              <a:rPr lang="en-US" altLang="zh-TW" sz="2400" b="1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k</a:t>
            </a:r>
            <a:r>
              <a:rPr lang="en-US" altLang="zh-TW" sz="24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 such that </a:t>
            </a:r>
            <a:r>
              <a:rPr lang="en-US" altLang="zh-TW" sz="2400" b="1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P</a:t>
            </a:r>
            <a:r>
              <a:rPr lang="en-US" altLang="zh-TW" sz="2400" b="1" i="1" baseline="-25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1,k</a:t>
            </a:r>
            <a:r>
              <a:rPr lang="en-US" altLang="zh-TW" sz="2400" b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 is a suffix of </a:t>
            </a:r>
            <a:r>
              <a:rPr lang="en-US" altLang="zh-TW" sz="2400" b="1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P</a:t>
            </a:r>
            <a:r>
              <a:rPr lang="en-US" altLang="zh-TW" sz="2400" b="1" i="1" baseline="-25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j+1,m</a:t>
            </a:r>
            <a:r>
              <a:rPr lang="en-US" altLang="zh-TW" sz="24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, where 1≦</a:t>
            </a:r>
            <a:r>
              <a:rPr lang="en-US" altLang="zh-TW" sz="2400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k</a:t>
            </a:r>
            <a:r>
              <a:rPr lang="en-US" altLang="zh-TW" sz="24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 ≦</a:t>
            </a:r>
            <a:r>
              <a:rPr lang="en-US" altLang="zh-TW" sz="2400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m-j</a:t>
            </a:r>
            <a:r>
              <a:rPr lang="en-US" altLang="zh-TW" sz="24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; 0 if there is no such </a:t>
            </a:r>
            <a:r>
              <a:rPr lang="en-US" altLang="zh-TW" sz="2400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k</a:t>
            </a:r>
            <a:r>
              <a:rPr lang="en-US" altLang="zh-TW" sz="24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.</a:t>
            </a:r>
          </a:p>
          <a:p>
            <a:pPr lvl="1"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   (</a:t>
            </a:r>
            <a:r>
              <a:rPr lang="en-US" altLang="zh-TW" sz="2400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gs</a:t>
            </a:r>
            <a:r>
              <a:rPr lang="en-US" altLang="zh-TW" sz="2400" i="1" baseline="-25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 is for Good Suffix Rule 2.)</a:t>
            </a:r>
          </a:p>
          <a:p>
            <a:pPr lvl="1">
              <a:buFontTx/>
              <a:buChar char="•"/>
            </a:pPr>
            <a:endParaRPr lang="en-US" altLang="zh-TW" sz="2400" dirty="0">
              <a:latin typeface="Times New Roman" panose="02020603050405020304" pitchFamily="18" charset="0"/>
              <a:ea typeface="PMingLiU" charset="0"/>
              <a:cs typeface="PMingLiU" charset="0"/>
            </a:endParaRPr>
          </a:p>
          <a:p>
            <a:pPr lvl="1">
              <a:buFontTx/>
              <a:buChar char="•"/>
            </a:pPr>
            <a:r>
              <a:rPr lang="en-US" altLang="zh-TW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PMingLiU" charset="0"/>
                <a:cs typeface="PMingLiU" charset="0"/>
              </a:rPr>
              <a:t>Gs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PMingLiU" charset="0"/>
                <a:cs typeface="PMingLiU" charset="0"/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  <a:latin typeface="Times New Roman" panose="02020603050405020304" pitchFamily="18" charset="0"/>
                <a:ea typeface="PMingLiU" charset="0"/>
                <a:cs typeface="PMingLiU" charset="0"/>
              </a:rPr>
              <a:t>j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PMingLiU" charset="0"/>
                <a:cs typeface="PMingLiU" charset="0"/>
              </a:rPr>
              <a:t>) = </a:t>
            </a:r>
            <a:r>
              <a:rPr lang="en-US" altLang="zh-TW" b="1" i="1" dirty="0">
                <a:solidFill>
                  <a:srgbClr val="FF0000"/>
                </a:solidFill>
                <a:latin typeface="Times New Roman" panose="02020603050405020304" pitchFamily="18" charset="0"/>
                <a:ea typeface="PMingLiU" charset="0"/>
                <a:cs typeface="PMingLiU" charset="0"/>
              </a:rPr>
              <a:t>m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PMingLiU" charset="0"/>
                <a:cs typeface="PMingLiU" charset="0"/>
              </a:rPr>
              <a:t> – max{</a:t>
            </a:r>
            <a:r>
              <a:rPr lang="en-US" altLang="zh-TW" b="1" i="1" dirty="0">
                <a:solidFill>
                  <a:srgbClr val="FF0000"/>
                </a:solidFill>
                <a:latin typeface="Times New Roman" panose="02020603050405020304" pitchFamily="18" charset="0"/>
                <a:ea typeface="PMingLiU" charset="0"/>
                <a:cs typeface="PMingLiU" charset="0"/>
              </a:rPr>
              <a:t>gs</a:t>
            </a:r>
            <a:r>
              <a:rPr lang="en-US" altLang="zh-TW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PMingLiU" charset="0"/>
                <a:cs typeface="PMingLiU" charset="0"/>
              </a:rPr>
              <a:t>1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PMingLiU" charset="0"/>
                <a:cs typeface="PMingLiU" charset="0"/>
              </a:rPr>
              <a:t>, </a:t>
            </a:r>
            <a:r>
              <a:rPr lang="en-US" altLang="zh-TW" b="1" i="1" dirty="0">
                <a:solidFill>
                  <a:srgbClr val="FF0000"/>
                </a:solidFill>
                <a:latin typeface="Times New Roman" panose="02020603050405020304" pitchFamily="18" charset="0"/>
                <a:ea typeface="PMingLiU" charset="0"/>
                <a:cs typeface="PMingLiU" charset="0"/>
              </a:rPr>
              <a:t>gs</a:t>
            </a:r>
            <a:r>
              <a:rPr lang="en-US" altLang="zh-TW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PMingLiU" charset="0"/>
                <a:cs typeface="PMingLiU" charset="0"/>
              </a:rPr>
              <a:t>2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PMingLiU" charset="0"/>
                <a:cs typeface="PMingLiU" charset="0"/>
              </a:rPr>
              <a:t>}</a:t>
            </a:r>
            <a:r>
              <a:rPr lang="en-US" altLang="zh-TW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,</a:t>
            </a:r>
            <a:r>
              <a:rPr lang="en-US" altLang="zh-TW" sz="24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 if </a:t>
            </a:r>
            <a:r>
              <a:rPr lang="en-US" altLang="zh-TW" sz="2400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j </a:t>
            </a:r>
            <a:r>
              <a:rPr lang="en-US" altLang="zh-TW" sz="24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= </a:t>
            </a:r>
            <a:r>
              <a:rPr lang="en-US" altLang="zh-TW" sz="2400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m ,</a:t>
            </a:r>
            <a:r>
              <a:rPr lang="en-US" altLang="zh-TW" sz="2400" i="1" dirty="0" err="1">
                <a:latin typeface="Times New Roman" panose="02020603050405020304" pitchFamily="18" charset="0"/>
                <a:ea typeface="PMingLiU" charset="0"/>
                <a:cs typeface="PMingLiU" charset="0"/>
              </a:rPr>
              <a:t>Gs</a:t>
            </a:r>
            <a:r>
              <a:rPr lang="en-US" altLang="zh-TW" sz="24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(</a:t>
            </a:r>
            <a:r>
              <a:rPr lang="en-US" altLang="zh-TW" sz="2400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j</a:t>
            </a:r>
            <a:r>
              <a:rPr lang="en-US" altLang="zh-TW" sz="24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)=1.</a:t>
            </a:r>
          </a:p>
        </p:txBody>
      </p:sp>
      <p:graphicFrame>
        <p:nvGraphicFramePr>
          <p:cNvPr id="33077" name="Group 30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6542" y="4161790"/>
          <a:ext cx="5905501" cy="2041750"/>
        </p:xfrm>
        <a:graphic>
          <a:graphicData uri="http://schemas.openxmlformats.org/drawingml/2006/table">
            <a:tbl>
              <a:tblPr/>
              <a:tblGrid>
                <a:gridCol w="5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6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j</a:t>
                      </a:r>
                    </a:p>
                  </a:txBody>
                  <a:tcPr marT="45679" marB="45679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79" marB="456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679" marB="4567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gs</a:t>
                      </a:r>
                      <a:r>
                        <a:rPr kumimoji="1" lang="en-US" altLang="zh-TW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  <a:endParaRPr kumimoji="1" lang="en-US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79" marB="4567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gs</a:t>
                      </a:r>
                      <a:r>
                        <a:rPr kumimoji="1" lang="en-US" altLang="zh-TW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  <a:endParaRPr kumimoji="1" lang="en-US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79" marB="4567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Gs</a:t>
                      </a:r>
                    </a:p>
                  </a:txBody>
                  <a:tcPr marT="45679" marB="4567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065" name="Text Box 297"/>
          <p:cNvSpPr txBox="1">
            <a:spLocks noChangeArrowheads="1"/>
          </p:cNvSpPr>
          <p:nvPr/>
        </p:nvSpPr>
        <p:spPr bwMode="auto">
          <a:xfrm>
            <a:off x="6377940" y="3766185"/>
            <a:ext cx="3931285" cy="1445260"/>
          </a:xfrm>
          <a:prstGeom prst="rect">
            <a:avLst/>
          </a:prstGeom>
          <a:solidFill>
            <a:schemeClr val="bg2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200" i="1"/>
              <a:t>gs</a:t>
            </a:r>
            <a:r>
              <a:rPr lang="en-US" altLang="zh-TW" sz="2200" i="1" baseline="-25000"/>
              <a:t>1</a:t>
            </a:r>
            <a:r>
              <a:rPr lang="en-US" altLang="zh-TW" sz="2200"/>
              <a:t>(7)=9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sz="2200"/>
              <a:t>∵ </a:t>
            </a:r>
            <a:r>
              <a:rPr lang="en-US" altLang="zh-TW" sz="2200" i="1"/>
              <a:t>P</a:t>
            </a:r>
            <a:r>
              <a:rPr lang="en-US" altLang="zh-TW" sz="2200" i="1" baseline="-25000"/>
              <a:t>8,12</a:t>
            </a:r>
            <a:r>
              <a:rPr lang="en-US" altLang="zh-TW" sz="2200"/>
              <a:t> is a suffix of </a:t>
            </a:r>
            <a:r>
              <a:rPr lang="en-US" altLang="zh-TW" sz="2200" i="1"/>
              <a:t>P</a:t>
            </a:r>
            <a:r>
              <a:rPr lang="en-US" altLang="zh-TW" sz="2200" i="1" baseline="-25000"/>
              <a:t>1,9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sz="2200"/>
              <a:t>    and  </a:t>
            </a:r>
            <a:r>
              <a:rPr lang="en-US" altLang="zh-TW" sz="2200" i="1"/>
              <a:t>P</a:t>
            </a:r>
            <a:r>
              <a:rPr lang="en-US" altLang="zh-TW" sz="2200" i="1" baseline="-25000"/>
              <a:t>4</a:t>
            </a:r>
            <a:r>
              <a:rPr lang="en-US" altLang="zh-TW" sz="2200"/>
              <a:t> ≠ </a:t>
            </a:r>
            <a:r>
              <a:rPr lang="en-US" altLang="zh-TW" sz="2200" i="1"/>
              <a:t>P</a:t>
            </a:r>
            <a:r>
              <a:rPr lang="en-US" altLang="zh-TW" sz="2200" i="1" baseline="-25000"/>
              <a:t>7</a:t>
            </a:r>
          </a:p>
        </p:txBody>
      </p:sp>
      <p:sp>
        <p:nvSpPr>
          <p:cNvPr id="33066" name="Text Box 298"/>
          <p:cNvSpPr txBox="1">
            <a:spLocks noChangeArrowheads="1"/>
          </p:cNvSpPr>
          <p:nvPr/>
        </p:nvSpPr>
        <p:spPr bwMode="auto">
          <a:xfrm>
            <a:off x="6377940" y="5302885"/>
            <a:ext cx="3931285" cy="937260"/>
          </a:xfrm>
          <a:prstGeom prst="rect">
            <a:avLst/>
          </a:prstGeom>
          <a:solidFill>
            <a:schemeClr val="bg2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200" i="1"/>
              <a:t>gs</a:t>
            </a:r>
            <a:r>
              <a:rPr lang="en-US" altLang="zh-TW" sz="2200" i="1" baseline="-25000"/>
              <a:t>2</a:t>
            </a:r>
            <a:r>
              <a:rPr lang="en-US" altLang="zh-TW" sz="2200"/>
              <a:t>(7)=4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sz="2200"/>
              <a:t>∵</a:t>
            </a:r>
            <a:r>
              <a:rPr lang="en-US" altLang="zh-TW" sz="2200" i="1"/>
              <a:t>P</a:t>
            </a:r>
            <a:r>
              <a:rPr lang="en-US" altLang="zh-TW" sz="2200" i="1" baseline="-25000"/>
              <a:t>1,4</a:t>
            </a:r>
            <a:r>
              <a:rPr lang="en-US" altLang="zh-TW" sz="2200"/>
              <a:t> is a suffix of </a:t>
            </a:r>
            <a:r>
              <a:rPr lang="en-US" altLang="zh-TW" sz="2200" i="1"/>
              <a:t>P</a:t>
            </a:r>
            <a:r>
              <a:rPr lang="en-US" altLang="zh-TW" sz="2200" i="1" baseline="-25000"/>
              <a:t>8,12</a:t>
            </a:r>
          </a:p>
        </p:txBody>
      </p:sp>
      <p:sp>
        <p:nvSpPr>
          <p:cNvPr id="33069" name="Line 301"/>
          <p:cNvSpPr>
            <a:spLocks noChangeShapeType="1"/>
          </p:cNvSpPr>
          <p:nvPr/>
        </p:nvSpPr>
        <p:spPr bwMode="auto">
          <a:xfrm flipV="1">
            <a:off x="3948430" y="5096828"/>
            <a:ext cx="2449513" cy="15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070" name="Line 302"/>
          <p:cNvSpPr>
            <a:spLocks noChangeShapeType="1"/>
          </p:cNvSpPr>
          <p:nvPr/>
        </p:nvSpPr>
        <p:spPr bwMode="auto">
          <a:xfrm>
            <a:off x="3876993" y="5746115"/>
            <a:ext cx="252095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4.6 Applying good suffix rule   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91414" y="1885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805692" y="4216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08050"/>
            <a:ext cx="8064500" cy="352901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TW">
                <a:latin typeface="Times New Roman" panose="02020603050405020304" pitchFamily="18" charset="0"/>
              </a:rPr>
              <a:t>How do we obtain </a:t>
            </a:r>
            <a:r>
              <a:rPr lang="en-US" altLang="zh-TW" b="1" i="1">
                <a:latin typeface="Times New Roman" panose="02020603050405020304" pitchFamily="18" charset="0"/>
              </a:rPr>
              <a:t>gs</a:t>
            </a:r>
            <a:r>
              <a:rPr lang="en-US" altLang="zh-TW" b="1" i="1" baseline="-25000">
                <a:latin typeface="Times New Roman" panose="02020603050405020304" pitchFamily="18" charset="0"/>
              </a:rPr>
              <a:t>1</a:t>
            </a:r>
            <a:r>
              <a:rPr lang="en-US" altLang="zh-TW">
                <a:latin typeface="Times New Roman" panose="02020603050405020304" pitchFamily="18" charset="0"/>
              </a:rPr>
              <a:t> and </a:t>
            </a:r>
            <a:r>
              <a:rPr lang="en-US" altLang="zh-TW" b="1" i="1">
                <a:latin typeface="Times New Roman" panose="02020603050405020304" pitchFamily="18" charset="0"/>
              </a:rPr>
              <a:t>gs</a:t>
            </a:r>
            <a:r>
              <a:rPr lang="en-US" altLang="zh-TW" b="1" i="1" baseline="-25000">
                <a:latin typeface="Times New Roman" panose="02020603050405020304" pitchFamily="18" charset="0"/>
              </a:rPr>
              <a:t>2</a:t>
            </a:r>
            <a:r>
              <a:rPr lang="en-US" altLang="zh-TW">
                <a:latin typeface="Times New Roman" panose="02020603050405020304" pitchFamily="18" charset="0"/>
              </a:rPr>
              <a:t>?</a:t>
            </a:r>
          </a:p>
          <a:p>
            <a:pPr marL="0" indent="0">
              <a:buFontTx/>
              <a:buNone/>
              <a:defRPr/>
            </a:pPr>
            <a:endParaRPr lang="en-US" altLang="zh-TW"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TW">
                <a:latin typeface="Times New Roman" panose="02020603050405020304" pitchFamily="18" charset="0"/>
              </a:rPr>
              <a:t>In the following, we shall show that by constructing the </a:t>
            </a:r>
            <a:r>
              <a:rPr lang="en-US" altLang="zh-TW" b="1">
                <a:latin typeface="Times New Roman" panose="02020603050405020304" pitchFamily="18" charset="0"/>
              </a:rPr>
              <a:t>Suffix Function</a:t>
            </a:r>
            <a:r>
              <a:rPr lang="en-US" altLang="zh-TW">
                <a:latin typeface="Times New Roman" panose="02020603050405020304" pitchFamily="18" charset="0"/>
              </a:rPr>
              <a:t>, we can kill two birds with one arrow.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4.6 Applying good suffix rule  </a:t>
              </a: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410439" y="143071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624717" y="376171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97853"/>
            <a:ext cx="8963025" cy="324008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2800" dirty="0">
                <a:latin typeface="Times New Roman" panose="02020603050405020304" pitchFamily="18" charset="0"/>
              </a:rPr>
              <a:t>For 1≦</a:t>
            </a:r>
            <a:r>
              <a:rPr lang="en-US" altLang="zh-TW" sz="2800" i="1" dirty="0">
                <a:latin typeface="Times New Roman" panose="02020603050405020304" pitchFamily="18" charset="0"/>
              </a:rPr>
              <a:t>j</a:t>
            </a:r>
            <a:r>
              <a:rPr lang="en-US" altLang="zh-TW" sz="2800" dirty="0">
                <a:latin typeface="Times New Roman" panose="02020603050405020304" pitchFamily="18" charset="0"/>
              </a:rPr>
              <a:t> ≦</a:t>
            </a:r>
            <a:r>
              <a:rPr lang="en-US" altLang="zh-TW" sz="2800" i="1" dirty="0">
                <a:latin typeface="Times New Roman" panose="02020603050405020304" pitchFamily="18" charset="0"/>
              </a:rPr>
              <a:t>m</a:t>
            </a:r>
            <a:r>
              <a:rPr lang="en-US" altLang="zh-TW" sz="2800" dirty="0">
                <a:latin typeface="Times New Roman" panose="02020603050405020304" pitchFamily="18" charset="0"/>
              </a:rPr>
              <a:t>-1, let the suffix function </a:t>
            </a:r>
            <a:r>
              <a:rPr lang="en-US" altLang="zh-TW" sz="2800" i="1" dirty="0">
                <a:latin typeface="Times New Roman" panose="02020603050405020304" pitchFamily="18" charset="0"/>
              </a:rPr>
              <a:t>f</a:t>
            </a:r>
            <a:r>
              <a:rPr lang="zh-TW" altLang="en-US" sz="2800" i="1" dirty="0">
                <a:latin typeface="Times New Roman" panose="02020603050405020304" pitchFamily="18" charset="0"/>
              </a:rPr>
              <a:t>’</a:t>
            </a:r>
            <a:r>
              <a:rPr lang="en-US" altLang="zh-TW" sz="2800" dirty="0">
                <a:latin typeface="Times New Roman" panose="02020603050405020304" pitchFamily="18" charset="0"/>
              </a:rPr>
              <a:t>(</a:t>
            </a:r>
            <a:r>
              <a:rPr lang="en-US" altLang="zh-TW" sz="2800" i="1" dirty="0">
                <a:latin typeface="Times New Roman" panose="02020603050405020304" pitchFamily="18" charset="0"/>
              </a:rPr>
              <a:t>j</a:t>
            </a:r>
            <a:r>
              <a:rPr lang="en-US" altLang="zh-TW" sz="2800" dirty="0">
                <a:latin typeface="Times New Roman" panose="02020603050405020304" pitchFamily="18" charset="0"/>
              </a:rPr>
              <a:t>) for </a:t>
            </a:r>
            <a:r>
              <a:rPr lang="en-US" altLang="zh-TW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TW" sz="28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TW" sz="2800" dirty="0">
                <a:latin typeface="Times New Roman" panose="02020603050405020304" pitchFamily="18" charset="0"/>
              </a:rPr>
              <a:t> be the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smallest</a:t>
            </a:r>
            <a:r>
              <a:rPr lang="en-US" altLang="zh-TW" sz="2800" b="1" dirty="0">
                <a:latin typeface="Times New Roman" panose="02020603050405020304" pitchFamily="18" charset="0"/>
              </a:rPr>
              <a:t>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k</a:t>
            </a:r>
            <a:r>
              <a:rPr lang="en-US" altLang="zh-TW" sz="2800" dirty="0">
                <a:latin typeface="Times New Roman" panose="02020603050405020304" pitchFamily="18" charset="0"/>
              </a:rPr>
              <a:t> such that  </a:t>
            </a:r>
            <a:r>
              <a:rPr lang="en-US" altLang="zh-TW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TW" sz="2800" b="1" i="1" baseline="-25000" dirty="0" err="1">
                <a:latin typeface="Times New Roman" panose="02020603050405020304" pitchFamily="18" charset="0"/>
              </a:rPr>
              <a:t>k,m</a:t>
            </a:r>
            <a:r>
              <a:rPr lang="en-US" altLang="zh-TW" sz="28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</a:rPr>
              <a:t>=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TW" sz="2800" b="1" i="1" baseline="-25000" dirty="0">
                <a:latin typeface="Times New Roman" panose="02020603050405020304" pitchFamily="18" charset="0"/>
              </a:rPr>
              <a:t>j+1,m-k+j+1</a:t>
            </a:r>
            <a:r>
              <a:rPr lang="en-US" altLang="zh-TW" sz="2800" dirty="0">
                <a:latin typeface="Times New Roman" panose="02020603050405020304" pitchFamily="18" charset="0"/>
              </a:rPr>
              <a:t>; (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j</a:t>
            </a:r>
            <a:r>
              <a:rPr lang="en-US" altLang="zh-TW" sz="2800" b="1" dirty="0">
                <a:latin typeface="Times New Roman" panose="02020603050405020304" pitchFamily="18" charset="0"/>
              </a:rPr>
              <a:t>+2 </a:t>
            </a:r>
            <a:r>
              <a:rPr lang="en-US" altLang="zh-TW" sz="2800" dirty="0">
                <a:latin typeface="Times New Roman" panose="02020603050405020304" pitchFamily="18" charset="0"/>
              </a:rPr>
              <a:t>≦</a:t>
            </a:r>
            <a:r>
              <a:rPr lang="en-US" altLang="zh-TW" sz="2800" i="1" dirty="0">
                <a:latin typeface="Times New Roman" panose="02020603050405020304" pitchFamily="18" charset="0"/>
              </a:rPr>
              <a:t>k</a:t>
            </a:r>
            <a:r>
              <a:rPr lang="en-US" altLang="zh-TW" sz="2800" dirty="0">
                <a:latin typeface="Times New Roman" panose="02020603050405020304" pitchFamily="18" charset="0"/>
              </a:rPr>
              <a:t> ≦</a:t>
            </a:r>
            <a:r>
              <a:rPr lang="en-US" altLang="zh-TW" sz="2800" i="1" dirty="0">
                <a:latin typeface="Times New Roman" panose="02020603050405020304" pitchFamily="18" charset="0"/>
              </a:rPr>
              <a:t>m</a:t>
            </a:r>
            <a:r>
              <a:rPr lang="en-US" altLang="zh-TW" sz="2800" dirty="0">
                <a:latin typeface="Times New Roman" panose="02020603050405020304" pitchFamily="18" charset="0"/>
              </a:rPr>
              <a:t>)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 dirty="0">
                <a:latin typeface="Times New Roman" panose="02020603050405020304" pitchFamily="18" charset="0"/>
              </a:rPr>
              <a:t>If there is no such </a:t>
            </a:r>
            <a:r>
              <a:rPr lang="en-US" altLang="zh-TW" sz="2400" i="1" dirty="0">
                <a:latin typeface="Times New Roman" panose="02020603050405020304" pitchFamily="18" charset="0"/>
              </a:rPr>
              <a:t>k, </a:t>
            </a:r>
            <a:r>
              <a:rPr lang="en-US" altLang="zh-TW" sz="2400" dirty="0">
                <a:latin typeface="Times New Roman" panose="02020603050405020304" pitchFamily="18" charset="0"/>
              </a:rPr>
              <a:t>we</a:t>
            </a:r>
            <a:r>
              <a:rPr lang="en-US" altLang="zh-TW" sz="2400" i="1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set </a:t>
            </a:r>
            <a:r>
              <a:rPr lang="en-US" altLang="zh-TW" sz="2400" i="1" dirty="0">
                <a:latin typeface="Times New Roman" panose="02020603050405020304" pitchFamily="18" charset="0"/>
              </a:rPr>
              <a:t>f</a:t>
            </a:r>
            <a:r>
              <a:rPr lang="zh-TW" altLang="en-US" sz="2400" i="1" dirty="0">
                <a:latin typeface="Times New Roman" panose="02020603050405020304" pitchFamily="18" charset="0"/>
              </a:rPr>
              <a:t>’</a:t>
            </a:r>
            <a:r>
              <a:rPr lang="en-US" altLang="zh-TW" sz="2400" dirty="0">
                <a:latin typeface="Times New Roman" panose="02020603050405020304" pitchFamily="18" charset="0"/>
              </a:rPr>
              <a:t> = </a:t>
            </a:r>
            <a:r>
              <a:rPr lang="en-US" altLang="zh-TW" sz="2400" i="1" dirty="0">
                <a:latin typeface="Times New Roman" panose="02020603050405020304" pitchFamily="18" charset="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</a:rPr>
              <a:t>+1. 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 dirty="0">
                <a:latin typeface="Times New Roman" panose="02020603050405020304" pitchFamily="18" charset="0"/>
              </a:rPr>
              <a:t>If </a:t>
            </a:r>
            <a:r>
              <a:rPr lang="en-US" altLang="zh-TW" sz="2400" i="1" dirty="0">
                <a:latin typeface="Times New Roman" panose="02020603050405020304" pitchFamily="18" charset="0"/>
              </a:rPr>
              <a:t>j</a:t>
            </a:r>
            <a:r>
              <a:rPr lang="en-US" altLang="zh-TW" sz="2400" dirty="0">
                <a:latin typeface="Times New Roman" panose="02020603050405020304" pitchFamily="18" charset="0"/>
              </a:rPr>
              <a:t>=</a:t>
            </a:r>
            <a:r>
              <a:rPr lang="en-US" altLang="zh-TW" sz="2400" i="1" dirty="0">
                <a:latin typeface="Times New Roman" panose="02020603050405020304" pitchFamily="18" charset="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</a:rPr>
              <a:t>, we set </a:t>
            </a:r>
            <a:r>
              <a:rPr lang="en-US" altLang="zh-TW" sz="2400" i="1" dirty="0">
                <a:latin typeface="Times New Roman" panose="02020603050405020304" pitchFamily="18" charset="0"/>
              </a:rPr>
              <a:t>f</a:t>
            </a:r>
            <a:r>
              <a:rPr lang="zh-TW" altLang="en-US" sz="2400" i="1" dirty="0">
                <a:latin typeface="Times New Roman" panose="02020603050405020304" pitchFamily="18" charset="0"/>
              </a:rPr>
              <a:t>’</a:t>
            </a:r>
            <a:r>
              <a:rPr lang="en-US" altLang="zh-TW" sz="2400" dirty="0">
                <a:latin typeface="Times New Roman" panose="02020603050405020304" pitchFamily="18" charset="0"/>
              </a:rPr>
              <a:t>(</a:t>
            </a:r>
            <a:r>
              <a:rPr lang="en-US" altLang="zh-TW" sz="2400" i="1" dirty="0">
                <a:latin typeface="Times New Roman" panose="02020603050405020304" pitchFamily="18" charset="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</a:rPr>
              <a:t>)=</a:t>
            </a:r>
            <a:r>
              <a:rPr lang="en-US" altLang="zh-TW" sz="2400" i="1" dirty="0">
                <a:latin typeface="Times New Roman" panose="02020603050405020304" pitchFamily="18" charset="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</a:rPr>
              <a:t>+2.</a:t>
            </a:r>
          </a:p>
          <a:p>
            <a:pPr lvl="1">
              <a:lnSpc>
                <a:spcPct val="90000"/>
              </a:lnSpc>
              <a:defRPr/>
            </a:pPr>
            <a:endParaRPr lang="en-US" altLang="zh-TW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TW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TW" sz="2800" dirty="0">
                <a:latin typeface="Times New Roman" panose="02020603050405020304" pitchFamily="18" charset="0"/>
              </a:rPr>
              <a:t>Ex:</a:t>
            </a:r>
          </a:p>
          <a:p>
            <a:pPr>
              <a:lnSpc>
                <a:spcPct val="90000"/>
              </a:lnSpc>
              <a:defRPr/>
            </a:pPr>
            <a:endParaRPr lang="zh-TW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6075" name="Group 235"/>
          <p:cNvGraphicFramePr>
            <a:graphicFrameLocks noGrp="1"/>
          </p:cNvGraphicFramePr>
          <p:nvPr/>
        </p:nvGraphicFramePr>
        <p:xfrm>
          <a:off x="2089150" y="2533015"/>
          <a:ext cx="489585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991" name="Text Box 151"/>
          <p:cNvSpPr txBox="1">
            <a:spLocks noChangeArrowheads="1"/>
          </p:cNvSpPr>
          <p:nvPr/>
        </p:nvSpPr>
        <p:spPr bwMode="auto">
          <a:xfrm>
            <a:off x="2952750" y="2893378"/>
            <a:ext cx="57467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/>
              <a:t>j+</a:t>
            </a:r>
            <a:r>
              <a:rPr lang="en-US" altLang="zh-TW" sz="2000"/>
              <a:t>1</a:t>
            </a:r>
          </a:p>
        </p:txBody>
      </p:sp>
      <p:sp>
        <p:nvSpPr>
          <p:cNvPr id="35992" name="Text Box 152"/>
          <p:cNvSpPr txBox="1">
            <a:spLocks noChangeArrowheads="1"/>
          </p:cNvSpPr>
          <p:nvPr/>
        </p:nvSpPr>
        <p:spPr bwMode="auto">
          <a:xfrm>
            <a:off x="5256213" y="2893378"/>
            <a:ext cx="35877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/>
              <a:t>k</a:t>
            </a:r>
          </a:p>
        </p:txBody>
      </p:sp>
      <p:sp>
        <p:nvSpPr>
          <p:cNvPr id="35993" name="Text Box 153"/>
          <p:cNvSpPr txBox="1">
            <a:spLocks noChangeArrowheads="1"/>
          </p:cNvSpPr>
          <p:nvPr/>
        </p:nvSpPr>
        <p:spPr bwMode="auto">
          <a:xfrm>
            <a:off x="6769100" y="2893378"/>
            <a:ext cx="35877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/>
              <a:t>m</a:t>
            </a:r>
          </a:p>
        </p:txBody>
      </p:sp>
      <p:sp>
        <p:nvSpPr>
          <p:cNvPr id="35994" name="Text Box 154"/>
          <p:cNvSpPr txBox="1">
            <a:spLocks noChangeArrowheads="1"/>
          </p:cNvSpPr>
          <p:nvPr/>
        </p:nvSpPr>
        <p:spPr bwMode="auto">
          <a:xfrm>
            <a:off x="2736850" y="2893378"/>
            <a:ext cx="4318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/>
              <a:t>j</a:t>
            </a:r>
          </a:p>
        </p:txBody>
      </p:sp>
      <p:sp>
        <p:nvSpPr>
          <p:cNvPr id="36003" name="Text Box 163"/>
          <p:cNvSpPr txBox="1">
            <a:spLocks noChangeArrowheads="1"/>
          </p:cNvSpPr>
          <p:nvPr/>
        </p:nvSpPr>
        <p:spPr bwMode="auto">
          <a:xfrm>
            <a:off x="3529013" y="3144203"/>
            <a:ext cx="15843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/>
              <a:t>j+</a:t>
            </a:r>
            <a:r>
              <a:rPr lang="en-US" altLang="zh-TW" sz="2000"/>
              <a:t>1</a:t>
            </a:r>
            <a:r>
              <a:rPr lang="en-US" altLang="zh-TW" sz="2000" i="1"/>
              <a:t>,m-k+j+</a:t>
            </a:r>
            <a:r>
              <a:rPr lang="en-US" altLang="zh-TW" sz="2000"/>
              <a:t>1</a:t>
            </a:r>
          </a:p>
        </p:txBody>
      </p:sp>
      <p:sp>
        <p:nvSpPr>
          <p:cNvPr id="36004" name="Line 164"/>
          <p:cNvSpPr>
            <a:spLocks noChangeShapeType="1"/>
          </p:cNvSpPr>
          <p:nvPr/>
        </p:nvSpPr>
        <p:spPr bwMode="auto">
          <a:xfrm flipV="1">
            <a:off x="4537075" y="296640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6078" name="Group 238"/>
          <p:cNvGraphicFramePr>
            <a:graphicFrameLocks noGrp="1"/>
          </p:cNvGraphicFramePr>
          <p:nvPr/>
        </p:nvGraphicFramePr>
        <p:xfrm>
          <a:off x="1511300" y="3809365"/>
          <a:ext cx="6562725" cy="1432200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699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j</a:t>
                      </a:r>
                    </a:p>
                  </a:txBody>
                  <a:tcPr marT="45660" marB="4566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60" marB="456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3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660" marB="4566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9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’</a:t>
                      </a:r>
                      <a:endParaRPr kumimoji="1" lang="zh-TW" altLang="en-US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60" marB="4566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60" marB="456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14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072" name="Text Box 232"/>
          <p:cNvSpPr txBox="1">
            <a:spLocks noChangeArrowheads="1"/>
          </p:cNvSpPr>
          <p:nvPr/>
        </p:nvSpPr>
        <p:spPr bwMode="auto">
          <a:xfrm>
            <a:off x="358775" y="5465128"/>
            <a:ext cx="8207375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55600" indent="-355600"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1pPr>
            <a:lvl2pPr marL="535305"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i="1" dirty="0">
                <a:latin typeface="Times New Roman" panose="02020603050405020304" pitchFamily="18" charset="0"/>
              </a:rPr>
              <a:t>f</a:t>
            </a:r>
            <a:r>
              <a:rPr lang="zh-TW" altLang="en-US" dirty="0">
                <a:latin typeface="Times New Roman" panose="02020603050405020304" pitchFamily="18" charset="0"/>
              </a:rPr>
              <a:t>’</a:t>
            </a:r>
            <a:r>
              <a:rPr lang="en-US" altLang="zh-TW" dirty="0">
                <a:latin typeface="Times New Roman" panose="02020603050405020304" pitchFamily="18" charset="0"/>
              </a:rPr>
              <a:t>(4)=8, it means that 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f</a:t>
            </a:r>
            <a:r>
              <a:rPr lang="zh-TW" altLang="en-US" i="1" baseline="-25000" dirty="0">
                <a:latin typeface="Times New Roman" panose="02020603050405020304" pitchFamily="18" charset="0"/>
              </a:rPr>
              <a:t>’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(</a:t>
            </a:r>
            <a:r>
              <a:rPr lang="en-US" altLang="zh-TW" baseline="-25000" dirty="0">
                <a:latin typeface="Times New Roman" panose="02020603050405020304" pitchFamily="18" charset="0"/>
              </a:rPr>
              <a:t>4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),m</a:t>
            </a:r>
            <a:r>
              <a:rPr lang="en-US" altLang="zh-TW" dirty="0">
                <a:latin typeface="Times New Roman" panose="02020603050405020304" pitchFamily="18" charset="0"/>
              </a:rPr>
              <a:t> = 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baseline="-25000" dirty="0">
                <a:latin typeface="Times New Roman" panose="02020603050405020304" pitchFamily="18" charset="0"/>
              </a:rPr>
              <a:t>8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,</a:t>
            </a:r>
            <a:r>
              <a:rPr lang="en-US" altLang="zh-TW" baseline="-25000" dirty="0">
                <a:latin typeface="Times New Roman" panose="02020603050405020304" pitchFamily="18" charset="0"/>
              </a:rPr>
              <a:t>12</a:t>
            </a:r>
            <a:r>
              <a:rPr lang="en-US" altLang="zh-TW" dirty="0">
                <a:latin typeface="Times New Roman" panose="02020603050405020304" pitchFamily="18" charset="0"/>
              </a:rPr>
              <a:t> = 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5,9</a:t>
            </a:r>
            <a:r>
              <a:rPr lang="en-US" altLang="zh-TW" dirty="0">
                <a:latin typeface="Times New Roman" panose="02020603050405020304" pitchFamily="18" charset="0"/>
              </a:rPr>
              <a:t> =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baseline="-25000" dirty="0">
                <a:latin typeface="Times New Roman" panose="02020603050405020304" pitchFamily="18" charset="0"/>
              </a:rPr>
              <a:t>4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+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,</a:t>
            </a:r>
            <a:r>
              <a:rPr lang="en-US" altLang="zh-TW" baseline="-25000" dirty="0">
                <a:latin typeface="Times New Roman" panose="02020603050405020304" pitchFamily="18" charset="0"/>
              </a:rPr>
              <a:t>4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+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+m-f</a:t>
            </a:r>
            <a:r>
              <a:rPr lang="zh-TW" altLang="en-US" i="1" baseline="-25000" dirty="0">
                <a:latin typeface="Times New Roman" panose="02020603050405020304" pitchFamily="18" charset="0"/>
              </a:rPr>
              <a:t>’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(</a:t>
            </a:r>
            <a:r>
              <a:rPr lang="en-US" altLang="zh-TW" baseline="-25000" dirty="0">
                <a:latin typeface="Times New Roman" panose="02020603050405020304" pitchFamily="18" charset="0"/>
              </a:rPr>
              <a:t>4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Since there is no </a:t>
            </a:r>
            <a:r>
              <a:rPr lang="en-US" altLang="zh-TW" i="1" dirty="0">
                <a:latin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</a:rPr>
              <a:t> for 13= </a:t>
            </a:r>
            <a:r>
              <a:rPr lang="en-US" altLang="zh-TW" i="1" dirty="0">
                <a:latin typeface="Times New Roman" panose="02020603050405020304" pitchFamily="18" charset="0"/>
              </a:rPr>
              <a:t>j</a:t>
            </a:r>
            <a:r>
              <a:rPr lang="en-US" altLang="zh-TW" dirty="0">
                <a:latin typeface="Times New Roman" panose="02020603050405020304" pitchFamily="18" charset="0"/>
              </a:rPr>
              <a:t>+2 ≦ </a:t>
            </a:r>
            <a:r>
              <a:rPr lang="en-US" altLang="zh-TW" i="1" dirty="0">
                <a:latin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</a:rPr>
              <a:t>≦12, we set </a:t>
            </a:r>
            <a:r>
              <a:rPr lang="en-US" altLang="zh-TW" i="1" dirty="0">
                <a:latin typeface="Times New Roman" panose="02020603050405020304" pitchFamily="18" charset="0"/>
              </a:rPr>
              <a:t>f</a:t>
            </a:r>
            <a:r>
              <a:rPr lang="zh-TW" altLang="en-US" dirty="0">
                <a:latin typeface="Times New Roman" panose="02020603050405020304" pitchFamily="18" charset="0"/>
              </a:rPr>
              <a:t>’</a:t>
            </a:r>
            <a:r>
              <a:rPr lang="en-US" altLang="zh-TW" dirty="0">
                <a:latin typeface="Times New Roman" panose="02020603050405020304" pitchFamily="18" charset="0"/>
              </a:rPr>
              <a:t>(11)=13.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4.6 Applying good suffix rule   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91414" y="1885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805692" y="4216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683" y="1090295"/>
            <a:ext cx="8229600" cy="452596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TW">
                <a:latin typeface="Times New Roman" panose="02020603050405020304" pitchFamily="18" charset="0"/>
              </a:rPr>
              <a:t>	Suppose that the Suffix is obtained.  How can we use it to obtain </a:t>
            </a:r>
            <a:r>
              <a:rPr lang="en-US" altLang="zh-TW" b="1" i="1">
                <a:latin typeface="Times New Roman" panose="02020603050405020304" pitchFamily="18" charset="0"/>
              </a:rPr>
              <a:t>gs</a:t>
            </a:r>
            <a:r>
              <a:rPr lang="en-US" altLang="zh-TW" b="1" i="1" baseline="-25000">
                <a:latin typeface="Times New Roman" panose="02020603050405020304" pitchFamily="18" charset="0"/>
              </a:rPr>
              <a:t>1</a:t>
            </a:r>
            <a:r>
              <a:rPr lang="en-US" altLang="zh-TW">
                <a:latin typeface="Times New Roman" panose="02020603050405020304" pitchFamily="18" charset="0"/>
              </a:rPr>
              <a:t> and </a:t>
            </a:r>
            <a:r>
              <a:rPr lang="en-US" altLang="zh-TW" b="1" i="1">
                <a:latin typeface="Times New Roman" panose="02020603050405020304" pitchFamily="18" charset="0"/>
              </a:rPr>
              <a:t>gs</a:t>
            </a:r>
            <a:r>
              <a:rPr lang="en-US" altLang="zh-TW" b="1" i="1" baseline="-25000">
                <a:latin typeface="Times New Roman" panose="02020603050405020304" pitchFamily="18" charset="0"/>
              </a:rPr>
              <a:t>2</a:t>
            </a:r>
            <a:r>
              <a:rPr lang="en-US" altLang="zh-TW">
                <a:latin typeface="Times New Roman" panose="02020603050405020304" pitchFamily="18" charset="0"/>
              </a:rPr>
              <a:t>?</a:t>
            </a:r>
          </a:p>
          <a:p>
            <a:pPr>
              <a:defRPr/>
            </a:pPr>
            <a:endParaRPr lang="en-US" altLang="zh-TW">
              <a:latin typeface="Times New Roman" panose="02020603050405020304" pitchFamily="18" charset="0"/>
            </a:endParaRPr>
          </a:p>
          <a:p>
            <a:pPr>
              <a:buFontTx/>
              <a:buNone/>
              <a:defRPr/>
            </a:pPr>
            <a:r>
              <a:rPr lang="en-US" altLang="zh-TW">
                <a:latin typeface="Times New Roman" panose="02020603050405020304" pitchFamily="18" charset="0"/>
              </a:rPr>
              <a:t>	</a:t>
            </a:r>
            <a:r>
              <a:rPr lang="en-US" altLang="zh-TW" b="1" i="1">
                <a:latin typeface="Times New Roman" panose="02020603050405020304" pitchFamily="18" charset="0"/>
              </a:rPr>
              <a:t>gs</a:t>
            </a:r>
            <a:r>
              <a:rPr lang="en-US" altLang="zh-TW" b="1" i="1" baseline="-25000">
                <a:latin typeface="Times New Roman" panose="02020603050405020304" pitchFamily="18" charset="0"/>
              </a:rPr>
              <a:t>1</a:t>
            </a:r>
            <a:r>
              <a:rPr lang="en-US" altLang="zh-TW" b="1" i="1">
                <a:latin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</a:rPr>
              <a:t>can be obtained by scanning the Suffix function from right to left.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4.6 Applying good suffix rule   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91414" y="1885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805692" y="4216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graphicFrame>
        <p:nvGraphicFramePr>
          <p:cNvPr id="79155" name="Group 307"/>
          <p:cNvGraphicFramePr>
            <a:graphicFrameLocks noGrp="1"/>
          </p:cNvGraphicFramePr>
          <p:nvPr>
            <p:ph sz="half" idx="4294967295"/>
          </p:nvPr>
        </p:nvGraphicFramePr>
        <p:xfrm>
          <a:off x="395288" y="3644900"/>
          <a:ext cx="8147050" cy="1760538"/>
        </p:xfrm>
        <a:graphic>
          <a:graphicData uri="http://schemas.openxmlformats.org/drawingml/2006/table">
            <a:tbl>
              <a:tblPr/>
              <a:tblGrid>
                <a:gridCol w="560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3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’</a:t>
                      </a:r>
                      <a:endParaRPr kumimoji="1" lang="zh-TW" altLang="en-US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149" name="Group 301"/>
          <p:cNvGraphicFramePr>
            <a:graphicFrameLocks noGrp="1"/>
          </p:cNvGraphicFramePr>
          <p:nvPr/>
        </p:nvGraphicFramePr>
        <p:xfrm>
          <a:off x="34925" y="1700213"/>
          <a:ext cx="9028113" cy="792276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35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69" marB="4566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16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18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150" name="Group 302"/>
          <p:cNvGraphicFramePr>
            <a:graphicFrameLocks noGrp="1"/>
          </p:cNvGraphicFramePr>
          <p:nvPr/>
        </p:nvGraphicFramePr>
        <p:xfrm>
          <a:off x="1476375" y="2636838"/>
          <a:ext cx="4681538" cy="804863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157" name="Line 309"/>
          <p:cNvSpPr>
            <a:spLocks noChangeShapeType="1"/>
          </p:cNvSpPr>
          <p:nvPr/>
        </p:nvSpPr>
        <p:spPr bwMode="auto">
          <a:xfrm>
            <a:off x="6011863" y="4292600"/>
            <a:ext cx="25209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9158" name="Line 310"/>
          <p:cNvSpPr>
            <a:spLocks noChangeShapeType="1"/>
          </p:cNvSpPr>
          <p:nvPr/>
        </p:nvSpPr>
        <p:spPr bwMode="auto">
          <a:xfrm>
            <a:off x="4122738" y="4764088"/>
            <a:ext cx="25209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4.6 Applying good suffix rule   </a:t>
              </a: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91414" y="1885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805692" y="4216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graphicFrame>
        <p:nvGraphicFramePr>
          <p:cNvPr id="79155" name="Group 307"/>
          <p:cNvGraphicFramePr>
            <a:graphicFrameLocks noGrp="1"/>
          </p:cNvGraphicFramePr>
          <p:nvPr>
            <p:ph sz="half" idx="4294967295"/>
          </p:nvPr>
        </p:nvGraphicFramePr>
        <p:xfrm>
          <a:off x="395288" y="3644900"/>
          <a:ext cx="8147050" cy="1760538"/>
        </p:xfrm>
        <a:graphic>
          <a:graphicData uri="http://schemas.openxmlformats.org/drawingml/2006/table">
            <a:tbl>
              <a:tblPr/>
              <a:tblGrid>
                <a:gridCol w="560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3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’</a:t>
                      </a:r>
                      <a:endParaRPr kumimoji="1" lang="zh-TW" altLang="en-US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149" name="Group 301"/>
          <p:cNvGraphicFramePr>
            <a:graphicFrameLocks noGrp="1"/>
          </p:cNvGraphicFramePr>
          <p:nvPr/>
        </p:nvGraphicFramePr>
        <p:xfrm>
          <a:off x="34925" y="1700213"/>
          <a:ext cx="9028113" cy="792276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35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69" marB="4566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16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18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150" name="Group 302"/>
          <p:cNvGraphicFramePr>
            <a:graphicFrameLocks noGrp="1"/>
          </p:cNvGraphicFramePr>
          <p:nvPr/>
        </p:nvGraphicFramePr>
        <p:xfrm>
          <a:off x="1476375" y="2636838"/>
          <a:ext cx="4681538" cy="804863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157" name="Line 309"/>
          <p:cNvSpPr>
            <a:spLocks noChangeShapeType="1"/>
          </p:cNvSpPr>
          <p:nvPr/>
        </p:nvSpPr>
        <p:spPr bwMode="auto">
          <a:xfrm>
            <a:off x="6011863" y="4292600"/>
            <a:ext cx="25209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9158" name="Line 310"/>
          <p:cNvSpPr>
            <a:spLocks noChangeShapeType="1"/>
          </p:cNvSpPr>
          <p:nvPr/>
        </p:nvSpPr>
        <p:spPr bwMode="auto">
          <a:xfrm>
            <a:off x="4122738" y="4764088"/>
            <a:ext cx="25209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4.6 Applying good suffix rule</a:t>
              </a: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91414" y="1885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805692" y="4216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4668" y="1245553"/>
            <a:ext cx="8229600" cy="64928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TW">
                <a:latin typeface="Times New Roman" panose="02020603050405020304" pitchFamily="18" charset="0"/>
              </a:rPr>
              <a:t>As for Good Suffix Rule 2, it is relatively easier.</a:t>
            </a:r>
          </a:p>
        </p:txBody>
      </p:sp>
      <p:graphicFrame>
        <p:nvGraphicFramePr>
          <p:cNvPr id="56576" name="Group 256"/>
          <p:cNvGraphicFramePr>
            <a:graphicFrameLocks noGrp="1"/>
          </p:cNvGraphicFramePr>
          <p:nvPr/>
        </p:nvGraphicFramePr>
        <p:xfrm>
          <a:off x="463868" y="2294890"/>
          <a:ext cx="8147050" cy="1760538"/>
        </p:xfrm>
        <a:graphic>
          <a:graphicData uri="http://schemas.openxmlformats.org/drawingml/2006/table">
            <a:tbl>
              <a:tblPr/>
              <a:tblGrid>
                <a:gridCol w="560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3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’</a:t>
                      </a:r>
                      <a:endParaRPr kumimoji="1" lang="zh-TW" altLang="en-US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512" name="Text Box 192"/>
          <p:cNvSpPr txBox="1">
            <a:spLocks noChangeArrowheads="1"/>
          </p:cNvSpPr>
          <p:nvPr/>
        </p:nvSpPr>
        <p:spPr bwMode="auto">
          <a:xfrm>
            <a:off x="247968" y="597853"/>
            <a:ext cx="1719262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/>
              <a:t>Example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102913" y="1400355"/>
            <a:ext cx="3386592" cy="3584557"/>
            <a:chOff x="3195379" y="590754"/>
            <a:chExt cx="2539944" cy="2688418"/>
          </a:xfrm>
        </p:grpSpPr>
        <p:grpSp>
          <p:nvGrpSpPr>
            <p:cNvPr id="27" name="组合 26"/>
            <p:cNvGrpSpPr/>
            <p:nvPr/>
          </p:nvGrpSpPr>
          <p:grpSpPr>
            <a:xfrm>
              <a:off x="3195379" y="590754"/>
              <a:ext cx="2539944" cy="2688418"/>
              <a:chOff x="6641782" y="587469"/>
              <a:chExt cx="460057" cy="486950"/>
            </a:xfrm>
          </p:grpSpPr>
          <p:sp>
            <p:nvSpPr>
              <p:cNvPr id="29" name="任意多边形: 形状 28"/>
              <p:cNvSpPr/>
              <p:nvPr/>
            </p:nvSpPr>
            <p:spPr>
              <a:xfrm>
                <a:off x="6641782" y="614362"/>
                <a:ext cx="460057" cy="460057"/>
              </a:xfrm>
              <a:custGeom>
                <a:avLst/>
                <a:gdLst>
                  <a:gd name="connsiteX0" fmla="*/ 419100 w 838200"/>
                  <a:gd name="connsiteY0" fmla="*/ 0 h 838200"/>
                  <a:gd name="connsiteX1" fmla="*/ 838200 w 838200"/>
                  <a:gd name="connsiteY1" fmla="*/ 419100 h 838200"/>
                  <a:gd name="connsiteX2" fmla="*/ 419100 w 838200"/>
                  <a:gd name="connsiteY2" fmla="*/ 838200 h 838200"/>
                  <a:gd name="connsiteX3" fmla="*/ 0 w 838200"/>
                  <a:gd name="connsiteY3" fmla="*/ 419100 h 838200"/>
                  <a:gd name="connsiteX4" fmla="*/ 334637 w 838200"/>
                  <a:gd name="connsiteY4" fmla="*/ 8515 h 838200"/>
                  <a:gd name="connsiteX5" fmla="*/ 341202 w 838200"/>
                  <a:gd name="connsiteY5" fmla="*/ 7853 h 838200"/>
                  <a:gd name="connsiteX6" fmla="*/ 341202 w 838200"/>
                  <a:gd name="connsiteY6" fmla="*/ 25162 h 838200"/>
                  <a:gd name="connsiteX7" fmla="*/ 338125 w 838200"/>
                  <a:gd name="connsiteY7" fmla="*/ 25472 h 838200"/>
                  <a:gd name="connsiteX8" fmla="*/ 17309 w 838200"/>
                  <a:gd name="connsiteY8" fmla="*/ 419100 h 838200"/>
                  <a:gd name="connsiteX9" fmla="*/ 419100 w 838200"/>
                  <a:gd name="connsiteY9" fmla="*/ 820891 h 838200"/>
                  <a:gd name="connsiteX10" fmla="*/ 820891 w 838200"/>
                  <a:gd name="connsiteY10" fmla="*/ 419100 h 838200"/>
                  <a:gd name="connsiteX11" fmla="*/ 419100 w 838200"/>
                  <a:gd name="connsiteY11" fmla="*/ 17309 h 838200"/>
                  <a:gd name="connsiteX12" fmla="*/ 419092 w 838200"/>
                  <a:gd name="connsiteY12" fmla="*/ 17310 h 838200"/>
                  <a:gd name="connsiteX13" fmla="*/ 419092 w 838200"/>
                  <a:gd name="connsiteY13" fmla="*/ 1 h 83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38200" h="838200">
                    <a:moveTo>
                      <a:pt x="419100" y="0"/>
                    </a:moveTo>
                    <a:cubicBezTo>
                      <a:pt x="650563" y="0"/>
                      <a:pt x="838200" y="187637"/>
                      <a:pt x="838200" y="419100"/>
                    </a:cubicBezTo>
                    <a:cubicBezTo>
                      <a:pt x="838200" y="650563"/>
                      <a:pt x="650563" y="838200"/>
                      <a:pt x="419100" y="838200"/>
                    </a:cubicBezTo>
                    <a:cubicBezTo>
                      <a:pt x="187637" y="838200"/>
                      <a:pt x="0" y="650563"/>
                      <a:pt x="0" y="419100"/>
                    </a:cubicBezTo>
                    <a:cubicBezTo>
                      <a:pt x="0" y="216570"/>
                      <a:pt x="143660" y="47594"/>
                      <a:pt x="334637" y="8515"/>
                    </a:cubicBezTo>
                    <a:lnTo>
                      <a:pt x="341202" y="7853"/>
                    </a:lnTo>
                    <a:lnTo>
                      <a:pt x="341202" y="25162"/>
                    </a:lnTo>
                    <a:lnTo>
                      <a:pt x="338125" y="25472"/>
                    </a:lnTo>
                    <a:cubicBezTo>
                      <a:pt x="155036" y="62938"/>
                      <a:pt x="17309" y="224935"/>
                      <a:pt x="17309" y="419100"/>
                    </a:cubicBezTo>
                    <a:cubicBezTo>
                      <a:pt x="17309" y="641003"/>
                      <a:pt x="197197" y="820891"/>
                      <a:pt x="419100" y="820891"/>
                    </a:cubicBezTo>
                    <a:cubicBezTo>
                      <a:pt x="641003" y="820891"/>
                      <a:pt x="820891" y="641003"/>
                      <a:pt x="820891" y="419100"/>
                    </a:cubicBezTo>
                    <a:cubicBezTo>
                      <a:pt x="820891" y="197197"/>
                      <a:pt x="641003" y="17309"/>
                      <a:pt x="419100" y="17309"/>
                    </a:cubicBezTo>
                    <a:lnTo>
                      <a:pt x="419092" y="17310"/>
                    </a:lnTo>
                    <a:lnTo>
                      <a:pt x="419092" y="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13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90">
                  <a:solidFill>
                    <a:srgbClr val="00206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6840854" y="587469"/>
                <a:ext cx="61912" cy="619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90" dirty="0">
                  <a:solidFill>
                    <a:srgbClr val="00206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810613" y="664991"/>
              <a:ext cx="483829" cy="3418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90">
                <a:solidFill>
                  <a:srgbClr val="00206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487807" y="2014343"/>
            <a:ext cx="4616795" cy="255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0" dirty="0">
                <a:solidFill>
                  <a:srgbClr val="002060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32" name="TextBox 60"/>
          <p:cNvSpPr txBox="1"/>
          <p:nvPr/>
        </p:nvSpPr>
        <p:spPr>
          <a:xfrm>
            <a:off x="4466588" y="2481732"/>
            <a:ext cx="75977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176655">
              <a:lnSpc>
                <a:spcPct val="150000"/>
              </a:lnSpc>
            </a:pPr>
            <a:r>
              <a:rPr lang="en-US" altLang="zh-CN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Boyer and Moore Algorithm</a:t>
            </a:r>
            <a:endParaRPr lang="en-US" altLang="zh-CN" sz="4400" spc="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102913" y="1400355"/>
            <a:ext cx="3386592" cy="3584557"/>
            <a:chOff x="3195379" y="590754"/>
            <a:chExt cx="2539944" cy="2688418"/>
          </a:xfrm>
        </p:grpSpPr>
        <p:grpSp>
          <p:nvGrpSpPr>
            <p:cNvPr id="27" name="组合 26"/>
            <p:cNvGrpSpPr/>
            <p:nvPr/>
          </p:nvGrpSpPr>
          <p:grpSpPr>
            <a:xfrm>
              <a:off x="3195379" y="590754"/>
              <a:ext cx="2539944" cy="2688418"/>
              <a:chOff x="6641782" y="587469"/>
              <a:chExt cx="460057" cy="486950"/>
            </a:xfrm>
          </p:grpSpPr>
          <p:sp>
            <p:nvSpPr>
              <p:cNvPr id="29" name="任意多边形: 形状 28"/>
              <p:cNvSpPr/>
              <p:nvPr/>
            </p:nvSpPr>
            <p:spPr>
              <a:xfrm>
                <a:off x="6641782" y="614362"/>
                <a:ext cx="460057" cy="460057"/>
              </a:xfrm>
              <a:custGeom>
                <a:avLst/>
                <a:gdLst>
                  <a:gd name="connsiteX0" fmla="*/ 419100 w 838200"/>
                  <a:gd name="connsiteY0" fmla="*/ 0 h 838200"/>
                  <a:gd name="connsiteX1" fmla="*/ 838200 w 838200"/>
                  <a:gd name="connsiteY1" fmla="*/ 419100 h 838200"/>
                  <a:gd name="connsiteX2" fmla="*/ 419100 w 838200"/>
                  <a:gd name="connsiteY2" fmla="*/ 838200 h 838200"/>
                  <a:gd name="connsiteX3" fmla="*/ 0 w 838200"/>
                  <a:gd name="connsiteY3" fmla="*/ 419100 h 838200"/>
                  <a:gd name="connsiteX4" fmla="*/ 334637 w 838200"/>
                  <a:gd name="connsiteY4" fmla="*/ 8515 h 838200"/>
                  <a:gd name="connsiteX5" fmla="*/ 341202 w 838200"/>
                  <a:gd name="connsiteY5" fmla="*/ 7853 h 838200"/>
                  <a:gd name="connsiteX6" fmla="*/ 341202 w 838200"/>
                  <a:gd name="connsiteY6" fmla="*/ 25162 h 838200"/>
                  <a:gd name="connsiteX7" fmla="*/ 338125 w 838200"/>
                  <a:gd name="connsiteY7" fmla="*/ 25472 h 838200"/>
                  <a:gd name="connsiteX8" fmla="*/ 17309 w 838200"/>
                  <a:gd name="connsiteY8" fmla="*/ 419100 h 838200"/>
                  <a:gd name="connsiteX9" fmla="*/ 419100 w 838200"/>
                  <a:gd name="connsiteY9" fmla="*/ 820891 h 838200"/>
                  <a:gd name="connsiteX10" fmla="*/ 820891 w 838200"/>
                  <a:gd name="connsiteY10" fmla="*/ 419100 h 838200"/>
                  <a:gd name="connsiteX11" fmla="*/ 419100 w 838200"/>
                  <a:gd name="connsiteY11" fmla="*/ 17309 h 838200"/>
                  <a:gd name="connsiteX12" fmla="*/ 419092 w 838200"/>
                  <a:gd name="connsiteY12" fmla="*/ 17310 h 838200"/>
                  <a:gd name="connsiteX13" fmla="*/ 419092 w 838200"/>
                  <a:gd name="connsiteY13" fmla="*/ 1 h 83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38200" h="838200">
                    <a:moveTo>
                      <a:pt x="419100" y="0"/>
                    </a:moveTo>
                    <a:cubicBezTo>
                      <a:pt x="650563" y="0"/>
                      <a:pt x="838200" y="187637"/>
                      <a:pt x="838200" y="419100"/>
                    </a:cubicBezTo>
                    <a:cubicBezTo>
                      <a:pt x="838200" y="650563"/>
                      <a:pt x="650563" y="838200"/>
                      <a:pt x="419100" y="838200"/>
                    </a:cubicBezTo>
                    <a:cubicBezTo>
                      <a:pt x="187637" y="838200"/>
                      <a:pt x="0" y="650563"/>
                      <a:pt x="0" y="419100"/>
                    </a:cubicBezTo>
                    <a:cubicBezTo>
                      <a:pt x="0" y="216570"/>
                      <a:pt x="143660" y="47594"/>
                      <a:pt x="334637" y="8515"/>
                    </a:cubicBezTo>
                    <a:lnTo>
                      <a:pt x="341202" y="7853"/>
                    </a:lnTo>
                    <a:lnTo>
                      <a:pt x="341202" y="25162"/>
                    </a:lnTo>
                    <a:lnTo>
                      <a:pt x="338125" y="25472"/>
                    </a:lnTo>
                    <a:cubicBezTo>
                      <a:pt x="155036" y="62938"/>
                      <a:pt x="17309" y="224935"/>
                      <a:pt x="17309" y="419100"/>
                    </a:cubicBezTo>
                    <a:cubicBezTo>
                      <a:pt x="17309" y="641003"/>
                      <a:pt x="197197" y="820891"/>
                      <a:pt x="419100" y="820891"/>
                    </a:cubicBezTo>
                    <a:cubicBezTo>
                      <a:pt x="641003" y="820891"/>
                      <a:pt x="820891" y="641003"/>
                      <a:pt x="820891" y="419100"/>
                    </a:cubicBezTo>
                    <a:cubicBezTo>
                      <a:pt x="820891" y="197197"/>
                      <a:pt x="641003" y="17309"/>
                      <a:pt x="419100" y="17309"/>
                    </a:cubicBezTo>
                    <a:lnTo>
                      <a:pt x="419092" y="17310"/>
                    </a:lnTo>
                    <a:lnTo>
                      <a:pt x="419092" y="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13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90">
                  <a:solidFill>
                    <a:srgbClr val="00206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6840854" y="587469"/>
                <a:ext cx="61912" cy="619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90" dirty="0">
                  <a:solidFill>
                    <a:srgbClr val="00206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810613" y="664991"/>
              <a:ext cx="483829" cy="3418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90">
                <a:solidFill>
                  <a:srgbClr val="00206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487807" y="2014343"/>
            <a:ext cx="461679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0" dirty="0">
                <a:solidFill>
                  <a:srgbClr val="002060"/>
                </a:solidFill>
                <a:cs typeface="+mn-ea"/>
                <a:sym typeface="+mn-lt"/>
              </a:rPr>
              <a:t>5</a:t>
            </a:r>
            <a:endParaRPr lang="zh-CN" altLang="en-US" sz="160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32" name="TextBox 60"/>
          <p:cNvSpPr txBox="1"/>
          <p:nvPr/>
        </p:nvSpPr>
        <p:spPr>
          <a:xfrm>
            <a:off x="4176895" y="2301888"/>
            <a:ext cx="7222167" cy="441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176655">
              <a:lnSpc>
                <a:spcPct val="150000"/>
              </a:lnSpc>
            </a:pPr>
            <a:r>
              <a:rPr lang="en-US" altLang="zh-CN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construct suffix function?</a:t>
            </a:r>
          </a:p>
          <a:p>
            <a:pPr algn="ctr" defTabSz="1176655">
              <a:lnSpc>
                <a:spcPct val="150000"/>
              </a:lnSpc>
            </a:pPr>
            <a:endParaRPr lang="en-US" altLang="zh-C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ctr" defTabSz="1176655">
              <a:lnSpc>
                <a:spcPct val="150000"/>
              </a:lnSpc>
            </a:pPr>
            <a:endParaRPr lang="en-US" altLang="zh-C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ctr" defTabSz="1176655">
              <a:lnSpc>
                <a:spcPct val="150000"/>
              </a:lnSpc>
            </a:pPr>
            <a:endParaRPr lang="en-US" altLang="zh-CN" sz="4000" spc="4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5.1 Prefix Function vs. Suffix Function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91414" y="1885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6907106" y="4883567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512147" y="4073301"/>
            <a:ext cx="9102226" cy="4984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440660" y="4001069"/>
            <a:ext cx="4392612" cy="649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440660" y="4066951"/>
            <a:ext cx="1079500" cy="504825"/>
          </a:xfrm>
          <a:prstGeom prst="rect">
            <a:avLst/>
          </a:prstGeom>
          <a:solidFill>
            <a:srgbClr val="ACBDF2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753772" y="4066951"/>
            <a:ext cx="1079500" cy="504825"/>
          </a:xfrm>
          <a:prstGeom prst="rect">
            <a:avLst/>
          </a:prstGeom>
          <a:solidFill>
            <a:srgbClr val="ACBDF2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440660" y="5188249"/>
            <a:ext cx="9232746" cy="57820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6289804" y="5128891"/>
            <a:ext cx="4392612" cy="69439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6289804" y="5186306"/>
            <a:ext cx="1252276" cy="578208"/>
          </a:xfrm>
          <a:prstGeom prst="rect">
            <a:avLst/>
          </a:prstGeom>
          <a:solidFill>
            <a:srgbClr val="ACBDF2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9421131" y="5186306"/>
            <a:ext cx="1252276" cy="578209"/>
          </a:xfrm>
          <a:prstGeom prst="rect">
            <a:avLst/>
          </a:prstGeom>
          <a:solidFill>
            <a:srgbClr val="ACBDF2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00649" y="798250"/>
            <a:ext cx="102921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Commonalities: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both performed on the </a:t>
            </a:r>
            <a:r>
              <a:rPr lang="en-US" altLang="zh-CN" b="1" dirty="0"/>
              <a:t>pattern string for preprocessing</a:t>
            </a:r>
            <a:r>
              <a:rPr lang="en-US" altLang="zh-CN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both search the maximum matched number of characters between prefix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suffix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 specific string </a:t>
            </a:r>
            <a:r>
              <a:rPr lang="zh-CN" altLang="en-US" dirty="0"/>
              <a:t>（</a:t>
            </a:r>
            <a:r>
              <a:rPr lang="en-US" altLang="zh-CN" dirty="0"/>
              <a:t>i.e. a character array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en-US" altLang="zh-CN" b="1" dirty="0"/>
              <a:t>but the matched prefix or suffix cannot be the whole 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Differences: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Denote the prefix function as P, the suffix function as S. The pattern </a:t>
            </a:r>
            <a:r>
              <a:rPr lang="en-US" altLang="zh-CN" b="1" dirty="0"/>
              <a:t>string is p[0…m-1], </a:t>
            </a:r>
          </a:p>
          <a:p>
            <a:r>
              <a:rPr lang="en-US" altLang="zh-CN" dirty="0"/>
              <a:t>     then P(</a:t>
            </a:r>
            <a:r>
              <a:rPr lang="en-US" altLang="zh-CN" dirty="0" err="1"/>
              <a:t>i</a:t>
            </a:r>
            <a:r>
              <a:rPr lang="en-US" altLang="zh-CN" dirty="0"/>
              <a:t>) calculates and returns the maximum matched number of </a:t>
            </a:r>
            <a:r>
              <a:rPr lang="en-US" altLang="zh-CN" b="1" dirty="0"/>
              <a:t>substring p[0…i-1], </a:t>
            </a:r>
          </a:p>
          <a:p>
            <a:r>
              <a:rPr lang="en-US" altLang="zh-CN" b="1" dirty="0"/>
              <a:t>     </a:t>
            </a:r>
            <a:r>
              <a:rPr lang="en-US" altLang="zh-CN" dirty="0"/>
              <a:t>S(</a:t>
            </a:r>
            <a:r>
              <a:rPr lang="en-US" altLang="zh-CN" dirty="0" err="1"/>
              <a:t>i</a:t>
            </a:r>
            <a:r>
              <a:rPr lang="en-US" altLang="zh-CN" dirty="0"/>
              <a:t>) calculates the maximum matched number of </a:t>
            </a:r>
            <a:r>
              <a:rPr lang="en-US" altLang="zh-CN" b="1" dirty="0"/>
              <a:t>substring p[ i+1 …. m-1] and returns </a:t>
            </a:r>
          </a:p>
          <a:p>
            <a:r>
              <a:rPr lang="en-US" altLang="zh-CN" b="1" dirty="0"/>
              <a:t>     the index right before the maximum matched suffix.</a:t>
            </a:r>
          </a:p>
          <a:p>
            <a:endParaRPr lang="en-US" altLang="zh-CN" dirty="0"/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84207" y="3612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5497008" y="361290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i-1</a:t>
            </a:r>
            <a:endParaRPr lang="zh-CN" altLang="en-US" b="1" dirty="0"/>
          </a:p>
        </p:txBody>
      </p:sp>
      <p:sp>
        <p:nvSpPr>
          <p:cNvPr id="26" name="文本框 25"/>
          <p:cNvSpPr txBox="1"/>
          <p:nvPr/>
        </p:nvSpPr>
        <p:spPr>
          <a:xfrm flipH="1">
            <a:off x="5950978" y="4735608"/>
            <a:ext cx="23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</a:t>
            </a:r>
            <a:endParaRPr lang="zh-CN" altLang="en-US" b="1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008914" y="4650356"/>
            <a:ext cx="0" cy="5398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221255" y="472988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i+1</a:t>
            </a:r>
            <a:endParaRPr lang="zh-CN" altLang="en-US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0156306" y="47585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m-1</a:t>
            </a:r>
            <a:endParaRPr lang="zh-CN" altLang="en-US" b="1" dirty="0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2715699" y="3595621"/>
            <a:ext cx="19250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9189085" y="4715041"/>
            <a:ext cx="19250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811951" y="36292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8639238" y="47373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2102"/>
            <a:ext cx="6428301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5.2 KMP Prefix Function Implementation Review 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91414" y="1885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805692" y="4216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1269" y="2297281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</a:rPr>
              <a:t>Method 1: Brute Force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1269" y="733999"/>
            <a:ext cx="611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pattern string is 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array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824" y="1159433"/>
            <a:ext cx="6989771" cy="894915"/>
          </a:xfrm>
          <a:prstGeom prst="rect">
            <a:avLst/>
          </a:prstGeom>
        </p:spPr>
      </p:pic>
      <p:graphicFrame>
        <p:nvGraphicFramePr>
          <p:cNvPr id="14" name="Group 83"/>
          <p:cNvGraphicFramePr>
            <a:graphicFrameLocks noGrp="1"/>
          </p:cNvGraphicFramePr>
          <p:nvPr/>
        </p:nvGraphicFramePr>
        <p:xfrm>
          <a:off x="4840359" y="2691202"/>
          <a:ext cx="4090987" cy="518070"/>
        </p:xfrm>
        <a:graphic>
          <a:graphicData uri="http://schemas.openxmlformats.org/drawingml/2006/table">
            <a:tbl>
              <a:tblPr/>
              <a:tblGrid>
                <a:gridCol w="652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13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B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D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B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D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8179215" y="2291339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Group 83"/>
          <p:cNvGraphicFramePr>
            <a:graphicFrameLocks noGrp="1"/>
          </p:cNvGraphicFramePr>
          <p:nvPr/>
        </p:nvGraphicFramePr>
        <p:xfrm>
          <a:off x="4840359" y="3402258"/>
          <a:ext cx="4090987" cy="518070"/>
        </p:xfrm>
        <a:graphic>
          <a:graphicData uri="http://schemas.openxmlformats.org/drawingml/2006/table">
            <a:tbl>
              <a:tblPr/>
              <a:tblGrid>
                <a:gridCol w="652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13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B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D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B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D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9242166" y="3532220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ABCD != BCDA, k = 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Group 83"/>
          <p:cNvGraphicFramePr>
            <a:graphicFrameLocks noGrp="1"/>
          </p:cNvGraphicFramePr>
          <p:nvPr/>
        </p:nvGraphicFramePr>
        <p:xfrm>
          <a:off x="4840359" y="4210712"/>
          <a:ext cx="4090987" cy="518070"/>
        </p:xfrm>
        <a:graphic>
          <a:graphicData uri="http://schemas.openxmlformats.org/drawingml/2006/table">
            <a:tbl>
              <a:tblPr/>
              <a:tblGrid>
                <a:gridCol w="652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13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B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D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B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D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9219956" y="4287346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 != CDA, k =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Group 83"/>
          <p:cNvGraphicFramePr>
            <a:graphicFrameLocks noGrp="1"/>
          </p:cNvGraphicFramePr>
          <p:nvPr/>
        </p:nvGraphicFramePr>
        <p:xfrm>
          <a:off x="4840359" y="4955921"/>
          <a:ext cx="4090987" cy="518070"/>
        </p:xfrm>
        <a:graphic>
          <a:graphicData uri="http://schemas.openxmlformats.org/drawingml/2006/table">
            <a:tbl>
              <a:tblPr/>
              <a:tblGrid>
                <a:gridCol w="652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13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B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D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B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D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9242166" y="501407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!= DA, k =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Group 83"/>
          <p:cNvGraphicFramePr>
            <a:graphicFrameLocks noGrp="1"/>
          </p:cNvGraphicFramePr>
          <p:nvPr/>
        </p:nvGraphicFramePr>
        <p:xfrm>
          <a:off x="4840359" y="5735883"/>
          <a:ext cx="4090987" cy="518070"/>
        </p:xfrm>
        <a:graphic>
          <a:graphicData uri="http://schemas.openxmlformats.org/drawingml/2006/table">
            <a:tbl>
              <a:tblPr/>
              <a:tblGrid>
                <a:gridCol w="652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13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B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D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B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D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9242166" y="5810252"/>
            <a:ext cx="202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==A,  next[5] =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242166" y="2765571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= 5 – 1 = 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79215" y="221570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 = 5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33119" y="3033868"/>
            <a:ext cx="43795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(substring) – 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= j – 1;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Judge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p[1…k] == p[j – k ….j-1] is satisfied or not, if yes we get next[j] =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k, program ends; otherwise k = k – 1;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step2 until k = 0, set next[j] = 0.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12151"/>
            <a:ext cx="6291274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5.2 KMP Prefix Function Implementation Review 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91414" y="1885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0" y="591172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Method 2: Recursive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69077" y="598096"/>
            <a:ext cx="629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We use already calculated next[0, 1, …, j-1] to calculate next[j]. 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" name="Group 238"/>
          <p:cNvGraphicFramePr>
            <a:graphicFrameLocks noGrp="1"/>
          </p:cNvGraphicFramePr>
          <p:nvPr/>
        </p:nvGraphicFramePr>
        <p:xfrm>
          <a:off x="5847855" y="5445830"/>
          <a:ext cx="6054725" cy="975120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2224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60" marB="4566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60" marB="456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3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660" marB="4566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B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D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K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E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B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D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X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249139" y="484173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98159" y="447769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 – 1 = 9 </a:t>
            </a:r>
            <a:endParaRPr lang="zh-CN" altLang="en-US" dirty="0"/>
          </a:p>
        </p:txBody>
      </p:sp>
      <p:graphicFrame>
        <p:nvGraphicFramePr>
          <p:cNvPr id="16" name="Group 238"/>
          <p:cNvGraphicFramePr>
            <a:graphicFrameLocks noGrp="1"/>
          </p:cNvGraphicFramePr>
          <p:nvPr/>
        </p:nvGraphicFramePr>
        <p:xfrm>
          <a:off x="1047237" y="3203066"/>
          <a:ext cx="1470025" cy="975120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24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60" marB="4566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60" marB="456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3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660" marB="4566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B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173128" y="255134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 – 1 = 0 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059615" y="2563765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7613" y="1013485"/>
            <a:ext cx="3855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Case 1: </a:t>
            </a:r>
          </a:p>
          <a:p>
            <a:r>
              <a:rPr lang="en-US" altLang="zh-CN" dirty="0"/>
              <a:t>           </a:t>
            </a:r>
            <a:r>
              <a:rPr lang="en-US" altLang="zh-CN" b="1" dirty="0"/>
              <a:t>if next[j-1] = -1, </a:t>
            </a:r>
          </a:p>
          <a:p>
            <a:r>
              <a:rPr lang="en-US" altLang="zh-CN" dirty="0"/>
              <a:t>           then undoubtedly j – 1 = 0, j = 1,</a:t>
            </a:r>
          </a:p>
          <a:p>
            <a:r>
              <a:rPr lang="en-US" altLang="zh-CN" dirty="0"/>
              <a:t>           </a:t>
            </a:r>
            <a:r>
              <a:rPr lang="en-US" altLang="zh-CN" b="1" dirty="0"/>
              <a:t>next[j] = 0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4925654" y="1025374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Case 2: if  P[j-1] == P[next[j-1]],  then next[j] = next[j-1] +1   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1802512" y="2812617"/>
            <a:ext cx="1" cy="31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322342" y="2812617"/>
            <a:ext cx="0" cy="33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1090999" y="4799826"/>
            <a:ext cx="13869" cy="63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1611578" y="5181220"/>
            <a:ext cx="0" cy="24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83960" y="1485157"/>
            <a:ext cx="62504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Proof: 1) next[j - 1] = k has been known, then we have:</a:t>
            </a:r>
          </a:p>
          <a:p>
            <a:r>
              <a:rPr lang="en-US" altLang="zh-CN" dirty="0"/>
              <a:t>                       P[0… k-1] = P[j-2-(k-1) …j-2];</a:t>
            </a:r>
          </a:p>
          <a:p>
            <a:r>
              <a:rPr lang="zh-CN" altLang="en-US" dirty="0"/>
              <a:t>              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P[j-1]</a:t>
            </a:r>
            <a:r>
              <a:rPr lang="zh-CN" altLang="en-US" dirty="0"/>
              <a:t> </a:t>
            </a:r>
            <a:r>
              <a:rPr lang="en-US" altLang="zh-CN" dirty="0"/>
              <a:t>==</a:t>
            </a:r>
            <a:r>
              <a:rPr lang="zh-CN" altLang="en-US" dirty="0"/>
              <a:t> </a:t>
            </a:r>
            <a:r>
              <a:rPr lang="en-US" altLang="zh-CN" dirty="0"/>
              <a:t>P[next[j-1]] (P[k]), then we have:</a:t>
            </a:r>
          </a:p>
          <a:p>
            <a:r>
              <a:rPr lang="en-US" altLang="zh-CN" dirty="0"/>
              <a:t>                   </a:t>
            </a:r>
            <a:r>
              <a:rPr lang="en-US" altLang="zh-CN" b="1" dirty="0"/>
              <a:t>P[0…k-1] + P[k] = P[j-2-(k-1)…j-2] + P[j-1]</a:t>
            </a:r>
          </a:p>
          <a:p>
            <a:r>
              <a:rPr lang="en-US" altLang="zh-CN" dirty="0"/>
              <a:t>                                  P[0…k] = P[j-2-(k-1)…j-1]</a:t>
            </a:r>
          </a:p>
          <a:p>
            <a:r>
              <a:rPr lang="en-US" altLang="zh-CN" dirty="0"/>
              <a:t>                                  </a:t>
            </a:r>
            <a:r>
              <a:rPr lang="en-US" altLang="zh-CN" b="1" dirty="0"/>
              <a:t>P[0…k] = P[j-1-(k+1-1)…j-1]</a:t>
            </a:r>
          </a:p>
          <a:p>
            <a:r>
              <a:rPr lang="en-US" altLang="zh-CN" dirty="0"/>
              <a:t>           2) Could next[j] &gt; k+1 ?</a:t>
            </a:r>
          </a:p>
          <a:p>
            <a:r>
              <a:rPr lang="en-US" altLang="zh-CN" dirty="0"/>
              <a:t>                we can suppose next[j] = k + 2, then we have</a:t>
            </a:r>
          </a:p>
          <a:p>
            <a:r>
              <a:rPr lang="en-US" altLang="zh-CN" dirty="0"/>
              <a:t>                      </a:t>
            </a:r>
            <a:r>
              <a:rPr lang="en-US" altLang="zh-CN" b="1" dirty="0"/>
              <a:t>P[0…k+1] = P[j-1-(k+2-1)…j-1]</a:t>
            </a:r>
          </a:p>
          <a:p>
            <a:r>
              <a:rPr lang="en-US" altLang="zh-CN" b="1" dirty="0"/>
              <a:t>            P[0…k+1][:k+1] = P[j-1-(k+2-1)…j-1][:k+1]</a:t>
            </a:r>
          </a:p>
          <a:p>
            <a:r>
              <a:rPr lang="en-US" altLang="zh-CN" b="1" dirty="0"/>
              <a:t>                           P[0…k] = P[j-1-(k+2-1)…j-2]</a:t>
            </a:r>
          </a:p>
          <a:p>
            <a:r>
              <a:rPr lang="en-US" altLang="zh-CN" b="1" dirty="0"/>
              <a:t>                           P[0…k] = P[j-2-(k-1)-1…j-2]</a:t>
            </a:r>
          </a:p>
          <a:p>
            <a:r>
              <a:rPr lang="en-US" altLang="zh-CN" b="1" dirty="0"/>
              <a:t>                so next[j-1] = k + 1, this is a conflict</a:t>
            </a:r>
          </a:p>
          <a:p>
            <a:r>
              <a:rPr lang="en-US" altLang="zh-CN" b="1" dirty="0"/>
              <a:t>                so next[j] &lt;=k+1 ,  next[j] = k + 1 = next[j-1] +1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0512162" y="3903254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next[j-1]=3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8122875" y="4157523"/>
            <a:ext cx="2763825" cy="1243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2102"/>
            <a:ext cx="6235795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52813" cy="46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5.2 KMP Prefix Function Implementation Review 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91414" y="1885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805692" y="4216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6065" y="622000"/>
            <a:ext cx="348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Case 3: if  P[j-1] != P[next[j-1]]:</a:t>
            </a:r>
            <a:endParaRPr lang="zh-CN" altLang="en-US" dirty="0"/>
          </a:p>
        </p:txBody>
      </p:sp>
      <p:graphicFrame>
        <p:nvGraphicFramePr>
          <p:cNvPr id="10" name="Group 238"/>
          <p:cNvGraphicFramePr>
            <a:graphicFrameLocks noGrp="1"/>
          </p:cNvGraphicFramePr>
          <p:nvPr/>
        </p:nvGraphicFramePr>
        <p:xfrm>
          <a:off x="286065" y="1625098"/>
          <a:ext cx="8263000" cy="975120"/>
        </p:xfrm>
        <a:graphic>
          <a:graphicData uri="http://schemas.openxmlformats.org/drawingml/2006/table">
            <a:tbl>
              <a:tblPr/>
              <a:tblGrid>
                <a:gridCol w="368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74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74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2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00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45699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60" marB="4566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60" marB="456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14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15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16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17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18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3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660" marB="4566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D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K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E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X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238"/>
          <p:cNvGraphicFramePr>
            <a:graphicFrameLocks noGrp="1"/>
          </p:cNvGraphicFramePr>
          <p:nvPr/>
        </p:nvGraphicFramePr>
        <p:xfrm>
          <a:off x="286065" y="3340720"/>
          <a:ext cx="8263000" cy="1035979"/>
        </p:xfrm>
        <a:graphic>
          <a:graphicData uri="http://schemas.openxmlformats.org/drawingml/2006/table">
            <a:tbl>
              <a:tblPr/>
              <a:tblGrid>
                <a:gridCol w="368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74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74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2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00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51793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60" marB="4566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60" marB="456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14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15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16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17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18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3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660" marB="4566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D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K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E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X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238"/>
          <p:cNvGraphicFramePr>
            <a:graphicFrameLocks noGrp="1"/>
          </p:cNvGraphicFramePr>
          <p:nvPr/>
        </p:nvGraphicFramePr>
        <p:xfrm>
          <a:off x="326147" y="5050385"/>
          <a:ext cx="8263000" cy="1035979"/>
        </p:xfrm>
        <a:graphic>
          <a:graphicData uri="http://schemas.openxmlformats.org/drawingml/2006/table">
            <a:tbl>
              <a:tblPr/>
              <a:tblGrid>
                <a:gridCol w="368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74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74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2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00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3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51793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60" marB="4566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60" marB="456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14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15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16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17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18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3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660" marB="4566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4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4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D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K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E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X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437473" y="862576"/>
            <a:ext cx="151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 – 1 = 17 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952246" y="90625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18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>
            <a:cxnSpLocks/>
          </p:cNvCxnSpPr>
          <p:nvPr/>
        </p:nvCxnSpPr>
        <p:spPr>
          <a:xfrm>
            <a:off x="7491600" y="1123311"/>
            <a:ext cx="377634" cy="53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2"/>
          </p:cNvCxnSpPr>
          <p:nvPr/>
        </p:nvCxnSpPr>
        <p:spPr>
          <a:xfrm>
            <a:off x="8314685" y="1275590"/>
            <a:ext cx="0" cy="29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268484" y="891526"/>
            <a:ext cx="197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next[j – 1]= 7 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815729" y="1363334"/>
            <a:ext cx="0" cy="24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613599" y="2664961"/>
            <a:ext cx="197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next[7]= 3 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124433" y="2978313"/>
            <a:ext cx="0" cy="27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677124" y="1617752"/>
            <a:ext cx="2714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Because P[0…6] = P[10…16]</a:t>
            </a:r>
          </a:p>
          <a:p>
            <a:r>
              <a:rPr lang="en-US" altLang="zh-CN" sz="1600" b="1" dirty="0"/>
              <a:t>And P[7] != P[17]:</a:t>
            </a:r>
          </a:p>
          <a:p>
            <a:r>
              <a:rPr lang="en-US" altLang="zh-CN" sz="1600" b="1" dirty="0"/>
              <a:t>we have next[18] != 8 (7+1)</a:t>
            </a:r>
            <a:endParaRPr lang="zh-CN" altLang="en-US" sz="16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8765332" y="4696338"/>
            <a:ext cx="321419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P[0] = P[2]</a:t>
            </a:r>
          </a:p>
          <a:p>
            <a:r>
              <a:rPr lang="en-US" altLang="zh-CN" sz="1600" b="1" dirty="0"/>
              <a:t>P[2] = P[0...2][-1:]</a:t>
            </a:r>
          </a:p>
          <a:p>
            <a:r>
              <a:rPr lang="en-US" altLang="zh-CN" sz="1600" b="1" dirty="0"/>
              <a:t>        = P[14…16][-1:] = P[16]</a:t>
            </a:r>
          </a:p>
          <a:p>
            <a:r>
              <a:rPr lang="en-US" altLang="zh-CN" sz="1600" b="1" dirty="0"/>
              <a:t>so P[0] = P[16]</a:t>
            </a:r>
          </a:p>
          <a:p>
            <a:r>
              <a:rPr lang="en-US" altLang="zh-CN" sz="1600" b="1" dirty="0"/>
              <a:t>Because P[1] == P[17],</a:t>
            </a:r>
          </a:p>
          <a:p>
            <a:r>
              <a:rPr lang="en-US" altLang="zh-CN" sz="1600" b="1" dirty="0"/>
              <a:t>we have next[18] = 2(1+1)</a:t>
            </a:r>
          </a:p>
          <a:p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810348" y="4429471"/>
            <a:ext cx="197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next[3]= 1 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326911" y="4798803"/>
            <a:ext cx="0" cy="17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725250" y="2717296"/>
            <a:ext cx="27918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P[0…2] = P[4…6]</a:t>
            </a:r>
          </a:p>
          <a:p>
            <a:r>
              <a:rPr lang="en-US" altLang="zh-CN" sz="1600" b="1" dirty="0"/>
              <a:t>P[4…6] = P[0…6][-3:]</a:t>
            </a:r>
          </a:p>
          <a:p>
            <a:r>
              <a:rPr lang="en-US" altLang="zh-CN" sz="1600" b="1" dirty="0"/>
              <a:t>              = P[10…16][-3:]</a:t>
            </a:r>
          </a:p>
          <a:p>
            <a:r>
              <a:rPr lang="en-US" altLang="zh-CN" sz="1600" b="1" dirty="0"/>
              <a:t>              = P[14…16]</a:t>
            </a:r>
          </a:p>
          <a:p>
            <a:r>
              <a:rPr lang="en-US" altLang="zh-CN" sz="1600" b="1" dirty="0"/>
              <a:t>So P[0…2] = P[14…16]</a:t>
            </a:r>
          </a:p>
          <a:p>
            <a:r>
              <a:rPr lang="en-US" altLang="zh-CN" sz="1600" b="1" dirty="0"/>
              <a:t>Because P[3] != P[17],</a:t>
            </a:r>
          </a:p>
          <a:p>
            <a:r>
              <a:rPr lang="en-US" altLang="zh-CN" sz="1600" b="1" dirty="0"/>
              <a:t>we have next[18] != 4(3+1)</a:t>
            </a:r>
          </a:p>
          <a:p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8677124" y="1018545"/>
            <a:ext cx="80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Proof:</a:t>
            </a:r>
            <a:endParaRPr lang="zh-CN" altLang="en-US" b="1" i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12151"/>
            <a:ext cx="6448926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5.2 KMP Prefix Function Implementation Review R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91414" y="1885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06298" y="776294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Method 3: Recursive Unfold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41033" y="1250722"/>
            <a:ext cx="6115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https://www.zybuluo.com/wzhang1117/note/27431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5.3 Suffix Function Implementation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91414" y="1885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805692" y="4216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graphicFrame>
        <p:nvGraphicFramePr>
          <p:cNvPr id="9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544308"/>
              </p:ext>
            </p:extLst>
          </p:nvPr>
        </p:nvGraphicFramePr>
        <p:xfrm>
          <a:off x="3157537" y="1243479"/>
          <a:ext cx="545306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0279200" imgH="35052000" progId="Equation.DSMT4">
                  <p:embed/>
                </p:oleObj>
              </mc:Choice>
              <mc:Fallback>
                <p:oleObj name="Equation" r:id="rId3" imgW="100279200" imgH="35052000" progId="Equation.DSMT4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7" y="1243479"/>
                        <a:ext cx="5453063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Group 133"/>
          <p:cNvGraphicFramePr>
            <a:graphicFrameLocks noGrp="1"/>
          </p:cNvGraphicFramePr>
          <p:nvPr/>
        </p:nvGraphicFramePr>
        <p:xfrm>
          <a:off x="2347840" y="4284655"/>
          <a:ext cx="6911975" cy="1311275"/>
        </p:xfrm>
        <a:graphic>
          <a:graphicData uri="http://schemas.openxmlformats.org/drawingml/2006/table">
            <a:tbl>
              <a:tblPr/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  <a:r>
                        <a:rPr kumimoji="1" lang="zh-TW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’</a:t>
                      </a:r>
                      <a:endParaRPr kumimoji="1" lang="zh-TW" altLang="en-US" sz="1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16527" y="3221182"/>
            <a:ext cx="317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Case 1</a:t>
            </a:r>
            <a:r>
              <a:rPr lang="en-US" altLang="zh-CN" b="1" dirty="0"/>
              <a:t>:  j = m,  f’(j) = m + 2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16527" y="707452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pattern string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…p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995975" y="4611156"/>
            <a:ext cx="277091" cy="4771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870680" y="4611156"/>
            <a:ext cx="277091" cy="4771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645317" y="360271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m=12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649453" y="391532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m+1=13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554610" y="388928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m+2=14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2" idx="2"/>
          </p:cNvCxnSpPr>
          <p:nvPr/>
        </p:nvCxnSpPr>
        <p:spPr>
          <a:xfrm>
            <a:off x="9007756" y="3972044"/>
            <a:ext cx="0" cy="24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2"/>
          </p:cNvCxnSpPr>
          <p:nvPr/>
        </p:nvCxnSpPr>
        <p:spPr>
          <a:xfrm flipH="1">
            <a:off x="10134520" y="4284655"/>
            <a:ext cx="2" cy="23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2"/>
          </p:cNvCxnSpPr>
          <p:nvPr/>
        </p:nvCxnSpPr>
        <p:spPr>
          <a:xfrm flipH="1">
            <a:off x="11039678" y="4258612"/>
            <a:ext cx="1" cy="26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5.3 Suffix Function Implementation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91414" y="1885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805692" y="4216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graphicFrame>
        <p:nvGraphicFramePr>
          <p:cNvPr id="9" name="Group 133"/>
          <p:cNvGraphicFramePr>
            <a:graphicFrameLocks noGrp="1"/>
          </p:cNvGraphicFramePr>
          <p:nvPr/>
        </p:nvGraphicFramePr>
        <p:xfrm>
          <a:off x="347441" y="2018761"/>
          <a:ext cx="6911975" cy="1829538"/>
        </p:xfrm>
        <a:graphic>
          <a:graphicData uri="http://schemas.openxmlformats.org/drawingml/2006/table">
            <a:tbl>
              <a:tblPr/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4595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4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  <a:r>
                        <a:rPr kumimoji="1" lang="zh-TW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’</a:t>
                      </a:r>
                      <a:endParaRPr kumimoji="1" lang="zh-TW" altLang="en-US" sz="1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933108" y="107783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j=3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555693" y="106252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j+1=4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409864" y="1340490"/>
            <a:ext cx="105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f’(j+1)=8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770691" y="101573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f’(j+1)-1=7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362670" y="1457616"/>
            <a:ext cx="80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Proof:</a:t>
            </a:r>
            <a:endParaRPr lang="zh-CN" altLang="en-US" b="1" i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7947458" y="2344927"/>
            <a:ext cx="326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Because P[5…9] = P[8…12]</a:t>
            </a:r>
          </a:p>
          <a:p>
            <a:r>
              <a:rPr lang="en-US" altLang="zh-CN" sz="1600" b="1" dirty="0"/>
              <a:t>                and P[4] != P[7]:</a:t>
            </a:r>
          </a:p>
          <a:p>
            <a:r>
              <a:rPr lang="en-US" altLang="zh-CN" sz="1600" b="1" dirty="0"/>
              <a:t>we have f’(3) != 7 ( 8 – 1)</a:t>
            </a:r>
            <a:endParaRPr lang="zh-CN" altLang="en-US" sz="1600" b="1" dirty="0"/>
          </a:p>
        </p:txBody>
      </p:sp>
      <p:graphicFrame>
        <p:nvGraphicFramePr>
          <p:cNvPr id="16" name="Group 133"/>
          <p:cNvGraphicFramePr>
            <a:graphicFrameLocks noGrp="1"/>
          </p:cNvGraphicFramePr>
          <p:nvPr/>
        </p:nvGraphicFramePr>
        <p:xfrm>
          <a:off x="240964" y="4610388"/>
          <a:ext cx="6911975" cy="1829686"/>
        </p:xfrm>
        <a:graphic>
          <a:graphicData uri="http://schemas.openxmlformats.org/drawingml/2006/table">
            <a:tbl>
              <a:tblPr/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4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  <a:r>
                        <a:rPr kumimoji="1" lang="zh-TW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’</a:t>
                      </a:r>
                      <a:endParaRPr kumimoji="1" lang="zh-TW" altLang="en-US" sz="1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7954772" y="3661111"/>
            <a:ext cx="374653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Because f’</a:t>
            </a:r>
            <a:r>
              <a:rPr lang="en-US" altLang="zh-CN" b="1" baseline="30000" dirty="0"/>
              <a:t>(2)</a:t>
            </a:r>
            <a:r>
              <a:rPr lang="en-US" altLang="zh-CN" b="1" dirty="0"/>
              <a:t>(j+1) = f’( f’(j+1) – 1 )</a:t>
            </a:r>
          </a:p>
          <a:p>
            <a:r>
              <a:rPr lang="en-US" altLang="zh-CN" b="1" dirty="0"/>
              <a:t>                = f’( 8 – 1 )</a:t>
            </a:r>
          </a:p>
          <a:p>
            <a:r>
              <a:rPr lang="en-US" altLang="zh-CN" b="1" dirty="0"/>
              <a:t>                = f’( 7 )</a:t>
            </a:r>
          </a:p>
          <a:p>
            <a:r>
              <a:rPr lang="en-US" altLang="zh-CN" b="1" dirty="0"/>
              <a:t>                = 11</a:t>
            </a:r>
          </a:p>
          <a:p>
            <a:r>
              <a:rPr lang="en-US" altLang="zh-CN" b="1" dirty="0"/>
              <a:t>we have P[11…12] = P[8…9]</a:t>
            </a:r>
          </a:p>
          <a:p>
            <a:r>
              <a:rPr lang="en-US" altLang="zh-CN" b="1" dirty="0"/>
              <a:t>                                = P[8…12][:2]</a:t>
            </a:r>
          </a:p>
          <a:p>
            <a:r>
              <a:rPr lang="en-US" altLang="zh-CN" b="1" dirty="0"/>
              <a:t>                                = P[5…9][:2]</a:t>
            </a:r>
          </a:p>
          <a:p>
            <a:r>
              <a:rPr lang="en-US" altLang="zh-CN" b="1" dirty="0"/>
              <a:t>                                = P[5…6]</a:t>
            </a:r>
          </a:p>
          <a:p>
            <a:r>
              <a:rPr lang="en-US" altLang="zh-CN" b="1" dirty="0"/>
              <a:t>Also because P[4] != P[10], we have:</a:t>
            </a:r>
          </a:p>
          <a:p>
            <a:r>
              <a:rPr lang="zh-CN" altLang="en-US" b="1" dirty="0"/>
              <a:t>         </a:t>
            </a:r>
            <a:r>
              <a:rPr lang="en-US" altLang="zh-CN" b="1" dirty="0"/>
              <a:t>f’(3) != 10 (11-1)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5727" y="730322"/>
            <a:ext cx="1213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Case 2: f’(j) = f’</a:t>
            </a:r>
            <a:r>
              <a:rPr lang="en-US" altLang="zh-CN" baseline="30000" dirty="0"/>
              <a:t>(k</a:t>
            </a:r>
            <a:r>
              <a:rPr lang="zh-CN" altLang="en-US" baseline="30000" dirty="0"/>
              <a:t>’</a:t>
            </a:r>
            <a:r>
              <a:rPr lang="en-US" altLang="zh-CN" baseline="30000" dirty="0"/>
              <a:t>)</a:t>
            </a:r>
            <a:r>
              <a:rPr lang="en-US" altLang="zh-CN" dirty="0"/>
              <a:t>(j+1) – 1,</a:t>
            </a:r>
            <a:r>
              <a:rPr lang="zh-CN" altLang="en-US" dirty="0"/>
              <a:t> </a:t>
            </a:r>
            <a:r>
              <a:rPr lang="en-US" altLang="zh-CN" dirty="0"/>
              <a:t> if 1&lt;=j&lt;=m-1 and there exists the smallest integer k&gt;= 1such that P[j+1] = P[f’</a:t>
            </a:r>
            <a:r>
              <a:rPr lang="en-US" altLang="zh-CN" baseline="30000" dirty="0"/>
              <a:t>(k)</a:t>
            </a:r>
            <a:r>
              <a:rPr lang="en-US" altLang="zh-CN" dirty="0"/>
              <a:t>(j+1)-1] 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2" idx="2"/>
          </p:cNvCxnSpPr>
          <p:nvPr/>
        </p:nvCxnSpPr>
        <p:spPr>
          <a:xfrm>
            <a:off x="2180131" y="1447166"/>
            <a:ext cx="0" cy="43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814509" y="1419353"/>
            <a:ext cx="0" cy="43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2"/>
          </p:cNvCxnSpPr>
          <p:nvPr/>
        </p:nvCxnSpPr>
        <p:spPr>
          <a:xfrm>
            <a:off x="4396792" y="1385069"/>
            <a:ext cx="0" cy="472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870563" y="1642282"/>
            <a:ext cx="0" cy="24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765838" y="3867586"/>
            <a:ext cx="134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f’</a:t>
            </a:r>
            <a:r>
              <a:rPr lang="en-US" altLang="zh-CN" baseline="30000" dirty="0"/>
              <a:t>(2)</a:t>
            </a:r>
            <a:r>
              <a:rPr lang="en-US" altLang="zh-CN" dirty="0"/>
              <a:t>(j+1)=11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285784" y="4052252"/>
            <a:ext cx="15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f’</a:t>
            </a:r>
            <a:r>
              <a:rPr lang="en-US" altLang="zh-CN" baseline="30000" dirty="0"/>
              <a:t>(2)</a:t>
            </a:r>
            <a:r>
              <a:rPr lang="en-US" altLang="zh-CN" dirty="0"/>
              <a:t>(j+1)-1=10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8" idx="2"/>
          </p:cNvCxnSpPr>
          <p:nvPr/>
        </p:nvCxnSpPr>
        <p:spPr>
          <a:xfrm flipH="1">
            <a:off x="6426115" y="4236918"/>
            <a:ext cx="12824" cy="26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183893" y="4357255"/>
            <a:ext cx="697362" cy="18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5.3 Suffix Function Implementation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91414" y="1885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805692" y="4216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graphicFrame>
        <p:nvGraphicFramePr>
          <p:cNvPr id="10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55395"/>
              </p:ext>
            </p:extLst>
          </p:nvPr>
        </p:nvGraphicFramePr>
        <p:xfrm>
          <a:off x="336800" y="2507806"/>
          <a:ext cx="6911975" cy="1842388"/>
        </p:xfrm>
        <a:graphic>
          <a:graphicData uri="http://schemas.openxmlformats.org/drawingml/2006/table">
            <a:tbl>
              <a:tblPr/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913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4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  <a:r>
                        <a:rPr kumimoji="1" lang="zh-TW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’</a:t>
                      </a:r>
                      <a:endParaRPr kumimoji="1" lang="zh-TW" altLang="en-US" sz="1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4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502915" y="876346"/>
            <a:ext cx="30700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f’</a:t>
            </a:r>
            <a:r>
              <a:rPr lang="en-US" altLang="zh-CN" b="1" baseline="30000" dirty="0"/>
              <a:t>(3)</a:t>
            </a:r>
            <a:r>
              <a:rPr lang="en-US" altLang="zh-CN" b="1" dirty="0"/>
              <a:t>(j+1) = f’( f’</a:t>
            </a:r>
            <a:r>
              <a:rPr lang="en-US" altLang="zh-CN" b="1" baseline="30000" dirty="0"/>
              <a:t>(2)</a:t>
            </a:r>
            <a:r>
              <a:rPr lang="en-US" altLang="zh-CN" b="1" dirty="0"/>
              <a:t>(j+1) – 1 )</a:t>
            </a:r>
          </a:p>
          <a:p>
            <a:r>
              <a:rPr lang="en-US" altLang="zh-CN" b="1" dirty="0"/>
              <a:t>                = f’( 11 – 1 )</a:t>
            </a:r>
          </a:p>
          <a:p>
            <a:r>
              <a:rPr lang="en-US" altLang="zh-CN" b="1" dirty="0"/>
              <a:t>                = f’( 10 )</a:t>
            </a:r>
          </a:p>
          <a:p>
            <a:r>
              <a:rPr lang="en-US" altLang="zh-CN" b="1" dirty="0"/>
              <a:t>                = 13</a:t>
            </a:r>
          </a:p>
          <a:p>
            <a:r>
              <a:rPr lang="en-US" altLang="zh-CN" b="1" dirty="0"/>
              <a:t>Because P[4] == P[13-1], i.e.</a:t>
            </a:r>
          </a:p>
          <a:p>
            <a:r>
              <a:rPr lang="en-US" altLang="zh-CN" b="1" dirty="0"/>
              <a:t>          P[j+1] == P[f’</a:t>
            </a:r>
            <a:r>
              <a:rPr lang="en-US" altLang="zh-CN" b="1" baseline="30000" dirty="0"/>
              <a:t>(3)</a:t>
            </a:r>
            <a:r>
              <a:rPr lang="en-US" altLang="zh-CN" b="1" dirty="0"/>
              <a:t>(j+1)-1]</a:t>
            </a:r>
          </a:p>
          <a:p>
            <a:r>
              <a:rPr lang="en-US" altLang="zh-CN" b="1" dirty="0"/>
              <a:t>we have:</a:t>
            </a:r>
          </a:p>
          <a:p>
            <a:r>
              <a:rPr lang="zh-CN" altLang="en-US" b="1" dirty="0"/>
              <a:t>         </a:t>
            </a:r>
            <a:r>
              <a:rPr lang="en-US" altLang="zh-CN" b="1" dirty="0"/>
              <a:t>f’(3) = f’</a:t>
            </a:r>
            <a:r>
              <a:rPr lang="en-US" altLang="zh-CN" b="1" baseline="30000" dirty="0"/>
              <a:t>(3)</a:t>
            </a:r>
            <a:r>
              <a:rPr lang="en-US" altLang="zh-CN" b="1" dirty="0"/>
              <a:t>(j+1)-1 = 12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128295" y="1273954"/>
            <a:ext cx="135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f’</a:t>
            </a:r>
            <a:r>
              <a:rPr lang="en-US" altLang="zh-CN" baseline="30000" dirty="0"/>
              <a:t>(3)</a:t>
            </a:r>
            <a:r>
              <a:rPr lang="en-US" altLang="zh-CN" dirty="0"/>
              <a:t>(j+1)=13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234727" y="1932988"/>
            <a:ext cx="15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f’</a:t>
            </a:r>
            <a:r>
              <a:rPr lang="en-US" altLang="zh-CN" baseline="30000" dirty="0"/>
              <a:t>(3)</a:t>
            </a:r>
            <a:r>
              <a:rPr lang="en-US" altLang="zh-CN" dirty="0"/>
              <a:t>(j+1)-1=12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13" idx="2"/>
          </p:cNvCxnSpPr>
          <p:nvPr/>
        </p:nvCxnSpPr>
        <p:spPr>
          <a:xfrm flipH="1">
            <a:off x="7008304" y="2302320"/>
            <a:ext cx="1" cy="18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cxnSpLocks/>
          </p:cNvCxnSpPr>
          <p:nvPr/>
        </p:nvCxnSpPr>
        <p:spPr>
          <a:xfrm>
            <a:off x="7805692" y="1607958"/>
            <a:ext cx="0" cy="845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7644705" y="2502416"/>
            <a:ext cx="277091" cy="4771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5.3 Suffix Function Implementation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91414" y="1885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805692" y="4216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graphicFrame>
        <p:nvGraphicFramePr>
          <p:cNvPr id="9" name="Group 133"/>
          <p:cNvGraphicFramePr>
            <a:graphicFrameLocks noGrp="1"/>
          </p:cNvGraphicFramePr>
          <p:nvPr/>
        </p:nvGraphicFramePr>
        <p:xfrm>
          <a:off x="728963" y="1303658"/>
          <a:ext cx="6911975" cy="1311275"/>
        </p:xfrm>
        <a:graphic>
          <a:graphicData uri="http://schemas.openxmlformats.org/drawingml/2006/table">
            <a:tbl>
              <a:tblPr/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  <a:r>
                        <a:rPr kumimoji="1" lang="zh-TW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’</a:t>
                      </a:r>
                      <a:endParaRPr kumimoji="1" lang="zh-TW" altLang="en-US" sz="1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37362" y="653287"/>
            <a:ext cx="34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Case 3</a:t>
            </a:r>
            <a:r>
              <a:rPr lang="en-US" altLang="zh-CN" b="1" dirty="0"/>
              <a:t>: otherwise f’(j) = m + 1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491253" y="55566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j=m-1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1" idx="2"/>
          </p:cNvCxnSpPr>
          <p:nvPr/>
        </p:nvCxnSpPr>
        <p:spPr>
          <a:xfrm>
            <a:off x="6866516" y="924996"/>
            <a:ext cx="0" cy="28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160847" y="56075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j+1= m</a:t>
            </a:r>
            <a:endParaRPr lang="zh-CN" altLang="en-US" dirty="0"/>
          </a:p>
        </p:txBody>
      </p:sp>
      <p:graphicFrame>
        <p:nvGraphicFramePr>
          <p:cNvPr id="15" name="Group 133"/>
          <p:cNvGraphicFramePr>
            <a:graphicFrameLocks noGrp="1"/>
          </p:cNvGraphicFramePr>
          <p:nvPr/>
        </p:nvGraphicFramePr>
        <p:xfrm>
          <a:off x="777454" y="3378049"/>
          <a:ext cx="6911975" cy="1829686"/>
        </p:xfrm>
        <a:graphic>
          <a:graphicData uri="http://schemas.openxmlformats.org/drawingml/2006/table">
            <a:tbl>
              <a:tblPr/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4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  <a:r>
                        <a:rPr kumimoji="1" lang="zh-TW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’</a:t>
                      </a:r>
                      <a:endParaRPr kumimoji="1" lang="zh-TW" altLang="en-US" sz="1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4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931926" y="1312964"/>
            <a:ext cx="3228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Because f’(j+1) = m+2 = 14, </a:t>
            </a:r>
          </a:p>
          <a:p>
            <a:r>
              <a:rPr lang="en-US" altLang="zh-CN" b="1" dirty="0"/>
              <a:t> P[j+1]</a:t>
            </a:r>
            <a:r>
              <a:rPr lang="zh-CN" altLang="en-US" b="1" dirty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/>
              <a:t>‘A’.</a:t>
            </a:r>
          </a:p>
          <a:p>
            <a:r>
              <a:rPr lang="en-US" altLang="zh-CN" b="1" dirty="0"/>
              <a:t> P[f’(j+1) -1] =P[13] not exist</a:t>
            </a:r>
          </a:p>
          <a:p>
            <a:r>
              <a:rPr lang="en-US" altLang="zh-CN" b="1" dirty="0"/>
              <a:t>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75423" y="263938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448406" y="924995"/>
            <a:ext cx="0" cy="28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799816" y="3008718"/>
            <a:ext cx="0" cy="28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353897" y="3008717"/>
            <a:ext cx="0" cy="28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145162" y="266821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j+1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849673" y="3252568"/>
            <a:ext cx="33072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We have :</a:t>
            </a:r>
          </a:p>
          <a:p>
            <a:pPr lvl="1"/>
            <a:r>
              <a:rPr lang="en-US" altLang="zh-CN" b="1" dirty="0"/>
              <a:t>f’(j+1) = 13, </a:t>
            </a:r>
          </a:p>
          <a:p>
            <a:pPr lvl="1"/>
            <a:r>
              <a:rPr lang="en-US" altLang="zh-CN" b="1" dirty="0"/>
              <a:t>f’</a:t>
            </a:r>
            <a:r>
              <a:rPr lang="en-US" altLang="zh-CN" b="1" baseline="30000" dirty="0"/>
              <a:t>(2)</a:t>
            </a:r>
            <a:r>
              <a:rPr lang="en-US" altLang="zh-CN" b="1" dirty="0"/>
              <a:t>(j+1) = f’(12)=14</a:t>
            </a:r>
          </a:p>
          <a:p>
            <a:pPr lvl="1"/>
            <a:r>
              <a:rPr lang="en-US" altLang="zh-CN" b="1" dirty="0"/>
              <a:t> P[j+1]</a:t>
            </a:r>
            <a:r>
              <a:rPr lang="zh-CN" altLang="en-US" b="1" dirty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/>
              <a:t>‘T’.</a:t>
            </a:r>
          </a:p>
          <a:p>
            <a:pPr lvl="1"/>
            <a:r>
              <a:rPr lang="en-US" altLang="zh-CN" b="1" dirty="0"/>
              <a:t> P[f’(j+1) -1] =P[12]= ‘A’</a:t>
            </a:r>
          </a:p>
          <a:p>
            <a:r>
              <a:rPr lang="en-US" altLang="zh-CN" b="1" dirty="0"/>
              <a:t>So P[j+1] != P[f’(j+1) -1],</a:t>
            </a:r>
          </a:p>
          <a:p>
            <a:r>
              <a:rPr lang="en-US" altLang="zh-CN" b="1" dirty="0"/>
              <a:t>P[f’</a:t>
            </a:r>
            <a:r>
              <a:rPr lang="en-US" altLang="zh-CN" b="1" baseline="30000" dirty="0"/>
              <a:t>(2)</a:t>
            </a:r>
            <a:r>
              <a:rPr lang="en-US" altLang="zh-CN" b="1" dirty="0"/>
              <a:t>(j+1) – 1] = P[13] not exist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1.1 Boyer and Moore Algorithm</a:t>
              </a: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91414" y="1885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805692" y="4216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8855" y="2057400"/>
            <a:ext cx="9708515" cy="27432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latin typeface="Times New Roman" panose="02020603050405020304" pitchFamily="18" charset="0"/>
              </a:rPr>
              <a:t>The algorithm compares the pattern </a:t>
            </a:r>
            <a:r>
              <a:rPr lang="en-US" altLang="zh-TW" i="1">
                <a:latin typeface="Times New Roman" panose="02020603050405020304" pitchFamily="18" charset="0"/>
              </a:rPr>
              <a:t>P</a:t>
            </a:r>
            <a:r>
              <a:rPr lang="en-US" altLang="zh-TW">
                <a:latin typeface="Times New Roman" panose="02020603050405020304" pitchFamily="18" charset="0"/>
              </a:rPr>
              <a:t> with the substring of sequence </a:t>
            </a:r>
            <a:r>
              <a:rPr lang="en-US" altLang="zh-TW" i="1">
                <a:latin typeface="Times New Roman" panose="02020603050405020304" pitchFamily="18" charset="0"/>
              </a:rPr>
              <a:t>T</a:t>
            </a:r>
            <a:r>
              <a:rPr lang="en-US" altLang="zh-TW">
                <a:latin typeface="Times New Roman" panose="02020603050405020304" pitchFamily="18" charset="0"/>
              </a:rPr>
              <a:t> within a sliding window in the </a:t>
            </a:r>
            <a:r>
              <a:rPr lang="en-US" altLang="zh-TW" b="1">
                <a:latin typeface="Times New Roman" panose="02020603050405020304" pitchFamily="18" charset="0"/>
              </a:rPr>
              <a:t>right-to-left order</a:t>
            </a:r>
            <a:r>
              <a:rPr lang="en-US" altLang="zh-TW">
                <a:latin typeface="Times New Roman" panose="02020603050405020304" pitchFamily="18" charset="0"/>
              </a:rPr>
              <a:t>.</a:t>
            </a:r>
          </a:p>
          <a:p>
            <a:pPr>
              <a:defRPr/>
            </a:pPr>
            <a:endParaRPr lang="en-US" altLang="zh-TW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TW">
                <a:latin typeface="Times New Roman" panose="02020603050405020304" pitchFamily="18" charset="0"/>
              </a:rPr>
              <a:t>The </a:t>
            </a:r>
            <a:r>
              <a:rPr lang="en-US" altLang="zh-TW" b="1">
                <a:latin typeface="Times New Roman" panose="02020603050405020304" pitchFamily="18" charset="0"/>
              </a:rPr>
              <a:t>bad character rule</a:t>
            </a:r>
            <a:r>
              <a:rPr lang="en-US" altLang="zh-TW">
                <a:latin typeface="Times New Roman" panose="02020603050405020304" pitchFamily="18" charset="0"/>
              </a:rPr>
              <a:t> and </a:t>
            </a:r>
            <a:r>
              <a:rPr lang="en-US" altLang="zh-TW" b="1">
                <a:latin typeface="Times New Roman" panose="02020603050405020304" pitchFamily="18" charset="0"/>
              </a:rPr>
              <a:t>good suffix rule</a:t>
            </a:r>
            <a:r>
              <a:rPr lang="en-US" altLang="zh-TW">
                <a:latin typeface="Times New Roman" panose="02020603050405020304" pitchFamily="18" charset="0"/>
              </a:rPr>
              <a:t> are used to determine the movement of sliding window.</a:t>
            </a:r>
          </a:p>
          <a:p>
            <a:pPr>
              <a:defRPr/>
            </a:pPr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5.3 Suffix Function Implementation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23" name="Group 133"/>
          <p:cNvGraphicFramePr>
            <a:graphicFrameLocks noGrp="1"/>
          </p:cNvGraphicFramePr>
          <p:nvPr/>
        </p:nvGraphicFramePr>
        <p:xfrm>
          <a:off x="1070110" y="1040850"/>
          <a:ext cx="6911975" cy="518411"/>
        </p:xfrm>
        <a:graphic>
          <a:graphicData uri="http://schemas.openxmlformats.org/drawingml/2006/table">
            <a:tbl>
              <a:tblPr/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4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133"/>
          <p:cNvGraphicFramePr>
            <a:graphicFrameLocks noGrp="1"/>
          </p:cNvGraphicFramePr>
          <p:nvPr/>
        </p:nvGraphicFramePr>
        <p:xfrm>
          <a:off x="1052847" y="2307613"/>
          <a:ext cx="6911975" cy="518411"/>
        </p:xfrm>
        <a:graphic>
          <a:graphicData uri="http://schemas.openxmlformats.org/drawingml/2006/table">
            <a:tbl>
              <a:tblPr/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4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b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554125"/>
              </p:ext>
            </p:extLst>
          </p:nvPr>
        </p:nvGraphicFramePr>
        <p:xfrm>
          <a:off x="978400" y="4800534"/>
          <a:ext cx="6911975" cy="518411"/>
        </p:xfrm>
        <a:graphic>
          <a:graphicData uri="http://schemas.openxmlformats.org/drawingml/2006/table">
            <a:tbl>
              <a:tblPr/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5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4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d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b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864833" y="67151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339061" y="64439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j+1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321798" y="185925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j+1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289627" y="4450519"/>
            <a:ext cx="49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j+1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7555625" y="18592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7479665" y="4431202"/>
            <a:ext cx="66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graphicFrame>
        <p:nvGraphicFramePr>
          <p:cNvPr id="34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681684"/>
              </p:ext>
            </p:extLst>
          </p:nvPr>
        </p:nvGraphicFramePr>
        <p:xfrm>
          <a:off x="1029131" y="3662877"/>
          <a:ext cx="6911975" cy="518411"/>
        </p:xfrm>
        <a:graphic>
          <a:graphicData uri="http://schemas.openxmlformats.org/drawingml/2006/table">
            <a:tbl>
              <a:tblPr/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4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b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4289627" y="324433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j+1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479665" y="32824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44236" y="230208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）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44235" y="291313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222672" y="1115389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f’(j+1)=m+1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8278090" y="2382152"/>
            <a:ext cx="112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f’(j)=m+1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222672" y="3518212"/>
            <a:ext cx="81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f’(j)=1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222672" y="4620125"/>
            <a:ext cx="2220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 ac == bd,</a:t>
            </a:r>
          </a:p>
          <a:p>
            <a:r>
              <a:rPr lang="en-US" altLang="zh-CN" dirty="0"/>
              <a:t>Then c = b</a:t>
            </a:r>
          </a:p>
          <a:p>
            <a:r>
              <a:rPr lang="en-US" altLang="zh-CN" dirty="0"/>
              <a:t>Then f’(j+1) != m+1,</a:t>
            </a:r>
          </a:p>
          <a:p>
            <a:r>
              <a:rPr lang="en-US" altLang="zh-CN" dirty="0"/>
              <a:t>This is a conflict!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102913" y="1400355"/>
            <a:ext cx="3386592" cy="3584557"/>
            <a:chOff x="3195379" y="590754"/>
            <a:chExt cx="2539944" cy="2688418"/>
          </a:xfrm>
        </p:grpSpPr>
        <p:grpSp>
          <p:nvGrpSpPr>
            <p:cNvPr id="27" name="组合 26"/>
            <p:cNvGrpSpPr/>
            <p:nvPr/>
          </p:nvGrpSpPr>
          <p:grpSpPr>
            <a:xfrm>
              <a:off x="3195379" y="590754"/>
              <a:ext cx="2539944" cy="2688418"/>
              <a:chOff x="6641782" y="587469"/>
              <a:chExt cx="460057" cy="486950"/>
            </a:xfrm>
          </p:grpSpPr>
          <p:sp>
            <p:nvSpPr>
              <p:cNvPr id="29" name="任意多边形: 形状 28"/>
              <p:cNvSpPr/>
              <p:nvPr/>
            </p:nvSpPr>
            <p:spPr>
              <a:xfrm>
                <a:off x="6641782" y="614362"/>
                <a:ext cx="460057" cy="460057"/>
              </a:xfrm>
              <a:custGeom>
                <a:avLst/>
                <a:gdLst>
                  <a:gd name="connsiteX0" fmla="*/ 419100 w 838200"/>
                  <a:gd name="connsiteY0" fmla="*/ 0 h 838200"/>
                  <a:gd name="connsiteX1" fmla="*/ 838200 w 838200"/>
                  <a:gd name="connsiteY1" fmla="*/ 419100 h 838200"/>
                  <a:gd name="connsiteX2" fmla="*/ 419100 w 838200"/>
                  <a:gd name="connsiteY2" fmla="*/ 838200 h 838200"/>
                  <a:gd name="connsiteX3" fmla="*/ 0 w 838200"/>
                  <a:gd name="connsiteY3" fmla="*/ 419100 h 838200"/>
                  <a:gd name="connsiteX4" fmla="*/ 334637 w 838200"/>
                  <a:gd name="connsiteY4" fmla="*/ 8515 h 838200"/>
                  <a:gd name="connsiteX5" fmla="*/ 341202 w 838200"/>
                  <a:gd name="connsiteY5" fmla="*/ 7853 h 838200"/>
                  <a:gd name="connsiteX6" fmla="*/ 341202 w 838200"/>
                  <a:gd name="connsiteY6" fmla="*/ 25162 h 838200"/>
                  <a:gd name="connsiteX7" fmla="*/ 338125 w 838200"/>
                  <a:gd name="connsiteY7" fmla="*/ 25472 h 838200"/>
                  <a:gd name="connsiteX8" fmla="*/ 17309 w 838200"/>
                  <a:gd name="connsiteY8" fmla="*/ 419100 h 838200"/>
                  <a:gd name="connsiteX9" fmla="*/ 419100 w 838200"/>
                  <a:gd name="connsiteY9" fmla="*/ 820891 h 838200"/>
                  <a:gd name="connsiteX10" fmla="*/ 820891 w 838200"/>
                  <a:gd name="connsiteY10" fmla="*/ 419100 h 838200"/>
                  <a:gd name="connsiteX11" fmla="*/ 419100 w 838200"/>
                  <a:gd name="connsiteY11" fmla="*/ 17309 h 838200"/>
                  <a:gd name="connsiteX12" fmla="*/ 419092 w 838200"/>
                  <a:gd name="connsiteY12" fmla="*/ 17310 h 838200"/>
                  <a:gd name="connsiteX13" fmla="*/ 419092 w 838200"/>
                  <a:gd name="connsiteY13" fmla="*/ 1 h 83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38200" h="838200">
                    <a:moveTo>
                      <a:pt x="419100" y="0"/>
                    </a:moveTo>
                    <a:cubicBezTo>
                      <a:pt x="650563" y="0"/>
                      <a:pt x="838200" y="187637"/>
                      <a:pt x="838200" y="419100"/>
                    </a:cubicBezTo>
                    <a:cubicBezTo>
                      <a:pt x="838200" y="650563"/>
                      <a:pt x="650563" y="838200"/>
                      <a:pt x="419100" y="838200"/>
                    </a:cubicBezTo>
                    <a:cubicBezTo>
                      <a:pt x="187637" y="838200"/>
                      <a:pt x="0" y="650563"/>
                      <a:pt x="0" y="419100"/>
                    </a:cubicBezTo>
                    <a:cubicBezTo>
                      <a:pt x="0" y="216570"/>
                      <a:pt x="143660" y="47594"/>
                      <a:pt x="334637" y="8515"/>
                    </a:cubicBezTo>
                    <a:lnTo>
                      <a:pt x="341202" y="7853"/>
                    </a:lnTo>
                    <a:lnTo>
                      <a:pt x="341202" y="25162"/>
                    </a:lnTo>
                    <a:lnTo>
                      <a:pt x="338125" y="25472"/>
                    </a:lnTo>
                    <a:cubicBezTo>
                      <a:pt x="155036" y="62938"/>
                      <a:pt x="17309" y="224935"/>
                      <a:pt x="17309" y="419100"/>
                    </a:cubicBezTo>
                    <a:cubicBezTo>
                      <a:pt x="17309" y="641003"/>
                      <a:pt x="197197" y="820891"/>
                      <a:pt x="419100" y="820891"/>
                    </a:cubicBezTo>
                    <a:cubicBezTo>
                      <a:pt x="641003" y="820891"/>
                      <a:pt x="820891" y="641003"/>
                      <a:pt x="820891" y="419100"/>
                    </a:cubicBezTo>
                    <a:cubicBezTo>
                      <a:pt x="820891" y="197197"/>
                      <a:pt x="641003" y="17309"/>
                      <a:pt x="419100" y="17309"/>
                    </a:cubicBezTo>
                    <a:lnTo>
                      <a:pt x="419092" y="17310"/>
                    </a:lnTo>
                    <a:lnTo>
                      <a:pt x="419092" y="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13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90">
                  <a:solidFill>
                    <a:srgbClr val="00206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6840854" y="587469"/>
                <a:ext cx="61912" cy="619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90" dirty="0">
                  <a:solidFill>
                    <a:srgbClr val="00206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810613" y="664991"/>
              <a:ext cx="483829" cy="3418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90">
                <a:solidFill>
                  <a:srgbClr val="00206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487807" y="2014343"/>
            <a:ext cx="461679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0" dirty="0">
                <a:solidFill>
                  <a:srgbClr val="002060"/>
                </a:solidFill>
                <a:cs typeface="+mn-ea"/>
                <a:sym typeface="+mn-lt"/>
              </a:rPr>
              <a:t>6</a:t>
            </a:r>
            <a:endParaRPr lang="zh-CN" altLang="en-US" sz="160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32" name="TextBox 60"/>
          <p:cNvSpPr txBox="1"/>
          <p:nvPr/>
        </p:nvSpPr>
        <p:spPr>
          <a:xfrm>
            <a:off x="4568190" y="2248404"/>
            <a:ext cx="6406117" cy="441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176655">
              <a:lnSpc>
                <a:spcPct val="150000"/>
              </a:lnSpc>
            </a:pPr>
            <a:r>
              <a:rPr lang="en-US" altLang="zh-CN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the suffix function?</a:t>
            </a:r>
          </a:p>
          <a:p>
            <a:pPr algn="ctr" defTabSz="1176655">
              <a:lnSpc>
                <a:spcPct val="150000"/>
              </a:lnSpc>
            </a:pPr>
            <a:endParaRPr lang="en-US" altLang="zh-C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ctr" defTabSz="1176655">
              <a:lnSpc>
                <a:spcPct val="150000"/>
              </a:lnSpc>
            </a:pPr>
            <a:endParaRPr lang="en-US" altLang="zh-C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ctr" defTabSz="1176655">
              <a:lnSpc>
                <a:spcPct val="150000"/>
              </a:lnSpc>
            </a:pPr>
            <a:endParaRPr lang="en-US" altLang="zh-CN" sz="4000" spc="4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2102"/>
            <a:ext cx="5947038" cy="707886"/>
            <a:chOff x="0" y="543361"/>
            <a:chExt cx="3370216" cy="81993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0" y="543361"/>
              <a:ext cx="3291245" cy="819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6.1 The aim and method of using suffix function function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91414" y="1885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805692" y="4216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1054" y="796858"/>
            <a:ext cx="7377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Aim: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b="1" dirty="0">
                <a:latin typeface="Times New Roman" charset="0"/>
              </a:rPr>
              <a:t>kill two birds with one arrow</a:t>
            </a:r>
            <a:r>
              <a:rPr lang="en-US" altLang="zh-CN" b="1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Reduce complexity to apply good suffix rule1 and good suffix rule2; 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               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1054" y="1936564"/>
            <a:ext cx="952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Method: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Step 1: use the suffix function to </a:t>
            </a:r>
            <a:r>
              <a:rPr lang="en-US" altLang="zh-CN" b="1" dirty="0"/>
              <a:t>get good suffix rule1 info(gs1) </a:t>
            </a:r>
            <a:r>
              <a:rPr lang="en-US" altLang="zh-CN" dirty="0"/>
              <a:t>and corresponding G’ (m – gs1);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Step 2: use the suffix function to </a:t>
            </a:r>
            <a:r>
              <a:rPr lang="en-US" altLang="zh-CN" b="1" dirty="0"/>
              <a:t>get good suffix rule2 info(gs2) </a:t>
            </a:r>
            <a:r>
              <a:rPr lang="en-US" altLang="zh-CN" dirty="0"/>
              <a:t>and corresponding G’ (m – gs2)</a:t>
            </a:r>
            <a:endParaRPr lang="zh-CN" altLang="en-US" dirty="0"/>
          </a:p>
        </p:txBody>
      </p:sp>
      <p:graphicFrame>
        <p:nvGraphicFramePr>
          <p:cNvPr id="11" name="Group 84"/>
          <p:cNvGraphicFramePr>
            <a:graphicFrameLocks noGrp="1"/>
          </p:cNvGraphicFramePr>
          <p:nvPr/>
        </p:nvGraphicFramePr>
        <p:xfrm>
          <a:off x="1775113" y="3053407"/>
          <a:ext cx="6551613" cy="1889400"/>
        </p:xfrm>
        <a:graphic>
          <a:graphicData uri="http://schemas.openxmlformats.org/drawingml/2006/table">
            <a:tbl>
              <a:tblPr/>
              <a:tblGrid>
                <a:gridCol w="65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j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’</a:t>
                      </a:r>
                      <a:endParaRPr kumimoji="1" lang="zh-TW" altLang="en-US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14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’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710568" y="5266636"/>
            <a:ext cx="9109075" cy="178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TW" sz="2000" dirty="0">
                <a:latin typeface="Times New Roman" panose="02020603050405020304" pitchFamily="18" charset="0"/>
              </a:rPr>
              <a:t>Let </a:t>
            </a:r>
            <a:r>
              <a:rPr lang="en-US" altLang="zh-TW" sz="2000" i="1" dirty="0">
                <a:latin typeface="Times New Roman" panose="02020603050405020304" pitchFamily="18" charset="0"/>
              </a:rPr>
              <a:t>G</a:t>
            </a:r>
            <a:r>
              <a:rPr lang="zh-TW" altLang="en-US" sz="2000" i="1" dirty="0">
                <a:latin typeface="Times New Roman" panose="02020603050405020304" pitchFamily="18" charset="0"/>
              </a:rPr>
              <a:t>’</a:t>
            </a:r>
            <a:r>
              <a:rPr lang="en-US" altLang="zh-TW" sz="2000" dirty="0">
                <a:latin typeface="Times New Roman" panose="02020603050405020304" pitchFamily="18" charset="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</a:rPr>
              <a:t>j</a:t>
            </a:r>
            <a:r>
              <a:rPr lang="en-US" altLang="zh-TW" sz="2000" dirty="0">
                <a:latin typeface="Times New Roman" panose="02020603050405020304" pitchFamily="18" charset="0"/>
              </a:rPr>
              <a:t>), 1≦</a:t>
            </a:r>
            <a:r>
              <a:rPr lang="en-US" altLang="zh-TW" sz="2000" i="1" dirty="0">
                <a:latin typeface="Times New Roman" panose="02020603050405020304" pitchFamily="18" charset="0"/>
              </a:rPr>
              <a:t>j</a:t>
            </a:r>
            <a:r>
              <a:rPr lang="en-US" altLang="zh-TW" sz="2000" dirty="0">
                <a:latin typeface="Times New Roman" panose="02020603050405020304" pitchFamily="18" charset="0"/>
              </a:rPr>
              <a:t>≦</a:t>
            </a:r>
            <a:r>
              <a:rPr lang="en-US" altLang="zh-TW" sz="2000" i="1" dirty="0">
                <a:latin typeface="Times New Roman" panose="02020603050405020304" pitchFamily="18" charset="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</a:rPr>
              <a:t>, to be the </a:t>
            </a:r>
            <a:r>
              <a:rPr lang="en-US" altLang="zh-TW" sz="2000" b="1" dirty="0">
                <a:latin typeface="Times New Roman" panose="02020603050405020304" pitchFamily="18" charset="0"/>
              </a:rPr>
              <a:t>largest number of shifts by good suffix rules</a:t>
            </a:r>
            <a:r>
              <a:rPr lang="en-US" altLang="zh-TW" sz="2000" dirty="0">
                <a:latin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TW" sz="2000" dirty="0">
                <a:latin typeface="Times New Roman" panose="02020603050405020304" pitchFamily="18" charset="0"/>
              </a:rPr>
              <a:t>First, we set </a:t>
            </a:r>
            <a:r>
              <a:rPr lang="en-US" altLang="zh-TW" sz="2000" i="1" dirty="0">
                <a:latin typeface="Times New Roman" panose="02020603050405020304" pitchFamily="18" charset="0"/>
              </a:rPr>
              <a:t>G</a:t>
            </a:r>
            <a:r>
              <a:rPr lang="zh-TW" altLang="en-US" sz="2000" i="1" dirty="0">
                <a:latin typeface="Times New Roman" panose="02020603050405020304" pitchFamily="18" charset="0"/>
              </a:rPr>
              <a:t>’</a:t>
            </a:r>
            <a:r>
              <a:rPr lang="en-US" altLang="zh-TW" sz="2000" dirty="0">
                <a:latin typeface="Times New Roman" panose="02020603050405020304" pitchFamily="18" charset="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</a:rPr>
              <a:t>j</a:t>
            </a:r>
            <a:r>
              <a:rPr lang="en-US" altLang="zh-TW" sz="2000" dirty="0">
                <a:latin typeface="Times New Roman" panose="02020603050405020304" pitchFamily="18" charset="0"/>
              </a:rPr>
              <a:t>) to zeros as their initializations.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2102"/>
            <a:ext cx="6167043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6.2 How to get gs1 info using suffix function ?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91414" y="2835957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7090" y="568008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Conclusion</a:t>
            </a:r>
            <a:endParaRPr lang="zh-CN" altLang="en-US" dirty="0"/>
          </a:p>
        </p:txBody>
      </p:sp>
      <p:graphicFrame>
        <p:nvGraphicFramePr>
          <p:cNvPr id="11" name="Group 330"/>
          <p:cNvGraphicFramePr>
            <a:graphicFrameLocks noGrp="1"/>
          </p:cNvGraphicFramePr>
          <p:nvPr/>
        </p:nvGraphicFramePr>
        <p:xfrm>
          <a:off x="882665" y="3364739"/>
          <a:ext cx="9407138" cy="518204"/>
        </p:xfrm>
        <a:graphic>
          <a:graphicData uri="http://schemas.openxmlformats.org/drawingml/2006/table">
            <a:tbl>
              <a:tblPr/>
              <a:tblGrid>
                <a:gridCol w="501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6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5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6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1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335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b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E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</a:rPr>
                        <a:t> 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330"/>
          <p:cNvGraphicFramePr>
            <a:graphicFrameLocks noGrp="1"/>
          </p:cNvGraphicFramePr>
          <p:nvPr/>
        </p:nvGraphicFramePr>
        <p:xfrm>
          <a:off x="83333" y="2295101"/>
          <a:ext cx="10154593" cy="530084"/>
        </p:xfrm>
        <a:graphic>
          <a:graphicData uri="http://schemas.openxmlformats.org/drawingml/2006/table">
            <a:tbl>
              <a:tblPr/>
              <a:tblGrid>
                <a:gridCol w="488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0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6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08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</a:rPr>
                        <a:t> 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D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911612" y="1957544"/>
            <a:ext cx="138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 = f’(j) - 1   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454453" y="3030131"/>
            <a:ext cx="1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7898868" y="3016069"/>
            <a:ext cx="59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f’(j)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437686" y="3030131"/>
            <a:ext cx="30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    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89581" y="153755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Proof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981853" y="741640"/>
            <a:ext cx="104589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/>
              <a:t>We scan from right to left</a:t>
            </a:r>
            <a:r>
              <a:rPr lang="en-US" altLang="zh-TW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position j, denote f’(j) – 1 as t,</a:t>
            </a:r>
          </a:p>
          <a:p>
            <a:r>
              <a:rPr lang="en-US" altLang="zh-CN" dirty="0"/>
              <a:t> if P[j] != P[t] and gs1(t) not assigned, then we could have:</a:t>
            </a:r>
          </a:p>
          <a:p>
            <a:r>
              <a:rPr lang="en-US" altLang="zh-CN" dirty="0"/>
              <a:t>             gs1(t) = j + (m – t ) = j + (m – (f’(j) – 1)) = j + m – f’(j) + 1</a:t>
            </a:r>
          </a:p>
          <a:p>
            <a:r>
              <a:rPr lang="en-US" altLang="zh-CN" dirty="0"/>
              <a:t>             G’(t) = m – max{gs1(t), gs2(t)} = m – gs1(t) = f’(j) – 1 - j </a:t>
            </a:r>
          </a:p>
          <a:p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731341" y="2961837"/>
            <a:ext cx="87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gs1(t)</a:t>
            </a:r>
            <a:endParaRPr lang="zh-CN" altLang="en-US" b="1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6167043" y="3882943"/>
            <a:ext cx="0" cy="6821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0129841" y="3882943"/>
            <a:ext cx="0" cy="6821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167043" y="4232876"/>
            <a:ext cx="395134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974693" y="4295980"/>
            <a:ext cx="7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G’(t)</a:t>
            </a:r>
            <a:endParaRPr lang="zh-CN" altLang="en-US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1127128" y="4979261"/>
            <a:ext cx="89182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First, we prove that gs1(t) is equal to the end position of the prefix E:</a:t>
            </a:r>
          </a:p>
          <a:p>
            <a:pPr marL="342900" indent="-342900">
              <a:buAutoNum type="arabicParenR"/>
            </a:pPr>
            <a:r>
              <a:rPr lang="en-US" altLang="zh-CN" dirty="0"/>
              <a:t>When text string T and pattern string P are mismatched at t,  we have: D = F, a!=c;</a:t>
            </a:r>
          </a:p>
          <a:p>
            <a:r>
              <a:rPr lang="en-US" altLang="zh-CN" dirty="0"/>
              <a:t>      if P[j] != P[t], then </a:t>
            </a:r>
            <a:r>
              <a:rPr lang="en-US" altLang="zh-CN" b="1" dirty="0"/>
              <a:t>b != c</a:t>
            </a:r>
            <a:r>
              <a:rPr lang="en-US" altLang="zh-CN" dirty="0"/>
              <a:t>; according to the meaning of f’ function, we have E = F;</a:t>
            </a:r>
          </a:p>
          <a:p>
            <a:r>
              <a:rPr lang="en-US" altLang="zh-CN" b="1" dirty="0"/>
              <a:t>      D = F , E = F, then we have E = D; </a:t>
            </a:r>
          </a:p>
          <a:p>
            <a:r>
              <a:rPr lang="en-US" altLang="zh-CN" dirty="0"/>
              <a:t>       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2102"/>
            <a:ext cx="6167043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6.2 How to get gs1 info using suffix function ?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91414" y="1885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805692" y="4216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9" name="TextBox 56"/>
          <p:cNvSpPr txBox="1"/>
          <p:nvPr/>
        </p:nvSpPr>
        <p:spPr>
          <a:xfrm>
            <a:off x="7805692" y="4216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graphicFrame>
        <p:nvGraphicFramePr>
          <p:cNvPr id="11" name="Group 330"/>
          <p:cNvGraphicFramePr>
            <a:graphicFrameLocks noGrp="1"/>
          </p:cNvGraphicFramePr>
          <p:nvPr/>
        </p:nvGraphicFramePr>
        <p:xfrm>
          <a:off x="789019" y="1885373"/>
          <a:ext cx="9407138" cy="518411"/>
        </p:xfrm>
        <a:graphic>
          <a:graphicData uri="http://schemas.openxmlformats.org/drawingml/2006/table">
            <a:tbl>
              <a:tblPr/>
              <a:tblGrid>
                <a:gridCol w="501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1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4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H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 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330"/>
          <p:cNvGraphicFramePr>
            <a:graphicFrameLocks noGrp="1"/>
          </p:cNvGraphicFramePr>
          <p:nvPr/>
        </p:nvGraphicFramePr>
        <p:xfrm>
          <a:off x="789019" y="1367169"/>
          <a:ext cx="9407138" cy="518204"/>
        </p:xfrm>
        <a:graphic>
          <a:graphicData uri="http://schemas.openxmlformats.org/drawingml/2006/table">
            <a:tbl>
              <a:tblPr/>
              <a:tblGrid>
                <a:gridCol w="501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6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5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6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1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335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b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E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</a:rPr>
                        <a:t> 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330"/>
          <p:cNvGraphicFramePr>
            <a:graphicFrameLocks noGrp="1"/>
          </p:cNvGraphicFramePr>
          <p:nvPr/>
        </p:nvGraphicFramePr>
        <p:xfrm>
          <a:off x="41564" y="689210"/>
          <a:ext cx="10154593" cy="518204"/>
        </p:xfrm>
        <a:graphic>
          <a:graphicData uri="http://schemas.openxmlformats.org/drawingml/2006/table">
            <a:tbl>
              <a:tblPr/>
              <a:tblGrid>
                <a:gridCol w="488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0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6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45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</a:rPr>
                        <a:t> 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D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09911" y="2966287"/>
            <a:ext cx="10334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have to ensure </a:t>
            </a:r>
            <a:r>
              <a:rPr lang="en-US" altLang="zh-CN" b="1" dirty="0"/>
              <a:t>the end of E is the most right position in P that matches the suffix D</a:t>
            </a:r>
            <a:r>
              <a:rPr lang="en-US" altLang="zh-CN" dirty="0"/>
              <a:t>, we can suppose there is a righter position that matches D: the end of H, but since we scan from right to left, if H exists, the gs1(t) must has been assigned, so this is a conflict.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3935" y="4505613"/>
            <a:ext cx="10428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2) Then we prove gs1(t) &gt;= gs2(t):</a:t>
            </a:r>
          </a:p>
          <a:p>
            <a:r>
              <a:rPr lang="en-US" altLang="zh-CN" dirty="0"/>
              <a:t>     gs1(t) means we could find full matched suffix, gs2(t) we can only find partially matched suffix,</a:t>
            </a:r>
          </a:p>
          <a:p>
            <a:r>
              <a:rPr lang="en-US" altLang="zh-CN" dirty="0"/>
              <a:t>     so gs1(t) &gt;= gs2(t);</a:t>
            </a:r>
          </a:p>
          <a:p>
            <a:r>
              <a:rPr lang="en-US" altLang="zh-CN" b="1" dirty="0"/>
              <a:t>     thus for those t whose gs1(t) have been assigned, there is no need to update its G’(t).</a:t>
            </a:r>
            <a:endParaRPr lang="zh-CN" altLang="en-US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3893128" y="24574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r>
              <a:rPr lang="zh-CN" altLang="en-US" dirty="0"/>
              <a:t>’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2102"/>
            <a:ext cx="6167043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6.2 How to get gs1 info using suffix function ?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16" name="Group 4"/>
          <p:cNvGraphicFramePr>
            <a:graphicFrameLocks noGrp="1"/>
          </p:cNvGraphicFramePr>
          <p:nvPr/>
        </p:nvGraphicFramePr>
        <p:xfrm>
          <a:off x="1962150" y="1235797"/>
          <a:ext cx="6551613" cy="1889400"/>
        </p:xfrm>
        <a:graphic>
          <a:graphicData uri="http://schemas.openxmlformats.org/drawingml/2006/table">
            <a:tbl>
              <a:tblPr/>
              <a:tblGrid>
                <a:gridCol w="65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704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j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9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4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’</a:t>
                      </a:r>
                      <a:endParaRPr kumimoji="1" lang="zh-TW" altLang="en-US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14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4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’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68206" y="717476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1029855" y="3429000"/>
            <a:ext cx="8416202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360680" indent="-360680"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1pPr>
            <a:lvl2pPr marL="539750"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9pPr>
          </a:lstStyle>
          <a:p>
            <a:pPr>
              <a:buClr>
                <a:schemeClr val="hlink"/>
              </a:buClr>
              <a:buFont typeface="Wingdings" panose="05000000000000000000" charset="0"/>
              <a:buChar char="Ø"/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When </a:t>
            </a:r>
            <a:r>
              <a:rPr lang="en-US" altLang="zh-TW" i="1" dirty="0">
                <a:latin typeface="Times New Roman" panose="02020603050405020304" pitchFamily="18" charset="0"/>
              </a:rPr>
              <a:t>j</a:t>
            </a:r>
            <a:r>
              <a:rPr lang="en-US" altLang="zh-TW" dirty="0">
                <a:latin typeface="Times New Roman" panose="02020603050405020304" pitchFamily="18" charset="0"/>
              </a:rPr>
              <a:t>=12, </a:t>
            </a:r>
            <a:r>
              <a:rPr lang="en-US" altLang="zh-TW" i="1" dirty="0">
                <a:latin typeface="Times New Roman" panose="02020603050405020304" pitchFamily="18" charset="0"/>
              </a:rPr>
              <a:t>t</a:t>
            </a:r>
            <a:r>
              <a:rPr lang="en-US" altLang="zh-TW" dirty="0">
                <a:latin typeface="Times New Roman" panose="02020603050405020304" pitchFamily="18" charset="0"/>
              </a:rPr>
              <a:t>=13.  </a:t>
            </a:r>
            <a:r>
              <a:rPr lang="en-US" altLang="zh-TW" i="1" dirty="0">
                <a:latin typeface="Times New Roman" panose="02020603050405020304" pitchFamily="18" charset="0"/>
              </a:rPr>
              <a:t>t </a:t>
            </a:r>
            <a:r>
              <a:rPr lang="en-US" altLang="zh-TW" dirty="0">
                <a:latin typeface="Times New Roman" panose="02020603050405020304" pitchFamily="18" charset="0"/>
              </a:rPr>
              <a:t>&gt; </a:t>
            </a:r>
            <a:r>
              <a:rPr lang="en-US" altLang="zh-TW" i="1" dirty="0">
                <a:latin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</a:rPr>
              <a:t>.</a:t>
            </a:r>
          </a:p>
          <a:p>
            <a:pPr>
              <a:buClr>
                <a:schemeClr val="hlink"/>
              </a:buClr>
              <a:buFont typeface="Wingdings" panose="05000000000000000000" charset="0"/>
              <a:buChar char="Ø"/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When </a:t>
            </a:r>
            <a:r>
              <a:rPr lang="en-US" altLang="zh-TW" i="1" dirty="0">
                <a:latin typeface="Times New Roman" panose="02020603050405020304" pitchFamily="18" charset="0"/>
              </a:rPr>
              <a:t>j</a:t>
            </a:r>
            <a:r>
              <a:rPr lang="en-US" altLang="zh-TW" dirty="0">
                <a:latin typeface="Times New Roman" panose="02020603050405020304" pitchFamily="18" charset="0"/>
              </a:rPr>
              <a:t>=11, </a:t>
            </a:r>
            <a:r>
              <a:rPr lang="en-US" altLang="zh-TW" i="1" dirty="0">
                <a:latin typeface="Times New Roman" panose="02020603050405020304" pitchFamily="18" charset="0"/>
              </a:rPr>
              <a:t>t</a:t>
            </a:r>
            <a:r>
              <a:rPr lang="en-US" altLang="zh-TW" dirty="0">
                <a:latin typeface="Times New Roman" panose="02020603050405020304" pitchFamily="18" charset="0"/>
              </a:rPr>
              <a:t>=12. </a:t>
            </a:r>
            <a:r>
              <a:rPr lang="en-US" altLang="zh-TW" sz="1800" b="1" dirty="0"/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Since 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baseline="-25000" dirty="0">
                <a:latin typeface="Times New Roman" panose="02020603050405020304" pitchFamily="18" charset="0"/>
              </a:rPr>
              <a:t>11</a:t>
            </a:r>
            <a:r>
              <a:rPr lang="en-US" altLang="zh-TW" dirty="0">
                <a:latin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</a:rPr>
              <a:t>‘</a:t>
            </a:r>
            <a:r>
              <a:rPr lang="en-US" altLang="zh-TW" dirty="0">
                <a:latin typeface="Times New Roman" panose="02020603050405020304" pitchFamily="18" charset="0"/>
              </a:rPr>
              <a:t>C</a:t>
            </a:r>
            <a:r>
              <a:rPr lang="zh-TW" altLang="en-US" dirty="0">
                <a:latin typeface="Times New Roman" panose="02020603050405020304" pitchFamily="18" charset="0"/>
              </a:rPr>
              <a:t>’</a:t>
            </a:r>
            <a:r>
              <a:rPr lang="en-US" altLang="zh-TW" dirty="0">
                <a:latin typeface="Times New Roman" panose="02020603050405020304" pitchFamily="18" charset="0"/>
              </a:rPr>
              <a:t>≠ </a:t>
            </a:r>
            <a:r>
              <a:rPr lang="zh-TW" altLang="en-US" dirty="0">
                <a:latin typeface="Times New Roman" panose="02020603050405020304" pitchFamily="18" charset="0"/>
              </a:rPr>
              <a:t>‘</a:t>
            </a:r>
            <a:r>
              <a:rPr lang="en-US" altLang="zh-TW" dirty="0">
                <a:latin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</a:rPr>
              <a:t>’</a:t>
            </a:r>
            <a:r>
              <a:rPr lang="en-US" altLang="zh-TW" dirty="0">
                <a:latin typeface="Times New Roman" panose="02020603050405020304" pitchFamily="18" charset="0"/>
              </a:rPr>
              <a:t>= 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baseline="-25000" dirty="0">
                <a:latin typeface="Times New Roman" panose="02020603050405020304" pitchFamily="18" charset="0"/>
              </a:rPr>
              <a:t>12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, </a:t>
            </a:r>
          </a:p>
          <a:p>
            <a:pPr>
              <a:buClr>
                <a:schemeClr val="hlink"/>
              </a:buClr>
              <a:buFont typeface="Wingdings" panose="05000000000000000000" charset="0"/>
              <a:buNone/>
              <a:defRPr/>
            </a:pPr>
            <a:r>
              <a:rPr lang="en-US" altLang="zh-TW" i="1" dirty="0">
                <a:latin typeface="Times New Roman" panose="02020603050405020304" pitchFamily="18" charset="0"/>
              </a:rPr>
              <a:t>    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zh-TW" altLang="en-US" i="1" dirty="0">
                <a:solidFill>
                  <a:srgbClr val="FF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</a:rPr>
              <a:t> = </a:t>
            </a:r>
            <a:r>
              <a:rPr lang="en-US" altLang="zh-TW" i="1" dirty="0">
                <a:latin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</a:rPr>
              <a:t> – max{</a:t>
            </a:r>
            <a:r>
              <a:rPr lang="en-US" altLang="zh-TW" i="1" dirty="0">
                <a:latin typeface="Times New Roman" panose="02020603050405020304" pitchFamily="18" charset="0"/>
              </a:rPr>
              <a:t>gs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t</a:t>
            </a:r>
            <a:r>
              <a:rPr lang="en-US" altLang="zh-TW" dirty="0">
                <a:latin typeface="Times New Roman" panose="02020603050405020304" pitchFamily="18" charset="0"/>
              </a:rPr>
              <a:t>), </a:t>
            </a:r>
            <a:r>
              <a:rPr lang="en-US" altLang="zh-TW" i="1" dirty="0">
                <a:latin typeface="Times New Roman" panose="02020603050405020304" pitchFamily="18" charset="0"/>
              </a:rPr>
              <a:t>gs</a:t>
            </a:r>
            <a:r>
              <a:rPr lang="en-US" altLang="zh-TW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t</a:t>
            </a:r>
            <a:r>
              <a:rPr lang="en-US" altLang="zh-TW" dirty="0">
                <a:latin typeface="Times New Roman" panose="02020603050405020304" pitchFamily="18" charset="0"/>
              </a:rPr>
              <a:t>)} = </a:t>
            </a:r>
            <a:r>
              <a:rPr lang="en-US" altLang="zh-TW" i="1" dirty="0">
                <a:latin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</a:rPr>
              <a:t> –</a:t>
            </a:r>
            <a:r>
              <a:rPr lang="en-US" altLang="zh-TW" i="1" dirty="0">
                <a:latin typeface="Times New Roman" panose="02020603050405020304" pitchFamily="18" charset="0"/>
              </a:rPr>
              <a:t> </a:t>
            </a:r>
            <a:r>
              <a:rPr lang="en-US" altLang="zh-TW" i="1" u="sng" dirty="0">
                <a:latin typeface="Times New Roman" panose="02020603050405020304" pitchFamily="18" charset="0"/>
              </a:rPr>
              <a:t>gs</a:t>
            </a:r>
            <a:r>
              <a:rPr lang="en-US" altLang="zh-TW" u="sng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u="sng" dirty="0">
                <a:latin typeface="Times New Roman" panose="02020603050405020304" pitchFamily="18" charset="0"/>
              </a:rPr>
              <a:t>(</a:t>
            </a:r>
            <a:r>
              <a:rPr lang="en-US" altLang="zh-TW" i="1" u="sng" dirty="0">
                <a:latin typeface="Times New Roman" panose="02020603050405020304" pitchFamily="18" charset="0"/>
              </a:rPr>
              <a:t>t</a:t>
            </a:r>
            <a:r>
              <a:rPr lang="en-US" altLang="zh-TW" u="sng" dirty="0">
                <a:latin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chemeClr val="hlink"/>
              </a:buClr>
              <a:buFont typeface="Wingdings" panose="05000000000000000000" charset="0"/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zh-TW" altLang="en-US" i="1" dirty="0">
                <a:solidFill>
                  <a:srgbClr val="FF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(j) –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i="1" dirty="0">
                <a:solidFill>
                  <a:srgbClr val="FF0000"/>
                </a:solidFill>
              </a:rPr>
              <a:t>–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j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</a:p>
          <a:p>
            <a:pPr>
              <a:buClr>
                <a:schemeClr val="hlink"/>
              </a:buClr>
              <a:buFont typeface="Wingdings" panose="05000000000000000000" charset="0"/>
              <a:buNone/>
              <a:defRPr/>
            </a:pPr>
            <a:r>
              <a:rPr lang="en-US" altLang="zh-TW" sz="1800" b="1" dirty="0"/>
              <a:t>	   </a:t>
            </a:r>
            <a:r>
              <a:rPr lang="en-US" altLang="zh-TW" sz="1800" dirty="0">
                <a:latin typeface="Times New Roman" panose="02020603050405020304" pitchFamily="18" charset="0"/>
              </a:rPr>
              <a:t>=&gt;</a:t>
            </a:r>
            <a:r>
              <a:rPr lang="en-US" altLang="zh-TW" sz="1800" b="1" dirty="0">
                <a:latin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</a:rPr>
              <a:t>G</a:t>
            </a:r>
            <a:r>
              <a:rPr lang="zh-TW" altLang="en-US" i="1" dirty="0">
                <a:latin typeface="Times New Roman" panose="02020603050405020304" pitchFamily="18" charset="0"/>
              </a:rPr>
              <a:t>’</a:t>
            </a:r>
            <a:r>
              <a:rPr lang="en-US" altLang="zh-TW" i="1" dirty="0">
                <a:latin typeface="Times New Roman" panose="02020603050405020304" pitchFamily="18" charset="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</a:rPr>
              <a:t>12</a:t>
            </a:r>
            <a:r>
              <a:rPr lang="en-US" altLang="zh-TW" i="1" dirty="0">
                <a:latin typeface="Times New Roman" panose="02020603050405020304" pitchFamily="18" charset="0"/>
              </a:rPr>
              <a:t>)=</a:t>
            </a:r>
            <a:r>
              <a:rPr lang="en-US" altLang="zh-TW" dirty="0">
                <a:latin typeface="Times New Roman" panose="02020603050405020304" pitchFamily="18" charset="0"/>
              </a:rPr>
              <a:t>13</a:t>
            </a:r>
            <a:r>
              <a:rPr lang="en-US" altLang="zh-TW" i="1" dirty="0">
                <a:latin typeface="Times New Roman" panose="02020603050405020304" pitchFamily="18" charset="0"/>
              </a:rPr>
              <a:t>-</a:t>
            </a:r>
            <a:r>
              <a:rPr lang="en-US" altLang="zh-TW" dirty="0">
                <a:latin typeface="Times New Roman" panose="02020603050405020304" pitchFamily="18" charset="0"/>
              </a:rPr>
              <a:t>1</a:t>
            </a:r>
            <a:r>
              <a:rPr lang="en-US" altLang="zh-TW" i="1" dirty="0">
                <a:latin typeface="Times New Roman" panose="02020603050405020304" pitchFamily="18" charset="0"/>
              </a:rPr>
              <a:t>-</a:t>
            </a:r>
            <a:r>
              <a:rPr lang="en-US" altLang="zh-TW" dirty="0">
                <a:latin typeface="Times New Roman" panose="02020603050405020304" pitchFamily="18" charset="0"/>
              </a:rPr>
              <a:t>11</a:t>
            </a:r>
            <a:r>
              <a:rPr lang="en-US" altLang="zh-TW" i="1" dirty="0">
                <a:latin typeface="Times New Roman" panose="02020603050405020304" pitchFamily="18" charset="0"/>
              </a:rPr>
              <a:t>=</a:t>
            </a:r>
            <a:r>
              <a:rPr lang="en-US" altLang="zh-TW" sz="1800" dirty="0"/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 1.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2102"/>
            <a:ext cx="6167043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6.2 How to get gs1 info using suffix function ?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46662" y="2973532"/>
            <a:ext cx="8640762" cy="2678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60680" indent="-360680"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1pPr>
            <a:lvl2pPr marL="539750"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9pPr>
          </a:lstStyle>
          <a:p>
            <a:pPr>
              <a:buClr>
                <a:schemeClr val="hlink"/>
              </a:buClr>
              <a:buFont typeface="Wingdings" panose="05000000000000000000" charset="0"/>
              <a:buChar char="Ø"/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When </a:t>
            </a:r>
            <a:r>
              <a:rPr lang="en-US" altLang="zh-TW" i="1" dirty="0">
                <a:latin typeface="Times New Roman" panose="02020603050405020304" pitchFamily="18" charset="0"/>
              </a:rPr>
              <a:t>j</a:t>
            </a:r>
            <a:r>
              <a:rPr lang="en-US" altLang="zh-TW" dirty="0">
                <a:latin typeface="Times New Roman" panose="02020603050405020304" pitchFamily="18" charset="0"/>
              </a:rPr>
              <a:t>=10, </a:t>
            </a:r>
            <a:r>
              <a:rPr lang="en-US" altLang="zh-TW" i="1" dirty="0">
                <a:latin typeface="Times New Roman" panose="02020603050405020304" pitchFamily="18" charset="0"/>
              </a:rPr>
              <a:t>t</a:t>
            </a:r>
            <a:r>
              <a:rPr lang="en-US" altLang="zh-TW" dirty="0">
                <a:latin typeface="Times New Roman" panose="02020603050405020304" pitchFamily="18" charset="0"/>
              </a:rPr>
              <a:t>=12. Since 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10</a:t>
            </a:r>
            <a:r>
              <a:rPr lang="en-US" altLang="zh-TW" dirty="0">
                <a:latin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</a:rPr>
              <a:t>‘</a:t>
            </a:r>
            <a:r>
              <a:rPr lang="en-US" altLang="zh-TW" dirty="0">
                <a:latin typeface="Times New Roman" panose="02020603050405020304" pitchFamily="18" charset="0"/>
              </a:rPr>
              <a:t>T</a:t>
            </a:r>
            <a:r>
              <a:rPr lang="zh-TW" altLang="en-US" dirty="0">
                <a:latin typeface="Times New Roman" panose="02020603050405020304" pitchFamily="18" charset="0"/>
              </a:rPr>
              <a:t>’</a:t>
            </a:r>
            <a:r>
              <a:rPr lang="en-US" altLang="zh-TW" dirty="0">
                <a:latin typeface="Times New Roman" panose="02020603050405020304" pitchFamily="18" charset="0"/>
              </a:rPr>
              <a:t>≠</a:t>
            </a:r>
            <a:r>
              <a:rPr lang="zh-TW" altLang="en-US" dirty="0">
                <a:latin typeface="Times New Roman" panose="02020603050405020304" pitchFamily="18" charset="0"/>
              </a:rPr>
              <a:t>‘</a:t>
            </a:r>
            <a:r>
              <a:rPr lang="en-US" altLang="zh-TW" dirty="0">
                <a:latin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</a:rPr>
              <a:t>’</a:t>
            </a:r>
            <a:r>
              <a:rPr lang="en-US" altLang="zh-TW" dirty="0">
                <a:latin typeface="Times New Roman" panose="02020603050405020304" pitchFamily="18" charset="0"/>
              </a:rPr>
              <a:t> =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12 </a:t>
            </a:r>
            <a:r>
              <a:rPr lang="en-US" altLang="zh-TW" dirty="0">
                <a:latin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</a:rPr>
              <a:t>G</a:t>
            </a:r>
            <a:r>
              <a:rPr lang="zh-TW" altLang="en-US" i="1" dirty="0">
                <a:latin typeface="Times New Roman" panose="02020603050405020304" pitchFamily="18" charset="0"/>
              </a:rPr>
              <a:t>’</a:t>
            </a:r>
            <a:r>
              <a:rPr lang="en-US" altLang="zh-TW" dirty="0">
                <a:latin typeface="Times New Roman" panose="02020603050405020304" pitchFamily="18" charset="0"/>
              </a:rPr>
              <a:t>(12) ≠0</a:t>
            </a:r>
            <a:r>
              <a:rPr lang="en-US" altLang="zh-TW" i="1" dirty="0">
                <a:latin typeface="Times New Roman" panose="02020603050405020304" pitchFamily="18" charset="0"/>
              </a:rPr>
              <a:t>.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>
              <a:buClr>
                <a:schemeClr val="hlink"/>
              </a:buClr>
              <a:buFont typeface="Wingdings" panose="05000000000000000000" charset="0"/>
              <a:buChar char="Ø"/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When </a:t>
            </a:r>
            <a:r>
              <a:rPr lang="en-US" altLang="zh-TW" i="1" dirty="0">
                <a:latin typeface="Times New Roman" panose="02020603050405020304" pitchFamily="18" charset="0"/>
              </a:rPr>
              <a:t>j</a:t>
            </a:r>
            <a:r>
              <a:rPr lang="en-US" altLang="zh-TW" dirty="0">
                <a:latin typeface="Times New Roman" panose="02020603050405020304" pitchFamily="18" charset="0"/>
              </a:rPr>
              <a:t>=9, </a:t>
            </a:r>
            <a:r>
              <a:rPr lang="en-US" altLang="zh-TW" i="1" dirty="0">
                <a:latin typeface="Times New Roman" panose="02020603050405020304" pitchFamily="18" charset="0"/>
              </a:rPr>
              <a:t>t</a:t>
            </a:r>
            <a:r>
              <a:rPr lang="en-US" altLang="zh-TW" dirty="0">
                <a:latin typeface="Times New Roman" panose="02020603050405020304" pitchFamily="18" charset="0"/>
              </a:rPr>
              <a:t>=12. 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9 </a:t>
            </a:r>
            <a:r>
              <a:rPr lang="en-US" altLang="zh-TW" dirty="0">
                <a:latin typeface="Times New Roman" panose="02020603050405020304" pitchFamily="18" charset="0"/>
              </a:rPr>
              <a:t>= </a:t>
            </a:r>
            <a:r>
              <a:rPr lang="zh-TW" altLang="en-US" dirty="0">
                <a:latin typeface="Times New Roman" panose="02020603050405020304" pitchFamily="18" charset="0"/>
              </a:rPr>
              <a:t>‘</a:t>
            </a:r>
            <a:r>
              <a:rPr lang="en-US" altLang="zh-TW" dirty="0">
                <a:latin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</a:rPr>
              <a:t>’</a:t>
            </a:r>
            <a:r>
              <a:rPr lang="en-US" altLang="zh-TW" dirty="0">
                <a:latin typeface="Times New Roman" panose="02020603050405020304" pitchFamily="18" charset="0"/>
              </a:rPr>
              <a:t> =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12</a:t>
            </a:r>
            <a:r>
              <a:rPr lang="en-US" altLang="zh-TW" dirty="0">
                <a:latin typeface="Times New Roman" panose="02020603050405020304" pitchFamily="18" charset="0"/>
              </a:rPr>
              <a:t>.</a:t>
            </a:r>
            <a:endParaRPr lang="en-US" altLang="zh-TW" i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hlink"/>
              </a:buClr>
              <a:buFont typeface="Wingdings" panose="05000000000000000000" charset="0"/>
              <a:buChar char="Ø"/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When </a:t>
            </a:r>
            <a:r>
              <a:rPr lang="en-US" altLang="zh-TW" i="1" dirty="0">
                <a:latin typeface="Times New Roman" panose="02020603050405020304" pitchFamily="18" charset="0"/>
              </a:rPr>
              <a:t>j</a:t>
            </a:r>
            <a:r>
              <a:rPr lang="en-US" altLang="zh-TW" dirty="0">
                <a:latin typeface="Times New Roman" panose="02020603050405020304" pitchFamily="18" charset="0"/>
              </a:rPr>
              <a:t>=8, </a:t>
            </a:r>
            <a:r>
              <a:rPr lang="en-US" altLang="zh-TW" i="1" dirty="0">
                <a:latin typeface="Times New Roman" panose="02020603050405020304" pitchFamily="18" charset="0"/>
              </a:rPr>
              <a:t>t</a:t>
            </a:r>
            <a:r>
              <a:rPr lang="en-US" altLang="zh-TW" dirty="0">
                <a:latin typeface="Times New Roman" panose="02020603050405020304" pitchFamily="18" charset="0"/>
              </a:rPr>
              <a:t>=11. 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8 </a:t>
            </a:r>
            <a:r>
              <a:rPr lang="en-US" altLang="zh-TW" dirty="0">
                <a:latin typeface="Times New Roman" panose="02020603050405020304" pitchFamily="18" charset="0"/>
              </a:rPr>
              <a:t>= </a:t>
            </a:r>
            <a:r>
              <a:rPr lang="zh-TW" altLang="en-US" dirty="0">
                <a:latin typeface="Times New Roman" panose="02020603050405020304" pitchFamily="18" charset="0"/>
              </a:rPr>
              <a:t>‘</a:t>
            </a:r>
            <a:r>
              <a:rPr lang="en-US" altLang="zh-TW" dirty="0">
                <a:latin typeface="Times New Roman" panose="02020603050405020304" pitchFamily="18" charset="0"/>
              </a:rPr>
              <a:t>C</a:t>
            </a:r>
            <a:r>
              <a:rPr lang="zh-TW" altLang="en-US" dirty="0">
                <a:latin typeface="Times New Roman" panose="02020603050405020304" pitchFamily="18" charset="0"/>
              </a:rPr>
              <a:t>’</a:t>
            </a:r>
            <a:r>
              <a:rPr lang="en-US" altLang="zh-TW" dirty="0">
                <a:latin typeface="Times New Roman" panose="02020603050405020304" pitchFamily="18" charset="0"/>
              </a:rPr>
              <a:t> =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11</a:t>
            </a:r>
            <a:r>
              <a:rPr lang="en-US" altLang="zh-TW" dirty="0">
                <a:latin typeface="Times New Roman" panose="02020603050405020304" pitchFamily="18" charset="0"/>
              </a:rPr>
              <a:t>.</a:t>
            </a:r>
          </a:p>
          <a:p>
            <a:pPr>
              <a:buClr>
                <a:schemeClr val="hlink"/>
              </a:buClr>
              <a:buFont typeface="Wingdings" panose="05000000000000000000" charset="0"/>
              <a:buChar char="Ø"/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When </a:t>
            </a:r>
            <a:r>
              <a:rPr lang="en-US" altLang="zh-TW" i="1" dirty="0">
                <a:latin typeface="Times New Roman" panose="02020603050405020304" pitchFamily="18" charset="0"/>
              </a:rPr>
              <a:t>j</a:t>
            </a:r>
            <a:r>
              <a:rPr lang="en-US" altLang="zh-TW" dirty="0">
                <a:latin typeface="Times New Roman" panose="02020603050405020304" pitchFamily="18" charset="0"/>
              </a:rPr>
              <a:t>=7, </a:t>
            </a:r>
            <a:r>
              <a:rPr lang="en-US" altLang="zh-TW" i="1" dirty="0">
                <a:latin typeface="Times New Roman" panose="02020603050405020304" pitchFamily="18" charset="0"/>
              </a:rPr>
              <a:t>t</a:t>
            </a:r>
            <a:r>
              <a:rPr lang="en-US" altLang="zh-TW" dirty="0">
                <a:latin typeface="Times New Roman" panose="02020603050405020304" pitchFamily="18" charset="0"/>
              </a:rPr>
              <a:t>=10. 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7 </a:t>
            </a:r>
            <a:r>
              <a:rPr lang="en-US" altLang="zh-TW" dirty="0">
                <a:latin typeface="Times New Roman" panose="02020603050405020304" pitchFamily="18" charset="0"/>
              </a:rPr>
              <a:t>= </a:t>
            </a:r>
            <a:r>
              <a:rPr lang="zh-TW" altLang="en-US" dirty="0">
                <a:latin typeface="Times New Roman" panose="02020603050405020304" pitchFamily="18" charset="0"/>
              </a:rPr>
              <a:t>‘</a:t>
            </a:r>
            <a:r>
              <a:rPr lang="en-US" altLang="zh-TW" dirty="0">
                <a:latin typeface="Times New Roman" panose="02020603050405020304" pitchFamily="18" charset="0"/>
              </a:rPr>
              <a:t>T</a:t>
            </a:r>
            <a:r>
              <a:rPr lang="zh-TW" altLang="en-US" dirty="0">
                <a:latin typeface="Times New Roman" panose="02020603050405020304" pitchFamily="18" charset="0"/>
              </a:rPr>
              <a:t>’</a:t>
            </a:r>
            <a:r>
              <a:rPr lang="en-US" altLang="zh-TW" dirty="0">
                <a:latin typeface="Times New Roman" panose="02020603050405020304" pitchFamily="18" charset="0"/>
              </a:rPr>
              <a:t> =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10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chemeClr val="hlink"/>
              </a:buClr>
              <a:buFont typeface="Wingdings" panose="05000000000000000000" charset="0"/>
              <a:buChar char="Ø"/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When </a:t>
            </a:r>
            <a:r>
              <a:rPr lang="en-US" altLang="zh-TW" i="1" dirty="0">
                <a:latin typeface="Times New Roman" panose="02020603050405020304" pitchFamily="18" charset="0"/>
              </a:rPr>
              <a:t>j</a:t>
            </a:r>
            <a:r>
              <a:rPr lang="en-US" altLang="zh-TW" dirty="0">
                <a:latin typeface="Times New Roman" panose="02020603050405020304" pitchFamily="18" charset="0"/>
              </a:rPr>
              <a:t>=6, </a:t>
            </a:r>
            <a:r>
              <a:rPr lang="en-US" altLang="zh-TW" i="1" dirty="0">
                <a:latin typeface="Times New Roman" panose="02020603050405020304" pitchFamily="18" charset="0"/>
              </a:rPr>
              <a:t>t</a:t>
            </a:r>
            <a:r>
              <a:rPr lang="en-US" altLang="zh-TW" dirty="0">
                <a:latin typeface="Times New Roman" panose="02020603050405020304" pitchFamily="18" charset="0"/>
              </a:rPr>
              <a:t>=9.  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6  </a:t>
            </a:r>
            <a:r>
              <a:rPr lang="en-US" altLang="zh-TW" dirty="0">
                <a:latin typeface="Times New Roman" panose="02020603050405020304" pitchFamily="18" charset="0"/>
              </a:rPr>
              <a:t>= </a:t>
            </a:r>
            <a:r>
              <a:rPr lang="zh-TW" altLang="en-US" dirty="0">
                <a:latin typeface="Times New Roman" panose="02020603050405020304" pitchFamily="18" charset="0"/>
              </a:rPr>
              <a:t>‘</a:t>
            </a:r>
            <a:r>
              <a:rPr lang="en-US" altLang="zh-TW" dirty="0">
                <a:latin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</a:rPr>
              <a:t>’</a:t>
            </a:r>
            <a:r>
              <a:rPr lang="en-US" altLang="zh-TW" dirty="0">
                <a:latin typeface="Times New Roman" panose="02020603050405020304" pitchFamily="18" charset="0"/>
              </a:rPr>
              <a:t> =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9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>
              <a:buClr>
                <a:schemeClr val="hlink"/>
              </a:buClr>
              <a:buFont typeface="Wingdings" panose="05000000000000000000" charset="0"/>
              <a:buChar char="Ø"/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When </a:t>
            </a:r>
            <a:r>
              <a:rPr lang="en-US" altLang="zh-TW" i="1" dirty="0">
                <a:latin typeface="Times New Roman" panose="02020603050405020304" pitchFamily="18" charset="0"/>
              </a:rPr>
              <a:t>j</a:t>
            </a:r>
            <a:r>
              <a:rPr lang="en-US" altLang="zh-TW" dirty="0">
                <a:latin typeface="Times New Roman" panose="02020603050405020304" pitchFamily="18" charset="0"/>
              </a:rPr>
              <a:t>=5, </a:t>
            </a:r>
            <a:r>
              <a:rPr lang="en-US" altLang="zh-TW" i="1" dirty="0">
                <a:latin typeface="Times New Roman" panose="02020603050405020304" pitchFamily="18" charset="0"/>
              </a:rPr>
              <a:t>t</a:t>
            </a:r>
            <a:r>
              <a:rPr lang="en-US" altLang="zh-TW" dirty="0">
                <a:latin typeface="Times New Roman" panose="02020603050405020304" pitchFamily="18" charset="0"/>
              </a:rPr>
              <a:t>=8.  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5  </a:t>
            </a:r>
            <a:r>
              <a:rPr lang="en-US" altLang="zh-TW" dirty="0">
                <a:latin typeface="Times New Roman" panose="02020603050405020304" pitchFamily="18" charset="0"/>
              </a:rPr>
              <a:t>= </a:t>
            </a:r>
            <a:r>
              <a:rPr lang="zh-TW" altLang="en-US" dirty="0">
                <a:latin typeface="Times New Roman" panose="02020603050405020304" pitchFamily="18" charset="0"/>
              </a:rPr>
              <a:t>‘</a:t>
            </a:r>
            <a:r>
              <a:rPr lang="en-US" altLang="zh-TW" dirty="0">
                <a:latin typeface="Times New Roman" panose="02020603050405020304" pitchFamily="18" charset="0"/>
              </a:rPr>
              <a:t>C</a:t>
            </a:r>
            <a:r>
              <a:rPr lang="zh-TW" altLang="en-US" dirty="0">
                <a:latin typeface="Times New Roman" panose="02020603050405020304" pitchFamily="18" charset="0"/>
              </a:rPr>
              <a:t>’</a:t>
            </a:r>
            <a:r>
              <a:rPr lang="en-US" altLang="zh-TW" dirty="0">
                <a:latin typeface="Times New Roman" panose="02020603050405020304" pitchFamily="18" charset="0"/>
              </a:rPr>
              <a:t> =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8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>
              <a:buClr>
                <a:schemeClr val="hlink"/>
              </a:buClr>
              <a:buFont typeface="Wingdings" panose="05000000000000000000" charset="0"/>
              <a:buChar char="Ø"/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When </a:t>
            </a:r>
            <a:r>
              <a:rPr lang="en-US" altLang="zh-TW" i="1" dirty="0">
                <a:latin typeface="Times New Roman" panose="02020603050405020304" pitchFamily="18" charset="0"/>
              </a:rPr>
              <a:t>j</a:t>
            </a:r>
            <a:r>
              <a:rPr lang="en-US" altLang="zh-TW" dirty="0">
                <a:latin typeface="Times New Roman" panose="02020603050405020304" pitchFamily="18" charset="0"/>
              </a:rPr>
              <a:t>=4, </a:t>
            </a:r>
            <a:r>
              <a:rPr lang="en-US" altLang="zh-TW" i="1" dirty="0">
                <a:latin typeface="Times New Roman" panose="02020603050405020304" pitchFamily="18" charset="0"/>
              </a:rPr>
              <a:t>t</a:t>
            </a:r>
            <a:r>
              <a:rPr lang="en-US" altLang="zh-TW" dirty="0">
                <a:latin typeface="Times New Roman" panose="02020603050405020304" pitchFamily="18" charset="0"/>
              </a:rPr>
              <a:t>=7. Since 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4 </a:t>
            </a:r>
            <a:r>
              <a:rPr lang="en-US" altLang="zh-TW" dirty="0">
                <a:latin typeface="Times New Roman" panose="02020603050405020304" pitchFamily="18" charset="0"/>
              </a:rPr>
              <a:t>= </a:t>
            </a:r>
            <a:r>
              <a:rPr lang="zh-TW" altLang="en-US" dirty="0">
                <a:latin typeface="Times New Roman" panose="02020603050405020304" pitchFamily="18" charset="0"/>
              </a:rPr>
              <a:t>‘</a:t>
            </a:r>
            <a:r>
              <a:rPr lang="en-US" altLang="zh-TW" dirty="0">
                <a:latin typeface="Times New Roman" panose="02020603050405020304" pitchFamily="18" charset="0"/>
              </a:rPr>
              <a:t>A’ ≠ 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7</a:t>
            </a:r>
            <a:r>
              <a:rPr lang="en-US" altLang="zh-TW" dirty="0">
                <a:latin typeface="Times New Roman" panose="02020603050405020304" pitchFamily="18" charset="0"/>
              </a:rPr>
              <a:t> = ‘T’, 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G’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8 – 1 –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4= 3</a:t>
            </a:r>
          </a:p>
        </p:txBody>
      </p:sp>
      <p:graphicFrame>
        <p:nvGraphicFramePr>
          <p:cNvPr id="10" name="Group 91"/>
          <p:cNvGraphicFramePr>
            <a:graphicFrameLocks noGrp="1"/>
          </p:cNvGraphicFramePr>
          <p:nvPr/>
        </p:nvGraphicFramePr>
        <p:xfrm>
          <a:off x="1561522" y="814243"/>
          <a:ext cx="6551613" cy="1889400"/>
        </p:xfrm>
        <a:graphic>
          <a:graphicData uri="http://schemas.openxmlformats.org/drawingml/2006/table">
            <a:tbl>
              <a:tblPr/>
              <a:tblGrid>
                <a:gridCol w="65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j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’</a:t>
                      </a:r>
                      <a:endParaRPr kumimoji="1" lang="zh-TW" altLang="en-US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14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’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89"/>
          <p:cNvSpPr>
            <a:spLocks noChangeArrowheads="1"/>
          </p:cNvSpPr>
          <p:nvPr/>
        </p:nvSpPr>
        <p:spPr bwMode="auto">
          <a:xfrm>
            <a:off x="2427720" y="5066867"/>
            <a:ext cx="8137525" cy="904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TW" dirty="0"/>
              <a:t>Besides, </a:t>
            </a:r>
            <a:r>
              <a:rPr lang="en-US" altLang="zh-TW" i="1" dirty="0"/>
              <a:t>t</a:t>
            </a:r>
            <a:r>
              <a:rPr lang="en-US" altLang="zh-TW" dirty="0"/>
              <a:t> = </a:t>
            </a:r>
            <a:r>
              <a:rPr lang="en-US" altLang="zh-TW" i="1" dirty="0"/>
              <a:t>f’</a:t>
            </a:r>
            <a:r>
              <a:rPr lang="en-US" altLang="zh-TW" baseline="30000" dirty="0"/>
              <a:t>(2)</a:t>
            </a:r>
            <a:r>
              <a:rPr lang="en-US" altLang="zh-TW" dirty="0"/>
              <a:t>(4) – 1=</a:t>
            </a:r>
            <a:r>
              <a:rPr lang="en-US" altLang="zh-TW" i="1" dirty="0"/>
              <a:t>f</a:t>
            </a:r>
            <a:r>
              <a:rPr lang="en-US" altLang="zh-TW" dirty="0"/>
              <a:t>’(</a:t>
            </a:r>
            <a:r>
              <a:rPr lang="en-US" altLang="zh-TW" i="1" dirty="0"/>
              <a:t>f</a:t>
            </a:r>
            <a:r>
              <a:rPr lang="en-US" altLang="zh-TW" dirty="0"/>
              <a:t>’(4) – 1) </a:t>
            </a:r>
            <a:r>
              <a:rPr lang="en-US" altLang="zh-TW" i="1" dirty="0"/>
              <a:t>–</a:t>
            </a:r>
            <a:r>
              <a:rPr lang="en-US" altLang="zh-TW" dirty="0"/>
              <a:t> 1=10.  Since </a:t>
            </a:r>
            <a:r>
              <a:rPr lang="en-US" altLang="zh-TW" i="1" dirty="0"/>
              <a:t>P</a:t>
            </a:r>
            <a:r>
              <a:rPr lang="en-US" altLang="zh-TW" baseline="-25000" dirty="0"/>
              <a:t>4</a:t>
            </a:r>
            <a:r>
              <a:rPr lang="en-US" altLang="zh-TW" dirty="0"/>
              <a:t> = ‘A’≠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TW" i="1" dirty="0"/>
              <a:t>P</a:t>
            </a:r>
            <a:r>
              <a:rPr lang="en-US" altLang="zh-TW" baseline="-25000" dirty="0"/>
              <a:t>10</a:t>
            </a:r>
            <a:r>
              <a:rPr lang="en-US" altLang="zh-TW" dirty="0"/>
              <a:t> = </a:t>
            </a:r>
            <a:r>
              <a:rPr lang="zh-TW" altLang="en-US" dirty="0"/>
              <a:t>‘</a:t>
            </a:r>
            <a:r>
              <a:rPr lang="en-US" altLang="zh-TW" dirty="0"/>
              <a:t>T</a:t>
            </a:r>
            <a:r>
              <a:rPr lang="zh-TW" altLang="en-US" dirty="0"/>
              <a:t>’</a:t>
            </a:r>
            <a:r>
              <a:rPr lang="en-US" altLang="zh-TW" dirty="0"/>
              <a:t>,  </a:t>
            </a:r>
            <a:r>
              <a:rPr lang="en-US" altLang="zh-TW" i="1" dirty="0"/>
              <a:t>G</a:t>
            </a:r>
            <a:r>
              <a:rPr lang="zh-TW" altLang="en-US" dirty="0"/>
              <a:t>’</a:t>
            </a:r>
            <a:r>
              <a:rPr lang="en-US" altLang="zh-TW" dirty="0"/>
              <a:t>(10) =</a:t>
            </a:r>
            <a:r>
              <a:rPr lang="en-US" altLang="zh-TW" i="1" dirty="0"/>
              <a:t>f</a:t>
            </a:r>
            <a:r>
              <a:rPr lang="zh-TW" altLang="en-US" i="1" dirty="0"/>
              <a:t>’</a:t>
            </a:r>
            <a:r>
              <a:rPr lang="en-US" altLang="zh-TW" dirty="0"/>
              <a:t>(7) – 1 </a:t>
            </a:r>
            <a:r>
              <a:rPr lang="en-US" altLang="zh-TW" i="1" dirty="0"/>
              <a:t>–</a:t>
            </a:r>
            <a:r>
              <a:rPr lang="en-US" altLang="zh-TW" dirty="0"/>
              <a:t> </a:t>
            </a:r>
            <a:r>
              <a:rPr lang="en-US" altLang="zh-TW" i="1" dirty="0"/>
              <a:t>j</a:t>
            </a:r>
            <a:r>
              <a:rPr lang="en-US" altLang="zh-TW" dirty="0"/>
              <a:t>= 11 – 1 – 4 = 6.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2102"/>
            <a:ext cx="6167043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6.2 How to get gs1 info using suffix function ?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9" name="Group 83"/>
          <p:cNvGraphicFramePr>
            <a:graphicFrameLocks noGrp="1"/>
          </p:cNvGraphicFramePr>
          <p:nvPr/>
        </p:nvGraphicFramePr>
        <p:xfrm>
          <a:off x="1036926" y="1026549"/>
          <a:ext cx="6551612" cy="1889400"/>
        </p:xfrm>
        <a:graphic>
          <a:graphicData uri="http://schemas.openxmlformats.org/drawingml/2006/table">
            <a:tbl>
              <a:tblPr/>
              <a:tblGrid>
                <a:gridCol w="652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j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’</a:t>
                      </a:r>
                      <a:endParaRPr kumimoji="1" lang="zh-TW" altLang="en-US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14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’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556257" y="3298262"/>
            <a:ext cx="8640762" cy="19177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60680" indent="-360680"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1pPr>
            <a:lvl2pPr marL="539750"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9pPr>
          </a:lstStyle>
          <a:p>
            <a:pPr>
              <a:buClr>
                <a:schemeClr val="hlink"/>
              </a:buClr>
              <a:buFont typeface="Wingdings" panose="05000000000000000000" charset="0"/>
              <a:buNone/>
              <a:defRPr/>
            </a:pPr>
            <a:endParaRPr lang="en-US" altLang="zh-TW" i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hlink"/>
              </a:buClr>
              <a:buFont typeface="Wingdings" panose="05000000000000000000" charset="0"/>
              <a:buChar char="Ø"/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When </a:t>
            </a:r>
            <a:r>
              <a:rPr lang="en-US" altLang="zh-TW" i="1" dirty="0">
                <a:latin typeface="Times New Roman" panose="02020603050405020304" pitchFamily="18" charset="0"/>
              </a:rPr>
              <a:t>j</a:t>
            </a:r>
            <a:r>
              <a:rPr lang="en-US" altLang="zh-TW" dirty="0">
                <a:latin typeface="Times New Roman" panose="02020603050405020304" pitchFamily="18" charset="0"/>
              </a:rPr>
              <a:t>=3, </a:t>
            </a:r>
            <a:r>
              <a:rPr lang="en-US" altLang="zh-TW" i="1" dirty="0">
                <a:latin typeface="Times New Roman" panose="02020603050405020304" pitchFamily="18" charset="0"/>
              </a:rPr>
              <a:t>t</a:t>
            </a:r>
            <a:r>
              <a:rPr lang="en-US" altLang="zh-TW" dirty="0">
                <a:latin typeface="Times New Roman" panose="02020603050405020304" pitchFamily="18" charset="0"/>
              </a:rPr>
              <a:t>=11. 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TW" dirty="0">
                <a:latin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</a:rPr>
              <a:t>‘</a:t>
            </a:r>
            <a:r>
              <a:rPr lang="en-US" altLang="zh-TW" dirty="0">
                <a:latin typeface="Times New Roman" panose="02020603050405020304" pitchFamily="18" charset="0"/>
              </a:rPr>
              <a:t>C</a:t>
            </a:r>
            <a:r>
              <a:rPr lang="zh-TW" altLang="en-US" dirty="0">
                <a:latin typeface="Times New Roman" panose="02020603050405020304" pitchFamily="18" charset="0"/>
              </a:rPr>
              <a:t>’</a:t>
            </a:r>
            <a:r>
              <a:rPr lang="en-US" altLang="zh-TW" dirty="0">
                <a:latin typeface="Times New Roman" panose="02020603050405020304" pitchFamily="18" charset="0"/>
              </a:rPr>
              <a:t>=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11</a:t>
            </a:r>
            <a:r>
              <a:rPr lang="en-US" altLang="zh-TW" i="1" dirty="0">
                <a:latin typeface="Times New Roman" panose="02020603050405020304" pitchFamily="18" charset="0"/>
              </a:rPr>
              <a:t>.</a:t>
            </a:r>
          </a:p>
          <a:p>
            <a:pPr>
              <a:buClr>
                <a:schemeClr val="hlink"/>
              </a:buClr>
              <a:buFont typeface="Wingdings" panose="05000000000000000000" charset="0"/>
              <a:buChar char="Ø"/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When </a:t>
            </a:r>
            <a:r>
              <a:rPr lang="en-US" altLang="zh-TW" i="1" dirty="0">
                <a:latin typeface="Times New Roman" panose="02020603050405020304" pitchFamily="18" charset="0"/>
              </a:rPr>
              <a:t>j</a:t>
            </a:r>
            <a:r>
              <a:rPr lang="en-US" altLang="zh-TW" dirty="0">
                <a:latin typeface="Times New Roman" panose="02020603050405020304" pitchFamily="18" charset="0"/>
              </a:rPr>
              <a:t>=2, </a:t>
            </a:r>
            <a:r>
              <a:rPr lang="en-US" altLang="zh-TW" i="1" dirty="0">
                <a:latin typeface="Times New Roman" panose="02020603050405020304" pitchFamily="18" charset="0"/>
              </a:rPr>
              <a:t>t</a:t>
            </a:r>
            <a:r>
              <a:rPr lang="en-US" altLang="zh-TW" dirty="0">
                <a:latin typeface="Times New Roman" panose="02020603050405020304" pitchFamily="18" charset="0"/>
              </a:rPr>
              <a:t>=10. 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</a:rPr>
              <a:t>‘</a:t>
            </a:r>
            <a:r>
              <a:rPr lang="en-US" altLang="zh-TW" dirty="0">
                <a:latin typeface="Times New Roman" panose="02020603050405020304" pitchFamily="18" charset="0"/>
              </a:rPr>
              <a:t>T</a:t>
            </a:r>
            <a:r>
              <a:rPr lang="zh-TW" altLang="en-US" dirty="0">
                <a:latin typeface="Times New Roman" panose="02020603050405020304" pitchFamily="18" charset="0"/>
              </a:rPr>
              <a:t>’</a:t>
            </a:r>
            <a:r>
              <a:rPr lang="en-US" altLang="zh-TW" dirty="0">
                <a:latin typeface="Times New Roman" panose="02020603050405020304" pitchFamily="18" charset="0"/>
              </a:rPr>
              <a:t>=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10</a:t>
            </a:r>
          </a:p>
          <a:p>
            <a:pPr>
              <a:buClr>
                <a:schemeClr val="hlink"/>
              </a:buClr>
              <a:buFont typeface="Wingdings" panose="05000000000000000000" charset="0"/>
              <a:buChar char="Ø"/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When </a:t>
            </a:r>
            <a:r>
              <a:rPr lang="en-US" altLang="zh-TW" i="1" dirty="0">
                <a:latin typeface="Times New Roman" panose="02020603050405020304" pitchFamily="18" charset="0"/>
              </a:rPr>
              <a:t>j</a:t>
            </a:r>
            <a:r>
              <a:rPr lang="en-US" altLang="zh-TW" dirty="0">
                <a:latin typeface="Times New Roman" panose="02020603050405020304" pitchFamily="18" charset="0"/>
              </a:rPr>
              <a:t>=1, </a:t>
            </a:r>
            <a:r>
              <a:rPr lang="en-US" altLang="zh-TW" i="1" dirty="0">
                <a:latin typeface="Times New Roman" panose="02020603050405020304" pitchFamily="18" charset="0"/>
              </a:rPr>
              <a:t>t</a:t>
            </a:r>
            <a:r>
              <a:rPr lang="en-US" altLang="zh-TW" dirty="0">
                <a:latin typeface="Times New Roman" panose="02020603050405020304" pitchFamily="18" charset="0"/>
              </a:rPr>
              <a:t>=9. 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</a:rPr>
              <a:t>‘</a:t>
            </a:r>
            <a:r>
              <a:rPr lang="en-US" altLang="zh-TW" dirty="0">
                <a:latin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</a:rPr>
              <a:t>’</a:t>
            </a:r>
            <a:r>
              <a:rPr lang="en-US" altLang="zh-TW" dirty="0">
                <a:latin typeface="Times New Roman" panose="02020603050405020304" pitchFamily="18" charset="0"/>
              </a:rPr>
              <a:t>=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9</a:t>
            </a:r>
            <a:r>
              <a:rPr lang="en-US" altLang="zh-TW" i="1" dirty="0">
                <a:latin typeface="Times New Roman" panose="02020603050405020304" pitchFamily="18" charset="0"/>
              </a:rPr>
              <a:t>.</a:t>
            </a:r>
          </a:p>
          <a:p>
            <a:pPr>
              <a:buClr>
                <a:schemeClr val="hlink"/>
              </a:buClr>
              <a:buFont typeface="Wingdings" panose="05000000000000000000" charset="0"/>
              <a:buChar char="Ø"/>
              <a:defRPr/>
            </a:pP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2102"/>
            <a:ext cx="6167043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6.3 How to get gs2 info using suffix function ?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12" name="Group 3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440445"/>
              </p:ext>
            </p:extLst>
          </p:nvPr>
        </p:nvGraphicFramePr>
        <p:xfrm>
          <a:off x="882665" y="2439722"/>
          <a:ext cx="9407138" cy="518204"/>
        </p:xfrm>
        <a:graphic>
          <a:graphicData uri="http://schemas.openxmlformats.org/drawingml/2006/table">
            <a:tbl>
              <a:tblPr/>
              <a:tblGrid>
                <a:gridCol w="501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3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8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940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H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04020" y="71111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Conclusion1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452835" y="1013484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488380" y="2070390"/>
            <a:ext cx="115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f’</a:t>
            </a:r>
            <a:r>
              <a:rPr lang="en-US" altLang="zh-CN" baseline="30000" dirty="0"/>
              <a:t>(k’)</a:t>
            </a:r>
            <a:r>
              <a:rPr lang="en-US" altLang="zh-CN" dirty="0"/>
              <a:t>(1) - 1</a:t>
            </a:r>
            <a:endParaRPr lang="zh-CN" altLang="en-US" dirty="0"/>
          </a:p>
        </p:txBody>
      </p:sp>
      <p:graphicFrame>
        <p:nvGraphicFramePr>
          <p:cNvPr id="11" name="Group 83"/>
          <p:cNvGraphicFramePr>
            <a:graphicFrameLocks noGrp="1"/>
          </p:cNvGraphicFramePr>
          <p:nvPr/>
        </p:nvGraphicFramePr>
        <p:xfrm>
          <a:off x="1360940" y="1440297"/>
          <a:ext cx="9031396" cy="512385"/>
        </p:xfrm>
        <a:graphic>
          <a:graphicData uri="http://schemas.openxmlformats.org/drawingml/2006/table">
            <a:tbl>
              <a:tblPr/>
              <a:tblGrid>
                <a:gridCol w="563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0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0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5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3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  <a:endParaRPr kumimoji="1" lang="en-US" altLang="zh-TW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B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c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charset="0"/>
                        <a:ea typeface="PMingLiU" charset="0"/>
                        <a:cs typeface="PMingLiU" charset="0"/>
                      </a:endParaRP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D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452835" y="20936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698672" y="947019"/>
            <a:ext cx="99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f’</a:t>
            </a:r>
            <a:r>
              <a:rPr lang="en-US" altLang="zh-CN" baseline="30000" dirty="0"/>
              <a:t>(1)</a:t>
            </a:r>
            <a:r>
              <a:rPr lang="en-US" altLang="zh-CN" dirty="0"/>
              <a:t>(1)-1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52835" y="3995781"/>
            <a:ext cx="656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Find </a:t>
            </a:r>
            <a:r>
              <a:rPr lang="en-US" altLang="zh-CN" b="1" dirty="0"/>
              <a:t>smallest k in {1,2, …, m} </a:t>
            </a:r>
            <a:r>
              <a:rPr lang="en-US" altLang="zh-CN" dirty="0"/>
              <a:t>such that P[1] = P[f’</a:t>
            </a:r>
            <a:r>
              <a:rPr lang="en-US" altLang="zh-CN" baseline="30000" dirty="0"/>
              <a:t>(k)</a:t>
            </a:r>
            <a:r>
              <a:rPr lang="en-US" altLang="zh-CN" dirty="0"/>
              <a:t>(1)-1] as k’.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452835" y="4494373"/>
            <a:ext cx="80280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If </a:t>
            </a:r>
            <a:r>
              <a:rPr lang="en-US" altLang="zh-TW" i="1" dirty="0">
                <a:latin typeface="Times New Roman" panose="02020603050405020304" pitchFamily="18" charset="0"/>
              </a:rPr>
              <a:t>G</a:t>
            </a:r>
            <a:r>
              <a:rPr lang="zh-TW" altLang="en-US" i="1" dirty="0">
                <a:latin typeface="Times New Roman" panose="02020603050405020304" pitchFamily="18" charset="0"/>
              </a:rPr>
              <a:t>’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j</a:t>
            </a:r>
            <a:r>
              <a:rPr lang="en-US" altLang="zh-TW" dirty="0">
                <a:latin typeface="Times New Roman" panose="02020603050405020304" pitchFamily="18" charset="0"/>
              </a:rPr>
              <a:t>) is not determined in the first scan and </a:t>
            </a:r>
            <a:r>
              <a:rPr lang="en-US" altLang="zh-TW" b="1" dirty="0">
                <a:latin typeface="Times New Roman" panose="02020603050405020304" pitchFamily="18" charset="0"/>
              </a:rPr>
              <a:t>1&lt;=</a:t>
            </a:r>
            <a:r>
              <a:rPr lang="en-US" altLang="zh-TW" b="1" i="1" dirty="0">
                <a:latin typeface="Times New Roman" panose="02020603050405020304" pitchFamily="18" charset="0"/>
              </a:rPr>
              <a:t>j</a:t>
            </a:r>
            <a:r>
              <a:rPr lang="en-US" altLang="zh-TW" b="1" dirty="0">
                <a:latin typeface="Times New Roman" panose="02020603050405020304" pitchFamily="18" charset="0"/>
              </a:rPr>
              <a:t>&lt;= </a:t>
            </a:r>
            <a:r>
              <a:rPr lang="en-US" altLang="zh-TW" b="1" i="1" dirty="0">
                <a:latin typeface="Times New Roman" panose="02020603050405020304" pitchFamily="18" charset="0"/>
              </a:rPr>
              <a:t>f</a:t>
            </a:r>
            <a:r>
              <a:rPr lang="zh-TW" altLang="en-US" b="1" i="1" dirty="0">
                <a:latin typeface="Times New Roman" panose="02020603050405020304" pitchFamily="18" charset="0"/>
              </a:rPr>
              <a:t>’</a:t>
            </a:r>
            <a:r>
              <a:rPr lang="en-US" altLang="zh-TW" b="1" i="1" baseline="30000" dirty="0">
                <a:latin typeface="Times New Roman" panose="02020603050405020304" pitchFamily="18" charset="0"/>
              </a:rPr>
              <a:t>(k</a:t>
            </a:r>
            <a:r>
              <a:rPr lang="zh-TW" altLang="en-US" b="1" i="1" baseline="30000" dirty="0">
                <a:latin typeface="Times New Roman" panose="02020603050405020304" pitchFamily="18" charset="0"/>
              </a:rPr>
              <a:t>’</a:t>
            </a:r>
            <a:r>
              <a:rPr lang="en-US" altLang="zh-TW" b="1" baseline="30000" dirty="0">
                <a:latin typeface="Times New Roman" panose="02020603050405020304" pitchFamily="18" charset="0"/>
              </a:rPr>
              <a:t>)</a:t>
            </a:r>
            <a:r>
              <a:rPr lang="en-US" altLang="zh-TW" b="1" dirty="0">
                <a:latin typeface="Times New Roman" panose="02020603050405020304" pitchFamily="18" charset="0"/>
              </a:rPr>
              <a:t>(1)-2</a:t>
            </a:r>
            <a:r>
              <a:rPr lang="en-US" altLang="zh-TW" dirty="0">
                <a:latin typeface="Times New Roman" panose="02020603050405020304" pitchFamily="18" charset="0"/>
              </a:rPr>
              <a:t>, thus, in the second scan, </a:t>
            </a:r>
            <a:r>
              <a:rPr lang="en-US" altLang="zh-TW" b="1" dirty="0">
                <a:latin typeface="Times New Roman" panose="02020603050405020304" pitchFamily="18" charset="0"/>
              </a:rPr>
              <a:t>we set </a:t>
            </a:r>
            <a:r>
              <a:rPr lang="en-US" altLang="zh-TW" b="1" i="1" dirty="0">
                <a:latin typeface="Times New Roman" panose="02020603050405020304" pitchFamily="18" charset="0"/>
              </a:rPr>
              <a:t>G</a:t>
            </a:r>
            <a:r>
              <a:rPr lang="zh-TW" altLang="en-US" b="1" dirty="0">
                <a:latin typeface="Times New Roman" panose="02020603050405020304" pitchFamily="18" charset="0"/>
              </a:rPr>
              <a:t>’</a:t>
            </a:r>
            <a:r>
              <a:rPr lang="en-US" altLang="zh-TW" b="1" dirty="0">
                <a:latin typeface="Times New Roman" panose="02020603050405020304" pitchFamily="18" charset="0"/>
              </a:rPr>
              <a:t>(</a:t>
            </a:r>
            <a:r>
              <a:rPr lang="en-US" altLang="zh-TW" b="1" i="1" dirty="0">
                <a:latin typeface="Times New Roman" panose="02020603050405020304" pitchFamily="18" charset="0"/>
              </a:rPr>
              <a:t>j</a:t>
            </a:r>
            <a:r>
              <a:rPr lang="en-US" altLang="zh-TW" b="1" dirty="0">
                <a:latin typeface="Times New Roman" panose="02020603050405020304" pitchFamily="18" charset="0"/>
              </a:rPr>
              <a:t>)=</a:t>
            </a:r>
            <a:r>
              <a:rPr lang="en-US" altLang="zh-TW" b="1" i="1" dirty="0">
                <a:latin typeface="Times New Roman" panose="02020603050405020304" pitchFamily="18" charset="0"/>
              </a:rPr>
              <a:t>m </a:t>
            </a:r>
            <a:r>
              <a:rPr lang="en-US" altLang="zh-TW" b="1" dirty="0">
                <a:latin typeface="Times New Roman" panose="02020603050405020304" pitchFamily="18" charset="0"/>
              </a:rPr>
              <a:t>- max{</a:t>
            </a:r>
            <a:r>
              <a:rPr lang="en-US" altLang="zh-TW" b="1" i="1" dirty="0">
                <a:latin typeface="Times New Roman" panose="02020603050405020304" pitchFamily="18" charset="0"/>
              </a:rPr>
              <a:t>gs</a:t>
            </a:r>
            <a:r>
              <a:rPr lang="en-US" altLang="zh-TW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b="1" dirty="0">
                <a:latin typeface="Times New Roman" panose="02020603050405020304" pitchFamily="18" charset="0"/>
              </a:rPr>
              <a:t>(</a:t>
            </a:r>
            <a:r>
              <a:rPr lang="en-US" altLang="zh-TW" b="1" i="1" dirty="0">
                <a:latin typeface="Times New Roman" panose="02020603050405020304" pitchFamily="18" charset="0"/>
              </a:rPr>
              <a:t>j</a:t>
            </a:r>
            <a:r>
              <a:rPr lang="en-US" altLang="zh-TW" b="1" dirty="0">
                <a:latin typeface="Times New Roman" panose="02020603050405020304" pitchFamily="18" charset="0"/>
              </a:rPr>
              <a:t>), </a:t>
            </a:r>
            <a:r>
              <a:rPr lang="en-US" altLang="zh-TW" b="1" i="1" dirty="0">
                <a:latin typeface="Times New Roman" panose="02020603050405020304" pitchFamily="18" charset="0"/>
              </a:rPr>
              <a:t>gs</a:t>
            </a:r>
            <a:r>
              <a:rPr lang="en-US" altLang="zh-TW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b="1" dirty="0">
                <a:latin typeface="Times New Roman" panose="02020603050405020304" pitchFamily="18" charset="0"/>
              </a:rPr>
              <a:t>(</a:t>
            </a:r>
            <a:r>
              <a:rPr lang="en-US" altLang="zh-TW" b="1" i="1" dirty="0">
                <a:latin typeface="Times New Roman" panose="02020603050405020304" pitchFamily="18" charset="0"/>
              </a:rPr>
              <a:t>j</a:t>
            </a:r>
            <a:r>
              <a:rPr lang="en-US" altLang="zh-TW" b="1" dirty="0">
                <a:latin typeface="Times New Roman" panose="02020603050405020304" pitchFamily="18" charset="0"/>
              </a:rPr>
              <a:t>)}= </a:t>
            </a:r>
            <a:r>
              <a:rPr lang="en-US" altLang="zh-TW" b="1" i="1" dirty="0">
                <a:latin typeface="Times New Roman" panose="02020603050405020304" pitchFamily="18" charset="0"/>
              </a:rPr>
              <a:t>m </a:t>
            </a:r>
            <a:r>
              <a:rPr lang="en-US" altLang="zh-TW" b="1" dirty="0">
                <a:latin typeface="Times New Roman" panose="02020603050405020304" pitchFamily="18" charset="0"/>
              </a:rPr>
              <a:t>- </a:t>
            </a:r>
            <a:r>
              <a:rPr lang="en-US" altLang="zh-TW" b="1" i="1" dirty="0">
                <a:latin typeface="Times New Roman" panose="02020603050405020304" pitchFamily="18" charset="0"/>
              </a:rPr>
              <a:t>gs</a:t>
            </a:r>
            <a:r>
              <a:rPr lang="en-US" altLang="zh-TW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b="1" dirty="0">
                <a:latin typeface="Times New Roman" panose="02020603050405020304" pitchFamily="18" charset="0"/>
              </a:rPr>
              <a:t>(</a:t>
            </a:r>
            <a:r>
              <a:rPr lang="en-US" altLang="zh-TW" b="1" i="1" dirty="0">
                <a:latin typeface="Times New Roman" panose="02020603050405020304" pitchFamily="18" charset="0"/>
              </a:rPr>
              <a:t>j</a:t>
            </a:r>
            <a:r>
              <a:rPr lang="en-US" altLang="zh-TW" b="1" dirty="0">
                <a:latin typeface="Times New Roman" panose="02020603050405020304" pitchFamily="18" charset="0"/>
              </a:rPr>
              <a:t>)= </a:t>
            </a:r>
            <a:r>
              <a:rPr lang="en-US" altLang="zh-TW" b="1" i="1" dirty="0">
                <a:latin typeface="Times New Roman" panose="02020603050405020304" pitchFamily="18" charset="0"/>
              </a:rPr>
              <a:t>f</a:t>
            </a:r>
            <a:r>
              <a:rPr lang="zh-TW" altLang="en-US" b="1" i="1" dirty="0">
                <a:latin typeface="Times New Roman" panose="02020603050405020304" pitchFamily="18" charset="0"/>
              </a:rPr>
              <a:t>’</a:t>
            </a:r>
            <a:r>
              <a:rPr lang="en-US" altLang="zh-TW" b="1" baseline="30000" dirty="0">
                <a:latin typeface="Times New Roman" panose="02020603050405020304" pitchFamily="18" charset="0"/>
              </a:rPr>
              <a:t>(</a:t>
            </a:r>
            <a:r>
              <a:rPr lang="en-US" altLang="zh-TW" b="1" i="1" baseline="30000" dirty="0">
                <a:latin typeface="Times New Roman" panose="02020603050405020304" pitchFamily="18" charset="0"/>
              </a:rPr>
              <a:t>k</a:t>
            </a:r>
            <a:r>
              <a:rPr lang="zh-TW" altLang="en-US" b="1" i="1" baseline="30000" dirty="0">
                <a:latin typeface="Times New Roman" panose="02020603050405020304" pitchFamily="18" charset="0"/>
              </a:rPr>
              <a:t>’</a:t>
            </a:r>
            <a:r>
              <a:rPr lang="en-US" altLang="zh-TW" b="1" baseline="30000" dirty="0">
                <a:latin typeface="Times New Roman" panose="02020603050405020304" pitchFamily="18" charset="0"/>
              </a:rPr>
              <a:t>)</a:t>
            </a:r>
            <a:r>
              <a:rPr lang="en-US" altLang="zh-TW" b="1" dirty="0">
                <a:latin typeface="Times New Roman" panose="02020603050405020304" pitchFamily="18" charset="0"/>
              </a:rPr>
              <a:t>(1) - 2</a:t>
            </a:r>
            <a:r>
              <a:rPr lang="en-US" altLang="zh-TW" dirty="0">
                <a:latin typeface="Times New Roman" panose="02020603050405020304" pitchFamily="18" charset="0"/>
              </a:rPr>
              <a:t>.      If no such </a:t>
            </a:r>
            <a:r>
              <a:rPr lang="en-US" altLang="zh-TW" i="1" dirty="0">
                <a:latin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</a:rPr>
              <a:t> exists, set each undetermined value of </a:t>
            </a:r>
            <a:r>
              <a:rPr lang="en-US" altLang="zh-TW" i="1" dirty="0">
                <a:latin typeface="Times New Roman" panose="02020603050405020304" pitchFamily="18" charset="0"/>
              </a:rPr>
              <a:t>G</a:t>
            </a:r>
            <a:r>
              <a:rPr lang="en-US" altLang="zh-TW" dirty="0">
                <a:latin typeface="Times New Roman" panose="02020603050405020304" pitchFamily="18" charset="0"/>
              </a:rPr>
              <a:t> to</a:t>
            </a:r>
            <a:r>
              <a:rPr lang="en-US" altLang="zh-TW" i="1" dirty="0">
                <a:latin typeface="Times New Roman" panose="02020603050405020304" pitchFamily="18" charset="0"/>
              </a:rPr>
              <a:t> m</a:t>
            </a:r>
            <a:r>
              <a:rPr lang="en-US" altLang="zh-TW" dirty="0">
                <a:latin typeface="Times New Roman" panose="02020603050405020304" pitchFamily="18" charset="0"/>
              </a:rPr>
              <a:t>  in the second scan.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602876" y="2957926"/>
            <a:ext cx="0" cy="658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597083" y="2957926"/>
            <a:ext cx="0" cy="706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602876" y="3300090"/>
            <a:ext cx="59942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455789" y="3373244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</a:rPr>
              <a:t>1&lt;=</a:t>
            </a:r>
            <a:r>
              <a:rPr lang="en-US" altLang="zh-TW" b="1" i="1" dirty="0">
                <a:latin typeface="Times New Roman" panose="02020603050405020304" pitchFamily="18" charset="0"/>
              </a:rPr>
              <a:t>j</a:t>
            </a:r>
            <a:r>
              <a:rPr lang="en-US" altLang="zh-TW" b="1" dirty="0">
                <a:latin typeface="Times New Roman" panose="02020603050405020304" pitchFamily="18" charset="0"/>
              </a:rPr>
              <a:t>&lt;= </a:t>
            </a:r>
            <a:r>
              <a:rPr lang="en-US" altLang="zh-TW" b="1" i="1" dirty="0">
                <a:latin typeface="Times New Roman" panose="02020603050405020304" pitchFamily="18" charset="0"/>
              </a:rPr>
              <a:t>f</a:t>
            </a:r>
            <a:r>
              <a:rPr lang="zh-TW" altLang="en-US" b="1" i="1" dirty="0">
                <a:latin typeface="Times New Roman" panose="02020603050405020304" pitchFamily="18" charset="0"/>
              </a:rPr>
              <a:t>’</a:t>
            </a:r>
            <a:r>
              <a:rPr lang="en-US" altLang="zh-TW" b="1" i="1" baseline="30000" dirty="0">
                <a:latin typeface="Times New Roman" panose="02020603050405020304" pitchFamily="18" charset="0"/>
              </a:rPr>
              <a:t>(k</a:t>
            </a:r>
            <a:r>
              <a:rPr lang="zh-TW" altLang="en-US" b="1" i="1" baseline="30000" dirty="0">
                <a:latin typeface="Times New Roman" panose="02020603050405020304" pitchFamily="18" charset="0"/>
              </a:rPr>
              <a:t>’</a:t>
            </a:r>
            <a:r>
              <a:rPr lang="en-US" altLang="zh-TW" b="1" baseline="30000" dirty="0">
                <a:latin typeface="Times New Roman" panose="02020603050405020304" pitchFamily="18" charset="0"/>
              </a:rPr>
              <a:t>)</a:t>
            </a:r>
            <a:r>
              <a:rPr lang="en-US" altLang="zh-TW" b="1" dirty="0">
                <a:latin typeface="Times New Roman" panose="02020603050405020304" pitchFamily="18" charset="0"/>
              </a:rPr>
              <a:t>(1)-2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16709" y="5546963"/>
            <a:ext cx="805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Proof:  satisfy the definition of good suffix rule2; maximum subarray </a:t>
            </a:r>
            <a:endParaRPr lang="zh-CN" altLang="en-US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10477786" y="2462961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 = c</a:t>
            </a:r>
            <a:endParaRPr lang="zh-CN" altLang="en-US" b="1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2102"/>
            <a:ext cx="5802659" cy="707886"/>
            <a:chOff x="0" y="543361"/>
            <a:chExt cx="3370216" cy="81993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819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6.3 How to get gs2 info using suffix function ? function ?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4020" y="71111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Example</a:t>
            </a:r>
            <a:endParaRPr lang="zh-CN" altLang="en-US" dirty="0"/>
          </a:p>
        </p:txBody>
      </p:sp>
      <p:graphicFrame>
        <p:nvGraphicFramePr>
          <p:cNvPr id="19" name="Group 4"/>
          <p:cNvGraphicFramePr>
            <a:graphicFrameLocks noGrp="1"/>
          </p:cNvGraphicFramePr>
          <p:nvPr/>
        </p:nvGraphicFramePr>
        <p:xfrm>
          <a:off x="1418604" y="1193410"/>
          <a:ext cx="6551613" cy="1889400"/>
        </p:xfrm>
        <a:graphic>
          <a:graphicData uri="http://schemas.openxmlformats.org/drawingml/2006/table">
            <a:tbl>
              <a:tblPr/>
              <a:tblGrid>
                <a:gridCol w="65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j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’</a:t>
                      </a:r>
                      <a:endParaRPr kumimoji="1" lang="zh-TW" altLang="en-US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14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’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697964" y="3590525"/>
            <a:ext cx="7006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TW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k</a:t>
            </a:r>
            <a:r>
              <a:rPr lang="zh-TW" altLang="en-US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TW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=1</a:t>
            </a:r>
            <a:r>
              <a:rPr lang="en-US" altLang="zh-TW" dirty="0">
                <a:latin typeface="Times New Roman" panose="02020603050405020304" pitchFamily="18" charset="0"/>
              </a:rPr>
              <a:t>, since </a:t>
            </a:r>
            <a:r>
              <a:rPr lang="en-US" altLang="zh-TW" i="1" dirty="0" err="1">
                <a:latin typeface="Times New Roman" panose="02020603050405020304" pitchFamily="18" charset="0"/>
              </a:rPr>
              <a:t>P</a:t>
            </a:r>
            <a:r>
              <a:rPr lang="en-US" altLang="zh-TW" i="1" baseline="-25000" dirty="0" err="1">
                <a:latin typeface="Times New Roman" panose="02020603050405020304" pitchFamily="18" charset="0"/>
              </a:rPr>
              <a:t>f</a:t>
            </a:r>
            <a:r>
              <a:rPr lang="zh-TW" altLang="en-US" i="1" baseline="-25000" dirty="0">
                <a:latin typeface="Times New Roman" panose="02020603050405020304" pitchFamily="18" charset="0"/>
              </a:rPr>
              <a:t>’</a:t>
            </a:r>
            <a:r>
              <a:rPr lang="en-US" altLang="zh-TW" baseline="-25000" dirty="0">
                <a:latin typeface="Times New Roman" panose="02020603050405020304" pitchFamily="18" charset="0"/>
              </a:rPr>
              <a:t>(1)-1</a:t>
            </a:r>
            <a:r>
              <a:rPr lang="en-US" altLang="zh-TW" dirty="0">
                <a:latin typeface="Times New Roman" panose="02020603050405020304" pitchFamily="18" charset="0"/>
              </a:rPr>
              <a:t>=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baseline="-25000" dirty="0">
                <a:latin typeface="Times New Roman" panose="02020603050405020304" pitchFamily="18" charset="0"/>
              </a:rPr>
              <a:t>9</a:t>
            </a:r>
            <a:r>
              <a:rPr lang="en-US" altLang="zh-TW" dirty="0">
                <a:latin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</a:rPr>
              <a:t>“</a:t>
            </a:r>
            <a:r>
              <a:rPr lang="en-US" altLang="zh-TW" dirty="0">
                <a:latin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</a:rPr>
              <a:t>”</a:t>
            </a:r>
            <a:r>
              <a:rPr lang="en-US" altLang="zh-TW" dirty="0">
                <a:latin typeface="Times New Roman" panose="02020603050405020304" pitchFamily="18" charset="0"/>
              </a:rPr>
              <a:t>=</a:t>
            </a:r>
            <a:r>
              <a:rPr lang="en-US" altLang="zh-TW" i="1" dirty="0">
                <a:latin typeface="Times New Roman" panose="02020603050405020304" pitchFamily="18" charset="0"/>
              </a:rPr>
              <a:t>P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, we set </a:t>
            </a:r>
            <a:r>
              <a:rPr lang="en-US" altLang="zh-TW" i="1" dirty="0">
                <a:latin typeface="Times New Roman" panose="02020603050405020304" pitchFamily="18" charset="0"/>
              </a:rPr>
              <a:t>G</a:t>
            </a:r>
            <a:r>
              <a:rPr lang="zh-TW" altLang="en-US" i="1" dirty="0">
                <a:latin typeface="Times New Roman" panose="02020603050405020304" pitchFamily="18" charset="0"/>
              </a:rPr>
              <a:t>’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j</a:t>
            </a:r>
            <a:r>
              <a:rPr lang="en-US" altLang="zh-TW" dirty="0">
                <a:latin typeface="Times New Roman" panose="02020603050405020304" pitchFamily="18" charset="0"/>
              </a:rPr>
              <a:t>)=</a:t>
            </a:r>
            <a:r>
              <a:rPr lang="en-US" altLang="zh-TW" i="1" dirty="0">
                <a:latin typeface="Times New Roman" panose="02020603050405020304" pitchFamily="18" charset="0"/>
              </a:rPr>
              <a:t>f</a:t>
            </a:r>
            <a:r>
              <a:rPr lang="zh-TW" altLang="en-US" i="1" dirty="0">
                <a:latin typeface="Times New Roman" panose="02020603050405020304" pitchFamily="18" charset="0"/>
              </a:rPr>
              <a:t>’</a:t>
            </a:r>
            <a:r>
              <a:rPr lang="en-US" altLang="zh-TW" i="1" baseline="30000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(1)-2 for </a:t>
            </a:r>
            <a:r>
              <a:rPr lang="en-US" altLang="zh-TW" i="1" dirty="0">
                <a:latin typeface="Times New Roman" panose="02020603050405020304" pitchFamily="18" charset="0"/>
              </a:rPr>
              <a:t>j</a:t>
            </a:r>
            <a:r>
              <a:rPr lang="en-US" altLang="zh-TW" dirty="0">
                <a:latin typeface="Times New Roman" panose="02020603050405020304" pitchFamily="18" charset="0"/>
              </a:rPr>
              <a:t>=1,2,3,4,5,6,8.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102913" y="1400355"/>
            <a:ext cx="3386592" cy="3584557"/>
            <a:chOff x="3195379" y="590754"/>
            <a:chExt cx="2539944" cy="2688418"/>
          </a:xfrm>
        </p:grpSpPr>
        <p:grpSp>
          <p:nvGrpSpPr>
            <p:cNvPr id="27" name="组合 26"/>
            <p:cNvGrpSpPr/>
            <p:nvPr/>
          </p:nvGrpSpPr>
          <p:grpSpPr>
            <a:xfrm>
              <a:off x="3195379" y="590754"/>
              <a:ext cx="2539944" cy="2688418"/>
              <a:chOff x="6641782" y="587469"/>
              <a:chExt cx="460057" cy="486950"/>
            </a:xfrm>
          </p:grpSpPr>
          <p:sp>
            <p:nvSpPr>
              <p:cNvPr id="29" name="任意多边形: 形状 28"/>
              <p:cNvSpPr/>
              <p:nvPr/>
            </p:nvSpPr>
            <p:spPr>
              <a:xfrm>
                <a:off x="6641782" y="614362"/>
                <a:ext cx="460057" cy="460057"/>
              </a:xfrm>
              <a:custGeom>
                <a:avLst/>
                <a:gdLst>
                  <a:gd name="connsiteX0" fmla="*/ 419100 w 838200"/>
                  <a:gd name="connsiteY0" fmla="*/ 0 h 838200"/>
                  <a:gd name="connsiteX1" fmla="*/ 838200 w 838200"/>
                  <a:gd name="connsiteY1" fmla="*/ 419100 h 838200"/>
                  <a:gd name="connsiteX2" fmla="*/ 419100 w 838200"/>
                  <a:gd name="connsiteY2" fmla="*/ 838200 h 838200"/>
                  <a:gd name="connsiteX3" fmla="*/ 0 w 838200"/>
                  <a:gd name="connsiteY3" fmla="*/ 419100 h 838200"/>
                  <a:gd name="connsiteX4" fmla="*/ 334637 w 838200"/>
                  <a:gd name="connsiteY4" fmla="*/ 8515 h 838200"/>
                  <a:gd name="connsiteX5" fmla="*/ 341202 w 838200"/>
                  <a:gd name="connsiteY5" fmla="*/ 7853 h 838200"/>
                  <a:gd name="connsiteX6" fmla="*/ 341202 w 838200"/>
                  <a:gd name="connsiteY6" fmla="*/ 25162 h 838200"/>
                  <a:gd name="connsiteX7" fmla="*/ 338125 w 838200"/>
                  <a:gd name="connsiteY7" fmla="*/ 25472 h 838200"/>
                  <a:gd name="connsiteX8" fmla="*/ 17309 w 838200"/>
                  <a:gd name="connsiteY8" fmla="*/ 419100 h 838200"/>
                  <a:gd name="connsiteX9" fmla="*/ 419100 w 838200"/>
                  <a:gd name="connsiteY9" fmla="*/ 820891 h 838200"/>
                  <a:gd name="connsiteX10" fmla="*/ 820891 w 838200"/>
                  <a:gd name="connsiteY10" fmla="*/ 419100 h 838200"/>
                  <a:gd name="connsiteX11" fmla="*/ 419100 w 838200"/>
                  <a:gd name="connsiteY11" fmla="*/ 17309 h 838200"/>
                  <a:gd name="connsiteX12" fmla="*/ 419092 w 838200"/>
                  <a:gd name="connsiteY12" fmla="*/ 17310 h 838200"/>
                  <a:gd name="connsiteX13" fmla="*/ 419092 w 838200"/>
                  <a:gd name="connsiteY13" fmla="*/ 1 h 83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38200" h="838200">
                    <a:moveTo>
                      <a:pt x="419100" y="0"/>
                    </a:moveTo>
                    <a:cubicBezTo>
                      <a:pt x="650563" y="0"/>
                      <a:pt x="838200" y="187637"/>
                      <a:pt x="838200" y="419100"/>
                    </a:cubicBezTo>
                    <a:cubicBezTo>
                      <a:pt x="838200" y="650563"/>
                      <a:pt x="650563" y="838200"/>
                      <a:pt x="419100" y="838200"/>
                    </a:cubicBezTo>
                    <a:cubicBezTo>
                      <a:pt x="187637" y="838200"/>
                      <a:pt x="0" y="650563"/>
                      <a:pt x="0" y="419100"/>
                    </a:cubicBezTo>
                    <a:cubicBezTo>
                      <a:pt x="0" y="216570"/>
                      <a:pt x="143660" y="47594"/>
                      <a:pt x="334637" y="8515"/>
                    </a:cubicBezTo>
                    <a:lnTo>
                      <a:pt x="341202" y="7853"/>
                    </a:lnTo>
                    <a:lnTo>
                      <a:pt x="341202" y="25162"/>
                    </a:lnTo>
                    <a:lnTo>
                      <a:pt x="338125" y="25472"/>
                    </a:lnTo>
                    <a:cubicBezTo>
                      <a:pt x="155036" y="62938"/>
                      <a:pt x="17309" y="224935"/>
                      <a:pt x="17309" y="419100"/>
                    </a:cubicBezTo>
                    <a:cubicBezTo>
                      <a:pt x="17309" y="641003"/>
                      <a:pt x="197197" y="820891"/>
                      <a:pt x="419100" y="820891"/>
                    </a:cubicBezTo>
                    <a:cubicBezTo>
                      <a:pt x="641003" y="820891"/>
                      <a:pt x="820891" y="641003"/>
                      <a:pt x="820891" y="419100"/>
                    </a:cubicBezTo>
                    <a:cubicBezTo>
                      <a:pt x="820891" y="197197"/>
                      <a:pt x="641003" y="17309"/>
                      <a:pt x="419100" y="17309"/>
                    </a:cubicBezTo>
                    <a:lnTo>
                      <a:pt x="419092" y="17310"/>
                    </a:lnTo>
                    <a:lnTo>
                      <a:pt x="419092" y="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13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90">
                  <a:solidFill>
                    <a:srgbClr val="00206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6840854" y="587469"/>
                <a:ext cx="61912" cy="619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90" dirty="0">
                  <a:solidFill>
                    <a:srgbClr val="00206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810613" y="664991"/>
              <a:ext cx="483829" cy="3418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90">
                <a:solidFill>
                  <a:srgbClr val="00206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487807" y="2014343"/>
            <a:ext cx="4616795" cy="255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0" dirty="0">
                <a:solidFill>
                  <a:srgbClr val="002060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32" name="TextBox 60"/>
          <p:cNvSpPr txBox="1"/>
          <p:nvPr/>
        </p:nvSpPr>
        <p:spPr>
          <a:xfrm>
            <a:off x="4489505" y="2639951"/>
            <a:ext cx="6332639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176655">
              <a:lnSpc>
                <a:spcPct val="150000"/>
              </a:lnSpc>
            </a:pPr>
            <a:r>
              <a:rPr lang="en-US" altLang="zh-CN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Bad Character Rule</a:t>
            </a:r>
            <a:endParaRPr lang="en-US" altLang="zh-CN" sz="4400" spc="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2102"/>
            <a:ext cx="6167043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6.3 How to get gs2 info using suffix function ?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4020" y="711110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Conclusion2 and Proof:</a:t>
            </a:r>
            <a:endParaRPr lang="zh-CN" altLang="en-US" dirty="0"/>
          </a:p>
        </p:txBody>
      </p:sp>
      <p:graphicFrame>
        <p:nvGraphicFramePr>
          <p:cNvPr id="10" name="Group 330"/>
          <p:cNvGraphicFramePr>
            <a:graphicFrameLocks noGrp="1"/>
          </p:cNvGraphicFramePr>
          <p:nvPr/>
        </p:nvGraphicFramePr>
        <p:xfrm>
          <a:off x="683285" y="1539503"/>
          <a:ext cx="9407138" cy="518204"/>
        </p:xfrm>
        <a:graphic>
          <a:graphicData uri="http://schemas.openxmlformats.org/drawingml/2006/table">
            <a:tbl>
              <a:tblPr/>
              <a:tblGrid>
                <a:gridCol w="501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3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8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940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e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H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53455" y="11934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403496" y="2057707"/>
            <a:ext cx="0" cy="658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397703" y="2057707"/>
            <a:ext cx="0" cy="706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403496" y="2399871"/>
            <a:ext cx="59942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961" y="2400659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</a:rPr>
              <a:t>X1= [1&lt;=</a:t>
            </a:r>
            <a:r>
              <a:rPr lang="en-US" altLang="zh-TW" b="1" i="1" dirty="0">
                <a:latin typeface="Times New Roman" panose="02020603050405020304" pitchFamily="18" charset="0"/>
              </a:rPr>
              <a:t>j</a:t>
            </a:r>
            <a:r>
              <a:rPr lang="en-US" altLang="zh-TW" b="1" dirty="0">
                <a:latin typeface="Times New Roman" panose="02020603050405020304" pitchFamily="18" charset="0"/>
              </a:rPr>
              <a:t>&lt;= </a:t>
            </a:r>
            <a:r>
              <a:rPr lang="en-US" altLang="zh-TW" b="1" i="1" dirty="0">
                <a:latin typeface="Times New Roman" panose="02020603050405020304" pitchFamily="18" charset="0"/>
              </a:rPr>
              <a:t>f</a:t>
            </a:r>
            <a:r>
              <a:rPr lang="zh-TW" altLang="en-US" b="1" i="1" dirty="0">
                <a:latin typeface="Times New Roman" panose="02020603050405020304" pitchFamily="18" charset="0"/>
              </a:rPr>
              <a:t>’</a:t>
            </a:r>
            <a:r>
              <a:rPr lang="en-US" altLang="zh-TW" b="1" i="1" baseline="30000" dirty="0">
                <a:latin typeface="Times New Roman" panose="02020603050405020304" pitchFamily="18" charset="0"/>
              </a:rPr>
              <a:t>(k</a:t>
            </a:r>
            <a:r>
              <a:rPr lang="zh-TW" altLang="en-US" b="1" i="1" baseline="30000" dirty="0">
                <a:latin typeface="Times New Roman" panose="02020603050405020304" pitchFamily="18" charset="0"/>
              </a:rPr>
              <a:t>’</a:t>
            </a:r>
            <a:r>
              <a:rPr lang="en-US" altLang="zh-TW" b="1" baseline="30000" dirty="0">
                <a:latin typeface="Times New Roman" panose="02020603050405020304" pitchFamily="18" charset="0"/>
              </a:rPr>
              <a:t>)</a:t>
            </a:r>
            <a:r>
              <a:rPr lang="en-US" altLang="zh-TW" b="1" dirty="0">
                <a:latin typeface="Times New Roman" panose="02020603050405020304" pitchFamily="18" charset="0"/>
              </a:rPr>
              <a:t>(1)-2]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457103" y="772106"/>
            <a:ext cx="150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z = f’</a:t>
            </a:r>
            <a:r>
              <a:rPr lang="en-US" altLang="zh-CN" b="1" baseline="30000" dirty="0"/>
              <a:t>(k’)</a:t>
            </a:r>
            <a:r>
              <a:rPr lang="en-US" altLang="zh-CN" b="1" dirty="0"/>
              <a:t>(1) - 2</a:t>
            </a:r>
            <a:endParaRPr lang="zh-CN" altLang="en-US" b="1" dirty="0"/>
          </a:p>
        </p:txBody>
      </p:sp>
      <p:graphicFrame>
        <p:nvGraphicFramePr>
          <p:cNvPr id="22" name="Group 4"/>
          <p:cNvGraphicFramePr>
            <a:graphicFrameLocks noGrp="1"/>
          </p:cNvGraphicFramePr>
          <p:nvPr/>
        </p:nvGraphicFramePr>
        <p:xfrm>
          <a:off x="567164" y="3429000"/>
          <a:ext cx="9639379" cy="461188"/>
        </p:xfrm>
        <a:graphic>
          <a:graphicData uri="http://schemas.openxmlformats.org/drawingml/2006/table">
            <a:tbl>
              <a:tblPr/>
              <a:tblGrid>
                <a:gridCol w="601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1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3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11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e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I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g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charset="0"/>
                        <a:ea typeface="PMingLiU" charset="0"/>
                        <a:cs typeface="PMingLiU" charset="0"/>
                      </a:endParaRP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J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k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L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8712517" y="2271106"/>
            <a:ext cx="97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f’(z) - 1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210642" y="257501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z+1 = f’</a:t>
            </a:r>
            <a:r>
              <a:rPr lang="en-US" altLang="zh-CN" baseline="30000" dirty="0"/>
              <a:t>(k’)</a:t>
            </a:r>
            <a:r>
              <a:rPr lang="en-US" altLang="zh-CN" dirty="0"/>
              <a:t>(1) - 1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397703" y="1141397"/>
            <a:ext cx="0" cy="31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7878965" y="684189"/>
            <a:ext cx="0" cy="750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138561" y="2785711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f’(z) 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3" idx="2"/>
          </p:cNvCxnSpPr>
          <p:nvPr/>
        </p:nvCxnSpPr>
        <p:spPr>
          <a:xfrm>
            <a:off x="9199157" y="2640438"/>
            <a:ext cx="0" cy="721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2"/>
          </p:cNvCxnSpPr>
          <p:nvPr/>
        </p:nvCxnSpPr>
        <p:spPr>
          <a:xfrm flipH="1">
            <a:off x="9500166" y="3155043"/>
            <a:ext cx="1" cy="206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44213" y="4180652"/>
            <a:ext cx="3677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 + I = g + J, g + J = L,  so e + I = L</a:t>
            </a:r>
          </a:p>
          <a:p>
            <a:r>
              <a:rPr lang="en-US" altLang="zh-CN" dirty="0"/>
              <a:t>So for z+1 &lt;=j &lt;= f’(z) -1, </a:t>
            </a:r>
          </a:p>
          <a:p>
            <a:r>
              <a:rPr lang="en-US" altLang="zh-CN" dirty="0"/>
              <a:t>     gs2(j) = e + I = m – (f’(z) – 1) ,</a:t>
            </a:r>
          </a:p>
          <a:p>
            <a:r>
              <a:rPr lang="en-US" altLang="zh-CN" dirty="0"/>
              <a:t>     G’(j) = m –gs1(j) = f’(z) -1</a:t>
            </a:r>
          </a:p>
          <a:p>
            <a:r>
              <a:rPr lang="en-US" altLang="zh-CN" dirty="0"/>
              <a:t>      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157274" y="56579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50</a:t>
            </a:fld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D4182D3-7DEC-47B8-96FF-E73217572CF4}"/>
              </a:ext>
            </a:extLst>
          </p:cNvPr>
          <p:cNvCxnSpPr/>
          <p:nvPr/>
        </p:nvCxnSpPr>
        <p:spPr>
          <a:xfrm>
            <a:off x="7878965" y="2611832"/>
            <a:ext cx="0" cy="750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062EFC1-9F65-4756-8632-06E5605A0BC0}"/>
              </a:ext>
            </a:extLst>
          </p:cNvPr>
          <p:cNvCxnSpPr>
            <a:endCxn id="28" idx="1"/>
          </p:cNvCxnSpPr>
          <p:nvPr/>
        </p:nvCxnSpPr>
        <p:spPr>
          <a:xfrm flipV="1">
            <a:off x="7878965" y="2970377"/>
            <a:ext cx="1259596" cy="1345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8AE8853-BEB2-411E-AAAA-B6067C756169}"/>
              </a:ext>
            </a:extLst>
          </p:cNvPr>
          <p:cNvCxnSpPr/>
          <p:nvPr/>
        </p:nvCxnSpPr>
        <p:spPr>
          <a:xfrm>
            <a:off x="8031365" y="836589"/>
            <a:ext cx="0" cy="750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6BD14CD-E7F0-41F2-B6EE-55779599CAC6}"/>
              </a:ext>
            </a:extLst>
          </p:cNvPr>
          <p:cNvSpPr txBox="1"/>
          <p:nvPr/>
        </p:nvSpPr>
        <p:spPr>
          <a:xfrm>
            <a:off x="8181474" y="2611832"/>
            <a:ext cx="65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x2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2102"/>
            <a:ext cx="6167043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6.3 How to get gs2 info using suffix function ?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4020" y="71111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89590" y="1193410"/>
            <a:ext cx="8464414" cy="358251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363855" indent="-363855"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1pPr>
            <a:lvl2pPr marL="542925"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90204" pitchFamily="34" charset="0"/>
                <a:ea typeface="PMingLiU" charset="0"/>
                <a:cs typeface="PMingLiU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</a:rPr>
              <a:t>z</a:t>
            </a:r>
            <a:r>
              <a:rPr lang="en-US" altLang="zh-TW" dirty="0">
                <a:latin typeface="Times New Roman" panose="02020603050405020304" pitchFamily="18" charset="0"/>
              </a:rPr>
              <a:t> be </a:t>
            </a:r>
            <a:r>
              <a:rPr lang="en-US" altLang="zh-TW" i="1" dirty="0">
                <a:latin typeface="Times New Roman" panose="02020603050405020304" pitchFamily="18" charset="0"/>
              </a:rPr>
              <a:t>f</a:t>
            </a:r>
            <a:r>
              <a:rPr lang="zh-TW" altLang="en-US" i="1" dirty="0">
                <a:latin typeface="Times New Roman" panose="02020603050405020304" pitchFamily="18" charset="0"/>
              </a:rPr>
              <a:t>’</a:t>
            </a:r>
            <a:r>
              <a:rPr lang="en-US" altLang="zh-TW" baseline="30000" dirty="0">
                <a:latin typeface="Times New Roman" panose="02020603050405020304" pitchFamily="18" charset="0"/>
              </a:rPr>
              <a:t>(</a:t>
            </a:r>
            <a:r>
              <a:rPr lang="en-US" altLang="zh-TW" i="1" baseline="30000" dirty="0">
                <a:latin typeface="Times New Roman" panose="02020603050405020304" pitchFamily="18" charset="0"/>
              </a:rPr>
              <a:t>k</a:t>
            </a:r>
            <a:r>
              <a:rPr lang="zh-TW" altLang="en-US" i="1" baseline="30000" dirty="0">
                <a:latin typeface="Times New Roman" panose="02020603050405020304" pitchFamily="18" charset="0"/>
              </a:rPr>
              <a:t>’</a:t>
            </a:r>
            <a:r>
              <a:rPr lang="en-US" altLang="zh-TW" baseline="30000" dirty="0">
                <a:latin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</a:rPr>
              <a:t>(1)-2.  Let </a:t>
            </a:r>
            <a:r>
              <a:rPr lang="en-US" altLang="zh-TW" i="1" dirty="0">
                <a:latin typeface="Times New Roman" panose="02020603050405020304" pitchFamily="18" charset="0"/>
              </a:rPr>
              <a:t>k</a:t>
            </a:r>
            <a:r>
              <a:rPr lang="zh-TW" altLang="en-US" i="1" dirty="0">
                <a:latin typeface="Times New Roman" panose="02020603050405020304" pitchFamily="18" charset="0"/>
              </a:rPr>
              <a:t>’’</a:t>
            </a:r>
            <a:r>
              <a:rPr lang="en-US" altLang="zh-TW" dirty="0">
                <a:latin typeface="Times New Roman" panose="02020603050405020304" pitchFamily="18" charset="0"/>
              </a:rPr>
              <a:t> be the </a:t>
            </a:r>
            <a:r>
              <a:rPr lang="en-US" altLang="zh-TW" b="1" dirty="0">
                <a:latin typeface="Times New Roman" panose="02020603050405020304" pitchFamily="18" charset="0"/>
              </a:rPr>
              <a:t>largest value </a:t>
            </a:r>
            <a:r>
              <a:rPr lang="en-US" altLang="zh-TW" b="1" i="1" dirty="0">
                <a:latin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</a:rPr>
              <a:t> such that  </a:t>
            </a:r>
            <a:r>
              <a:rPr lang="en-US" altLang="zh-TW" i="1" dirty="0">
                <a:latin typeface="Times New Roman" panose="02020603050405020304" pitchFamily="18" charset="0"/>
              </a:rPr>
              <a:t>f</a:t>
            </a:r>
            <a:r>
              <a:rPr lang="zh-TW" altLang="en-US" i="1" dirty="0">
                <a:latin typeface="Times New Roman" panose="02020603050405020304" pitchFamily="18" charset="0"/>
              </a:rPr>
              <a:t>’’</a:t>
            </a:r>
            <a:r>
              <a:rPr lang="en-US" altLang="zh-TW" i="1" baseline="30000" dirty="0">
                <a:latin typeface="Times New Roman" panose="02020603050405020304" pitchFamily="18" charset="0"/>
              </a:rPr>
              <a:t>(k)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z</a:t>
            </a:r>
            <a:r>
              <a:rPr lang="en-US" altLang="zh-TW" dirty="0">
                <a:latin typeface="Times New Roman" panose="02020603050405020304" pitchFamily="18" charset="0"/>
              </a:rPr>
              <a:t>)-1&lt;=</a:t>
            </a:r>
            <a:r>
              <a:rPr lang="en-US" altLang="zh-TW" i="1" dirty="0">
                <a:latin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</a:rPr>
              <a:t>.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Then we set </a:t>
            </a:r>
            <a:r>
              <a:rPr lang="en-US" altLang="zh-TW" i="1" dirty="0">
                <a:solidFill>
                  <a:srgbClr val="FF3300"/>
                </a:solidFill>
                <a:latin typeface="Times New Roman" panose="02020603050405020304" pitchFamily="18" charset="0"/>
              </a:rPr>
              <a:t>G</a:t>
            </a:r>
            <a:r>
              <a:rPr lang="zh-TW" altLang="en-US" i="1" dirty="0">
                <a:solidFill>
                  <a:srgbClr val="FF33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TW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FF33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TW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</a:rPr>
              <a:t> = </a:t>
            </a:r>
            <a:r>
              <a:rPr lang="en-US" altLang="zh-TW" i="1" dirty="0">
                <a:latin typeface="Times New Roman" panose="02020603050405020304" pitchFamily="18" charset="0"/>
              </a:rPr>
              <a:t>m </a:t>
            </a:r>
            <a:r>
              <a:rPr lang="en-US" altLang="zh-TW" dirty="0">
                <a:latin typeface="Times New Roman" panose="02020603050405020304" pitchFamily="18" charset="0"/>
              </a:rPr>
              <a:t>- </a:t>
            </a:r>
            <a:r>
              <a:rPr lang="en-US" altLang="zh-TW" i="1" dirty="0">
                <a:latin typeface="Times New Roman" panose="02020603050405020304" pitchFamily="18" charset="0"/>
              </a:rPr>
              <a:t>gs</a:t>
            </a:r>
            <a:r>
              <a:rPr lang="en-US" altLang="zh-TW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j</a:t>
            </a:r>
            <a:r>
              <a:rPr lang="en-US" altLang="zh-TW" dirty="0">
                <a:latin typeface="Times New Roman" panose="02020603050405020304" pitchFamily="18" charset="0"/>
              </a:rPr>
              <a:t>) = </a:t>
            </a:r>
            <a:r>
              <a:rPr lang="en-US" altLang="zh-TW" i="1" dirty="0">
                <a:latin typeface="Times New Roman" panose="02020603050405020304" pitchFamily="18" charset="0"/>
              </a:rPr>
              <a:t>m </a:t>
            </a:r>
            <a:r>
              <a:rPr lang="en-US" altLang="zh-TW" dirty="0">
                <a:latin typeface="Times New Roman" panose="02020603050405020304" pitchFamily="18" charset="0"/>
              </a:rPr>
              <a:t>- (</a:t>
            </a:r>
            <a:r>
              <a:rPr lang="en-US" altLang="zh-TW" i="1" dirty="0">
                <a:latin typeface="Times New Roman" panose="02020603050405020304" pitchFamily="18" charset="0"/>
              </a:rPr>
              <a:t>m - f</a:t>
            </a:r>
            <a:r>
              <a:rPr lang="zh-TW" altLang="en-US" i="1" dirty="0">
                <a:latin typeface="Times New Roman" panose="02020603050405020304" pitchFamily="18" charset="0"/>
              </a:rPr>
              <a:t>’’</a:t>
            </a:r>
            <a:r>
              <a:rPr lang="en-US" altLang="zh-TW" baseline="30000" dirty="0">
                <a:latin typeface="Times New Roman" panose="02020603050405020304" pitchFamily="18" charset="0"/>
              </a:rPr>
              <a:t>(</a:t>
            </a:r>
            <a:r>
              <a:rPr lang="en-US" altLang="zh-TW" i="1" baseline="30000" dirty="0" err="1">
                <a:latin typeface="Times New Roman" panose="02020603050405020304" pitchFamily="18" charset="0"/>
              </a:rPr>
              <a:t>i</a:t>
            </a:r>
            <a:r>
              <a:rPr lang="en-US" altLang="zh-TW" baseline="30000" dirty="0">
                <a:latin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z</a:t>
            </a:r>
            <a:r>
              <a:rPr lang="en-US" altLang="zh-TW" dirty="0">
                <a:latin typeface="Times New Roman" panose="02020603050405020304" pitchFamily="18" charset="0"/>
              </a:rPr>
              <a:t>) - 1) = </a:t>
            </a:r>
            <a:r>
              <a:rPr lang="en-US" altLang="zh-TW" i="1" dirty="0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  <a:r>
              <a:rPr lang="zh-TW" altLang="en-US" i="1" dirty="0">
                <a:solidFill>
                  <a:srgbClr val="FF3300"/>
                </a:solidFill>
                <a:latin typeface="Times New Roman" panose="02020603050405020304" pitchFamily="18" charset="0"/>
              </a:rPr>
              <a:t>’’</a:t>
            </a:r>
            <a:r>
              <a:rPr lang="en-US" altLang="zh-TW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i="1" baseline="30000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TW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FF33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TW" dirty="0">
                <a:solidFill>
                  <a:srgbClr val="FF3300"/>
                </a:solidFill>
                <a:latin typeface="Times New Roman" panose="02020603050405020304" pitchFamily="18" charset="0"/>
              </a:rPr>
              <a:t>) - 1</a:t>
            </a:r>
            <a:r>
              <a:rPr lang="en-US" altLang="zh-TW" dirty="0">
                <a:latin typeface="Times New Roman" panose="02020603050405020304" pitchFamily="18" charset="0"/>
              </a:rPr>
              <a:t>, where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1&lt;=</a:t>
            </a:r>
            <a:r>
              <a:rPr lang="en-US" altLang="zh-TW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&lt;=</a:t>
            </a:r>
            <a:r>
              <a:rPr lang="en-US" altLang="zh-TW" i="1" dirty="0">
                <a:solidFill>
                  <a:srgbClr val="0000FF"/>
                </a:solidFill>
                <a:latin typeface="Times New Roman" panose="02020603050405020304" pitchFamily="18" charset="0"/>
              </a:rPr>
              <a:t>k</a:t>
            </a:r>
            <a:r>
              <a:rPr lang="zh-TW" altLang="en-U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’’</a:t>
            </a:r>
            <a:r>
              <a:rPr lang="en-US" altLang="zh-TW" dirty="0">
                <a:latin typeface="Times New Roman" panose="02020603050405020304" pitchFamily="18" charset="0"/>
              </a:rPr>
              <a:t> and  </a:t>
            </a:r>
            <a:r>
              <a:rPr lang="en-US" altLang="zh-TW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zh-TW" altLang="en-U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’’</a:t>
            </a:r>
            <a:r>
              <a:rPr lang="en-US" altLang="zh-TW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i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TW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-1)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(z) &lt;  </a:t>
            </a:r>
            <a:r>
              <a:rPr lang="en-US" altLang="zh-TW" i="1" dirty="0">
                <a:solidFill>
                  <a:srgbClr val="0000FF"/>
                </a:solidFill>
                <a:latin typeface="Times New Roman" panose="02020603050405020304" pitchFamily="18" charset="0"/>
              </a:rPr>
              <a:t>j 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&lt;=  </a:t>
            </a:r>
            <a:r>
              <a:rPr lang="en-US" altLang="zh-TW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zh-TW" altLang="en-U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’’</a:t>
            </a:r>
            <a:r>
              <a:rPr lang="en-US" altLang="zh-TW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i="1" baseline="30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TW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0000FF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)-1</a:t>
            </a:r>
            <a:r>
              <a:rPr lang="en-US" altLang="zh-TW" dirty="0">
                <a:latin typeface="Times New Roman" panose="02020603050405020304" pitchFamily="18" charset="0"/>
              </a:rPr>
              <a:t> and </a:t>
            </a:r>
            <a:r>
              <a:rPr lang="en-US" altLang="zh-TW" i="1" dirty="0">
                <a:latin typeface="Times New Roman" panose="02020603050405020304" pitchFamily="18" charset="0"/>
              </a:rPr>
              <a:t>f</a:t>
            </a:r>
            <a:r>
              <a:rPr lang="zh-TW" altLang="en-US" i="1" dirty="0">
                <a:latin typeface="Times New Roman" panose="02020603050405020304" pitchFamily="18" charset="0"/>
              </a:rPr>
              <a:t>’’</a:t>
            </a:r>
            <a:r>
              <a:rPr lang="en-US" altLang="zh-TW" baseline="30000" dirty="0">
                <a:latin typeface="Times New Roman" panose="02020603050405020304" pitchFamily="18" charset="0"/>
              </a:rPr>
              <a:t>(</a:t>
            </a:r>
            <a:r>
              <a:rPr lang="en-US" altLang="zh-TW" i="1" baseline="30000" dirty="0">
                <a:latin typeface="Times New Roman" panose="02020603050405020304" pitchFamily="18" charset="0"/>
              </a:rPr>
              <a:t>0</a:t>
            </a:r>
            <a:r>
              <a:rPr lang="en-US" altLang="zh-TW" baseline="30000" dirty="0">
                <a:latin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z</a:t>
            </a:r>
            <a:r>
              <a:rPr lang="en-US" altLang="zh-TW" dirty="0">
                <a:latin typeface="Times New Roman" panose="02020603050405020304" pitchFamily="18" charset="0"/>
              </a:rPr>
              <a:t>) = </a:t>
            </a:r>
            <a:r>
              <a:rPr lang="en-US" altLang="zh-TW" i="1" dirty="0">
                <a:latin typeface="Times New Roman" panose="02020603050405020304" pitchFamily="18" charset="0"/>
              </a:rPr>
              <a:t>z</a:t>
            </a:r>
            <a:r>
              <a:rPr lang="en-US" altLang="zh-TW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TW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For example, </a:t>
            </a:r>
            <a:r>
              <a:rPr lang="en-US" altLang="zh-TW" i="1" dirty="0">
                <a:latin typeface="Times New Roman" panose="02020603050405020304" pitchFamily="18" charset="0"/>
              </a:rPr>
              <a:t>z</a:t>
            </a:r>
            <a:r>
              <a:rPr lang="en-US" altLang="zh-TW" dirty="0">
                <a:latin typeface="Times New Roman" panose="02020603050405020304" pitchFamily="18" charset="0"/>
              </a:rPr>
              <a:t>=8 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Wingdings" panose="05000000000000000000" charset="0"/>
              <a:buChar char="Ø"/>
              <a:defRPr/>
            </a:pPr>
            <a:r>
              <a:rPr lang="en-US" altLang="zh-TW" i="1" dirty="0">
                <a:latin typeface="Times New Roman" panose="02020603050405020304" pitchFamily="18" charset="0"/>
              </a:rPr>
              <a:t> k</a:t>
            </a:r>
            <a:r>
              <a:rPr lang="en-US" altLang="zh-TW" dirty="0">
                <a:latin typeface="Times New Roman" panose="02020603050405020304" pitchFamily="18" charset="0"/>
              </a:rPr>
              <a:t>=1, </a:t>
            </a:r>
            <a:r>
              <a:rPr lang="en-US" altLang="zh-TW" i="1" dirty="0">
                <a:latin typeface="Times New Roman" panose="02020603050405020304" pitchFamily="18" charset="0"/>
              </a:rPr>
              <a:t>f</a:t>
            </a:r>
            <a:r>
              <a:rPr lang="zh-TW" altLang="en-US" i="1" dirty="0">
                <a:latin typeface="Times New Roman" panose="02020603050405020304" pitchFamily="18" charset="0"/>
              </a:rPr>
              <a:t>’’</a:t>
            </a:r>
            <a:r>
              <a:rPr lang="en-US" altLang="zh-TW" baseline="30000" dirty="0">
                <a:latin typeface="Times New Roman" panose="02020603050405020304" pitchFamily="18" charset="0"/>
              </a:rPr>
              <a:t>(1)</a:t>
            </a:r>
            <a:r>
              <a:rPr lang="en-US" altLang="zh-TW" dirty="0">
                <a:latin typeface="Times New Roman" panose="02020603050405020304" pitchFamily="18" charset="0"/>
              </a:rPr>
              <a:t>(8)-1=11≦</a:t>
            </a:r>
            <a:r>
              <a:rPr lang="en-US" altLang="zh-TW" i="1" dirty="0">
                <a:latin typeface="Times New Roman" panose="02020603050405020304" pitchFamily="18" charset="0"/>
              </a:rPr>
              <a:t>m=12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Wingdings" panose="05000000000000000000" charset="0"/>
              <a:buChar char="Ø"/>
              <a:defRPr/>
            </a:pPr>
            <a:r>
              <a:rPr lang="en-US" altLang="zh-TW" i="1" dirty="0">
                <a:latin typeface="Times New Roman" panose="02020603050405020304" pitchFamily="18" charset="0"/>
              </a:rPr>
              <a:t> k=2,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</a:rPr>
              <a:t>f</a:t>
            </a:r>
            <a:r>
              <a:rPr lang="zh-TW" altLang="en-US" i="1" dirty="0">
                <a:latin typeface="Times New Roman" panose="02020603050405020304" pitchFamily="18" charset="0"/>
              </a:rPr>
              <a:t>’’</a:t>
            </a:r>
            <a:r>
              <a:rPr lang="en-US" altLang="zh-TW" baseline="30000" dirty="0">
                <a:latin typeface="Times New Roman" panose="02020603050405020304" pitchFamily="18" charset="0"/>
              </a:rPr>
              <a:t>(2)</a:t>
            </a:r>
            <a:r>
              <a:rPr lang="en-US" altLang="zh-TW" dirty="0">
                <a:latin typeface="Times New Roman" panose="02020603050405020304" pitchFamily="18" charset="0"/>
              </a:rPr>
              <a:t>(8)-1=12≦</a:t>
            </a:r>
            <a:r>
              <a:rPr lang="en-US" altLang="zh-TW" i="1" dirty="0">
                <a:latin typeface="Times New Roman" panose="02020603050405020304" pitchFamily="18" charset="0"/>
              </a:rPr>
              <a:t>m=12     </a:t>
            </a:r>
            <a:r>
              <a:rPr lang="en-US" altLang="zh-TW" b="1" i="1" dirty="0">
                <a:latin typeface="Times New Roman" panose="02020603050405020304" pitchFamily="18" charset="0"/>
              </a:rPr>
              <a:t>=&gt; k</a:t>
            </a:r>
            <a:r>
              <a:rPr lang="zh-TW" altLang="en-US" b="1" i="1" dirty="0">
                <a:latin typeface="Times New Roman" panose="02020603050405020304" pitchFamily="18" charset="0"/>
              </a:rPr>
              <a:t>’’</a:t>
            </a:r>
            <a:r>
              <a:rPr lang="en-US" altLang="zh-TW" b="1" i="1" dirty="0">
                <a:latin typeface="Times New Roman" panose="02020603050405020304" pitchFamily="18" charset="0"/>
              </a:rPr>
              <a:t>=2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Wingdings" panose="05000000000000000000" charset="0"/>
              <a:buChar char="Ø"/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i="1" dirty="0" err="1">
                <a:latin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</a:rPr>
              <a:t>=1, </a:t>
            </a:r>
            <a:r>
              <a:rPr lang="en-US" altLang="zh-TW" i="1" dirty="0">
                <a:latin typeface="Times New Roman" panose="02020603050405020304" pitchFamily="18" charset="0"/>
              </a:rPr>
              <a:t>f</a:t>
            </a:r>
            <a:r>
              <a:rPr lang="zh-TW" altLang="en-US" i="1" dirty="0">
                <a:latin typeface="Times New Roman" panose="02020603050405020304" pitchFamily="18" charset="0"/>
              </a:rPr>
              <a:t>’’</a:t>
            </a:r>
            <a:r>
              <a:rPr lang="en-US" altLang="zh-TW" baseline="30000" dirty="0">
                <a:latin typeface="Times New Roman" panose="02020603050405020304" pitchFamily="18" charset="0"/>
              </a:rPr>
              <a:t>(</a:t>
            </a:r>
            <a:r>
              <a:rPr lang="en-US" altLang="zh-TW" i="1" baseline="30000" dirty="0">
                <a:latin typeface="Times New Roman" panose="02020603050405020304" pitchFamily="18" charset="0"/>
              </a:rPr>
              <a:t>0</a:t>
            </a:r>
            <a:r>
              <a:rPr lang="en-US" altLang="zh-TW" baseline="30000" dirty="0">
                <a:latin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</a:rPr>
              <a:t>(8)-1 = 7 &lt;  </a:t>
            </a:r>
            <a:r>
              <a:rPr lang="en-US" altLang="zh-TW" b="1" i="1" dirty="0">
                <a:latin typeface="Times New Roman" panose="02020603050405020304" pitchFamily="18" charset="0"/>
              </a:rPr>
              <a:t>j</a:t>
            </a:r>
            <a:r>
              <a:rPr lang="en-US" altLang="zh-TW" i="1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≦ </a:t>
            </a:r>
            <a:r>
              <a:rPr lang="en-US" altLang="zh-TW" i="1" dirty="0">
                <a:latin typeface="Times New Roman" panose="02020603050405020304" pitchFamily="18" charset="0"/>
              </a:rPr>
              <a:t>f</a:t>
            </a:r>
            <a:r>
              <a:rPr lang="zh-TW" altLang="en-US" i="1" dirty="0">
                <a:latin typeface="Times New Roman" panose="02020603050405020304" pitchFamily="18" charset="0"/>
              </a:rPr>
              <a:t>’’</a:t>
            </a:r>
            <a:r>
              <a:rPr lang="en-US" altLang="zh-TW" baseline="30000" dirty="0">
                <a:latin typeface="Times New Roman" panose="02020603050405020304" pitchFamily="18" charset="0"/>
              </a:rPr>
              <a:t>(1)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8</a:t>
            </a:r>
            <a:r>
              <a:rPr lang="en-US" altLang="zh-TW" dirty="0">
                <a:latin typeface="Times New Roman" panose="02020603050405020304" pitchFamily="18" charset="0"/>
              </a:rPr>
              <a:t>)-1=11.  </a:t>
            </a:r>
            <a:r>
              <a:rPr lang="zh-CN" altLang="en-US" dirty="0">
                <a:latin typeface="Times New Roman" panose="02020603050405020304" pitchFamily="18" charset="0"/>
              </a:rPr>
              <a:t>个人觉得这里不太正确，应该是大于</a:t>
            </a:r>
            <a:r>
              <a:rPr lang="en-US" altLang="zh-CN" dirty="0">
                <a:latin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</a:rPr>
              <a:t>而不是大于</a:t>
            </a:r>
            <a:r>
              <a:rPr lang="en-US" altLang="zh-CN" dirty="0">
                <a:latin typeface="Times New Roman" panose="02020603050405020304" pitchFamily="18" charset="0"/>
              </a:rPr>
              <a:t>7, 8</a:t>
            </a:r>
            <a:r>
              <a:rPr lang="zh-CN" altLang="en-US" dirty="0">
                <a:latin typeface="Times New Roman" panose="02020603050405020304" pitchFamily="18" charset="0"/>
              </a:rPr>
              <a:t>这个已经被计算过了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Wingdings" panose="05000000000000000000" charset="0"/>
              <a:buChar char="Ø"/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i="1" dirty="0" err="1">
                <a:latin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</a:rPr>
              <a:t>=2, </a:t>
            </a:r>
            <a:r>
              <a:rPr lang="en-US" altLang="zh-TW" i="1" dirty="0">
                <a:latin typeface="Times New Roman" panose="02020603050405020304" pitchFamily="18" charset="0"/>
              </a:rPr>
              <a:t>f</a:t>
            </a:r>
            <a:r>
              <a:rPr lang="zh-TW" altLang="en-US" i="1" dirty="0">
                <a:latin typeface="Times New Roman" panose="02020603050405020304" pitchFamily="18" charset="0"/>
              </a:rPr>
              <a:t>’’</a:t>
            </a:r>
            <a:r>
              <a:rPr lang="en-US" altLang="zh-TW" baseline="30000" dirty="0">
                <a:latin typeface="Times New Roman" panose="02020603050405020304" pitchFamily="18" charset="0"/>
              </a:rPr>
              <a:t>(</a:t>
            </a:r>
            <a:r>
              <a:rPr lang="en-US" altLang="zh-TW" i="1" baseline="30000" dirty="0">
                <a:latin typeface="Times New Roman" panose="02020603050405020304" pitchFamily="18" charset="0"/>
              </a:rPr>
              <a:t>1</a:t>
            </a:r>
            <a:r>
              <a:rPr lang="en-US" altLang="zh-TW" baseline="30000" dirty="0">
                <a:latin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</a:rPr>
              <a:t>(8)-1 =11&lt;  </a:t>
            </a:r>
            <a:r>
              <a:rPr lang="en-US" altLang="zh-TW" b="1" i="1" dirty="0">
                <a:latin typeface="Times New Roman" panose="02020603050405020304" pitchFamily="18" charset="0"/>
              </a:rPr>
              <a:t>j</a:t>
            </a:r>
            <a:r>
              <a:rPr lang="en-US" altLang="zh-TW" i="1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≦ </a:t>
            </a:r>
            <a:r>
              <a:rPr lang="en-US" altLang="zh-TW" i="1" dirty="0">
                <a:latin typeface="Times New Roman" panose="02020603050405020304" pitchFamily="18" charset="0"/>
              </a:rPr>
              <a:t>f</a:t>
            </a:r>
            <a:r>
              <a:rPr lang="zh-TW" altLang="en-US" i="1" dirty="0">
                <a:latin typeface="Times New Roman" panose="02020603050405020304" pitchFamily="18" charset="0"/>
              </a:rPr>
              <a:t>’’</a:t>
            </a:r>
            <a:r>
              <a:rPr lang="en-US" altLang="zh-TW" baseline="30000" dirty="0">
                <a:latin typeface="Times New Roman" panose="02020603050405020304" pitchFamily="18" charset="0"/>
              </a:rPr>
              <a:t>(2)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8</a:t>
            </a:r>
            <a:r>
              <a:rPr lang="en-US" altLang="zh-TW" dirty="0">
                <a:latin typeface="Times New Roman" panose="02020603050405020304" pitchFamily="18" charset="0"/>
              </a:rPr>
              <a:t>)-1=12. 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Wingdings" panose="05000000000000000000" charset="0"/>
              <a:buChar char="Ø"/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We set </a:t>
            </a:r>
            <a:r>
              <a:rPr lang="en-US" altLang="zh-TW" i="1" dirty="0">
                <a:latin typeface="Times New Roman" panose="02020603050405020304" pitchFamily="18" charset="0"/>
              </a:rPr>
              <a:t>G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TW" dirty="0">
                <a:latin typeface="Times New Roman" panose="02020603050405020304" pitchFamily="18" charset="0"/>
              </a:rPr>
              <a:t>) and </a:t>
            </a:r>
            <a:r>
              <a:rPr lang="en-US" altLang="zh-TW" i="1" dirty="0">
                <a:latin typeface="Times New Roman" panose="02020603050405020304" pitchFamily="18" charset="0"/>
              </a:rPr>
              <a:t>G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dirty="0">
                <a:latin typeface="Times New Roman" panose="02020603050405020304" pitchFamily="18" charset="0"/>
              </a:rPr>
              <a:t>)= </a:t>
            </a:r>
            <a:r>
              <a:rPr lang="en-US" altLang="zh-TW" i="1" dirty="0">
                <a:latin typeface="Times New Roman" panose="02020603050405020304" pitchFamily="18" charset="0"/>
              </a:rPr>
              <a:t>f</a:t>
            </a:r>
            <a:r>
              <a:rPr lang="zh-TW" altLang="en-US" i="1" dirty="0">
                <a:latin typeface="Times New Roman" panose="02020603050405020304" pitchFamily="18" charset="0"/>
              </a:rPr>
              <a:t>’’</a:t>
            </a:r>
            <a:r>
              <a:rPr lang="en-US" altLang="zh-TW" baseline="30000" dirty="0">
                <a:latin typeface="Times New Roman" panose="02020603050405020304" pitchFamily="18" charset="0"/>
              </a:rPr>
              <a:t>(1)</a:t>
            </a:r>
            <a:r>
              <a:rPr lang="en-US" altLang="zh-TW" dirty="0">
                <a:latin typeface="Times New Roman" panose="02020603050405020304" pitchFamily="18" charset="0"/>
              </a:rPr>
              <a:t>(8) – 1= 12-1 = 11.</a:t>
            </a:r>
            <a:endParaRPr lang="en-US" altLang="zh-TW" i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zh-TW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945039"/>
              </p:ext>
            </p:extLst>
          </p:nvPr>
        </p:nvGraphicFramePr>
        <p:xfrm>
          <a:off x="1050992" y="4351505"/>
          <a:ext cx="6551612" cy="1889400"/>
        </p:xfrm>
        <a:graphic>
          <a:graphicData uri="http://schemas.openxmlformats.org/drawingml/2006/table">
            <a:tbl>
              <a:tblPr/>
              <a:tblGrid>
                <a:gridCol w="652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j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’</a:t>
                      </a:r>
                      <a:endParaRPr kumimoji="1" lang="zh-TW" altLang="en-US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14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’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2860078" cy="364163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6.4 Supplementary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52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B3CCF75-4ECB-4983-8EF0-DFAF7C106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17" y="693665"/>
            <a:ext cx="9081877" cy="226037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311570A-39C2-4506-880E-CCAEEA8E4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17" y="3111442"/>
            <a:ext cx="9081877" cy="25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2860078" cy="364163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6.4 Supplementary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53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0ED1C69-360C-4236-8EB3-177868F53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95" y="957392"/>
            <a:ext cx="5273883" cy="30412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A517410-5CAF-4812-A343-94339B349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657" y="957392"/>
            <a:ext cx="6061440" cy="504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102913" y="1400355"/>
            <a:ext cx="3386592" cy="3584557"/>
            <a:chOff x="3195379" y="590754"/>
            <a:chExt cx="2539944" cy="2688418"/>
          </a:xfrm>
        </p:grpSpPr>
        <p:grpSp>
          <p:nvGrpSpPr>
            <p:cNvPr id="27" name="组合 26"/>
            <p:cNvGrpSpPr/>
            <p:nvPr/>
          </p:nvGrpSpPr>
          <p:grpSpPr>
            <a:xfrm>
              <a:off x="3195379" y="590754"/>
              <a:ext cx="2539944" cy="2688418"/>
              <a:chOff x="6641782" y="587469"/>
              <a:chExt cx="460057" cy="486950"/>
            </a:xfrm>
          </p:grpSpPr>
          <p:sp>
            <p:nvSpPr>
              <p:cNvPr id="29" name="任意多边形: 形状 28"/>
              <p:cNvSpPr/>
              <p:nvPr/>
            </p:nvSpPr>
            <p:spPr>
              <a:xfrm>
                <a:off x="6641782" y="614362"/>
                <a:ext cx="460057" cy="460057"/>
              </a:xfrm>
              <a:custGeom>
                <a:avLst/>
                <a:gdLst>
                  <a:gd name="connsiteX0" fmla="*/ 419100 w 838200"/>
                  <a:gd name="connsiteY0" fmla="*/ 0 h 838200"/>
                  <a:gd name="connsiteX1" fmla="*/ 838200 w 838200"/>
                  <a:gd name="connsiteY1" fmla="*/ 419100 h 838200"/>
                  <a:gd name="connsiteX2" fmla="*/ 419100 w 838200"/>
                  <a:gd name="connsiteY2" fmla="*/ 838200 h 838200"/>
                  <a:gd name="connsiteX3" fmla="*/ 0 w 838200"/>
                  <a:gd name="connsiteY3" fmla="*/ 419100 h 838200"/>
                  <a:gd name="connsiteX4" fmla="*/ 334637 w 838200"/>
                  <a:gd name="connsiteY4" fmla="*/ 8515 h 838200"/>
                  <a:gd name="connsiteX5" fmla="*/ 341202 w 838200"/>
                  <a:gd name="connsiteY5" fmla="*/ 7853 h 838200"/>
                  <a:gd name="connsiteX6" fmla="*/ 341202 w 838200"/>
                  <a:gd name="connsiteY6" fmla="*/ 25162 h 838200"/>
                  <a:gd name="connsiteX7" fmla="*/ 338125 w 838200"/>
                  <a:gd name="connsiteY7" fmla="*/ 25472 h 838200"/>
                  <a:gd name="connsiteX8" fmla="*/ 17309 w 838200"/>
                  <a:gd name="connsiteY8" fmla="*/ 419100 h 838200"/>
                  <a:gd name="connsiteX9" fmla="*/ 419100 w 838200"/>
                  <a:gd name="connsiteY9" fmla="*/ 820891 h 838200"/>
                  <a:gd name="connsiteX10" fmla="*/ 820891 w 838200"/>
                  <a:gd name="connsiteY10" fmla="*/ 419100 h 838200"/>
                  <a:gd name="connsiteX11" fmla="*/ 419100 w 838200"/>
                  <a:gd name="connsiteY11" fmla="*/ 17309 h 838200"/>
                  <a:gd name="connsiteX12" fmla="*/ 419092 w 838200"/>
                  <a:gd name="connsiteY12" fmla="*/ 17310 h 838200"/>
                  <a:gd name="connsiteX13" fmla="*/ 419092 w 838200"/>
                  <a:gd name="connsiteY13" fmla="*/ 1 h 83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38200" h="838200">
                    <a:moveTo>
                      <a:pt x="419100" y="0"/>
                    </a:moveTo>
                    <a:cubicBezTo>
                      <a:pt x="650563" y="0"/>
                      <a:pt x="838200" y="187637"/>
                      <a:pt x="838200" y="419100"/>
                    </a:cubicBezTo>
                    <a:cubicBezTo>
                      <a:pt x="838200" y="650563"/>
                      <a:pt x="650563" y="838200"/>
                      <a:pt x="419100" y="838200"/>
                    </a:cubicBezTo>
                    <a:cubicBezTo>
                      <a:pt x="187637" y="838200"/>
                      <a:pt x="0" y="650563"/>
                      <a:pt x="0" y="419100"/>
                    </a:cubicBezTo>
                    <a:cubicBezTo>
                      <a:pt x="0" y="216570"/>
                      <a:pt x="143660" y="47594"/>
                      <a:pt x="334637" y="8515"/>
                    </a:cubicBezTo>
                    <a:lnTo>
                      <a:pt x="341202" y="7853"/>
                    </a:lnTo>
                    <a:lnTo>
                      <a:pt x="341202" y="25162"/>
                    </a:lnTo>
                    <a:lnTo>
                      <a:pt x="338125" y="25472"/>
                    </a:lnTo>
                    <a:cubicBezTo>
                      <a:pt x="155036" y="62938"/>
                      <a:pt x="17309" y="224935"/>
                      <a:pt x="17309" y="419100"/>
                    </a:cubicBezTo>
                    <a:cubicBezTo>
                      <a:pt x="17309" y="641003"/>
                      <a:pt x="197197" y="820891"/>
                      <a:pt x="419100" y="820891"/>
                    </a:cubicBezTo>
                    <a:cubicBezTo>
                      <a:pt x="641003" y="820891"/>
                      <a:pt x="820891" y="641003"/>
                      <a:pt x="820891" y="419100"/>
                    </a:cubicBezTo>
                    <a:cubicBezTo>
                      <a:pt x="820891" y="197197"/>
                      <a:pt x="641003" y="17309"/>
                      <a:pt x="419100" y="17309"/>
                    </a:cubicBezTo>
                    <a:lnTo>
                      <a:pt x="419092" y="17310"/>
                    </a:lnTo>
                    <a:lnTo>
                      <a:pt x="419092" y="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13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90">
                  <a:solidFill>
                    <a:srgbClr val="00206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6840854" y="587469"/>
                <a:ext cx="61912" cy="619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90" dirty="0">
                  <a:solidFill>
                    <a:srgbClr val="00206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810613" y="664991"/>
              <a:ext cx="483829" cy="3418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90">
                <a:solidFill>
                  <a:srgbClr val="00206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487807" y="2014343"/>
            <a:ext cx="461679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0" dirty="0">
                <a:solidFill>
                  <a:srgbClr val="002060"/>
                </a:solidFill>
                <a:cs typeface="+mn-ea"/>
                <a:sym typeface="+mn-lt"/>
              </a:rPr>
              <a:t>7</a:t>
            </a:r>
            <a:endParaRPr lang="zh-CN" altLang="en-US" sz="160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32" name="TextBox 60"/>
          <p:cNvSpPr txBox="1"/>
          <p:nvPr/>
        </p:nvSpPr>
        <p:spPr>
          <a:xfrm>
            <a:off x="4937560" y="2561520"/>
            <a:ext cx="6406117" cy="4133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176655">
              <a:lnSpc>
                <a:spcPct val="150000"/>
              </a:lnSpc>
            </a:pPr>
            <a:r>
              <a:rPr lang="en-US" altLang="zh-CN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and Complexity</a:t>
            </a:r>
          </a:p>
          <a:p>
            <a:pPr algn="ctr" defTabSz="1176655">
              <a:lnSpc>
                <a:spcPct val="150000"/>
              </a:lnSpc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1176655">
              <a:lnSpc>
                <a:spcPct val="150000"/>
              </a:lnSpc>
            </a:pPr>
            <a:endParaRPr lang="en-US" altLang="zh-C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ctr" defTabSz="1176655">
              <a:lnSpc>
                <a:spcPct val="150000"/>
              </a:lnSpc>
            </a:pPr>
            <a:endParaRPr lang="en-US" altLang="zh-C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ctr" defTabSz="1176655">
              <a:lnSpc>
                <a:spcPct val="150000"/>
              </a:lnSpc>
            </a:pPr>
            <a:endParaRPr lang="en-US" altLang="zh-CN" sz="4000" spc="4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3368841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7.1 The overall pipeline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650725" y="372157"/>
            <a:ext cx="3822603" cy="10235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Construct the suffix array recursively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66787" y="2029451"/>
            <a:ext cx="3822603" cy="10872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Scan the suffix function value array from right to left, update gs1 and G’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0725" y="3539314"/>
            <a:ext cx="3822603" cy="10872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Scan the suffix function value array from left to right, update gs2 and G’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89994" y="4929248"/>
            <a:ext cx="3822603" cy="10872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Combine G’ and Bad Character Rule1,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max{</a:t>
            </a:r>
            <a:r>
              <a:rPr lang="en-US" altLang="zh-TW" b="1" i="1" dirty="0">
                <a:solidFill>
                  <a:schemeClr val="tx1"/>
                </a:solidFill>
              </a:rPr>
              <a:t>G</a:t>
            </a:r>
            <a:r>
              <a:rPr lang="zh-TW" altLang="en-US" b="1" dirty="0">
                <a:solidFill>
                  <a:schemeClr val="tx1"/>
                </a:solidFill>
              </a:rPr>
              <a:t>’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en-US" altLang="zh-TW" b="1" i="1" dirty="0">
                <a:solidFill>
                  <a:schemeClr val="tx1"/>
                </a:solidFill>
              </a:rPr>
              <a:t>j</a:t>
            </a:r>
            <a:r>
              <a:rPr lang="en-US" altLang="zh-TW" b="1" dirty="0">
                <a:solidFill>
                  <a:schemeClr val="tx1"/>
                </a:solidFill>
              </a:rPr>
              <a:t>), </a:t>
            </a:r>
            <a:r>
              <a:rPr lang="en-US" altLang="zh-TW" b="1" i="1" dirty="0">
                <a:solidFill>
                  <a:schemeClr val="tx1"/>
                </a:solidFill>
              </a:rPr>
              <a:t>j</a:t>
            </a:r>
            <a:r>
              <a:rPr lang="en-US" altLang="zh-TW" b="1" dirty="0">
                <a:solidFill>
                  <a:schemeClr val="tx1"/>
                </a:solidFill>
              </a:rPr>
              <a:t>-</a:t>
            </a:r>
            <a:r>
              <a:rPr lang="en-US" altLang="zh-TW" b="1" i="1" dirty="0">
                <a:solidFill>
                  <a:schemeClr val="tx1"/>
                </a:solidFill>
              </a:rPr>
              <a:t>B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en-US" altLang="zh-TW" b="1" i="1" dirty="0">
                <a:solidFill>
                  <a:schemeClr val="tx1"/>
                </a:solidFill>
              </a:rPr>
              <a:t>T</a:t>
            </a:r>
            <a:r>
              <a:rPr lang="en-US" altLang="zh-TW" b="1" i="1" baseline="-25000" dirty="0">
                <a:solidFill>
                  <a:schemeClr val="tx1"/>
                </a:solidFill>
              </a:rPr>
              <a:t>s</a:t>
            </a:r>
            <a:r>
              <a:rPr lang="en-US" altLang="zh-TW" b="1" baseline="-25000" dirty="0">
                <a:solidFill>
                  <a:schemeClr val="tx1"/>
                </a:solidFill>
              </a:rPr>
              <a:t>+</a:t>
            </a:r>
            <a:r>
              <a:rPr lang="en-US" altLang="zh-TW" b="1" i="1" baseline="-25000" dirty="0">
                <a:solidFill>
                  <a:schemeClr val="tx1"/>
                </a:solidFill>
              </a:rPr>
              <a:t>j</a:t>
            </a:r>
            <a:r>
              <a:rPr lang="en-US" altLang="zh-TW" b="1" baseline="-25000" dirty="0">
                <a:solidFill>
                  <a:schemeClr val="tx1"/>
                </a:solidFill>
              </a:rPr>
              <a:t>-1</a:t>
            </a:r>
            <a:r>
              <a:rPr lang="en-US" altLang="zh-TW" b="1" dirty="0">
                <a:solidFill>
                  <a:schemeClr val="tx1"/>
                </a:solidFill>
              </a:rPr>
              <a:t>)}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箭头: 下 2"/>
          <p:cNvSpPr/>
          <p:nvPr/>
        </p:nvSpPr>
        <p:spPr>
          <a:xfrm>
            <a:off x="5447556" y="1395663"/>
            <a:ext cx="135097" cy="633788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/>
          <p:cNvSpPr/>
          <p:nvPr/>
        </p:nvSpPr>
        <p:spPr>
          <a:xfrm>
            <a:off x="5405293" y="3102491"/>
            <a:ext cx="135097" cy="43682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/>
          <p:cNvSpPr/>
          <p:nvPr/>
        </p:nvSpPr>
        <p:spPr>
          <a:xfrm>
            <a:off x="5366198" y="4626562"/>
            <a:ext cx="135097" cy="302686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3368841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7.2 Example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91414" y="1885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805692" y="4216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graphicFrame>
        <p:nvGraphicFramePr>
          <p:cNvPr id="10" name="Group 548"/>
          <p:cNvGraphicFramePr>
            <a:graphicFrameLocks noGrp="1"/>
          </p:cNvGraphicFramePr>
          <p:nvPr/>
        </p:nvGraphicFramePr>
        <p:xfrm>
          <a:off x="561105" y="825068"/>
          <a:ext cx="9028113" cy="79734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4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69" marB="4566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16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18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ine 142"/>
          <p:cNvSpPr>
            <a:spLocks noChangeShapeType="1"/>
          </p:cNvSpPr>
          <p:nvPr/>
        </p:nvSpPr>
        <p:spPr bwMode="auto">
          <a:xfrm>
            <a:off x="4993871" y="1685194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Text Box 143"/>
          <p:cNvSpPr txBox="1">
            <a:spLocks noChangeArrowheads="1"/>
          </p:cNvSpPr>
          <p:nvPr/>
        </p:nvSpPr>
        <p:spPr bwMode="auto">
          <a:xfrm>
            <a:off x="3705726" y="1702017"/>
            <a:ext cx="128814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 dirty="0">
                <a:solidFill>
                  <a:srgbClr val="FF0000"/>
                </a:solidFill>
              </a:rPr>
              <a:t>mismatch</a:t>
            </a: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509313" y="3394895"/>
            <a:ext cx="863600" cy="4270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200" b="1"/>
              <a:t>Shift</a:t>
            </a:r>
          </a:p>
        </p:txBody>
      </p:sp>
      <p:graphicFrame>
        <p:nvGraphicFramePr>
          <p:cNvPr id="14" name="Group 556"/>
          <p:cNvGraphicFramePr>
            <a:graphicFrameLocks noGrp="1"/>
          </p:cNvGraphicFramePr>
          <p:nvPr/>
        </p:nvGraphicFramePr>
        <p:xfrm>
          <a:off x="509313" y="2239195"/>
          <a:ext cx="4681538" cy="804863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557"/>
          <p:cNvGraphicFramePr/>
          <p:nvPr/>
        </p:nvGraphicFramePr>
        <p:xfrm>
          <a:off x="1230038" y="3136133"/>
          <a:ext cx="4645025" cy="825500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Line 191"/>
          <p:cNvSpPr>
            <a:spLocks noChangeShapeType="1"/>
          </p:cNvSpPr>
          <p:nvPr/>
        </p:nvSpPr>
        <p:spPr bwMode="auto">
          <a:xfrm>
            <a:off x="582338" y="382193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7" name="Group 559"/>
          <p:cNvGraphicFramePr>
            <a:graphicFrameLocks noGrp="1"/>
          </p:cNvGraphicFramePr>
          <p:nvPr/>
        </p:nvGraphicFramePr>
        <p:xfrm>
          <a:off x="6846613" y="4255320"/>
          <a:ext cx="2160588" cy="854075"/>
        </p:xfrm>
        <a:graphic>
          <a:graphicData uri="http://schemas.openxmlformats.org/drawingml/2006/table">
            <a:tbl>
              <a:tblPr/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PMingLiU" charset="0"/>
                          <a:cs typeface="PMingLiU" charset="0"/>
                        </a:rPr>
                        <a:t>Σ</a:t>
                      </a:r>
                    </a:p>
                  </a:txBody>
                  <a:tcPr marT="45754" marB="4575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B</a:t>
                      </a:r>
                    </a:p>
                  </a:txBody>
                  <a:tcPr marT="45754" marB="4575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0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563"/>
          <p:cNvGraphicFramePr>
            <a:graphicFrameLocks noGrp="1"/>
          </p:cNvGraphicFramePr>
          <p:nvPr/>
        </p:nvGraphicFramePr>
        <p:xfrm>
          <a:off x="582338" y="4255320"/>
          <a:ext cx="5759450" cy="1422460"/>
        </p:xfrm>
        <a:graphic>
          <a:graphicData uri="http://schemas.openxmlformats.org/drawingml/2006/table">
            <a:tbl>
              <a:tblPr/>
              <a:tblGrid>
                <a:gridCol w="44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5042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j</a:t>
                      </a:r>
                    </a:p>
                  </a:txBody>
                  <a:tcPr marT="45680" marB="4568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80" marB="456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2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4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5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7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4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marT="45680" marB="4568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80" marB="456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C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A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2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f</a:t>
                      </a:r>
                      <a:r>
                        <a:rPr kumimoji="1" lang="zh-TW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’</a:t>
                      </a:r>
                      <a:endParaRPr kumimoji="1" lang="zh-TW" altLang="en-US" sz="16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marT="45680" marB="4568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80" marB="456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9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10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12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13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14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2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G</a:t>
                      </a:r>
                      <a:r>
                        <a:rPr kumimoji="1" lang="zh-TW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’</a:t>
                      </a:r>
                    </a:p>
                  </a:txBody>
                  <a:tcPr marT="45680" marB="4568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80" marB="456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3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8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6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11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1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946868" y="5779972"/>
            <a:ext cx="8642350" cy="892175"/>
          </a:xfrm>
          <a:prstGeom prst="rect">
            <a:avLst/>
          </a:prstGeom>
          <a:ln>
            <a:solidFill>
              <a:schemeClr val="tx1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TW" sz="2000" dirty="0">
                <a:latin typeface="Times New Roman" panose="02020603050405020304" pitchFamily="18" charset="0"/>
              </a:rPr>
              <a:t>We compare </a:t>
            </a:r>
            <a:r>
              <a:rPr lang="en-US" altLang="zh-TW" sz="2000" i="1" dirty="0">
                <a:latin typeface="Times New Roman" panose="02020603050405020304" pitchFamily="18" charset="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</a:rPr>
              <a:t> and </a:t>
            </a:r>
            <a:r>
              <a:rPr lang="en-US" altLang="zh-TW" sz="2000" i="1" dirty="0">
                <a:latin typeface="Times New Roman" panose="02020603050405020304" pitchFamily="18" charset="0"/>
              </a:rPr>
              <a:t>P </a:t>
            </a:r>
            <a:r>
              <a:rPr lang="en-US" altLang="zh-TW" sz="2000" dirty="0">
                <a:latin typeface="Times New Roman" panose="02020603050405020304" pitchFamily="18" charset="0"/>
              </a:rPr>
              <a:t>from right to left.  Since </a:t>
            </a:r>
            <a:r>
              <a:rPr lang="en-US" altLang="zh-TW" sz="2000" i="1" dirty="0">
                <a:latin typeface="Times New Roman" panose="02020603050405020304" pitchFamily="18" charset="0"/>
              </a:rPr>
              <a:t>T</a:t>
            </a:r>
            <a:r>
              <a:rPr lang="en-US" altLang="zh-TW" sz="2000" i="1" baseline="-25000" dirty="0">
                <a:latin typeface="Times New Roman" panose="02020603050405020304" pitchFamily="18" charset="0"/>
              </a:rPr>
              <a:t>12</a:t>
            </a:r>
            <a:r>
              <a:rPr lang="en-US" altLang="zh-TW" sz="2000" dirty="0">
                <a:latin typeface="Times New Roman" panose="02020603050405020304" pitchFamily="18" charset="0"/>
              </a:rPr>
              <a:t>=</a:t>
            </a:r>
            <a:r>
              <a:rPr lang="zh-TW" altLang="en-US" sz="2000" dirty="0">
                <a:latin typeface="Times New Roman" panose="02020603050405020304" pitchFamily="18" charset="0"/>
              </a:rPr>
              <a:t>“</a:t>
            </a:r>
            <a:r>
              <a:rPr lang="en-US" altLang="zh-TW" sz="2000" dirty="0">
                <a:latin typeface="Times New Roman" panose="02020603050405020304" pitchFamily="18" charset="0"/>
              </a:rPr>
              <a:t>T</a:t>
            </a:r>
            <a:r>
              <a:rPr lang="zh-TW" altLang="en-US" sz="2000" dirty="0">
                <a:latin typeface="Times New Roman" panose="02020603050405020304" pitchFamily="18" charset="0"/>
              </a:rPr>
              <a:t>”</a:t>
            </a:r>
            <a:r>
              <a:rPr lang="en-US" altLang="zh-TW" sz="2000" dirty="0">
                <a:latin typeface="Times New Roman" panose="02020603050405020304" pitchFamily="18" charset="0"/>
              </a:rPr>
              <a:t>≠</a:t>
            </a:r>
            <a:r>
              <a:rPr lang="en-US" altLang="zh-TW" sz="2000" i="1" dirty="0">
                <a:latin typeface="Times New Roman" panose="02020603050405020304" pitchFamily="18" charset="0"/>
              </a:rPr>
              <a:t>P</a:t>
            </a:r>
            <a:r>
              <a:rPr lang="en-US" altLang="zh-TW" sz="2000" i="1" baseline="-25000" dirty="0">
                <a:latin typeface="Times New Roman" panose="02020603050405020304" pitchFamily="18" charset="0"/>
              </a:rPr>
              <a:t>12</a:t>
            </a:r>
            <a:r>
              <a:rPr lang="en-US" altLang="zh-TW" sz="2000" dirty="0">
                <a:latin typeface="Times New Roman" panose="02020603050405020304" pitchFamily="18" charset="0"/>
              </a:rPr>
              <a:t>=</a:t>
            </a:r>
            <a:r>
              <a:rPr lang="zh-TW" altLang="en-US" sz="2000" dirty="0">
                <a:latin typeface="Times New Roman" panose="02020603050405020304" pitchFamily="18" charset="0"/>
              </a:rPr>
              <a:t>“</a:t>
            </a:r>
            <a:r>
              <a:rPr lang="en-US" altLang="zh-TW" sz="2000" dirty="0">
                <a:latin typeface="Times New Roman" panose="02020603050405020304" pitchFamily="18" charset="0"/>
              </a:rPr>
              <a:t>A</a:t>
            </a:r>
            <a:r>
              <a:rPr lang="zh-TW" altLang="en-US" sz="2000" dirty="0">
                <a:latin typeface="Times New Roman" panose="02020603050405020304" pitchFamily="18" charset="0"/>
              </a:rPr>
              <a:t>”</a:t>
            </a:r>
            <a:r>
              <a:rPr lang="en-US" altLang="zh-TW" sz="2000" dirty="0">
                <a:latin typeface="Times New Roman" panose="02020603050405020304" pitchFamily="18" charset="0"/>
              </a:rPr>
              <a:t>, the largest movement = max{</a:t>
            </a:r>
            <a:r>
              <a:rPr lang="en-US" altLang="zh-TW" sz="2000" i="1" dirty="0">
                <a:latin typeface="Times New Roman" panose="02020603050405020304" pitchFamily="18" charset="0"/>
              </a:rPr>
              <a:t>G</a:t>
            </a:r>
            <a:r>
              <a:rPr lang="zh-TW" altLang="en-US" sz="2000" dirty="0">
                <a:latin typeface="Times New Roman" panose="02020603050405020304" pitchFamily="18" charset="0"/>
              </a:rPr>
              <a:t>’</a:t>
            </a:r>
            <a:r>
              <a:rPr lang="en-US" altLang="zh-TW" sz="2000" dirty="0">
                <a:latin typeface="Times New Roman" panose="02020603050405020304" pitchFamily="18" charset="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</a:rPr>
              <a:t>j</a:t>
            </a:r>
            <a:r>
              <a:rPr lang="en-US" altLang="zh-TW" sz="2000" dirty="0">
                <a:latin typeface="Times New Roman" panose="02020603050405020304" pitchFamily="18" charset="0"/>
              </a:rPr>
              <a:t>), </a:t>
            </a:r>
            <a:r>
              <a:rPr lang="en-US" altLang="zh-TW" sz="2000" i="1" dirty="0">
                <a:latin typeface="Times New Roman" panose="02020603050405020304" pitchFamily="18" charset="0"/>
              </a:rPr>
              <a:t>j</a:t>
            </a:r>
            <a:r>
              <a:rPr lang="en-US" altLang="zh-TW" sz="2000" dirty="0">
                <a:latin typeface="Times New Roman" panose="02020603050405020304" pitchFamily="18" charset="0"/>
              </a:rPr>
              <a:t>-</a:t>
            </a:r>
            <a:r>
              <a:rPr lang="en-US" altLang="zh-TW" sz="2000" i="1" dirty="0">
                <a:latin typeface="Times New Roman" panose="02020603050405020304" pitchFamily="18" charset="0"/>
              </a:rPr>
              <a:t>B</a:t>
            </a:r>
            <a:r>
              <a:rPr lang="en-US" altLang="zh-TW" sz="2000" dirty="0">
                <a:latin typeface="Times New Roman" panose="02020603050405020304" pitchFamily="18" charset="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</a:rPr>
              <a:t>T</a:t>
            </a:r>
            <a:r>
              <a:rPr lang="en-US" altLang="zh-TW" sz="2000" i="1" baseline="-25000" dirty="0">
                <a:latin typeface="Times New Roman" panose="02020603050405020304" pitchFamily="18" charset="0"/>
              </a:rPr>
              <a:t>s+j-1</a:t>
            </a:r>
            <a:r>
              <a:rPr lang="en-US" altLang="zh-TW" sz="2000" dirty="0">
                <a:latin typeface="Times New Roman" panose="02020603050405020304" pitchFamily="18" charset="0"/>
              </a:rPr>
              <a:t>)} = max{</a:t>
            </a:r>
            <a:r>
              <a:rPr lang="en-US" altLang="zh-TW" sz="2000" i="1" dirty="0">
                <a:latin typeface="Times New Roman" panose="02020603050405020304" pitchFamily="18" charset="0"/>
              </a:rPr>
              <a:t>G</a:t>
            </a:r>
            <a:r>
              <a:rPr lang="zh-TW" altLang="en-US" sz="2000" dirty="0">
                <a:latin typeface="Times New Roman" panose="02020603050405020304" pitchFamily="18" charset="0"/>
              </a:rPr>
              <a:t>’</a:t>
            </a:r>
            <a:r>
              <a:rPr lang="en-US" altLang="zh-TW" sz="2000" dirty="0">
                <a:latin typeface="Times New Roman" panose="02020603050405020304" pitchFamily="18" charset="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</a:rPr>
              <a:t>12</a:t>
            </a:r>
            <a:r>
              <a:rPr lang="en-US" altLang="zh-TW" sz="2000" dirty="0">
                <a:latin typeface="Times New Roman" panose="02020603050405020304" pitchFamily="18" charset="0"/>
              </a:rPr>
              <a:t>), </a:t>
            </a:r>
            <a:r>
              <a:rPr lang="en-US" altLang="zh-TW" sz="2000" i="1" dirty="0">
                <a:latin typeface="Times New Roman" panose="02020603050405020304" pitchFamily="18" charset="0"/>
              </a:rPr>
              <a:t>12</a:t>
            </a:r>
            <a:r>
              <a:rPr lang="en-US" altLang="zh-TW" sz="2000" dirty="0">
                <a:latin typeface="Times New Roman" panose="02020603050405020304" pitchFamily="18" charset="0"/>
              </a:rPr>
              <a:t>-</a:t>
            </a:r>
            <a:r>
              <a:rPr lang="en-US" altLang="zh-TW" sz="2000" i="1" dirty="0">
                <a:latin typeface="Times New Roman" panose="02020603050405020304" pitchFamily="18" charset="0"/>
              </a:rPr>
              <a:t>B</a:t>
            </a:r>
            <a:r>
              <a:rPr lang="en-US" altLang="zh-TW" sz="2000" dirty="0">
                <a:latin typeface="Times New Roman" panose="02020603050405020304" pitchFamily="18" charset="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</a:rPr>
              <a:t>T</a:t>
            </a:r>
            <a:r>
              <a:rPr lang="en-US" altLang="zh-TW" sz="2000" i="1" baseline="-25000" dirty="0">
                <a:latin typeface="Times New Roman" panose="02020603050405020304" pitchFamily="18" charset="0"/>
              </a:rPr>
              <a:t>12</a:t>
            </a:r>
            <a:r>
              <a:rPr lang="en-US" altLang="zh-TW" sz="2000" dirty="0">
                <a:latin typeface="Times New Roman" panose="02020603050405020304" pitchFamily="18" charset="0"/>
              </a:rPr>
              <a:t>)}= max{1,12-10} = 2.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3368841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7.3 Complexity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91414" y="1885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805692" y="4216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28866" y="982978"/>
            <a:ext cx="8496300" cy="4713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TW" sz="2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The preprocessing phase in O(</a:t>
            </a:r>
            <a:r>
              <a:rPr lang="en-US" altLang="zh-TW" sz="2000" i="1" dirty="0" err="1">
                <a:latin typeface="Times New Roman" panose="02020603050405020304" pitchFamily="18" charset="0"/>
                <a:ea typeface="PMingLiU" charset="0"/>
                <a:cs typeface="PMingLiU" charset="0"/>
              </a:rPr>
              <a:t>m</a:t>
            </a:r>
            <a:r>
              <a:rPr lang="en-US" altLang="zh-TW" sz="2000" dirty="0" err="1">
                <a:latin typeface="Times New Roman" panose="02020603050405020304" pitchFamily="18" charset="0"/>
                <a:ea typeface="PMingLiU" charset="0"/>
                <a:cs typeface="PMingLiU" charset="0"/>
              </a:rPr>
              <a:t>+Σ</a:t>
            </a:r>
            <a:r>
              <a:rPr lang="en-US" altLang="zh-TW" sz="2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) time and space complexity and searching phase in </a:t>
            </a:r>
            <a:r>
              <a:rPr lang="en-US" altLang="zh-TW" sz="2000" b="1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O</a:t>
            </a:r>
            <a:r>
              <a:rPr lang="en-US" altLang="zh-TW" sz="2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(</a:t>
            </a:r>
            <a:r>
              <a:rPr lang="en-US" altLang="zh-TW" sz="2000" i="1" dirty="0" err="1">
                <a:latin typeface="Times New Roman" panose="02020603050405020304" pitchFamily="18" charset="0"/>
                <a:ea typeface="PMingLiU" charset="0"/>
                <a:cs typeface="PMingLiU" charset="0"/>
              </a:rPr>
              <a:t>mn</a:t>
            </a:r>
            <a:r>
              <a:rPr lang="en-US" altLang="zh-TW" sz="2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) time complexity.</a:t>
            </a:r>
          </a:p>
          <a:p>
            <a:pPr>
              <a:buFontTx/>
              <a:buNone/>
              <a:defRPr/>
            </a:pPr>
            <a:r>
              <a:rPr lang="en-US" altLang="zh-TW" sz="2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 </a:t>
            </a:r>
          </a:p>
          <a:p>
            <a:pPr>
              <a:defRPr/>
            </a:pPr>
            <a:r>
              <a:rPr lang="en-US" altLang="zh-TW" sz="2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The worst case time complexity for the </a:t>
            </a:r>
            <a:r>
              <a:rPr lang="en-US" altLang="zh-TW" sz="2000" b="1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Boyer-Moore</a:t>
            </a:r>
            <a:r>
              <a:rPr lang="en-US" altLang="zh-TW" sz="2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 method would be </a:t>
            </a:r>
            <a:r>
              <a:rPr lang="en-US" altLang="zh-TW" sz="2000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O</a:t>
            </a:r>
            <a:r>
              <a:rPr lang="en-US" altLang="zh-TW" sz="2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((</a:t>
            </a:r>
            <a:r>
              <a:rPr lang="en-US" altLang="zh-TW" sz="2000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-</a:t>
            </a:r>
            <a:r>
              <a:rPr lang="en-US" altLang="zh-TW" sz="2000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+1)</a:t>
            </a:r>
            <a:r>
              <a:rPr lang="en-US" altLang="zh-TW" sz="2000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).</a:t>
            </a:r>
            <a:endParaRPr lang="pt-BR" altLang="zh-CN" sz="1400" b="0" i="0" dirty="0">
              <a:solidFill>
                <a:srgbClr val="4B4B4B"/>
              </a:solidFill>
              <a:effectLst/>
              <a:latin typeface="Georgia" panose="02040802050405020203" pitchFamily="18" charset="0"/>
            </a:endParaRPr>
          </a:p>
          <a:p>
            <a:pPr marL="0" indent="0">
              <a:buNone/>
              <a:defRPr/>
            </a:pPr>
            <a:endParaRPr lang="pt-BR" altLang="zh-CN" sz="1400" b="0" i="0" dirty="0">
              <a:solidFill>
                <a:srgbClr val="4B4B4B"/>
              </a:solidFill>
              <a:effectLst/>
              <a:latin typeface="Georgia" panose="02040802050405020203" pitchFamily="18" charset="0"/>
            </a:endParaRPr>
          </a:p>
          <a:p>
            <a:pPr>
              <a:defRPr/>
            </a:pPr>
            <a:r>
              <a:rPr lang="en-US" altLang="zh-TW" sz="2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It was proved that this algorithm has </a:t>
            </a:r>
            <a:r>
              <a:rPr lang="en-US" altLang="zh-TW" sz="2000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O</a:t>
            </a:r>
            <a:r>
              <a:rPr lang="en-US" altLang="zh-TW" sz="2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) comparisons when </a:t>
            </a:r>
            <a:r>
              <a:rPr lang="en-US" altLang="zh-TW" sz="2000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P</a:t>
            </a:r>
            <a:r>
              <a:rPr lang="en-US" altLang="zh-TW" sz="2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 is not in </a:t>
            </a:r>
            <a:r>
              <a:rPr lang="en-US" altLang="zh-TW" sz="2000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.  However, this algorithm has </a:t>
            </a:r>
            <a:r>
              <a:rPr lang="en-US" altLang="zh-TW" sz="2000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O</a:t>
            </a:r>
            <a:r>
              <a:rPr lang="en-US" altLang="zh-TW" sz="2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(</a:t>
            </a:r>
            <a:r>
              <a:rPr lang="en-US" altLang="zh-TW" sz="2000" i="1" dirty="0" err="1">
                <a:latin typeface="Times New Roman" panose="02020603050405020304" pitchFamily="18" charset="0"/>
                <a:ea typeface="PMingLiU" charset="0"/>
                <a:cs typeface="PMingLiU" charset="0"/>
              </a:rPr>
              <a:t>mn</a:t>
            </a:r>
            <a:r>
              <a:rPr lang="en-US" altLang="zh-TW" sz="2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) comparisons when </a:t>
            </a:r>
            <a:r>
              <a:rPr lang="en-US" altLang="zh-TW" sz="2000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P</a:t>
            </a:r>
            <a:r>
              <a:rPr lang="en-US" altLang="zh-TW" sz="2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 is in </a:t>
            </a:r>
            <a:r>
              <a:rPr lang="en-US" altLang="zh-TW" sz="2000" i="1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PMingLiU" charset="0"/>
                <a:cs typeface="PMingLiU" charset="0"/>
              </a:rPr>
              <a:t>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63626" y="4099161"/>
            <a:ext cx="6094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u="sng" dirty="0">
                <a:solidFill>
                  <a:srgbClr val="3EAF7C"/>
                </a:solidFill>
                <a:effectLst/>
                <a:latin typeface="-apple-system"/>
                <a:hlinkClick r:id="rId3"/>
              </a:rPr>
              <a:t>A new proof of the linearity of the Boyer-Moore string searching algorithm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163626" y="4807162"/>
            <a:ext cx="6094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u="sng" dirty="0">
                <a:solidFill>
                  <a:srgbClr val="3EAF7C"/>
                </a:solidFill>
                <a:effectLst/>
                <a:latin typeface="-apple-system"/>
                <a:hlinkClick r:id="rId4"/>
              </a:rPr>
              <a:t>Tight bounds on the complexity of the Boyer-Moore string matching algorithm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-11225" y="10968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0968"/>
            <a:ext cx="12192000" cy="23079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55143" y="2809751"/>
            <a:ext cx="480131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感谢您的观看</a:t>
            </a:r>
          </a:p>
        </p:txBody>
      </p:sp>
      <p:sp>
        <p:nvSpPr>
          <p:cNvPr id="18" name="矩形 17"/>
          <p:cNvSpPr/>
          <p:nvPr/>
        </p:nvSpPr>
        <p:spPr>
          <a:xfrm>
            <a:off x="108380" y="4316264"/>
            <a:ext cx="12072395" cy="253076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05" y="620152"/>
            <a:ext cx="1293589" cy="129611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16890" y="5357433"/>
            <a:ext cx="443956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组员：</a:t>
            </a:r>
            <a:r>
              <a:rPr lang="en-US" altLang="zh-CN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212122-</a:t>
            </a:r>
            <a:r>
              <a:rPr lang="zh-CN" altLang="en-US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茅伟龙 </a:t>
            </a:r>
            <a:r>
              <a:rPr lang="en-US" altLang="zh-CN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212099-</a:t>
            </a:r>
            <a:r>
              <a:rPr lang="zh-CN" altLang="en-US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邹刘文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2.1 Bad Character Rule</a:t>
              </a: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591414" y="1885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805692" y="42163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116330" y="729933"/>
            <a:ext cx="8064500" cy="28305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/>
              <a:t>Suppose that </a:t>
            </a:r>
            <a:r>
              <a:rPr lang="en-US" altLang="zh-TW" i="1"/>
              <a:t>P</a:t>
            </a:r>
            <a:r>
              <a:rPr lang="en-US" altLang="zh-TW" i="1" baseline="-25000"/>
              <a:t>1</a:t>
            </a:r>
            <a:r>
              <a:rPr lang="en-US" altLang="zh-TW"/>
              <a:t> is aligned to </a:t>
            </a:r>
            <a:r>
              <a:rPr lang="en-US" altLang="zh-TW" i="1"/>
              <a:t>T</a:t>
            </a:r>
            <a:r>
              <a:rPr lang="en-US" altLang="zh-TW" i="1" baseline="-25000"/>
              <a:t>s</a:t>
            </a:r>
            <a:r>
              <a:rPr lang="en-US" altLang="zh-TW"/>
              <a:t> now, and we perform a pair-wise comparing between text </a:t>
            </a:r>
            <a:r>
              <a:rPr lang="en-US" altLang="zh-TW" i="1"/>
              <a:t>T</a:t>
            </a:r>
            <a:r>
              <a:rPr lang="en-US" altLang="zh-TW"/>
              <a:t> and pattern </a:t>
            </a:r>
            <a:r>
              <a:rPr lang="en-US" altLang="zh-TW" i="1"/>
              <a:t>P</a:t>
            </a:r>
            <a:r>
              <a:rPr lang="en-US" altLang="zh-TW"/>
              <a:t> from right to left.  Assume that the first mismatch occurs when comparing </a:t>
            </a:r>
            <a:r>
              <a:rPr lang="en-US" altLang="zh-TW" i="1"/>
              <a:t>T</a:t>
            </a:r>
            <a:r>
              <a:rPr lang="en-US" altLang="zh-TW" i="1" baseline="-25000"/>
              <a:t>s+j-1</a:t>
            </a:r>
            <a:r>
              <a:rPr lang="en-US" altLang="zh-TW"/>
              <a:t> with </a:t>
            </a:r>
            <a:r>
              <a:rPr lang="en-US" altLang="zh-TW" i="1"/>
              <a:t>P</a:t>
            </a:r>
            <a:r>
              <a:rPr lang="en-US" altLang="zh-TW" i="1" baseline="-25000"/>
              <a:t>j </a:t>
            </a:r>
            <a:r>
              <a:rPr lang="en-US" altLang="zh-TW"/>
              <a:t>.</a:t>
            </a:r>
            <a:endParaRPr lang="en-US" altLang="zh-TW" b="1"/>
          </a:p>
          <a:p>
            <a:pPr>
              <a:spcBef>
                <a:spcPct val="50000"/>
              </a:spcBef>
              <a:defRPr/>
            </a:pPr>
            <a:r>
              <a:rPr lang="en-US" altLang="zh-TW"/>
              <a:t>Since </a:t>
            </a:r>
            <a:r>
              <a:rPr lang="en-US" altLang="zh-TW" i="1"/>
              <a:t>T</a:t>
            </a:r>
            <a:r>
              <a:rPr lang="en-US" altLang="zh-TW" i="1" baseline="-25000"/>
              <a:t>s+j-1 </a:t>
            </a:r>
            <a:r>
              <a:rPr lang="en-US" altLang="zh-TW"/>
              <a:t> </a:t>
            </a:r>
            <a:r>
              <a:rPr lang="en-US" altLang="zh-TW" sz="1800"/>
              <a:t>≠</a:t>
            </a:r>
            <a:r>
              <a:rPr lang="en-US" altLang="zh-TW" i="1"/>
              <a:t>P</a:t>
            </a:r>
            <a:r>
              <a:rPr lang="en-US" altLang="zh-TW" i="1" baseline="-25000"/>
              <a:t>j</a:t>
            </a:r>
            <a:r>
              <a:rPr lang="en-US" altLang="zh-TW"/>
              <a:t> , we move the pattern </a:t>
            </a:r>
            <a:r>
              <a:rPr lang="en-US" altLang="zh-TW" i="1"/>
              <a:t>P</a:t>
            </a:r>
            <a:r>
              <a:rPr lang="en-US" altLang="zh-TW"/>
              <a:t> to the right such that the </a:t>
            </a:r>
            <a:r>
              <a:rPr lang="en-US" altLang="zh-TW">
                <a:highlight>
                  <a:srgbClr val="FFFF00"/>
                </a:highlight>
              </a:rPr>
              <a:t>largest position </a:t>
            </a:r>
            <a:r>
              <a:rPr lang="en-US" altLang="zh-TW" i="1">
                <a:highlight>
                  <a:srgbClr val="FFFF00"/>
                </a:highlight>
              </a:rPr>
              <a:t>c</a:t>
            </a:r>
            <a:r>
              <a:rPr lang="en-US" altLang="zh-TW">
                <a:highlight>
                  <a:srgbClr val="FFFF00"/>
                </a:highlight>
              </a:rPr>
              <a:t> </a:t>
            </a:r>
            <a:r>
              <a:rPr lang="en-US" altLang="zh-TW"/>
              <a:t>in the left of </a:t>
            </a:r>
            <a:r>
              <a:rPr lang="en-US" altLang="zh-TW" i="1"/>
              <a:t>P</a:t>
            </a:r>
            <a:r>
              <a:rPr lang="en-US" altLang="zh-TW" i="1" baseline="-25000"/>
              <a:t>j</a:t>
            </a:r>
            <a:r>
              <a:rPr lang="en-US" altLang="zh-TW"/>
              <a:t> is equal to</a:t>
            </a:r>
            <a:r>
              <a:rPr lang="en-US" altLang="zh-TW" sz="2200" i="1"/>
              <a:t> T</a:t>
            </a:r>
            <a:r>
              <a:rPr lang="en-US" altLang="zh-TW" sz="2200" i="1" baseline="-25000"/>
              <a:t>s+j-1</a:t>
            </a:r>
            <a:r>
              <a:rPr lang="en-US" altLang="zh-TW" sz="2200"/>
              <a:t>. </a:t>
            </a:r>
            <a:r>
              <a:rPr lang="en-US" altLang="zh-TW"/>
              <a:t>We can shift the pattern at least (</a:t>
            </a:r>
            <a:r>
              <a:rPr lang="en-US" altLang="zh-TW" i="1"/>
              <a:t>j</a:t>
            </a:r>
            <a:r>
              <a:rPr lang="en-US" altLang="zh-TW"/>
              <a:t>-</a:t>
            </a:r>
            <a:r>
              <a:rPr lang="en-US" altLang="zh-TW" i="1"/>
              <a:t>c</a:t>
            </a:r>
            <a:r>
              <a:rPr lang="en-US" altLang="zh-TW"/>
              <a:t>) positions right.</a:t>
            </a:r>
          </a:p>
        </p:txBody>
      </p:sp>
      <p:graphicFrame>
        <p:nvGraphicFramePr>
          <p:cNvPr id="7172" name="Group 4"/>
          <p:cNvGraphicFramePr>
            <a:graphicFrameLocks noGrp="1"/>
          </p:cNvGraphicFramePr>
          <p:nvPr/>
        </p:nvGraphicFramePr>
        <p:xfrm>
          <a:off x="3343910" y="5327968"/>
          <a:ext cx="3922713" cy="473075"/>
        </p:xfrm>
        <a:graphic>
          <a:graphicData uri="http://schemas.openxmlformats.org/drawingml/2006/table">
            <a:tbl>
              <a:tblPr/>
              <a:tblGrid>
                <a:gridCol w="39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95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90" name="Group 22"/>
          <p:cNvGraphicFramePr>
            <a:graphicFrameLocks noGrp="1"/>
          </p:cNvGraphicFramePr>
          <p:nvPr/>
        </p:nvGraphicFramePr>
        <p:xfrm>
          <a:off x="1256348" y="3383280"/>
          <a:ext cx="7737475" cy="457200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08" name="Line 40"/>
          <p:cNvSpPr>
            <a:spLocks noChangeShapeType="1"/>
          </p:cNvSpPr>
          <p:nvPr/>
        </p:nvSpPr>
        <p:spPr bwMode="auto">
          <a:xfrm>
            <a:off x="2191385" y="5601018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7209" name="Group 41"/>
          <p:cNvGraphicFramePr>
            <a:graphicFrameLocks noGrp="1"/>
          </p:cNvGraphicFramePr>
          <p:nvPr/>
        </p:nvGraphicFramePr>
        <p:xfrm>
          <a:off x="2408873" y="4162743"/>
          <a:ext cx="3887787" cy="45720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charset="0"/>
                        <a:cs typeface="PMingLiU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charset="0"/>
                          <a:cs typeface="PMingLiU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27" name="Text Box 59"/>
          <p:cNvSpPr txBox="1">
            <a:spLocks noChangeArrowheads="1"/>
          </p:cNvSpPr>
          <p:nvPr/>
        </p:nvSpPr>
        <p:spPr bwMode="auto">
          <a:xfrm>
            <a:off x="2767648" y="2999105"/>
            <a:ext cx="3603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i="1">
                <a:solidFill>
                  <a:srgbClr val="FF0000"/>
                </a:solidFill>
              </a:rPr>
              <a:t>s</a:t>
            </a:r>
          </a:p>
        </p:txBody>
      </p:sp>
      <p:grpSp>
        <p:nvGrpSpPr>
          <p:cNvPr id="20531" name="Group 60"/>
          <p:cNvGrpSpPr/>
          <p:nvPr/>
        </p:nvGrpSpPr>
        <p:grpSpPr bwMode="auto">
          <a:xfrm>
            <a:off x="2767648" y="4607243"/>
            <a:ext cx="3530600" cy="503237"/>
            <a:chOff x="1247" y="3339"/>
            <a:chExt cx="2224" cy="317"/>
          </a:xfrm>
        </p:grpSpPr>
        <p:sp>
          <p:nvSpPr>
            <p:cNvPr id="7229" name="Text Box 61"/>
            <p:cNvSpPr txBox="1">
              <a:spLocks noChangeArrowheads="1"/>
            </p:cNvSpPr>
            <p:nvPr/>
          </p:nvSpPr>
          <p:spPr bwMode="auto">
            <a:xfrm>
              <a:off x="2517" y="3339"/>
              <a:ext cx="22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j</a:t>
              </a:r>
            </a:p>
          </p:txBody>
        </p:sp>
        <p:sp>
          <p:nvSpPr>
            <p:cNvPr id="7230" name="Text Box 62"/>
            <p:cNvSpPr txBox="1">
              <a:spLocks noChangeArrowheads="1"/>
            </p:cNvSpPr>
            <p:nvPr/>
          </p:nvSpPr>
          <p:spPr bwMode="auto">
            <a:xfrm>
              <a:off x="3244" y="3339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m</a:t>
              </a:r>
            </a:p>
          </p:txBody>
        </p:sp>
        <p:sp>
          <p:nvSpPr>
            <p:cNvPr id="7231" name="Text Box 63"/>
            <p:cNvSpPr txBox="1">
              <a:spLocks noChangeArrowheads="1"/>
            </p:cNvSpPr>
            <p:nvPr/>
          </p:nvSpPr>
          <p:spPr bwMode="auto">
            <a:xfrm>
              <a:off x="1247" y="3377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sz="2000"/>
                <a:t>1</a:t>
              </a:r>
            </a:p>
          </p:txBody>
        </p:sp>
        <p:sp>
          <p:nvSpPr>
            <p:cNvPr id="7232" name="Text Box 64"/>
            <p:cNvSpPr txBox="1">
              <a:spLocks noChangeArrowheads="1"/>
            </p:cNvSpPr>
            <p:nvPr/>
          </p:nvSpPr>
          <p:spPr bwMode="auto">
            <a:xfrm>
              <a:off x="1883" y="3368"/>
              <a:ext cx="22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c</a:t>
              </a:r>
            </a:p>
          </p:txBody>
        </p:sp>
      </p:grpSp>
      <p:grpSp>
        <p:nvGrpSpPr>
          <p:cNvPr id="20532" name="Group 65"/>
          <p:cNvGrpSpPr/>
          <p:nvPr/>
        </p:nvGrpSpPr>
        <p:grpSpPr bwMode="auto">
          <a:xfrm>
            <a:off x="3845560" y="5688330"/>
            <a:ext cx="3530600" cy="503238"/>
            <a:chOff x="1247" y="3129"/>
            <a:chExt cx="2224" cy="317"/>
          </a:xfrm>
        </p:grpSpPr>
        <p:sp>
          <p:nvSpPr>
            <p:cNvPr id="7234" name="Text Box 66"/>
            <p:cNvSpPr txBox="1">
              <a:spLocks noChangeArrowheads="1"/>
            </p:cNvSpPr>
            <p:nvPr/>
          </p:nvSpPr>
          <p:spPr bwMode="auto">
            <a:xfrm>
              <a:off x="2517" y="3129"/>
              <a:ext cx="22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j</a:t>
              </a:r>
            </a:p>
          </p:txBody>
        </p:sp>
        <p:sp>
          <p:nvSpPr>
            <p:cNvPr id="7235" name="Text Box 67"/>
            <p:cNvSpPr txBox="1">
              <a:spLocks noChangeArrowheads="1"/>
            </p:cNvSpPr>
            <p:nvPr/>
          </p:nvSpPr>
          <p:spPr bwMode="auto">
            <a:xfrm>
              <a:off x="3244" y="3129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m</a:t>
              </a:r>
            </a:p>
          </p:txBody>
        </p:sp>
        <p:sp>
          <p:nvSpPr>
            <p:cNvPr id="7236" name="Text Box 68"/>
            <p:cNvSpPr txBox="1">
              <a:spLocks noChangeArrowheads="1"/>
            </p:cNvSpPr>
            <p:nvPr/>
          </p:nvSpPr>
          <p:spPr bwMode="auto">
            <a:xfrm>
              <a:off x="1247" y="3167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sz="2000"/>
                <a:t>1</a:t>
              </a:r>
            </a:p>
          </p:txBody>
        </p:sp>
        <p:sp>
          <p:nvSpPr>
            <p:cNvPr id="7237" name="Text Box 69"/>
            <p:cNvSpPr txBox="1">
              <a:spLocks noChangeArrowheads="1"/>
            </p:cNvSpPr>
            <p:nvPr/>
          </p:nvSpPr>
          <p:spPr bwMode="auto">
            <a:xfrm>
              <a:off x="1520" y="3158"/>
              <a:ext cx="22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zh-CN" altLang="en-US" i="1"/>
            </a:p>
          </p:txBody>
        </p:sp>
      </p:grpSp>
      <p:sp>
        <p:nvSpPr>
          <p:cNvPr id="7238" name="Text Box 70"/>
          <p:cNvSpPr txBox="1">
            <a:spLocks noChangeArrowheads="1"/>
          </p:cNvSpPr>
          <p:nvPr/>
        </p:nvSpPr>
        <p:spPr bwMode="auto">
          <a:xfrm>
            <a:off x="2335848" y="5188268"/>
            <a:ext cx="863600" cy="4270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200" b="1"/>
              <a:t>Shift</a:t>
            </a:r>
          </a:p>
        </p:txBody>
      </p:sp>
      <p:sp>
        <p:nvSpPr>
          <p:cNvPr id="7239" name="Line 71"/>
          <p:cNvSpPr>
            <a:spLocks noChangeShapeType="1"/>
          </p:cNvSpPr>
          <p:nvPr/>
        </p:nvSpPr>
        <p:spPr bwMode="auto">
          <a:xfrm>
            <a:off x="6152198" y="381508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240" name="Line 72"/>
          <p:cNvSpPr>
            <a:spLocks noChangeShapeType="1"/>
          </p:cNvSpPr>
          <p:nvPr/>
        </p:nvSpPr>
        <p:spPr bwMode="auto">
          <a:xfrm flipH="1">
            <a:off x="5431473" y="403098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241" name="Line 73"/>
          <p:cNvSpPr>
            <a:spLocks noChangeShapeType="1"/>
          </p:cNvSpPr>
          <p:nvPr/>
        </p:nvSpPr>
        <p:spPr bwMode="auto">
          <a:xfrm>
            <a:off x="5936298" y="381508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242" name="Line 74"/>
          <p:cNvSpPr>
            <a:spLocks noChangeShapeType="1"/>
          </p:cNvSpPr>
          <p:nvPr/>
        </p:nvSpPr>
        <p:spPr bwMode="auto">
          <a:xfrm>
            <a:off x="5288598" y="381508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243" name="Text Box 75"/>
          <p:cNvSpPr txBox="1">
            <a:spLocks noChangeArrowheads="1"/>
          </p:cNvSpPr>
          <p:nvPr/>
        </p:nvSpPr>
        <p:spPr bwMode="auto">
          <a:xfrm>
            <a:off x="4496435" y="2926080"/>
            <a:ext cx="18716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i="1">
                <a:solidFill>
                  <a:srgbClr val="FF0000"/>
                </a:solidFill>
              </a:rPr>
              <a:t>s +j -1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2.2 Character Matching Rule</a:t>
              </a: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6713209" y="1051618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6927487" y="3382618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94385" y="929005"/>
            <a:ext cx="8291513" cy="5000625"/>
          </a:xfrm>
        </p:spPr>
        <p:txBody>
          <a:bodyPr/>
          <a:lstStyle/>
          <a:p>
            <a:pPr>
              <a:defRPr/>
            </a:pPr>
            <a:r>
              <a:rPr lang="en-US" altLang="zh-TW" sz="2800">
                <a:latin typeface="Times New Roman" panose="02020603050405020304" pitchFamily="18" charset="0"/>
              </a:rPr>
              <a:t>Bad character rule uses Rule 2-1 (Character Matching Rule).</a:t>
            </a:r>
          </a:p>
          <a:p>
            <a:pPr>
              <a:defRPr/>
            </a:pPr>
            <a:r>
              <a:rPr lang="en-US" altLang="zh-TW" sz="2800">
                <a:latin typeface="Times New Roman" panose="02020603050405020304" pitchFamily="18" charset="0"/>
              </a:rPr>
              <a:t>For any character </a:t>
            </a:r>
            <a:r>
              <a:rPr lang="en-US" altLang="zh-TW" sz="2800" i="1">
                <a:latin typeface="Times New Roman" panose="02020603050405020304" pitchFamily="18" charset="0"/>
              </a:rPr>
              <a:t>x</a:t>
            </a:r>
            <a:r>
              <a:rPr lang="en-US" altLang="zh-TW" sz="2800">
                <a:latin typeface="Times New Roman" panose="02020603050405020304" pitchFamily="18" charset="0"/>
              </a:rPr>
              <a:t> in </a:t>
            </a:r>
            <a:r>
              <a:rPr lang="en-US" altLang="zh-TW" sz="2800" i="1">
                <a:latin typeface="Times New Roman" panose="02020603050405020304" pitchFamily="18" charset="0"/>
              </a:rPr>
              <a:t>T</a:t>
            </a:r>
            <a:r>
              <a:rPr lang="en-US" altLang="zh-TW" sz="2800">
                <a:latin typeface="Times New Roman" panose="02020603050405020304" pitchFamily="18" charset="0"/>
              </a:rPr>
              <a:t>, find the nearest </a:t>
            </a:r>
            <a:r>
              <a:rPr lang="en-US" altLang="zh-TW" sz="2800" i="1">
                <a:latin typeface="Times New Roman" panose="02020603050405020304" pitchFamily="18" charset="0"/>
              </a:rPr>
              <a:t>x</a:t>
            </a:r>
            <a:r>
              <a:rPr lang="en-US" altLang="zh-TW" sz="2800">
                <a:latin typeface="Times New Roman" panose="02020603050405020304" pitchFamily="18" charset="0"/>
              </a:rPr>
              <a:t> in </a:t>
            </a:r>
            <a:r>
              <a:rPr lang="en-US" altLang="zh-TW" sz="2800" i="1">
                <a:latin typeface="Times New Roman" panose="02020603050405020304" pitchFamily="18" charset="0"/>
              </a:rPr>
              <a:t>P</a:t>
            </a:r>
            <a:r>
              <a:rPr lang="en-US" altLang="zh-TW" sz="2800">
                <a:latin typeface="Times New Roman" panose="02020603050405020304" pitchFamily="18" charset="0"/>
              </a:rPr>
              <a:t> which is to the left of </a:t>
            </a:r>
            <a:r>
              <a:rPr lang="en-US" altLang="zh-TW" sz="2800" i="1">
                <a:latin typeface="Times New Roman" panose="02020603050405020304" pitchFamily="18" charset="0"/>
              </a:rPr>
              <a:t>x</a:t>
            </a:r>
            <a:r>
              <a:rPr lang="en-US" altLang="zh-TW" sz="2800">
                <a:latin typeface="Times New Roman" panose="02020603050405020304" pitchFamily="18" charset="0"/>
              </a:rPr>
              <a:t> in </a:t>
            </a:r>
            <a:r>
              <a:rPr lang="en-US" altLang="zh-TW" sz="2800" i="1">
                <a:latin typeface="Times New Roman" panose="02020603050405020304" pitchFamily="18" charset="0"/>
              </a:rPr>
              <a:t>T</a:t>
            </a:r>
            <a:r>
              <a:rPr lang="en-US" altLang="zh-TW" sz="2800">
                <a:latin typeface="Times New Roman" panose="02020603050405020304" pitchFamily="18" charset="0"/>
              </a:rPr>
              <a:t>. </a:t>
            </a:r>
          </a:p>
          <a:p>
            <a:pPr>
              <a:defRPr/>
            </a:pPr>
            <a:endParaRPr lang="zh-TW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2532" name="Object 4"/>
          <p:cNvGraphicFramePr>
            <a:graphicFrameLocks noGrp="1" noChangeAspect="1"/>
          </p:cNvGraphicFramePr>
          <p:nvPr/>
        </p:nvGraphicFramePr>
        <p:xfrm>
          <a:off x="1237298" y="3230880"/>
          <a:ext cx="729615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136515" imgH="1138555" progId="Visio.Drawing.11">
                  <p:embed/>
                </p:oleObj>
              </mc:Choice>
              <mc:Fallback>
                <p:oleObj name="Visio" r:id="rId3" imgW="5136515" imgH="113855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298" y="3230880"/>
                        <a:ext cx="729615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2.2 Character Matching Rule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418059" y="11614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632337" y="349247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3845" y="876300"/>
            <a:ext cx="8218488" cy="4525963"/>
          </a:xfrm>
        </p:spPr>
        <p:txBody>
          <a:bodyPr/>
          <a:lstStyle/>
          <a:p>
            <a:pPr>
              <a:defRPr/>
            </a:pPr>
            <a:r>
              <a:rPr lang="en-US" altLang="zh-TW" sz="2800">
                <a:latin typeface="Times New Roman" panose="02020603050405020304" pitchFamily="18" charset="0"/>
              </a:rPr>
              <a:t>Case 1.  If there is a </a:t>
            </a:r>
            <a:r>
              <a:rPr lang="en-US" altLang="zh-TW" sz="2800" i="1">
                <a:latin typeface="Times New Roman" panose="02020603050405020304" pitchFamily="18" charset="0"/>
              </a:rPr>
              <a:t>x</a:t>
            </a:r>
            <a:r>
              <a:rPr lang="en-US" altLang="zh-TW" sz="2800">
                <a:latin typeface="Times New Roman" panose="02020603050405020304" pitchFamily="18" charset="0"/>
              </a:rPr>
              <a:t> in </a:t>
            </a:r>
            <a:r>
              <a:rPr lang="en-US" altLang="zh-TW" sz="2800" i="1">
                <a:latin typeface="Times New Roman" panose="02020603050405020304" pitchFamily="18" charset="0"/>
              </a:rPr>
              <a:t>P</a:t>
            </a:r>
            <a:r>
              <a:rPr lang="en-US" altLang="zh-TW" sz="2800">
                <a:latin typeface="Times New Roman" panose="02020603050405020304" pitchFamily="18" charset="0"/>
              </a:rPr>
              <a:t> to the left of </a:t>
            </a:r>
            <a:r>
              <a:rPr lang="en-US" altLang="zh-TW" sz="2800" i="1">
                <a:latin typeface="Times New Roman" panose="02020603050405020304" pitchFamily="18" charset="0"/>
              </a:rPr>
              <a:t>T</a:t>
            </a:r>
            <a:r>
              <a:rPr lang="en-US" altLang="zh-TW" sz="2800">
                <a:latin typeface="Times New Roman" panose="02020603050405020304" pitchFamily="18" charset="0"/>
              </a:rPr>
              <a:t>, move </a:t>
            </a:r>
            <a:r>
              <a:rPr lang="en-US" altLang="zh-TW" sz="2800" i="1">
                <a:latin typeface="Times New Roman" panose="02020603050405020304" pitchFamily="18" charset="0"/>
              </a:rPr>
              <a:t>P</a:t>
            </a:r>
            <a:r>
              <a:rPr lang="en-US" altLang="zh-TW" sz="2800">
                <a:latin typeface="Times New Roman" panose="02020603050405020304" pitchFamily="18" charset="0"/>
              </a:rPr>
              <a:t> so that the two x</a:t>
            </a:r>
            <a:r>
              <a:rPr lang="zh-TW" altLang="en-US" sz="2800">
                <a:latin typeface="Times New Roman" panose="02020603050405020304" pitchFamily="18" charset="0"/>
              </a:rPr>
              <a:t>’</a:t>
            </a:r>
            <a:r>
              <a:rPr lang="en-US" altLang="zh-TW" sz="2800">
                <a:latin typeface="Times New Roman" panose="02020603050405020304" pitchFamily="18" charset="0"/>
              </a:rPr>
              <a:t>s match.</a:t>
            </a:r>
          </a:p>
          <a:p>
            <a:pPr>
              <a:defRPr/>
            </a:pPr>
            <a:endParaRPr lang="en-US" altLang="zh-TW" sz="2800">
              <a:latin typeface="Times New Roman" panose="02020603050405020304" pitchFamily="18" charset="0"/>
            </a:endParaRPr>
          </a:p>
          <a:p>
            <a:pPr>
              <a:buFontTx/>
              <a:buNone/>
              <a:defRPr/>
            </a:pPr>
            <a:endParaRPr lang="zh-TW" altLang="en-US" sz="2800"/>
          </a:p>
        </p:txBody>
      </p:sp>
      <p:graphicFrame>
        <p:nvGraphicFramePr>
          <p:cNvPr id="23556" name="Object 4"/>
          <p:cNvGraphicFramePr>
            <a:graphicFrameLocks noGrp="1" noChangeAspect="1"/>
          </p:cNvGraphicFramePr>
          <p:nvPr/>
        </p:nvGraphicFramePr>
        <p:xfrm>
          <a:off x="701358" y="2776538"/>
          <a:ext cx="6889750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136515" imgH="1049655" progId="Visio.Drawing.11">
                  <p:embed/>
                </p:oleObj>
              </mc:Choice>
              <mc:Fallback>
                <p:oleObj name="Visio" r:id="rId3" imgW="5136515" imgH="104965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58" y="2776538"/>
                        <a:ext cx="6889750" cy="149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172102"/>
            <a:ext cx="5183892" cy="426040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78971" y="543361"/>
              <a:ext cx="3078116" cy="46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2.2 Character Matching Rule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7" name="TextBox 56"/>
          <p:cNvSpPr txBox="1"/>
          <p:nvPr/>
        </p:nvSpPr>
        <p:spPr>
          <a:xfrm>
            <a:off x="7378689" y="131133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78" name="TextBox 56"/>
          <p:cNvSpPr txBox="1"/>
          <p:nvPr/>
        </p:nvSpPr>
        <p:spPr>
          <a:xfrm>
            <a:off x="7592967" y="3642333"/>
            <a:ext cx="2107807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输入您的文字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4475" y="1026160"/>
            <a:ext cx="8218488" cy="4525963"/>
          </a:xfrm>
        </p:spPr>
        <p:txBody>
          <a:bodyPr/>
          <a:lstStyle/>
          <a:p>
            <a:pPr>
              <a:defRPr/>
            </a:pPr>
            <a:r>
              <a:rPr lang="en-US" altLang="zh-TW" sz="2800">
                <a:latin typeface="Times New Roman" panose="02020603050405020304" pitchFamily="18" charset="0"/>
              </a:rPr>
              <a:t>Case 2: If no such a </a:t>
            </a:r>
            <a:r>
              <a:rPr lang="en-US" altLang="zh-TW" sz="2800" i="1">
                <a:latin typeface="Times New Roman" panose="02020603050405020304" pitchFamily="18" charset="0"/>
              </a:rPr>
              <a:t>x</a:t>
            </a:r>
            <a:r>
              <a:rPr lang="en-US" altLang="zh-TW" sz="2800">
                <a:latin typeface="Times New Roman" panose="02020603050405020304" pitchFamily="18" charset="0"/>
              </a:rPr>
              <a:t> exists in </a:t>
            </a:r>
            <a:r>
              <a:rPr lang="en-US" altLang="zh-TW" sz="2800" i="1">
                <a:latin typeface="Times New Roman" panose="02020603050405020304" pitchFamily="18" charset="0"/>
              </a:rPr>
              <a:t>P</a:t>
            </a:r>
            <a:r>
              <a:rPr lang="en-US" altLang="zh-TW" sz="2800">
                <a:latin typeface="Times New Roman" panose="02020603050405020304" pitchFamily="18" charset="0"/>
              </a:rPr>
              <a:t>, consider the partial window defined by </a:t>
            </a:r>
            <a:r>
              <a:rPr lang="en-US" altLang="zh-TW" sz="2800" i="1">
                <a:latin typeface="Times New Roman" panose="02020603050405020304" pitchFamily="18" charset="0"/>
              </a:rPr>
              <a:t>x</a:t>
            </a:r>
            <a:r>
              <a:rPr lang="en-US" altLang="zh-TW" sz="2800">
                <a:latin typeface="Times New Roman" panose="02020603050405020304" pitchFamily="18" charset="0"/>
              </a:rPr>
              <a:t> in </a:t>
            </a:r>
            <a:r>
              <a:rPr lang="en-US" altLang="zh-TW" sz="2800" i="1">
                <a:latin typeface="Times New Roman" panose="02020603050405020304" pitchFamily="18" charset="0"/>
              </a:rPr>
              <a:t>T</a:t>
            </a:r>
            <a:r>
              <a:rPr lang="en-US" altLang="zh-TW" sz="2800">
                <a:latin typeface="Times New Roman" panose="02020603050405020304" pitchFamily="18" charset="0"/>
              </a:rPr>
              <a:t> and the string to the left of it.</a:t>
            </a:r>
          </a:p>
          <a:p>
            <a:pPr>
              <a:buFontTx/>
              <a:buNone/>
              <a:defRPr/>
            </a:pPr>
            <a:endParaRPr lang="zh-TW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4579" name="Object 4"/>
          <p:cNvGraphicFramePr>
            <a:graphicFrameLocks noGrp="1" noChangeAspect="1"/>
          </p:cNvGraphicFramePr>
          <p:nvPr/>
        </p:nvGraphicFramePr>
        <p:xfrm>
          <a:off x="473075" y="2854960"/>
          <a:ext cx="7770813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136515" imgH="1631315" progId="Visio.Drawing.11">
                  <p:embed/>
                </p:oleObj>
              </mc:Choice>
              <mc:Fallback>
                <p:oleObj name="Visio" r:id="rId3" imgW="5136515" imgH="163131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854960"/>
                        <a:ext cx="7770813" cy="246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PASSING_SCORE" val="0.000000"/>
  <p:tag name="ISPRING_ULTRA_SCORM_COURSE_ID" val="FCF96C4A-9D64-4101-9377-29C2DE240782"/>
  <p:tag name="ISPRINGONLINEFOLDERID" val="0"/>
  <p:tag name="ISPRINGONLINEFOLDERPATH" val="Content List"/>
  <p:tag name="ISPRINGCLOUDFOLDERID" val="0"/>
  <p:tag name="ISPRINGCLOUDFOLDERPATH" val="Repository"/>
  <p:tag name="ISPRING_OUTPUT_FOLDER" val="G:\新建文件夹 (3)\1062"/>
  <p:tag name="ISPRING_PRESENTATION_TITLE" val="严谨大方毕业答辩PPT模板"/>
  <p:tag name="ISPRING_FIRST_PUBLISH" val="1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146aaa4-252f-418c-a163-c2aeede6ffc1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233bd6b-e4f3-47ec-aea2-b331cd2ffbd1}"/>
</p:tagLst>
</file>

<file path=ppt/theme/theme1.xml><?xml version="1.0" encoding="utf-8"?>
<a:theme xmlns:a="http://schemas.openxmlformats.org/drawingml/2006/main" name="Office 主题">
  <a:themeElements>
    <a:clrScheme name="波形">
      <a:dk1>
        <a:srgbClr val="000000"/>
      </a:dk1>
      <a:lt1>
        <a:srgbClr val="FFFFFF"/>
      </a:lt1>
      <a:dk2>
        <a:srgbClr val="053D86"/>
      </a:dk2>
      <a:lt2>
        <a:srgbClr val="C4E5FB"/>
      </a:lt2>
      <a:accent1>
        <a:srgbClr val="002060"/>
      </a:accent1>
      <a:accent2>
        <a:srgbClr val="000C29"/>
      </a:accent2>
      <a:accent3>
        <a:srgbClr val="002060"/>
      </a:accent3>
      <a:accent4>
        <a:srgbClr val="000C29"/>
      </a:accent4>
      <a:accent5>
        <a:srgbClr val="002060"/>
      </a:accent5>
      <a:accent6>
        <a:srgbClr val="000C29"/>
      </a:accent6>
      <a:hlink>
        <a:srgbClr val="0080FF"/>
      </a:hlink>
      <a:folHlink>
        <a:srgbClr val="5CACFF"/>
      </a:folHlink>
    </a:clrScheme>
    <a:fontScheme name="Temp">
      <a:majorFont>
        <a:latin typeface="Arial"/>
        <a:ea typeface="思源黑体 CN Normal"/>
        <a:cs typeface=""/>
      </a:majorFont>
      <a:minorFont>
        <a:latin typeface="Ari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波形">
    <a:dk1>
      <a:srgbClr val="000000"/>
    </a:dk1>
    <a:lt1>
      <a:srgbClr val="FFFFFF"/>
    </a:lt1>
    <a:dk2>
      <a:srgbClr val="053D86"/>
    </a:dk2>
    <a:lt2>
      <a:srgbClr val="C4E5FB"/>
    </a:lt2>
    <a:accent1>
      <a:srgbClr val="002060"/>
    </a:accent1>
    <a:accent2>
      <a:srgbClr val="000C29"/>
    </a:accent2>
    <a:accent3>
      <a:srgbClr val="002060"/>
    </a:accent3>
    <a:accent4>
      <a:srgbClr val="000C29"/>
    </a:accent4>
    <a:accent5>
      <a:srgbClr val="002060"/>
    </a:accent5>
    <a:accent6>
      <a:srgbClr val="000C29"/>
    </a:accent6>
    <a:hlink>
      <a:srgbClr val="0080FF"/>
    </a:hlink>
    <a:folHlink>
      <a:srgbClr val="5CACFF"/>
    </a:folHlink>
  </a:clrScheme>
</a:themeOverride>
</file>

<file path=ppt/theme/themeOverride2.xml><?xml version="1.0" encoding="utf-8"?>
<a:themeOverride xmlns:a="http://schemas.openxmlformats.org/drawingml/2006/main">
  <a:clrScheme name="波形">
    <a:dk1>
      <a:srgbClr val="000000"/>
    </a:dk1>
    <a:lt1>
      <a:srgbClr val="FFFFFF"/>
    </a:lt1>
    <a:dk2>
      <a:srgbClr val="053D86"/>
    </a:dk2>
    <a:lt2>
      <a:srgbClr val="C4E5FB"/>
    </a:lt2>
    <a:accent1>
      <a:srgbClr val="002060"/>
    </a:accent1>
    <a:accent2>
      <a:srgbClr val="000C29"/>
    </a:accent2>
    <a:accent3>
      <a:srgbClr val="002060"/>
    </a:accent3>
    <a:accent4>
      <a:srgbClr val="000C29"/>
    </a:accent4>
    <a:accent5>
      <a:srgbClr val="002060"/>
    </a:accent5>
    <a:accent6>
      <a:srgbClr val="000C29"/>
    </a:accent6>
    <a:hlink>
      <a:srgbClr val="0080FF"/>
    </a:hlink>
    <a:folHlink>
      <a:srgbClr val="5CA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7099</Words>
  <Application>Microsoft Office PowerPoint</Application>
  <PresentationFormat>宽屏</PresentationFormat>
  <Paragraphs>2435</Paragraphs>
  <Slides>58</Slides>
  <Notes>58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71" baseType="lpstr">
      <vt:lpstr>-apple-system</vt:lpstr>
      <vt:lpstr>PMingLiU</vt:lpstr>
      <vt:lpstr>仿宋</vt:lpstr>
      <vt:lpstr>思源黑体 CN Heavy</vt:lpstr>
      <vt:lpstr>等线</vt:lpstr>
      <vt:lpstr>Arial</vt:lpstr>
      <vt:lpstr>Calibri</vt:lpstr>
      <vt:lpstr>Georgia</vt:lpstr>
      <vt:lpstr>Times New Roman</vt:lpstr>
      <vt:lpstr>Wingdings</vt:lpstr>
      <vt:lpstr>Office 主题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严谨大方毕业答辩PPT模板</dc:title>
  <dc:creator>kan</dc:creator>
  <cp:lastModifiedBy>Zou Liuwen</cp:lastModifiedBy>
  <cp:revision>267</cp:revision>
  <dcterms:created xsi:type="dcterms:W3CDTF">2022-03-31T15:00:30Z</dcterms:created>
  <dcterms:modified xsi:type="dcterms:W3CDTF">2022-08-05T08:41:13Z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