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7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26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07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0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18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50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9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23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9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66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249D-B295-4320-B961-0B0D5CE4AB6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79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0249D-B295-4320-B961-0B0D5CE4AB6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4064-5489-4D66-BA80-18AD9F43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76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9126" y="2109188"/>
            <a:ext cx="10196945" cy="132989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基于秘密共享</a:t>
            </a:r>
            <a:r>
              <a:rPr lang="zh-CN" altLang="en-US" b="1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的</a:t>
            </a:r>
            <a:r>
              <a:rPr lang="en-US" altLang="zh-CN" b="1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/>
            </a:r>
            <a:br>
              <a:rPr lang="en-US" altLang="zh-CN" b="1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zh-CN" altLang="en-US" b="1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多方</a:t>
            </a:r>
            <a:r>
              <a:rPr lang="zh-CN" altLang="en-US" b="1" dirty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协作撮合服务系统设计</a:t>
            </a:r>
            <a:endParaRPr lang="zh-CN" altLang="en-US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77824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当前</a:t>
            </a:r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进度</a:t>
            </a:r>
            <a:r>
              <a:rPr lang="en-US" altLang="zh-CN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-</a:t>
            </a:r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完成状况</a:t>
            </a:r>
            <a:endParaRPr lang="zh-CN" altLang="en-US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232571" y="2085107"/>
            <a:ext cx="8149102" cy="3115267"/>
            <a:chOff x="-94993" y="1881907"/>
            <a:chExt cx="8149102" cy="3115267"/>
          </a:xfrm>
        </p:grpSpPr>
        <p:sp>
          <p:nvSpPr>
            <p:cNvPr id="9" name="文本框 8"/>
            <p:cNvSpPr txBox="1"/>
            <p:nvPr/>
          </p:nvSpPr>
          <p:spPr>
            <a:xfrm>
              <a:off x="2032672" y="1881907"/>
              <a:ext cx="396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命令行客户端（主要功能）</a:t>
              </a:r>
              <a:r>
                <a:rPr lang="en-US" altLang="zh-CN" dirty="0" smtClean="0"/>
                <a:t>- </a:t>
              </a:r>
              <a:r>
                <a:rPr lang="zh-CN" altLang="en-US" dirty="0" smtClean="0">
                  <a:solidFill>
                    <a:schemeClr val="accent6"/>
                  </a:solidFill>
                </a:rPr>
                <a:t>完成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355584" y="2811591"/>
              <a:ext cx="3698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命令行服务端（主要功能）</a:t>
              </a:r>
              <a:r>
                <a:rPr lang="en-US" altLang="zh-CN" dirty="0" smtClean="0"/>
                <a:t>- </a:t>
              </a:r>
              <a:r>
                <a:rPr lang="zh-CN" altLang="en-US" dirty="0" smtClean="0">
                  <a:solidFill>
                    <a:schemeClr val="accent6"/>
                  </a:solidFill>
                </a:rPr>
                <a:t>完成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55585" y="3886521"/>
              <a:ext cx="3047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客户端</a:t>
              </a:r>
              <a:r>
                <a:rPr lang="en-US" altLang="zh-CN" dirty="0" smtClean="0"/>
                <a:t>GUI - </a:t>
              </a:r>
              <a:r>
                <a:rPr lang="zh-CN" altLang="en-US" dirty="0" smtClean="0">
                  <a:solidFill>
                    <a:schemeClr val="accent6"/>
                  </a:solidFill>
                </a:rPr>
                <a:t>完成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743961" y="4627842"/>
              <a:ext cx="2770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客户端辅助工具 </a:t>
              </a:r>
              <a:r>
                <a:rPr lang="en-US" altLang="zh-CN" dirty="0" smtClean="0"/>
                <a:t>– </a:t>
              </a:r>
              <a:r>
                <a:rPr lang="zh-CN" altLang="en-US" dirty="0" smtClean="0">
                  <a:solidFill>
                    <a:schemeClr val="accent6"/>
                  </a:solidFill>
                </a:rPr>
                <a:t>完成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48041" y="2626925"/>
              <a:ext cx="2105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整体优化</a:t>
              </a:r>
              <a:r>
                <a:rPr lang="en-US" altLang="zh-CN" dirty="0" smtClean="0"/>
                <a:t> - 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进行中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-94993" y="4071187"/>
              <a:ext cx="2473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拓展模块优化</a:t>
              </a:r>
              <a:r>
                <a:rPr lang="en-US" altLang="zh-CN" dirty="0" smtClean="0"/>
                <a:t> - 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进行中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926169" y="2442459"/>
              <a:ext cx="2491614" cy="2110697"/>
              <a:chOff x="1926169" y="2442459"/>
              <a:chExt cx="2491614" cy="2110697"/>
            </a:xfrm>
          </p:grpSpPr>
          <p:sp>
            <p:nvSpPr>
              <p:cNvPr id="8" name="等腰三角形 7"/>
              <p:cNvSpPr/>
              <p:nvPr/>
            </p:nvSpPr>
            <p:spPr>
              <a:xfrm rot="10800000">
                <a:off x="2743962" y="2442459"/>
                <a:ext cx="1142150" cy="984612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4397853">
                <a:off x="3354402" y="2694742"/>
                <a:ext cx="1142150" cy="984612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18010636">
                <a:off x="3348308" y="3328864"/>
                <a:ext cx="1142150" cy="984612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>
                <a:off x="2760667" y="3568544"/>
                <a:ext cx="1142150" cy="984612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>
                <a:off x="1997963" y="2447910"/>
                <a:ext cx="1142150" cy="984612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18010636">
                <a:off x="1847400" y="3315013"/>
                <a:ext cx="1142150" cy="984612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六边形 3"/>
              <p:cNvSpPr/>
              <p:nvPr/>
            </p:nvSpPr>
            <p:spPr>
              <a:xfrm>
                <a:off x="2436091" y="2752021"/>
                <a:ext cx="1757893" cy="1515425"/>
              </a:xfrm>
              <a:prstGeom prst="hexagon">
                <a:avLst/>
              </a:prstGeom>
              <a:solidFill>
                <a:schemeClr val="accent6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/>
                  <a:t>P2P</a:t>
                </a:r>
              </a:p>
              <a:p>
                <a:pPr algn="ctr"/>
                <a:r>
                  <a:rPr lang="zh-CN" altLang="en-US" sz="2800" dirty="0"/>
                  <a:t>软件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801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当前进度</a:t>
            </a:r>
            <a:r>
              <a:rPr lang="en-US" altLang="zh-CN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-</a:t>
            </a:r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实现的主要命令举例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84218" y="2096655"/>
            <a:ext cx="8737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命令前缀：</a:t>
            </a:r>
            <a:r>
              <a:rPr lang="en-US" altLang="zh-CN" sz="1200" dirty="0" err="1"/>
              <a:t>enco</a:t>
            </a:r>
            <a:r>
              <a:rPr lang="en-US" altLang="zh-CN" sz="1200" dirty="0"/>
              <a:t> --server/client</a:t>
            </a:r>
          </a:p>
          <a:p>
            <a:endParaRPr lang="en-US" altLang="zh-CN" sz="1200" dirty="0"/>
          </a:p>
          <a:p>
            <a:r>
              <a:rPr lang="zh-CN" altLang="en-US" sz="1200" dirty="0"/>
              <a:t>一、事务相关 （</a:t>
            </a:r>
            <a:r>
              <a:rPr lang="en-US" altLang="zh-CN" sz="1200" dirty="0"/>
              <a:t>business</a:t>
            </a:r>
            <a:r>
              <a:rPr lang="zh-CN" altLang="en-US" sz="1200" dirty="0"/>
              <a:t>）</a:t>
            </a:r>
          </a:p>
          <a:p>
            <a:r>
              <a:rPr lang="en-US" altLang="zh-CN" sz="1200" dirty="0"/>
              <a:t>[OK]1. </a:t>
            </a:r>
            <a:r>
              <a:rPr lang="zh-CN" altLang="en-US" sz="1200" dirty="0"/>
              <a:t>新建事务：		</a:t>
            </a:r>
            <a:r>
              <a:rPr lang="en-US" altLang="zh-CN" sz="1200" dirty="0" err="1"/>
              <a:t>busi</a:t>
            </a:r>
            <a:r>
              <a:rPr lang="en-US" altLang="zh-CN" sz="1200" dirty="0"/>
              <a:t> --new/-n		</a:t>
            </a:r>
            <a:r>
              <a:rPr lang="zh-CN" altLang="en-US" sz="1200" dirty="0"/>
              <a:t>事务名</a:t>
            </a:r>
            <a:r>
              <a:rPr lang="en-US" altLang="zh-CN" sz="1200" dirty="0"/>
              <a:t>1 </a:t>
            </a:r>
            <a:r>
              <a:rPr lang="zh-CN" altLang="en-US" sz="1200" dirty="0"/>
              <a:t>事务名</a:t>
            </a:r>
            <a:r>
              <a:rPr lang="en-US" altLang="zh-CN" sz="1200" dirty="0"/>
              <a:t>2 ... </a:t>
            </a:r>
            <a:r>
              <a:rPr lang="zh-CN" altLang="en-US" sz="1200" dirty="0"/>
              <a:t>事务名</a:t>
            </a:r>
            <a:r>
              <a:rPr lang="en-US" altLang="zh-CN" sz="1200" dirty="0"/>
              <a:t>N</a:t>
            </a:r>
          </a:p>
          <a:p>
            <a:r>
              <a:rPr lang="en-US" altLang="zh-CN" sz="1200" dirty="0"/>
              <a:t>[OK}2. </a:t>
            </a:r>
            <a:r>
              <a:rPr lang="zh-CN" altLang="en-US" sz="1200" dirty="0"/>
              <a:t>删除事务：		</a:t>
            </a:r>
            <a:r>
              <a:rPr lang="en-US" altLang="zh-CN" sz="1200" dirty="0" err="1"/>
              <a:t>busi</a:t>
            </a:r>
            <a:r>
              <a:rPr lang="en-US" altLang="zh-CN" sz="1200" dirty="0"/>
              <a:t> --</a:t>
            </a:r>
            <a:r>
              <a:rPr lang="en-US" altLang="zh-CN" sz="1200" dirty="0" err="1"/>
              <a:t>rm</a:t>
            </a:r>
            <a:r>
              <a:rPr lang="en-US" altLang="zh-CN" sz="1200" dirty="0"/>
              <a:t>/-r		</a:t>
            </a:r>
            <a:r>
              <a:rPr lang="zh-CN" altLang="en-US" sz="1200" dirty="0"/>
              <a:t>事务名</a:t>
            </a:r>
            <a:r>
              <a:rPr lang="en-US" altLang="zh-CN" sz="1200" dirty="0"/>
              <a:t>1 </a:t>
            </a:r>
            <a:r>
              <a:rPr lang="zh-CN" altLang="en-US" sz="1200" dirty="0"/>
              <a:t>事务名</a:t>
            </a:r>
            <a:r>
              <a:rPr lang="en-US" altLang="zh-CN" sz="1200" dirty="0"/>
              <a:t>2 ... </a:t>
            </a:r>
            <a:r>
              <a:rPr lang="zh-CN" altLang="en-US" sz="1200" dirty="0"/>
              <a:t>事务名</a:t>
            </a:r>
            <a:r>
              <a:rPr lang="en-US" altLang="zh-CN" sz="1200" dirty="0"/>
              <a:t>N</a:t>
            </a:r>
          </a:p>
          <a:p>
            <a:r>
              <a:rPr lang="en-US" altLang="zh-CN" sz="1200" dirty="0"/>
              <a:t>[OK]3. </a:t>
            </a:r>
            <a:r>
              <a:rPr lang="zh-CN" altLang="en-US" sz="1200" dirty="0"/>
              <a:t>查看事务指标表：	</a:t>
            </a:r>
            <a:r>
              <a:rPr lang="en-US" altLang="zh-CN" sz="1200" dirty="0" err="1"/>
              <a:t>busi</a:t>
            </a:r>
            <a:r>
              <a:rPr lang="en-US" altLang="zh-CN" sz="1200" dirty="0"/>
              <a:t> --view/-v		</a:t>
            </a:r>
            <a:r>
              <a:rPr lang="zh-CN" altLang="en-US" sz="1200" dirty="0"/>
              <a:t>事务名</a:t>
            </a:r>
            <a:r>
              <a:rPr lang="en-US" altLang="zh-CN" sz="1200" dirty="0"/>
              <a:t>1 </a:t>
            </a:r>
            <a:r>
              <a:rPr lang="zh-CN" altLang="en-US" sz="1200" dirty="0"/>
              <a:t>事务名</a:t>
            </a:r>
            <a:r>
              <a:rPr lang="en-US" altLang="zh-CN" sz="1200" dirty="0"/>
              <a:t>2 ... </a:t>
            </a:r>
            <a:r>
              <a:rPr lang="zh-CN" altLang="en-US" sz="1200" dirty="0"/>
              <a:t>事务名</a:t>
            </a:r>
            <a:r>
              <a:rPr lang="en-US" altLang="zh-CN" sz="1200" dirty="0"/>
              <a:t>N</a:t>
            </a:r>
          </a:p>
          <a:p>
            <a:r>
              <a:rPr lang="en-US" altLang="zh-CN" sz="1200" dirty="0"/>
              <a:t>[OK]4. </a:t>
            </a:r>
            <a:r>
              <a:rPr lang="zh-CN" altLang="en-US" sz="1200" dirty="0"/>
              <a:t>添加指标至事务：	</a:t>
            </a:r>
            <a:r>
              <a:rPr lang="en-US" altLang="zh-CN" sz="1200" dirty="0" err="1"/>
              <a:t>busi</a:t>
            </a:r>
            <a:r>
              <a:rPr lang="en-US" altLang="zh-CN" sz="1200" dirty="0"/>
              <a:t> --add/-a		</a:t>
            </a:r>
            <a:r>
              <a:rPr lang="zh-CN" altLang="en-US" sz="1200" dirty="0"/>
              <a:t>事务名 指标名</a:t>
            </a:r>
            <a:r>
              <a:rPr lang="en-US" altLang="zh-CN" sz="1200" dirty="0"/>
              <a:t>1 </a:t>
            </a:r>
            <a:r>
              <a:rPr lang="zh-CN" altLang="en-US" sz="1200" dirty="0"/>
              <a:t>指标名</a:t>
            </a:r>
            <a:r>
              <a:rPr lang="en-US" altLang="zh-CN" sz="1200" dirty="0"/>
              <a:t>2 ... </a:t>
            </a:r>
            <a:r>
              <a:rPr lang="zh-CN" altLang="en-US" sz="1200" dirty="0"/>
              <a:t>指标名</a:t>
            </a:r>
            <a:r>
              <a:rPr lang="en-US" altLang="zh-CN" sz="1200" dirty="0"/>
              <a:t>N</a:t>
            </a:r>
          </a:p>
          <a:p>
            <a:r>
              <a:rPr lang="en-US" altLang="zh-CN" sz="1200" dirty="0"/>
              <a:t>[OK]5. </a:t>
            </a:r>
            <a:r>
              <a:rPr lang="zh-CN" altLang="en-US" sz="1200" dirty="0"/>
              <a:t>从事务移除指标：	</a:t>
            </a:r>
            <a:r>
              <a:rPr lang="en-US" altLang="zh-CN" sz="1200" dirty="0" err="1"/>
              <a:t>busi</a:t>
            </a:r>
            <a:r>
              <a:rPr lang="en-US" altLang="zh-CN" sz="1200" dirty="0"/>
              <a:t> --del/-d		</a:t>
            </a:r>
            <a:r>
              <a:rPr lang="zh-CN" altLang="en-US" sz="1200" dirty="0"/>
              <a:t>事务名 指标名</a:t>
            </a:r>
            <a:r>
              <a:rPr lang="en-US" altLang="zh-CN" sz="1200" dirty="0"/>
              <a:t>1 </a:t>
            </a:r>
            <a:r>
              <a:rPr lang="zh-CN" altLang="en-US" sz="1200" dirty="0"/>
              <a:t>指标名</a:t>
            </a:r>
            <a:r>
              <a:rPr lang="en-US" altLang="zh-CN" sz="1200" dirty="0"/>
              <a:t>2 ... </a:t>
            </a:r>
            <a:r>
              <a:rPr lang="zh-CN" altLang="en-US" sz="1200" dirty="0"/>
              <a:t>指标名</a:t>
            </a:r>
            <a:r>
              <a:rPr lang="en-US" altLang="zh-CN" sz="1200" dirty="0"/>
              <a:t>N</a:t>
            </a:r>
          </a:p>
          <a:p>
            <a:r>
              <a:rPr lang="en-US" altLang="zh-CN" sz="1200" dirty="0"/>
              <a:t>[OK]6. </a:t>
            </a:r>
            <a:r>
              <a:rPr lang="zh-CN" altLang="en-US" sz="1200" dirty="0"/>
              <a:t>开始事务：		</a:t>
            </a:r>
            <a:r>
              <a:rPr lang="en-US" altLang="zh-CN" sz="1200" dirty="0" err="1"/>
              <a:t>busi</a:t>
            </a:r>
            <a:r>
              <a:rPr lang="en-US" altLang="zh-CN" sz="1200" dirty="0"/>
              <a:t> --start/-s		</a:t>
            </a:r>
            <a:r>
              <a:rPr lang="zh-CN" altLang="en-US" sz="1200" dirty="0"/>
              <a:t>事务名</a:t>
            </a:r>
          </a:p>
          <a:p>
            <a:r>
              <a:rPr lang="en-US" altLang="zh-CN" sz="1200" dirty="0"/>
              <a:t>[OK]7. </a:t>
            </a:r>
            <a:r>
              <a:rPr lang="zh-CN" altLang="en-US" sz="1200" dirty="0"/>
              <a:t>启动事务：		</a:t>
            </a:r>
            <a:r>
              <a:rPr lang="en-US" altLang="zh-CN" sz="1200" dirty="0" err="1"/>
              <a:t>busi</a:t>
            </a:r>
            <a:r>
              <a:rPr lang="en-US" altLang="zh-CN" sz="1200" dirty="0"/>
              <a:t> --ignite/-</a:t>
            </a:r>
            <a:r>
              <a:rPr lang="en-US" altLang="zh-CN" sz="1200" dirty="0" err="1"/>
              <a:t>i</a:t>
            </a:r>
            <a:r>
              <a:rPr lang="en-US" altLang="zh-CN" sz="1200" dirty="0"/>
              <a:t>	</a:t>
            </a:r>
            <a:r>
              <a:rPr lang="zh-CN" altLang="en-US" sz="1200" dirty="0"/>
              <a:t>事务名 秘密文件名 门限百分比</a:t>
            </a:r>
          </a:p>
          <a:p>
            <a:r>
              <a:rPr lang="en-US" altLang="zh-CN" sz="1200" dirty="0"/>
              <a:t>[OK]8. </a:t>
            </a:r>
            <a:r>
              <a:rPr lang="zh-CN" altLang="en-US" sz="1200" dirty="0"/>
              <a:t>查询事务状态：	</a:t>
            </a:r>
            <a:r>
              <a:rPr lang="en-US" altLang="zh-CN" sz="1200" dirty="0" err="1"/>
              <a:t>busi</a:t>
            </a:r>
            <a:r>
              <a:rPr lang="en-US" altLang="zh-CN" sz="1200" dirty="0"/>
              <a:t> --status/-u	</a:t>
            </a:r>
            <a:r>
              <a:rPr lang="zh-CN" altLang="en-US" sz="1200" dirty="0"/>
              <a:t>事务名</a:t>
            </a:r>
          </a:p>
          <a:p>
            <a:r>
              <a:rPr lang="en-US" altLang="zh-CN" sz="1200" dirty="0"/>
              <a:t>[OK]9. </a:t>
            </a:r>
            <a:r>
              <a:rPr lang="zh-CN" altLang="en-US" sz="1200" dirty="0"/>
              <a:t>取事物结果：		</a:t>
            </a:r>
            <a:r>
              <a:rPr lang="en-US" altLang="zh-CN" sz="1200" dirty="0" err="1"/>
              <a:t>busi</a:t>
            </a:r>
            <a:r>
              <a:rPr lang="en-US" altLang="zh-CN" sz="1200" dirty="0"/>
              <a:t> --result/-f	</a:t>
            </a:r>
            <a:r>
              <a:rPr lang="zh-CN" altLang="en-US" sz="1200" dirty="0"/>
              <a:t>事务名</a:t>
            </a:r>
          </a:p>
          <a:p>
            <a:r>
              <a:rPr lang="en-US" altLang="zh-CN" sz="1200" dirty="0"/>
              <a:t>[OK]10. </a:t>
            </a:r>
            <a:r>
              <a:rPr lang="zh-CN" altLang="en-US" sz="1200" dirty="0"/>
              <a:t>终止事务：		</a:t>
            </a:r>
            <a:r>
              <a:rPr lang="en-US" altLang="zh-CN" sz="1200" dirty="0" err="1"/>
              <a:t>busi</a:t>
            </a:r>
            <a:r>
              <a:rPr lang="en-US" altLang="zh-CN" sz="1200" dirty="0"/>
              <a:t> --stop/-x		</a:t>
            </a:r>
            <a:r>
              <a:rPr lang="zh-CN" altLang="en-US" sz="1200" dirty="0"/>
              <a:t>事务名</a:t>
            </a:r>
            <a:r>
              <a:rPr lang="en-US" altLang="zh-CN" sz="1200" dirty="0"/>
              <a:t>1 </a:t>
            </a:r>
            <a:r>
              <a:rPr lang="zh-CN" altLang="en-US" sz="1200" dirty="0"/>
              <a:t>事务名</a:t>
            </a:r>
            <a:r>
              <a:rPr lang="en-US" altLang="zh-CN" sz="1200" dirty="0"/>
              <a:t>2 ... </a:t>
            </a:r>
            <a:r>
              <a:rPr lang="zh-CN" altLang="en-US" sz="1200" dirty="0"/>
              <a:t>事务名</a:t>
            </a:r>
            <a:r>
              <a:rPr lang="en-US" altLang="zh-CN" sz="1200" dirty="0"/>
              <a:t>N</a:t>
            </a:r>
          </a:p>
          <a:p>
            <a:endParaRPr lang="en-US" altLang="zh-CN" sz="1200" dirty="0"/>
          </a:p>
          <a:p>
            <a:r>
              <a:rPr lang="zh-CN" altLang="en-US" sz="1200" dirty="0"/>
              <a:t>二、指标相关 （</a:t>
            </a:r>
            <a:r>
              <a:rPr lang="en-US" altLang="zh-CN" sz="1200" dirty="0"/>
              <a:t>indicator</a:t>
            </a:r>
            <a:r>
              <a:rPr lang="zh-CN" altLang="en-US" sz="1200" dirty="0"/>
              <a:t>）</a:t>
            </a:r>
          </a:p>
          <a:p>
            <a:r>
              <a:rPr lang="en-US" altLang="zh-CN" sz="1200" dirty="0"/>
              <a:t>1. </a:t>
            </a:r>
            <a:r>
              <a:rPr lang="zh-CN" altLang="en-US" sz="1200" dirty="0"/>
              <a:t>查看指标描述：	</a:t>
            </a:r>
            <a:r>
              <a:rPr lang="en-US" altLang="zh-CN" sz="1200" dirty="0" err="1"/>
              <a:t>idct</a:t>
            </a:r>
            <a:r>
              <a:rPr lang="en-US" altLang="zh-CN" sz="1200" dirty="0"/>
              <a:t> --</a:t>
            </a:r>
            <a:r>
              <a:rPr lang="en-US" altLang="zh-CN" sz="1200" dirty="0" err="1"/>
              <a:t>desc</a:t>
            </a:r>
            <a:r>
              <a:rPr lang="en-US" altLang="zh-CN" sz="1200" dirty="0"/>
              <a:t>/-d		</a:t>
            </a:r>
            <a:r>
              <a:rPr lang="zh-CN" altLang="en-US" sz="1200" dirty="0"/>
              <a:t>指标名</a:t>
            </a:r>
          </a:p>
          <a:p>
            <a:r>
              <a:rPr lang="en-US" altLang="zh-CN" sz="1200" dirty="0"/>
              <a:t>[OK]2. </a:t>
            </a:r>
            <a:r>
              <a:rPr lang="zh-CN" altLang="en-US" sz="1200" dirty="0"/>
              <a:t>查看指标数据：	</a:t>
            </a:r>
            <a:r>
              <a:rPr lang="en-US" altLang="zh-CN" sz="1200" dirty="0" err="1"/>
              <a:t>idct</a:t>
            </a:r>
            <a:r>
              <a:rPr lang="en-US" altLang="zh-CN" sz="1200" dirty="0"/>
              <a:t> --view/-v		</a:t>
            </a:r>
            <a:r>
              <a:rPr lang="zh-CN" altLang="en-US" sz="1200" dirty="0"/>
              <a:t>事务名</a:t>
            </a:r>
            <a:r>
              <a:rPr lang="en-US" altLang="zh-CN" sz="1200" dirty="0"/>
              <a:t>.</a:t>
            </a:r>
            <a:r>
              <a:rPr lang="zh-CN" altLang="en-US" sz="1200" dirty="0"/>
              <a:t>指标名</a:t>
            </a:r>
          </a:p>
          <a:p>
            <a:r>
              <a:rPr lang="en-US" altLang="zh-CN" sz="1200" dirty="0"/>
              <a:t>[OK]3. </a:t>
            </a:r>
            <a:r>
              <a:rPr lang="zh-CN" altLang="en-US" sz="1200" dirty="0"/>
              <a:t>查看指标字段：	</a:t>
            </a:r>
            <a:r>
              <a:rPr lang="en-US" altLang="zh-CN" sz="1200" dirty="0" err="1"/>
              <a:t>idct</a:t>
            </a:r>
            <a:r>
              <a:rPr lang="en-US" altLang="zh-CN" sz="1200" dirty="0"/>
              <a:t> --tell/-l		</a:t>
            </a:r>
            <a:r>
              <a:rPr lang="zh-CN" altLang="en-US" sz="1200" dirty="0"/>
              <a:t>指标名</a:t>
            </a:r>
          </a:p>
          <a:p>
            <a:r>
              <a:rPr lang="en-US" altLang="zh-CN" sz="1200" dirty="0"/>
              <a:t>[OK]4. </a:t>
            </a:r>
            <a:r>
              <a:rPr lang="zh-CN" altLang="en-US" sz="1200" dirty="0"/>
              <a:t>写入指标数据：	</a:t>
            </a:r>
            <a:r>
              <a:rPr lang="en-US" altLang="zh-CN" sz="1200" dirty="0" err="1"/>
              <a:t>idct</a:t>
            </a:r>
            <a:r>
              <a:rPr lang="en-US" altLang="zh-CN" sz="1200" dirty="0"/>
              <a:t> --write/-w		</a:t>
            </a:r>
            <a:r>
              <a:rPr lang="zh-CN" altLang="en-US" sz="1200" dirty="0"/>
              <a:t>事务名</a:t>
            </a:r>
            <a:r>
              <a:rPr lang="en-US" altLang="zh-CN" sz="1200" dirty="0"/>
              <a:t>.</a:t>
            </a:r>
            <a:r>
              <a:rPr lang="zh-CN" altLang="en-US" sz="1200" dirty="0"/>
              <a:t>指标名 字段名</a:t>
            </a:r>
            <a:r>
              <a:rPr lang="en-US" altLang="zh-CN" sz="1200" dirty="0"/>
              <a:t>1(</a:t>
            </a:r>
            <a:r>
              <a:rPr lang="zh-CN" altLang="en-US" sz="1200" dirty="0"/>
              <a:t>数据</a:t>
            </a:r>
            <a:r>
              <a:rPr lang="en-US" altLang="zh-CN" sz="1200" dirty="0"/>
              <a:t>1) </a:t>
            </a:r>
            <a:r>
              <a:rPr lang="zh-CN" altLang="en-US" sz="1200" dirty="0"/>
              <a:t>字段名</a:t>
            </a:r>
            <a:r>
              <a:rPr lang="en-US" altLang="zh-CN" sz="1200" dirty="0"/>
              <a:t>2(</a:t>
            </a:r>
            <a:r>
              <a:rPr lang="zh-CN" altLang="en-US" sz="1200" dirty="0"/>
              <a:t>数据</a:t>
            </a:r>
            <a:r>
              <a:rPr lang="en-US" altLang="zh-CN" sz="1200" dirty="0"/>
              <a:t>2) ... </a:t>
            </a:r>
            <a:r>
              <a:rPr lang="zh-CN" altLang="en-US" sz="1200" dirty="0"/>
              <a:t>字段名</a:t>
            </a:r>
            <a:r>
              <a:rPr lang="en-US" altLang="zh-CN" sz="1200" dirty="0"/>
              <a:t>N(</a:t>
            </a:r>
            <a:r>
              <a:rPr lang="zh-CN" altLang="en-US" sz="1200" dirty="0"/>
              <a:t>数据</a:t>
            </a:r>
            <a:r>
              <a:rPr lang="en-US" altLang="zh-CN" sz="1200" dirty="0"/>
              <a:t>N)</a:t>
            </a:r>
          </a:p>
          <a:p>
            <a:r>
              <a:rPr lang="en-US" altLang="zh-CN" sz="1200" dirty="0"/>
              <a:t>[OK]5. </a:t>
            </a:r>
            <a:r>
              <a:rPr lang="zh-CN" altLang="en-US" sz="1200" dirty="0"/>
              <a:t>删除指标：		</a:t>
            </a:r>
            <a:r>
              <a:rPr lang="en-US" altLang="zh-CN" sz="1200" dirty="0" err="1"/>
              <a:t>idct</a:t>
            </a:r>
            <a:r>
              <a:rPr lang="en-US" altLang="zh-CN" sz="1200" dirty="0"/>
              <a:t> --</a:t>
            </a:r>
            <a:r>
              <a:rPr lang="en-US" altLang="zh-CN" sz="1200" dirty="0" err="1"/>
              <a:t>rm</a:t>
            </a:r>
            <a:r>
              <a:rPr lang="en-US" altLang="zh-CN" sz="1200" dirty="0"/>
              <a:t>/-r		</a:t>
            </a:r>
            <a:r>
              <a:rPr lang="zh-CN" altLang="en-US" sz="1200" dirty="0"/>
              <a:t>指标名</a:t>
            </a:r>
            <a:r>
              <a:rPr lang="en-US" altLang="zh-CN" sz="1200" dirty="0"/>
              <a:t>1 </a:t>
            </a:r>
            <a:r>
              <a:rPr lang="zh-CN" altLang="en-US" sz="1200" dirty="0"/>
              <a:t>指标名</a:t>
            </a:r>
            <a:r>
              <a:rPr lang="en-US" altLang="zh-CN" sz="1200" dirty="0"/>
              <a:t>2 ... </a:t>
            </a:r>
            <a:r>
              <a:rPr lang="zh-CN" altLang="en-US" sz="1200" dirty="0"/>
              <a:t>指标名</a:t>
            </a:r>
            <a:r>
              <a:rPr lang="en-US" altLang="zh-CN" sz="1200" dirty="0"/>
              <a:t>N</a:t>
            </a:r>
          </a:p>
          <a:p>
            <a:r>
              <a:rPr lang="en-US" altLang="zh-CN" sz="1200" dirty="0"/>
              <a:t>[OK]6. </a:t>
            </a:r>
            <a:r>
              <a:rPr lang="zh-CN" altLang="en-US" sz="1200" dirty="0"/>
              <a:t>测试指标服务器	</a:t>
            </a:r>
            <a:r>
              <a:rPr lang="en-US" altLang="zh-CN" sz="1200" dirty="0" err="1"/>
              <a:t>idct</a:t>
            </a:r>
            <a:r>
              <a:rPr lang="en-US" altLang="zh-CN" sz="1200" dirty="0"/>
              <a:t> --test/-t		</a:t>
            </a:r>
            <a:r>
              <a:rPr lang="zh-CN" altLang="en-US" sz="1200" dirty="0"/>
              <a:t>指标名</a:t>
            </a:r>
          </a:p>
        </p:txBody>
      </p:sp>
    </p:spTree>
    <p:extLst>
      <p:ext uri="{BB962C8B-B14F-4D97-AF65-F5344CB8AC3E}">
        <p14:creationId xmlns:p14="http://schemas.microsoft.com/office/powerpoint/2010/main" val="296552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当前进度</a:t>
            </a:r>
            <a:r>
              <a:rPr lang="en-US" altLang="zh-CN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-</a:t>
            </a:r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图形界面截图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84" y="2277276"/>
            <a:ext cx="2918202" cy="19411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20166" y="1907944"/>
            <a:ext cx="187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安装程序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740" y="2277276"/>
            <a:ext cx="4410793" cy="252905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10100" y="1909272"/>
            <a:ext cx="187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297" y="3247846"/>
            <a:ext cx="4205290" cy="24138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2621" y="2277276"/>
            <a:ext cx="3810232" cy="262369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620893" y="1932725"/>
            <a:ext cx="187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入口网站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50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53" y="1612177"/>
            <a:ext cx="3271982" cy="1574512"/>
          </a:xfrm>
          <a:solidFill>
            <a:schemeClr val="accent6">
              <a:lumMod val="20000"/>
              <a:lumOff val="80000"/>
              <a:alpha val="18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开发代号</a:t>
            </a:r>
            <a:r>
              <a:rPr lang="en-US" altLang="zh-CN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/>
            </a:r>
            <a:br>
              <a:rPr lang="en-US" altLang="zh-CN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altLang="zh-CN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Encoagent</a:t>
            </a:r>
            <a:endParaRPr lang="zh-CN" altLang="en-US" sz="2400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实现方式</a:t>
            </a:r>
            <a:endParaRPr lang="zh-CN" altLang="en-US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811154" y="1612177"/>
            <a:ext cx="3162301" cy="1574512"/>
          </a:xfrm>
          <a:prstGeom prst="rect">
            <a:avLst/>
          </a:prstGeom>
          <a:solidFill>
            <a:schemeClr val="accent6">
              <a:lumMod val="20000"/>
              <a:lumOff val="80000"/>
              <a:alpha val="18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主要</a:t>
            </a:r>
            <a:r>
              <a:rPr lang="zh-CN" altLang="en-US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开发语言</a:t>
            </a:r>
            <a:r>
              <a:rPr lang="en-US" altLang="zh-CN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/>
            </a:r>
            <a:br>
              <a:rPr lang="en-US" altLang="zh-CN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altLang="zh-CN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C/C++</a:t>
            </a:r>
            <a:r>
              <a:rPr lang="zh-CN" altLang="en-US" sz="2400" dirty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、</a:t>
            </a:r>
            <a:r>
              <a:rPr lang="en-US" altLang="zh-CN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C#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416800" y="1690688"/>
            <a:ext cx="4230256" cy="1496001"/>
          </a:xfrm>
          <a:prstGeom prst="rect">
            <a:avLst/>
          </a:prstGeom>
          <a:solidFill>
            <a:schemeClr val="accent6">
              <a:lumMod val="20000"/>
              <a:lumOff val="80000"/>
              <a:alpha val="18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主要</a:t>
            </a:r>
            <a:r>
              <a:rPr lang="en-US" altLang="zh-CN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IDE</a:t>
            </a:r>
            <a:br>
              <a:rPr lang="en-US" altLang="zh-CN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altLang="zh-CN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Visual Studio 2013(C++11)</a:t>
            </a:r>
          </a:p>
          <a:p>
            <a:pPr algn="ctr"/>
            <a:r>
              <a:rPr lang="en-US" altLang="zh-CN" sz="2400" dirty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Visual Studio </a:t>
            </a:r>
            <a:r>
              <a:rPr lang="en-US" altLang="zh-CN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2015(C++14)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90053" y="3646485"/>
            <a:ext cx="3271982" cy="1574512"/>
          </a:xfrm>
          <a:prstGeom prst="rect">
            <a:avLst/>
          </a:prstGeom>
          <a:solidFill>
            <a:schemeClr val="accent6">
              <a:lumMod val="20000"/>
              <a:lumOff val="80000"/>
              <a:alpha val="18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版本控制</a:t>
            </a:r>
            <a:endParaRPr lang="en-US" altLang="zh-CN" sz="2400" dirty="0" smtClean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algn="ctr"/>
            <a:r>
              <a:rPr lang="en-US" altLang="zh-CN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Git 2.11.0</a:t>
            </a:r>
            <a:endParaRPr lang="zh-CN" altLang="en-US" sz="2400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364921" y="3646486"/>
            <a:ext cx="4054765" cy="1574512"/>
          </a:xfrm>
          <a:prstGeom prst="rect">
            <a:avLst/>
          </a:prstGeom>
          <a:solidFill>
            <a:schemeClr val="accent6">
              <a:lumMod val="20000"/>
              <a:lumOff val="80000"/>
              <a:alpha val="18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版本控制</a:t>
            </a:r>
            <a:r>
              <a:rPr lang="zh-CN" altLang="en-US" sz="2400" dirty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服务器</a:t>
            </a:r>
            <a:endParaRPr lang="en-US" altLang="zh-CN" sz="2400" dirty="0" smtClean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algn="ctr"/>
            <a:r>
              <a:rPr lang="en-US" altLang="zh-CN" sz="2400" dirty="0" err="1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GitLab</a:t>
            </a:r>
            <a:endParaRPr lang="en-US" altLang="zh-CN" sz="2400" dirty="0" smtClean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algn="ctr"/>
            <a:r>
              <a:rPr lang="en-US" altLang="zh-CN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202.118.83.209:8080</a:t>
            </a:r>
          </a:p>
          <a:p>
            <a:pPr algn="ctr"/>
            <a:r>
              <a:rPr lang="en-US" altLang="zh-CN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202.118.83.209:8088</a:t>
            </a:r>
            <a:endParaRPr lang="zh-CN" altLang="en-US" sz="2400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7504545" y="3644606"/>
            <a:ext cx="4054765" cy="1574512"/>
          </a:xfrm>
          <a:prstGeom prst="rect">
            <a:avLst/>
          </a:prstGeom>
          <a:solidFill>
            <a:schemeClr val="accent6">
              <a:lumMod val="20000"/>
              <a:lumOff val="80000"/>
              <a:alpha val="18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测试服务器</a:t>
            </a:r>
            <a:endParaRPr lang="en-US" altLang="zh-CN" sz="2400" dirty="0" smtClean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algn="ctr"/>
            <a:endParaRPr lang="en-US" altLang="zh-CN" sz="2400" dirty="0" smtClean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algn="ctr"/>
            <a:r>
              <a:rPr lang="en-US" altLang="zh-CN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mac#2@202.118.83.209</a:t>
            </a:r>
          </a:p>
          <a:p>
            <a:pPr algn="ctr"/>
            <a:r>
              <a:rPr lang="en-US" altLang="zh-CN" sz="2400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Windows 10</a:t>
            </a:r>
          </a:p>
        </p:txBody>
      </p:sp>
    </p:spTree>
    <p:extLst>
      <p:ext uri="{BB962C8B-B14F-4D97-AF65-F5344CB8AC3E}">
        <p14:creationId xmlns:p14="http://schemas.microsoft.com/office/powerpoint/2010/main" val="39920094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解决的问题</a:t>
            </a:r>
            <a:endParaRPr lang="zh-CN" altLang="en-US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336800" y="2216727"/>
            <a:ext cx="2641600" cy="2641600"/>
          </a:xfrm>
          <a:prstGeom prst="ellipse">
            <a:avLst/>
          </a:prstGeom>
          <a:solidFill>
            <a:schemeClr val="accent6">
              <a:alpha val="4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合作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匹配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784110" y="2216727"/>
            <a:ext cx="2641600" cy="2641600"/>
          </a:xfrm>
          <a:prstGeom prst="ellipse">
            <a:avLst/>
          </a:prstGeom>
          <a:solidFill>
            <a:schemeClr val="accent6">
              <a:alpha val="4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信息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安全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452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解决的问题</a:t>
            </a:r>
            <a:endParaRPr lang="zh-CN" altLang="en-US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70544" y="2310968"/>
            <a:ext cx="831273" cy="1126403"/>
            <a:chOff x="2549236" y="1985818"/>
            <a:chExt cx="831273" cy="1126403"/>
          </a:xfrm>
        </p:grpSpPr>
        <p:sp>
          <p:nvSpPr>
            <p:cNvPr id="6" name="等腰三角形 5"/>
            <p:cNvSpPr/>
            <p:nvPr/>
          </p:nvSpPr>
          <p:spPr>
            <a:xfrm>
              <a:off x="2549236" y="2414875"/>
              <a:ext cx="831273" cy="69734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549236" y="1985818"/>
              <a:ext cx="831273" cy="8312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298872" y="2310968"/>
            <a:ext cx="831273" cy="1126403"/>
            <a:chOff x="2549236" y="1985818"/>
            <a:chExt cx="831273" cy="1126403"/>
          </a:xfrm>
          <a:solidFill>
            <a:schemeClr val="bg1">
              <a:lumMod val="95000"/>
            </a:schemeClr>
          </a:solidFill>
        </p:grpSpPr>
        <p:sp>
          <p:nvSpPr>
            <p:cNvPr id="9" name="等腰三角形 8"/>
            <p:cNvSpPr/>
            <p:nvPr/>
          </p:nvSpPr>
          <p:spPr>
            <a:xfrm>
              <a:off x="2549236" y="2414875"/>
              <a:ext cx="831273" cy="697346"/>
            </a:xfrm>
            <a:prstGeom prst="triangle">
              <a:avLst/>
            </a:prstGeom>
            <a:grpFill/>
            <a:ln w="57150">
              <a:solidFill>
                <a:srgbClr val="92D050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549236" y="1985818"/>
              <a:ext cx="831273" cy="831273"/>
            </a:xfrm>
            <a:prstGeom prst="ellipse">
              <a:avLst/>
            </a:prstGeom>
            <a:grpFill/>
            <a:ln w="57150">
              <a:solidFill>
                <a:srgbClr val="92D050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</a:t>
              </a:r>
            </a:p>
          </p:txBody>
        </p:sp>
      </p:grpSp>
      <p:sp>
        <p:nvSpPr>
          <p:cNvPr id="11" name="竖卷形 10"/>
          <p:cNvSpPr/>
          <p:nvPr/>
        </p:nvSpPr>
        <p:spPr>
          <a:xfrm>
            <a:off x="5082308" y="2310968"/>
            <a:ext cx="1136073" cy="1163782"/>
          </a:xfrm>
          <a:prstGeom prst="verticalScroll">
            <a:avLst/>
          </a:prstGeom>
          <a:solidFill>
            <a:schemeClr val="accent6">
              <a:alpha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资料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216232" y="4551214"/>
            <a:ext cx="831273" cy="1126403"/>
            <a:chOff x="2549236" y="1985818"/>
            <a:chExt cx="831273" cy="1126403"/>
          </a:xfrm>
          <a:solidFill>
            <a:schemeClr val="bg1">
              <a:lumMod val="95000"/>
            </a:schemeClr>
          </a:solidFill>
        </p:grpSpPr>
        <p:sp>
          <p:nvSpPr>
            <p:cNvPr id="13" name="等腰三角形 12"/>
            <p:cNvSpPr/>
            <p:nvPr/>
          </p:nvSpPr>
          <p:spPr>
            <a:xfrm>
              <a:off x="2549236" y="2414875"/>
              <a:ext cx="831273" cy="697346"/>
            </a:xfrm>
            <a:prstGeom prst="triangle">
              <a:avLst/>
            </a:prstGeom>
            <a:grpFill/>
            <a:ln w="57150" cmpd="dbl">
              <a:solidFill>
                <a:srgbClr val="92D050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549236" y="1985818"/>
              <a:ext cx="831273" cy="831273"/>
            </a:xfrm>
            <a:prstGeom prst="ellipse">
              <a:avLst/>
            </a:prstGeom>
            <a:grpFill/>
            <a:ln w="57150" cmpd="dbl">
              <a:solidFill>
                <a:srgbClr val="92D050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</a:t>
              </a:r>
            </a:p>
          </p:txBody>
        </p:sp>
      </p:grpSp>
      <p:cxnSp>
        <p:nvCxnSpPr>
          <p:cNvPr id="16" name="直接箭头连接符 15"/>
          <p:cNvCxnSpPr/>
          <p:nvPr/>
        </p:nvCxnSpPr>
        <p:spPr>
          <a:xfrm flipH="1">
            <a:off x="5631869" y="3620654"/>
            <a:ext cx="1" cy="7481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408218" y="2892859"/>
            <a:ext cx="136698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525491" y="2892859"/>
            <a:ext cx="136698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525489" y="2409516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分享资料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611416" y="2406402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分享资料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724235" y="3689816"/>
            <a:ext cx="232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窃取</a:t>
            </a:r>
            <a:endParaRPr lang="en-US" altLang="zh-CN" dirty="0" smtClean="0"/>
          </a:p>
          <a:p>
            <a:r>
              <a:rPr lang="zh-CN" altLang="en-US" dirty="0" smtClean="0"/>
              <a:t>（主动和被动方式）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8370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解决</a:t>
            </a:r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方案</a:t>
            </a:r>
            <a:r>
              <a:rPr lang="en-US" altLang="zh-CN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-</a:t>
            </a:r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技术特点</a:t>
            </a:r>
            <a:endParaRPr lang="zh-CN" altLang="en-US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336800" y="2216727"/>
            <a:ext cx="2032000" cy="2032000"/>
          </a:xfrm>
          <a:prstGeom prst="ellipse">
            <a:avLst/>
          </a:prstGeom>
          <a:solidFill>
            <a:schemeClr val="accent6">
              <a:alpha val="4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P2P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770582" y="2216727"/>
            <a:ext cx="2032000" cy="2032000"/>
          </a:xfrm>
          <a:prstGeom prst="ellipse">
            <a:avLst/>
          </a:prstGeom>
          <a:solidFill>
            <a:schemeClr val="accent6">
              <a:alpha val="4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秘密分割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204364" y="2216727"/>
            <a:ext cx="2032000" cy="2032000"/>
          </a:xfrm>
          <a:prstGeom prst="ellipse">
            <a:avLst/>
          </a:prstGeom>
          <a:solidFill>
            <a:schemeClr val="accent6">
              <a:alpha val="4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区块链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366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解决</a:t>
            </a:r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方案</a:t>
            </a:r>
            <a:r>
              <a:rPr lang="en-US" altLang="zh-CN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-</a:t>
            </a:r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系统顶层结构</a:t>
            </a:r>
            <a:endParaRPr lang="zh-CN" altLang="en-US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" name="六边形 1"/>
          <p:cNvSpPr/>
          <p:nvPr/>
        </p:nvSpPr>
        <p:spPr>
          <a:xfrm>
            <a:off x="4939227" y="1911265"/>
            <a:ext cx="1757893" cy="1515425"/>
          </a:xfrm>
          <a:prstGeom prst="hexagon">
            <a:avLst/>
          </a:prstGeom>
          <a:solidFill>
            <a:schemeClr val="accent6">
              <a:alpha val="5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P2P</a:t>
            </a:r>
          </a:p>
          <a:p>
            <a:pPr algn="ctr"/>
            <a:r>
              <a:rPr lang="zh-CN" altLang="en-US" dirty="0"/>
              <a:t>软件</a:t>
            </a:r>
          </a:p>
        </p:txBody>
      </p:sp>
      <p:sp>
        <p:nvSpPr>
          <p:cNvPr id="5" name="六边形 4"/>
          <p:cNvSpPr/>
          <p:nvPr/>
        </p:nvSpPr>
        <p:spPr>
          <a:xfrm>
            <a:off x="2625520" y="3910938"/>
            <a:ext cx="1791882" cy="1547753"/>
          </a:xfrm>
          <a:prstGeom prst="hexagon">
            <a:avLst/>
          </a:prstGeom>
          <a:solidFill>
            <a:schemeClr val="accent6">
              <a:alpha val="5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BaaS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认证平台</a:t>
            </a:r>
            <a:endParaRPr lang="zh-CN" altLang="en-US" dirty="0"/>
          </a:p>
        </p:txBody>
      </p:sp>
      <p:sp>
        <p:nvSpPr>
          <p:cNvPr id="6" name="六边形 5"/>
          <p:cNvSpPr/>
          <p:nvPr/>
        </p:nvSpPr>
        <p:spPr>
          <a:xfrm>
            <a:off x="7460756" y="3910938"/>
            <a:ext cx="1791882" cy="1547753"/>
          </a:xfrm>
          <a:prstGeom prst="hexagon">
            <a:avLst/>
          </a:prstGeom>
          <a:solidFill>
            <a:schemeClr val="accent6">
              <a:alpha val="5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</a:p>
          <a:p>
            <a:pPr algn="ctr"/>
            <a:r>
              <a:rPr lang="zh-CN" altLang="en-US" dirty="0" smtClean="0"/>
              <a:t>入口网站</a:t>
            </a:r>
            <a:endParaRPr lang="zh-CN" altLang="en-US" dirty="0"/>
          </a:p>
        </p:txBody>
      </p:sp>
      <p:sp>
        <p:nvSpPr>
          <p:cNvPr id="7" name="等腰三角形 6"/>
          <p:cNvSpPr/>
          <p:nvPr/>
        </p:nvSpPr>
        <p:spPr>
          <a:xfrm rot="16200000">
            <a:off x="6945746" y="2531642"/>
            <a:ext cx="230909" cy="2746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311875" y="2345810"/>
            <a:ext cx="230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毕业设计的目标是主要负责实现该部分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192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解决</a:t>
            </a:r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方案</a:t>
            </a:r>
            <a:r>
              <a:rPr lang="en-US" altLang="zh-CN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-</a:t>
            </a:r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功能关系</a:t>
            </a:r>
            <a:endParaRPr lang="zh-CN" altLang="en-US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1853920" y="1690688"/>
            <a:ext cx="1757893" cy="1515425"/>
          </a:xfrm>
          <a:prstGeom prst="hexagon">
            <a:avLst/>
          </a:prstGeom>
          <a:solidFill>
            <a:schemeClr val="accent6">
              <a:alpha val="5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P2P</a:t>
            </a:r>
          </a:p>
          <a:p>
            <a:pPr algn="ctr"/>
            <a:r>
              <a:rPr lang="zh-CN" altLang="en-US" dirty="0"/>
              <a:t>软件</a:t>
            </a:r>
          </a:p>
        </p:txBody>
      </p:sp>
      <p:sp>
        <p:nvSpPr>
          <p:cNvPr id="6" name="六边形 5"/>
          <p:cNvSpPr/>
          <p:nvPr/>
        </p:nvSpPr>
        <p:spPr>
          <a:xfrm>
            <a:off x="2310483" y="4821382"/>
            <a:ext cx="844765" cy="729673"/>
          </a:xfrm>
          <a:prstGeom prst="hexagon">
            <a:avLst/>
          </a:prstGeom>
          <a:solidFill>
            <a:schemeClr val="accent6">
              <a:alpha val="5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BaaS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认证平台</a:t>
            </a:r>
            <a:endParaRPr lang="zh-CN" altLang="en-US" sz="1100" dirty="0"/>
          </a:p>
        </p:txBody>
      </p:sp>
      <p:sp>
        <p:nvSpPr>
          <p:cNvPr id="7" name="六边形 6"/>
          <p:cNvSpPr/>
          <p:nvPr/>
        </p:nvSpPr>
        <p:spPr>
          <a:xfrm>
            <a:off x="8135010" y="4305240"/>
            <a:ext cx="1791882" cy="1547753"/>
          </a:xfrm>
          <a:prstGeom prst="hexagon">
            <a:avLst/>
          </a:prstGeom>
          <a:solidFill>
            <a:schemeClr val="accent6">
              <a:alpha val="5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</a:p>
          <a:p>
            <a:pPr algn="ctr"/>
            <a:r>
              <a:rPr lang="zh-CN" altLang="en-US" dirty="0" smtClean="0"/>
              <a:t>入口网站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615314" y="1885199"/>
            <a:ext cx="831273" cy="1126403"/>
            <a:chOff x="2549236" y="1985818"/>
            <a:chExt cx="831273" cy="1126403"/>
          </a:xfrm>
        </p:grpSpPr>
        <p:sp>
          <p:nvSpPr>
            <p:cNvPr id="9" name="等腰三角形 8"/>
            <p:cNvSpPr/>
            <p:nvPr/>
          </p:nvSpPr>
          <p:spPr>
            <a:xfrm>
              <a:off x="2549236" y="2414875"/>
              <a:ext cx="831273" cy="69734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549236" y="1985818"/>
              <a:ext cx="831273" cy="8312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</a:t>
              </a:r>
            </a:p>
          </p:txBody>
        </p:sp>
      </p:grpSp>
      <p:cxnSp>
        <p:nvCxnSpPr>
          <p:cNvPr id="11" name="直接箭头连接符 10"/>
          <p:cNvCxnSpPr/>
          <p:nvPr/>
        </p:nvCxnSpPr>
        <p:spPr>
          <a:xfrm>
            <a:off x="9030950" y="3206113"/>
            <a:ext cx="1" cy="9317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627533" y="2431729"/>
            <a:ext cx="2789382" cy="1111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9631328" y="3672002"/>
            <a:ext cx="761780" cy="850840"/>
            <a:chOff x="10030691" y="4137891"/>
            <a:chExt cx="761780" cy="850840"/>
          </a:xfrm>
        </p:grpSpPr>
        <p:sp>
          <p:nvSpPr>
            <p:cNvPr id="18" name="竖卷形 17"/>
            <p:cNvSpPr/>
            <p:nvPr/>
          </p:nvSpPr>
          <p:spPr>
            <a:xfrm>
              <a:off x="10030691" y="4137891"/>
              <a:ext cx="554182" cy="516142"/>
            </a:xfrm>
            <a:prstGeom prst="verticalScroll">
              <a:avLst/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竖卷形 18"/>
            <p:cNvSpPr/>
            <p:nvPr/>
          </p:nvSpPr>
          <p:spPr>
            <a:xfrm>
              <a:off x="10134490" y="4305240"/>
              <a:ext cx="554182" cy="516142"/>
            </a:xfrm>
            <a:prstGeom prst="verticalScroll">
              <a:avLst/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竖卷形 19"/>
            <p:cNvSpPr/>
            <p:nvPr/>
          </p:nvSpPr>
          <p:spPr>
            <a:xfrm>
              <a:off x="10238289" y="4472589"/>
              <a:ext cx="554182" cy="516142"/>
            </a:xfrm>
            <a:prstGeom prst="verticalScroll">
              <a:avLst/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250545" y="3487336"/>
            <a:ext cx="190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获取服务器信息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529003" y="1903142"/>
            <a:ext cx="298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P2P</a:t>
            </a:r>
            <a:r>
              <a:rPr lang="zh-CN" altLang="en-US" dirty="0" smtClean="0"/>
              <a:t>软件进行业务处理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732865" y="3547858"/>
            <a:ext cx="1" cy="9317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544342" y="3829081"/>
            <a:ext cx="13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认证确认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234270" y="5358649"/>
            <a:ext cx="13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认证确认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376002" y="5188280"/>
            <a:ext cx="2789382" cy="1111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1781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解决</a:t>
            </a:r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方案</a:t>
            </a:r>
            <a:r>
              <a:rPr lang="en-US" altLang="zh-CN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-</a:t>
            </a:r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身份认证方式</a:t>
            </a:r>
            <a:endParaRPr lang="zh-CN" altLang="en-US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8292029" y="1814727"/>
            <a:ext cx="933645" cy="804866"/>
          </a:xfrm>
          <a:prstGeom prst="hexagon">
            <a:avLst/>
          </a:prstGeom>
          <a:solidFill>
            <a:schemeClr val="accent6">
              <a:alpha val="5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P2P</a:t>
            </a:r>
          </a:p>
          <a:p>
            <a:pPr algn="ctr"/>
            <a:r>
              <a:rPr lang="zh-CN" altLang="en-US" sz="1200" dirty="0"/>
              <a:t>软件</a:t>
            </a:r>
          </a:p>
        </p:txBody>
      </p:sp>
      <p:sp>
        <p:nvSpPr>
          <p:cNvPr id="6" name="六边形 5"/>
          <p:cNvSpPr/>
          <p:nvPr/>
        </p:nvSpPr>
        <p:spPr>
          <a:xfrm>
            <a:off x="3881663" y="2373747"/>
            <a:ext cx="3004796" cy="2595418"/>
          </a:xfrm>
          <a:prstGeom prst="hexagon">
            <a:avLst/>
          </a:prstGeom>
          <a:solidFill>
            <a:schemeClr val="accent6">
              <a:alpha val="5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 smtClean="0"/>
              <a:t>BaaS</a:t>
            </a:r>
            <a:endParaRPr lang="en-US" altLang="zh-CN" sz="3200" dirty="0" smtClean="0"/>
          </a:p>
          <a:p>
            <a:pPr algn="ctr"/>
            <a:r>
              <a:rPr lang="zh-CN" altLang="en-US" sz="3200" dirty="0" smtClean="0"/>
              <a:t>认证平台</a:t>
            </a:r>
            <a:endParaRPr lang="zh-CN" altLang="en-US" sz="3200" dirty="0"/>
          </a:p>
        </p:txBody>
      </p:sp>
      <p:sp>
        <p:nvSpPr>
          <p:cNvPr id="7" name="六边形 6"/>
          <p:cNvSpPr/>
          <p:nvPr/>
        </p:nvSpPr>
        <p:spPr>
          <a:xfrm>
            <a:off x="8292029" y="4645894"/>
            <a:ext cx="951697" cy="822036"/>
          </a:xfrm>
          <a:prstGeom prst="hexagon">
            <a:avLst/>
          </a:prstGeom>
          <a:solidFill>
            <a:schemeClr val="accent6">
              <a:alpha val="5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Web</a:t>
            </a:r>
          </a:p>
          <a:p>
            <a:pPr algn="ctr"/>
            <a:r>
              <a:rPr lang="zh-CN" altLang="en-US" sz="1200" dirty="0" smtClean="0"/>
              <a:t>入口网站</a:t>
            </a:r>
            <a:endParaRPr lang="zh-CN" altLang="en-US" sz="1200" dirty="0"/>
          </a:p>
        </p:txBody>
      </p:sp>
      <p:sp>
        <p:nvSpPr>
          <p:cNvPr id="8" name="竖卷形 7"/>
          <p:cNvSpPr/>
          <p:nvPr/>
        </p:nvSpPr>
        <p:spPr>
          <a:xfrm>
            <a:off x="3004208" y="2616201"/>
            <a:ext cx="877455" cy="2110510"/>
          </a:xfrm>
          <a:prstGeom prst="verticalScroll">
            <a:avLst/>
          </a:prstGeom>
          <a:solidFill>
            <a:schemeClr val="accent6">
              <a:alpha val="4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区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链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据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6733309" y="2373747"/>
            <a:ext cx="1413164" cy="66501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6733309" y="4313382"/>
            <a:ext cx="1413164" cy="53570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100016" y="2914135"/>
            <a:ext cx="13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认证确认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33309" y="4687580"/>
            <a:ext cx="13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认证确认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696364" y="2300100"/>
            <a:ext cx="13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认证请求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013948" y="4031859"/>
            <a:ext cx="13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认证请求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3411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当前</a:t>
            </a:r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进度</a:t>
            </a:r>
            <a:r>
              <a:rPr lang="en-US" altLang="zh-CN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-Git</a:t>
            </a:r>
            <a:r>
              <a:rPr lang="zh-CN" altLang="en-US" dirty="0" smtClean="0">
                <a:solidFill>
                  <a:schemeClr val="accent6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历史记录</a:t>
            </a:r>
            <a:endParaRPr lang="zh-CN" altLang="en-US" dirty="0">
              <a:solidFill>
                <a:schemeClr val="accent6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589249"/>
            <a:ext cx="5551550" cy="44896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397" y="1589249"/>
            <a:ext cx="4172631" cy="35186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237" y="2394792"/>
            <a:ext cx="4519563" cy="34473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524" y="3220131"/>
            <a:ext cx="4258476" cy="363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783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225</Words>
  <Application>Microsoft Office PowerPoint</Application>
  <PresentationFormat>宽屏</PresentationFormat>
  <Paragraphs>106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Microsoft JhengHei Light</vt:lpstr>
      <vt:lpstr>宋体</vt:lpstr>
      <vt:lpstr>Arial</vt:lpstr>
      <vt:lpstr>Calibri</vt:lpstr>
      <vt:lpstr>Calibri Light</vt:lpstr>
      <vt:lpstr>Office 主题</vt:lpstr>
      <vt:lpstr>基于秘密共享的 多方协作撮合服务系统设计</vt:lpstr>
      <vt:lpstr>开发代号 Encoagent</vt:lpstr>
      <vt:lpstr>解决的问题</vt:lpstr>
      <vt:lpstr>解决的问题</vt:lpstr>
      <vt:lpstr>解决方案-技术特点</vt:lpstr>
      <vt:lpstr>解决方案-系统顶层结构</vt:lpstr>
      <vt:lpstr>解决方案-功能关系</vt:lpstr>
      <vt:lpstr>解决方案-身份认证方式</vt:lpstr>
      <vt:lpstr>当前进度-Git历史记录</vt:lpstr>
      <vt:lpstr>当前进度-完成状况</vt:lpstr>
      <vt:lpstr>当前进度-实现的主要命令举例</vt:lpstr>
      <vt:lpstr>当前进度-图形界面截图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Tain</dc:creator>
  <cp:lastModifiedBy>Tankle L.</cp:lastModifiedBy>
  <cp:revision>106</cp:revision>
  <dcterms:created xsi:type="dcterms:W3CDTF">2016-12-04T13:08:46Z</dcterms:created>
  <dcterms:modified xsi:type="dcterms:W3CDTF">2017-05-16T08:11:02Z</dcterms:modified>
</cp:coreProperties>
</file>