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126" y="2109188"/>
            <a:ext cx="10196945" cy="132989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基于秘密共享</a:t>
            </a: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多方</a:t>
            </a:r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协作撮合服务系统设计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82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完成状况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32571" y="2085107"/>
            <a:ext cx="8149102" cy="3115267"/>
            <a:chOff x="-94993" y="1881907"/>
            <a:chExt cx="8149102" cy="3115267"/>
          </a:xfrm>
        </p:grpSpPr>
        <p:sp>
          <p:nvSpPr>
            <p:cNvPr id="9" name="文本框 8"/>
            <p:cNvSpPr txBox="1"/>
            <p:nvPr/>
          </p:nvSpPr>
          <p:spPr>
            <a:xfrm>
              <a:off x="2032672" y="1881907"/>
              <a:ext cx="396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命令行客户端（主要功能）</a:t>
              </a:r>
              <a:r>
                <a:rPr lang="en-US" altLang="zh-CN" dirty="0" smtClean="0"/>
                <a:t>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55584" y="2811591"/>
              <a:ext cx="369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命令行服务端（主要功能）</a:t>
              </a:r>
              <a:r>
                <a:rPr lang="en-US" altLang="zh-CN" dirty="0" smtClean="0"/>
                <a:t>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55585" y="3886521"/>
              <a:ext cx="3047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客户端</a:t>
              </a:r>
              <a:r>
                <a:rPr lang="en-US" altLang="zh-CN" dirty="0" smtClean="0"/>
                <a:t>GUI 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43961" y="4627842"/>
              <a:ext cx="277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客户端辅助工具 </a:t>
              </a:r>
              <a:r>
                <a:rPr lang="en-US" altLang="zh-CN" dirty="0" smtClean="0"/>
                <a:t>–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8041" y="2626925"/>
              <a:ext cx="2105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整体优化</a:t>
              </a:r>
              <a:r>
                <a:rPr lang="en-US" altLang="zh-CN" dirty="0" smtClean="0"/>
                <a:t> -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进行中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94993" y="4071187"/>
              <a:ext cx="2473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拓展模块优化</a:t>
              </a:r>
              <a:r>
                <a:rPr lang="en-US" altLang="zh-CN" dirty="0" smtClean="0"/>
                <a:t> -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进行中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926169" y="2442459"/>
              <a:ext cx="2491614" cy="2110697"/>
              <a:chOff x="1926169" y="2442459"/>
              <a:chExt cx="2491614" cy="2110697"/>
            </a:xfrm>
          </p:grpSpPr>
          <p:sp>
            <p:nvSpPr>
              <p:cNvPr id="8" name="等腰三角形 7"/>
              <p:cNvSpPr/>
              <p:nvPr/>
            </p:nvSpPr>
            <p:spPr>
              <a:xfrm rot="10800000">
                <a:off x="2743962" y="2442459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4397853">
                <a:off x="3354402" y="2694742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10636">
                <a:off x="3348308" y="3328864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2760667" y="3568544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1997963" y="2447910"/>
                <a:ext cx="1142150" cy="98461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8010636">
                <a:off x="1847400" y="3315013"/>
                <a:ext cx="1142150" cy="98461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2436091" y="2752021"/>
                <a:ext cx="1757893" cy="1515425"/>
              </a:xfrm>
              <a:prstGeom prst="hexagon">
                <a:avLst/>
              </a:prstGeom>
              <a:solidFill>
                <a:schemeClr val="accent6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P2P</a:t>
                </a:r>
              </a:p>
              <a:p>
                <a:pPr algn="ctr"/>
                <a:r>
                  <a:rPr lang="zh-CN" altLang="en-US" sz="2800" dirty="0"/>
                  <a:t>软件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014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实现的主要命令举例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4218" y="2096655"/>
            <a:ext cx="873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命令前缀：</a:t>
            </a:r>
            <a:r>
              <a:rPr lang="en-US" altLang="zh-CN" sz="1200" dirty="0" err="1"/>
              <a:t>enco</a:t>
            </a:r>
            <a:r>
              <a:rPr lang="en-US" altLang="zh-CN" sz="1200" dirty="0"/>
              <a:t> --server/client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一、事务相关 （</a:t>
            </a:r>
            <a:r>
              <a:rPr lang="en-US" altLang="zh-CN" sz="1200" dirty="0"/>
              <a:t>business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[OK]1. </a:t>
            </a:r>
            <a:r>
              <a:rPr lang="zh-CN" altLang="en-US" sz="1200" dirty="0"/>
              <a:t>新建事务：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--new/-n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[OK}2. </a:t>
            </a:r>
            <a:r>
              <a:rPr lang="zh-CN" altLang="en-US" sz="1200" dirty="0"/>
              <a:t>删除事务：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/-r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[OK]3. </a:t>
            </a:r>
            <a:r>
              <a:rPr lang="zh-CN" altLang="en-US" sz="1200" dirty="0"/>
              <a:t>查看事务指标表：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--view/-v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[OK]4. </a:t>
            </a:r>
            <a:r>
              <a:rPr lang="zh-CN" altLang="en-US" sz="1200" dirty="0"/>
              <a:t>添加指标至事务：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--add/-a		</a:t>
            </a:r>
            <a:r>
              <a:rPr lang="zh-CN" altLang="en-US" sz="1200" dirty="0"/>
              <a:t>事务名 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[OK]5. </a:t>
            </a:r>
            <a:r>
              <a:rPr lang="zh-CN" altLang="en-US" sz="1200" dirty="0"/>
              <a:t>从事务移除指标：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--del/-d		</a:t>
            </a:r>
            <a:r>
              <a:rPr lang="zh-CN" altLang="en-US" sz="1200" dirty="0"/>
              <a:t>事务名 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[OK]6. </a:t>
            </a:r>
            <a:r>
              <a:rPr lang="zh-CN" altLang="en-US" sz="1200" dirty="0"/>
              <a:t>开始事务：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--start/-s	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[OK]7. </a:t>
            </a:r>
            <a:r>
              <a:rPr lang="zh-CN" altLang="en-US" sz="1200" dirty="0"/>
              <a:t>启动事务：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--ignite/-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	</a:t>
            </a:r>
            <a:r>
              <a:rPr lang="zh-CN" altLang="en-US" sz="1200" dirty="0"/>
              <a:t>事务名 秘密文件名 门限百分比</a:t>
            </a:r>
          </a:p>
          <a:p>
            <a:r>
              <a:rPr lang="en-US" altLang="zh-CN" sz="1200" dirty="0"/>
              <a:t>[OK]8. </a:t>
            </a:r>
            <a:r>
              <a:rPr lang="zh-CN" altLang="en-US" sz="1200" dirty="0"/>
              <a:t>查询事务状态：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--status/-u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[OK]9. </a:t>
            </a:r>
            <a:r>
              <a:rPr lang="zh-CN" altLang="en-US" sz="1200" dirty="0"/>
              <a:t>取事物结果：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--result/-f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[OK]10. </a:t>
            </a:r>
            <a:r>
              <a:rPr lang="zh-CN" altLang="en-US" sz="1200" dirty="0"/>
              <a:t>终止事务：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--stop/-x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endParaRPr lang="en-US" altLang="zh-CN" sz="1200" dirty="0"/>
          </a:p>
          <a:p>
            <a:r>
              <a:rPr lang="zh-CN" altLang="en-US" sz="1200" dirty="0"/>
              <a:t>二、指标相关 （</a:t>
            </a:r>
            <a:r>
              <a:rPr lang="en-US" altLang="zh-CN" sz="1200" dirty="0"/>
              <a:t>indicator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 </a:t>
            </a:r>
            <a:r>
              <a:rPr lang="zh-CN" altLang="en-US" sz="1200" dirty="0"/>
              <a:t>查看指标描述：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/-d		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[OK]2. </a:t>
            </a:r>
            <a:r>
              <a:rPr lang="zh-CN" altLang="en-US" sz="1200" dirty="0"/>
              <a:t>查看指标数据：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--view/-v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.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[OK]3. </a:t>
            </a:r>
            <a:r>
              <a:rPr lang="zh-CN" altLang="en-US" sz="1200" dirty="0"/>
              <a:t>查看指标字段：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--tell/-l		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[OK]4. </a:t>
            </a:r>
            <a:r>
              <a:rPr lang="zh-CN" altLang="en-US" sz="1200" dirty="0"/>
              <a:t>写入指标数据：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--write/-w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.</a:t>
            </a:r>
            <a:r>
              <a:rPr lang="zh-CN" altLang="en-US" sz="1200" dirty="0"/>
              <a:t>指标名 字段名</a:t>
            </a:r>
            <a:r>
              <a:rPr lang="en-US" altLang="zh-CN" sz="1200" dirty="0"/>
              <a:t>1(</a:t>
            </a:r>
            <a:r>
              <a:rPr lang="zh-CN" altLang="en-US" sz="1200" dirty="0"/>
              <a:t>数据</a:t>
            </a:r>
            <a:r>
              <a:rPr lang="en-US" altLang="zh-CN" sz="1200" dirty="0"/>
              <a:t>1) </a:t>
            </a:r>
            <a:r>
              <a:rPr lang="zh-CN" altLang="en-US" sz="1200" dirty="0"/>
              <a:t>字段名</a:t>
            </a:r>
            <a:r>
              <a:rPr lang="en-US" altLang="zh-CN" sz="1200" dirty="0"/>
              <a:t>2(</a:t>
            </a:r>
            <a:r>
              <a:rPr lang="zh-CN" altLang="en-US" sz="1200" dirty="0"/>
              <a:t>数据</a:t>
            </a:r>
            <a:r>
              <a:rPr lang="en-US" altLang="zh-CN" sz="1200" dirty="0"/>
              <a:t>2) ... </a:t>
            </a:r>
            <a:r>
              <a:rPr lang="zh-CN" altLang="en-US" sz="1200" dirty="0"/>
              <a:t>字段名</a:t>
            </a:r>
            <a:r>
              <a:rPr lang="en-US" altLang="zh-CN" sz="1200" dirty="0"/>
              <a:t>N(</a:t>
            </a:r>
            <a:r>
              <a:rPr lang="zh-CN" altLang="en-US" sz="1200" dirty="0"/>
              <a:t>数据</a:t>
            </a:r>
            <a:r>
              <a:rPr lang="en-US" altLang="zh-CN" sz="1200" dirty="0"/>
              <a:t>N)</a:t>
            </a:r>
          </a:p>
          <a:p>
            <a:r>
              <a:rPr lang="en-US" altLang="zh-CN" sz="1200" dirty="0"/>
              <a:t>[OK]5. </a:t>
            </a:r>
            <a:r>
              <a:rPr lang="zh-CN" altLang="en-US" sz="1200" dirty="0"/>
              <a:t>删除指标：	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/-r		</a:t>
            </a:r>
            <a:r>
              <a:rPr lang="zh-CN" altLang="en-US" sz="1200" dirty="0"/>
              <a:t>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[OK]6. </a:t>
            </a:r>
            <a:r>
              <a:rPr lang="zh-CN" altLang="en-US" sz="1200" dirty="0"/>
              <a:t>测试指标服务器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--test/-t		</a:t>
            </a:r>
            <a:r>
              <a:rPr lang="zh-CN" altLang="en-US" sz="1200" dirty="0"/>
              <a:t>指标名</a:t>
            </a:r>
          </a:p>
        </p:txBody>
      </p:sp>
    </p:spTree>
    <p:extLst>
      <p:ext uri="{BB962C8B-B14F-4D97-AF65-F5344CB8AC3E}">
        <p14:creationId xmlns:p14="http://schemas.microsoft.com/office/powerpoint/2010/main" val="2965522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图形界面截图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4" y="2277276"/>
            <a:ext cx="2918202" cy="1941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0166" y="1907944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安装程序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40" y="2277276"/>
            <a:ext cx="4410793" cy="25290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0100" y="1909272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297" y="3247846"/>
            <a:ext cx="4205290" cy="24138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21" y="2277276"/>
            <a:ext cx="3810232" cy="26236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20893" y="1932725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509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24450" y="2830739"/>
            <a:ext cx="1717221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133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53" y="1612177"/>
            <a:ext cx="3271982" cy="1574512"/>
          </a:xfr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开发代号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Encoagent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实现方式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1154" y="1612177"/>
            <a:ext cx="3162301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</a:t>
            </a:r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开发语言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C/C++</a:t>
            </a:r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C#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16800" y="1690688"/>
            <a:ext cx="4230256" cy="1496001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IDE</a:t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Visual Studio 2013(C++11)</a:t>
            </a:r>
          </a:p>
          <a:p>
            <a:pPr algn="ctr"/>
            <a:r>
              <a:rPr lang="en-US" altLang="zh-CN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Visual Studio 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2015(C++14)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0053" y="3646485"/>
            <a:ext cx="3271982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版本控制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 2.11.0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64921" y="3646486"/>
            <a:ext cx="4054765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版本控制</a:t>
            </a:r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服务器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err="1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GitLab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202.118.83.209:8080</a:t>
            </a: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202.118.83.209:8088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504545" y="3644606"/>
            <a:ext cx="4054765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测试服务器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mac#2@202.118.83.209</a:t>
            </a: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3992009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3680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合作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匹配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8411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信息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安全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5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0544" y="2310968"/>
            <a:ext cx="831273" cy="1126403"/>
            <a:chOff x="2549236" y="1985818"/>
            <a:chExt cx="831273" cy="1126403"/>
          </a:xfrm>
        </p:grpSpPr>
        <p:sp>
          <p:nvSpPr>
            <p:cNvPr id="6" name="等腰三角形 5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98872" y="2310968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sp>
        <p:nvSpPr>
          <p:cNvPr id="11" name="竖卷形 10"/>
          <p:cNvSpPr/>
          <p:nvPr/>
        </p:nvSpPr>
        <p:spPr>
          <a:xfrm>
            <a:off x="5082308" y="2310968"/>
            <a:ext cx="1136073" cy="1163782"/>
          </a:xfrm>
          <a:prstGeom prst="verticalScroll">
            <a:avLst/>
          </a:prstGeom>
          <a:solidFill>
            <a:schemeClr val="accent6">
              <a:alpha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16232" y="4551214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13" name="等腰三角形 12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5631869" y="3620654"/>
            <a:ext cx="1" cy="748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08218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525491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25489" y="240951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分享资料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11416" y="2406402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分享资料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24235" y="3689816"/>
            <a:ext cx="232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窃取</a:t>
            </a:r>
            <a:endParaRPr lang="en-US" altLang="zh-CN" dirty="0" smtClean="0"/>
          </a:p>
          <a:p>
            <a:r>
              <a:rPr lang="zh-CN" altLang="en-US" dirty="0" smtClean="0"/>
              <a:t>（主动和被动方式）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37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技术特点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36800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P2P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70582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秘密分割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04364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区块链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66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系统顶层结构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939227" y="1911265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5" name="六边形 4"/>
          <p:cNvSpPr/>
          <p:nvPr/>
        </p:nvSpPr>
        <p:spPr>
          <a:xfrm>
            <a:off x="2625520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BaaS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认证平台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7460756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16200000">
            <a:off x="6945746" y="2531642"/>
            <a:ext cx="230909" cy="2746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11875" y="2345810"/>
            <a:ext cx="23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毕业设计的目标是主要负责实现该部分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92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功能关系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853920" y="1690688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2310483" y="4821382"/>
            <a:ext cx="844765" cy="72967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BaaS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认证平台</a:t>
            </a:r>
            <a:endParaRPr lang="zh-CN" altLang="en-US" sz="1100" dirty="0"/>
          </a:p>
        </p:txBody>
      </p:sp>
      <p:sp>
        <p:nvSpPr>
          <p:cNvPr id="7" name="六边形 6"/>
          <p:cNvSpPr/>
          <p:nvPr/>
        </p:nvSpPr>
        <p:spPr>
          <a:xfrm>
            <a:off x="8135010" y="4305240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615314" y="1885199"/>
            <a:ext cx="831273" cy="1126403"/>
            <a:chOff x="2549236" y="1985818"/>
            <a:chExt cx="831273" cy="1126403"/>
          </a:xfrm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9030950" y="3206113"/>
            <a:ext cx="1" cy="93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27533" y="2431729"/>
            <a:ext cx="2789382" cy="11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631328" y="3672002"/>
            <a:ext cx="761780" cy="850840"/>
            <a:chOff x="10030691" y="4137891"/>
            <a:chExt cx="761780" cy="850840"/>
          </a:xfrm>
        </p:grpSpPr>
        <p:sp>
          <p:nvSpPr>
            <p:cNvPr id="18" name="竖卷形 17"/>
            <p:cNvSpPr/>
            <p:nvPr/>
          </p:nvSpPr>
          <p:spPr>
            <a:xfrm>
              <a:off x="10030691" y="4137891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竖卷形 18"/>
            <p:cNvSpPr/>
            <p:nvPr/>
          </p:nvSpPr>
          <p:spPr>
            <a:xfrm>
              <a:off x="10134490" y="4305240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竖卷形 19"/>
            <p:cNvSpPr/>
            <p:nvPr/>
          </p:nvSpPr>
          <p:spPr>
            <a:xfrm>
              <a:off x="10238289" y="4472589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50545" y="3487336"/>
            <a:ext cx="190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获取服务器信息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29003" y="1903142"/>
            <a:ext cx="298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P2P</a:t>
            </a:r>
            <a:r>
              <a:rPr lang="zh-CN" altLang="en-US" dirty="0" smtClean="0"/>
              <a:t>软件进行业务处理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32865" y="3547858"/>
            <a:ext cx="1" cy="93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342" y="3829081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34270" y="5358649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376002" y="5188280"/>
            <a:ext cx="2789382" cy="11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8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身份认证方式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292029" y="1814727"/>
            <a:ext cx="933645" cy="80486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P2P</a:t>
            </a:r>
          </a:p>
          <a:p>
            <a:pPr algn="ctr"/>
            <a:r>
              <a:rPr lang="zh-CN" altLang="en-US" sz="1200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3881663" y="2373747"/>
            <a:ext cx="3004796" cy="2595418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BaaS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认证平台</a:t>
            </a:r>
            <a:endParaRPr lang="zh-CN" altLang="en-US" sz="3200" dirty="0"/>
          </a:p>
        </p:txBody>
      </p:sp>
      <p:sp>
        <p:nvSpPr>
          <p:cNvPr id="7" name="六边形 6"/>
          <p:cNvSpPr/>
          <p:nvPr/>
        </p:nvSpPr>
        <p:spPr>
          <a:xfrm>
            <a:off x="8292029" y="4645894"/>
            <a:ext cx="951697" cy="82203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</a:t>
            </a:r>
          </a:p>
          <a:p>
            <a:pPr algn="ctr"/>
            <a:r>
              <a:rPr lang="zh-CN" altLang="en-US" sz="1200" dirty="0" smtClean="0"/>
              <a:t>入口网站</a:t>
            </a:r>
            <a:endParaRPr lang="zh-CN" altLang="en-US" sz="1200" dirty="0"/>
          </a:p>
        </p:txBody>
      </p:sp>
      <p:sp>
        <p:nvSpPr>
          <p:cNvPr id="8" name="竖卷形 7"/>
          <p:cNvSpPr/>
          <p:nvPr/>
        </p:nvSpPr>
        <p:spPr>
          <a:xfrm>
            <a:off x="3004208" y="2616201"/>
            <a:ext cx="877455" cy="2110510"/>
          </a:xfrm>
          <a:prstGeom prst="verticalScroll">
            <a:avLst/>
          </a:prstGeom>
          <a:solidFill>
            <a:schemeClr val="accent6">
              <a:alpha val="4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链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据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733309" y="2373747"/>
            <a:ext cx="1413164" cy="6650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733309" y="4313382"/>
            <a:ext cx="1413164" cy="535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00016" y="2914135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33309" y="4687580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96364" y="2300100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13948" y="4031859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41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-Git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历史记录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89249"/>
            <a:ext cx="5551550" cy="44896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97" y="1589249"/>
            <a:ext cx="4172631" cy="351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37" y="2394792"/>
            <a:ext cx="4519563" cy="3447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24" y="3220131"/>
            <a:ext cx="4258476" cy="36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226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JhengHei Light</vt:lpstr>
      <vt:lpstr>宋体</vt:lpstr>
      <vt:lpstr>Arial</vt:lpstr>
      <vt:lpstr>Calibri</vt:lpstr>
      <vt:lpstr>Calibri Light</vt:lpstr>
      <vt:lpstr>Office 主题</vt:lpstr>
      <vt:lpstr>基于秘密共享的 多方协作撮合服务系统设计</vt:lpstr>
      <vt:lpstr>开发代号 Encoagent</vt:lpstr>
      <vt:lpstr>解决的问题</vt:lpstr>
      <vt:lpstr>解决的问题</vt:lpstr>
      <vt:lpstr>解决方案-技术特点</vt:lpstr>
      <vt:lpstr>解决方案-系统顶层结构</vt:lpstr>
      <vt:lpstr>解决方案-功能关系</vt:lpstr>
      <vt:lpstr>解决方案-身份认证方式</vt:lpstr>
      <vt:lpstr>当前进度-Git历史记录</vt:lpstr>
      <vt:lpstr>当前进度-完成状况</vt:lpstr>
      <vt:lpstr>当前进度-实现的主要命令举例</vt:lpstr>
      <vt:lpstr>当前进度-图形界面截图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Tain</dc:creator>
  <cp:lastModifiedBy>Tankle L.</cp:lastModifiedBy>
  <cp:revision>107</cp:revision>
  <dcterms:created xsi:type="dcterms:W3CDTF">2016-12-04T13:08:46Z</dcterms:created>
  <dcterms:modified xsi:type="dcterms:W3CDTF">2017-05-16T08:14:42Z</dcterms:modified>
</cp:coreProperties>
</file>