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66" r:id="rId5"/>
    <p:sldId id="267" r:id="rId6"/>
    <p:sldId id="269" r:id="rId7"/>
    <p:sldId id="270" r:id="rId8"/>
    <p:sldId id="272" r:id="rId9"/>
    <p:sldId id="265" r:id="rId10"/>
    <p:sldId id="273" r:id="rId11"/>
    <p:sldId id="275" r:id="rId12"/>
    <p:sldId id="271"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7696" autoAdjust="0"/>
  </p:normalViewPr>
  <p:slideViewPr>
    <p:cSldViewPr snapToGrid="0">
      <p:cViewPr varScale="1">
        <p:scale>
          <a:sx n="56" d="100"/>
          <a:sy n="56" d="100"/>
        </p:scale>
        <p:origin x="84"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13125-6CB1-4B45-B5CC-D26F35C8A2C9}" type="datetimeFigureOut">
              <a:rPr lang="en-US" smtClean="0"/>
              <a:t>10/7/2021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53504-6E23-48A6-9E75-21B942711E97}" type="slidenum">
              <a:rPr lang="en-US" smtClean="0"/>
              <a:t>‹N°›</a:t>
            </a:fld>
            <a:endParaRPr lang="en-US"/>
          </a:p>
        </p:txBody>
      </p:sp>
    </p:spTree>
    <p:extLst>
      <p:ext uri="{BB962C8B-B14F-4D97-AF65-F5344CB8AC3E}">
        <p14:creationId xmlns:p14="http://schemas.microsoft.com/office/powerpoint/2010/main" val="258789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E153504-6E23-48A6-9E75-21B942711E97}" type="slidenum">
              <a:rPr lang="en-US" smtClean="0"/>
              <a:t>1</a:t>
            </a:fld>
            <a:endParaRPr lang="en-US"/>
          </a:p>
        </p:txBody>
      </p:sp>
    </p:spTree>
    <p:extLst>
      <p:ext uri="{BB962C8B-B14F-4D97-AF65-F5344CB8AC3E}">
        <p14:creationId xmlns:p14="http://schemas.microsoft.com/office/powerpoint/2010/main" val="302762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E153504-6E23-48A6-9E75-21B942711E97}" type="slidenum">
              <a:rPr lang="en-US" smtClean="0"/>
              <a:t>3</a:t>
            </a:fld>
            <a:endParaRPr lang="en-US"/>
          </a:p>
        </p:txBody>
      </p:sp>
    </p:spTree>
    <p:extLst>
      <p:ext uri="{BB962C8B-B14F-4D97-AF65-F5344CB8AC3E}">
        <p14:creationId xmlns:p14="http://schemas.microsoft.com/office/powerpoint/2010/main" val="276743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E153504-6E23-48A6-9E75-21B942711E97}" type="slidenum">
              <a:rPr lang="en-US" smtClean="0"/>
              <a:t>4</a:t>
            </a:fld>
            <a:endParaRPr lang="en-US"/>
          </a:p>
        </p:txBody>
      </p:sp>
    </p:spTree>
    <p:extLst>
      <p:ext uri="{BB962C8B-B14F-4D97-AF65-F5344CB8AC3E}">
        <p14:creationId xmlns:p14="http://schemas.microsoft.com/office/powerpoint/2010/main" val="22084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E153504-6E23-48A6-9E75-21B942711E97}" type="slidenum">
              <a:rPr lang="en-US" smtClean="0"/>
              <a:t>8</a:t>
            </a:fld>
            <a:endParaRPr lang="en-US"/>
          </a:p>
        </p:txBody>
      </p:sp>
    </p:spTree>
    <p:extLst>
      <p:ext uri="{BB962C8B-B14F-4D97-AF65-F5344CB8AC3E}">
        <p14:creationId xmlns:p14="http://schemas.microsoft.com/office/powerpoint/2010/main" val="102218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E153504-6E23-48A6-9E75-21B942711E97}" type="slidenum">
              <a:rPr lang="en-US" smtClean="0"/>
              <a:t>9</a:t>
            </a:fld>
            <a:endParaRPr lang="en-US"/>
          </a:p>
        </p:txBody>
      </p:sp>
    </p:spTree>
    <p:extLst>
      <p:ext uri="{BB962C8B-B14F-4D97-AF65-F5344CB8AC3E}">
        <p14:creationId xmlns:p14="http://schemas.microsoft.com/office/powerpoint/2010/main" val="3070935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E153504-6E23-48A6-9E75-21B942711E97}" type="slidenum">
              <a:rPr lang="en-US" smtClean="0"/>
              <a:t>12</a:t>
            </a:fld>
            <a:endParaRPr lang="en-US"/>
          </a:p>
        </p:txBody>
      </p:sp>
    </p:spTree>
    <p:extLst>
      <p:ext uri="{BB962C8B-B14F-4D97-AF65-F5344CB8AC3E}">
        <p14:creationId xmlns:p14="http://schemas.microsoft.com/office/powerpoint/2010/main" val="109917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48F0FBA7-6B10-49F0-95A4-FD22C85FBD7B}" type="datetimeFigureOut">
              <a:rPr lang="en-US" smtClean="0"/>
              <a:t>10/7/2021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390730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F0FBA7-6B10-49F0-95A4-FD22C85FBD7B}" type="datetimeFigureOut">
              <a:rPr lang="en-US" smtClean="0"/>
              <a:t>10/7/2021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144904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F0FBA7-6B10-49F0-95A4-FD22C85FBD7B}" type="datetimeFigureOut">
              <a:rPr lang="en-US" smtClean="0"/>
              <a:t>10/7/2021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397174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8F0FBA7-6B10-49F0-95A4-FD22C85FBD7B}" type="datetimeFigureOut">
              <a:rPr lang="en-US" smtClean="0"/>
              <a:t>10/7/2021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67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8F0FBA7-6B10-49F0-95A4-FD22C85FBD7B}" type="datetimeFigureOut">
              <a:rPr lang="en-US" smtClean="0"/>
              <a:t>10/7/2021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35919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48F0FBA7-6B10-49F0-95A4-FD22C85FBD7B}" type="datetimeFigureOut">
              <a:rPr lang="en-US" smtClean="0"/>
              <a:t>10/7/2021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254961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48F0FBA7-6B10-49F0-95A4-FD22C85FBD7B}" type="datetimeFigureOut">
              <a:rPr lang="en-US" smtClean="0"/>
              <a:t>10/7/2021</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313792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48F0FBA7-6B10-49F0-95A4-FD22C85FBD7B}" type="datetimeFigureOut">
              <a:rPr lang="en-US" smtClean="0"/>
              <a:t>10/7/2021</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5853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F0FBA7-6B10-49F0-95A4-FD22C85FBD7B}" type="datetimeFigureOut">
              <a:rPr lang="en-US" smtClean="0"/>
              <a:t>10/7/2021</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14775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F0FBA7-6B10-49F0-95A4-FD22C85FBD7B}" type="datetimeFigureOut">
              <a:rPr lang="en-US" smtClean="0"/>
              <a:t>10/7/2021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187034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F0FBA7-6B10-49F0-95A4-FD22C85FBD7B}" type="datetimeFigureOut">
              <a:rPr lang="en-US" smtClean="0"/>
              <a:t>10/7/2021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28531C1-C449-4527-9A67-29FB519EE5F1}" type="slidenum">
              <a:rPr lang="en-US" smtClean="0"/>
              <a:t>‹N°›</a:t>
            </a:fld>
            <a:endParaRPr lang="en-US"/>
          </a:p>
        </p:txBody>
      </p:sp>
    </p:spTree>
    <p:extLst>
      <p:ext uri="{BB962C8B-B14F-4D97-AF65-F5344CB8AC3E}">
        <p14:creationId xmlns:p14="http://schemas.microsoft.com/office/powerpoint/2010/main" val="376576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0FBA7-6B10-49F0-95A4-FD22C85FBD7B}" type="datetimeFigureOut">
              <a:rPr lang="en-US" smtClean="0"/>
              <a:t>10/7/2021</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531C1-C449-4527-9A67-29FB519EE5F1}" type="slidenum">
              <a:rPr lang="en-US" smtClean="0"/>
              <a:t>‹N°›</a:t>
            </a:fld>
            <a:endParaRPr lang="en-US"/>
          </a:p>
        </p:txBody>
      </p:sp>
    </p:spTree>
    <p:extLst>
      <p:ext uri="{BB962C8B-B14F-4D97-AF65-F5344CB8AC3E}">
        <p14:creationId xmlns:p14="http://schemas.microsoft.com/office/powerpoint/2010/main" val="394231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a:blip r:embed="rId3"/>
          <a:stretch>
            <a:fillRect/>
          </a:stretch>
        </p:blipFill>
        <p:spPr bwMode="auto">
          <a:xfrm>
            <a:off x="95339" y="153621"/>
            <a:ext cx="2260121" cy="1864960"/>
          </a:xfrm>
          <a:prstGeom prst="rect">
            <a:avLst/>
          </a:prstGeom>
        </p:spPr>
      </p:pic>
      <p:pic>
        <p:nvPicPr>
          <p:cNvPr id="6" name="Image 5"/>
          <p:cNvPicPr/>
          <p:nvPr/>
        </p:nvPicPr>
        <p:blipFill>
          <a:blip r:embed="rId4"/>
          <a:stretch>
            <a:fillRect/>
          </a:stretch>
        </p:blipFill>
        <p:spPr bwMode="auto">
          <a:xfrm>
            <a:off x="5010418" y="153621"/>
            <a:ext cx="2322035" cy="2037488"/>
          </a:xfrm>
          <a:prstGeom prst="rect">
            <a:avLst/>
          </a:prstGeom>
        </p:spPr>
      </p:pic>
      <p:pic>
        <p:nvPicPr>
          <p:cNvPr id="7" name="Picture 147"/>
          <p:cNvPicPr/>
          <p:nvPr/>
        </p:nvPicPr>
        <p:blipFill>
          <a:blip r:embed="rId5"/>
          <a:stretch>
            <a:fillRect/>
          </a:stretch>
        </p:blipFill>
        <p:spPr bwMode="auto">
          <a:xfrm>
            <a:off x="9610275" y="153621"/>
            <a:ext cx="2397695" cy="1593101"/>
          </a:xfrm>
          <a:prstGeom prst="rect">
            <a:avLst/>
          </a:prstGeom>
        </p:spPr>
      </p:pic>
      <p:sp>
        <p:nvSpPr>
          <p:cNvPr id="4" name="ZoneTexte 3"/>
          <p:cNvSpPr txBox="1"/>
          <p:nvPr/>
        </p:nvSpPr>
        <p:spPr>
          <a:xfrm>
            <a:off x="195980" y="2314162"/>
            <a:ext cx="11751604" cy="892552"/>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DOCTORAL SCHOOL OF COMPUTER SCIENCE FOR CLIMATE CHANGE</a:t>
            </a:r>
          </a:p>
          <a:p>
            <a:pPr algn="ctr"/>
            <a:r>
              <a:rPr lang="en-US" sz="2400" dirty="0" smtClean="0">
                <a:latin typeface="Times New Roman" panose="02020603050405020304" pitchFamily="18" charset="0"/>
                <a:cs typeface="Times New Roman" panose="02020603050405020304" pitchFamily="18" charset="0"/>
              </a:rPr>
              <a:t>COMPUTER MODELLING APPROACHES OF COMPLEX SYSTEM</a:t>
            </a:r>
            <a:endParaRPr lang="en-US" sz="2400" b="1" dirty="0" smtClean="0">
              <a:latin typeface="Times New Roman" panose="02020603050405020304" pitchFamily="18" charset="0"/>
              <a:cs typeface="Times New Roman" panose="02020603050405020304" pitchFamily="18" charset="0"/>
            </a:endParaRPr>
          </a:p>
        </p:txBody>
      </p:sp>
      <p:sp>
        <p:nvSpPr>
          <p:cNvPr id="8" name="ZoneTexte 7"/>
          <p:cNvSpPr txBox="1"/>
          <p:nvPr/>
        </p:nvSpPr>
        <p:spPr>
          <a:xfrm>
            <a:off x="7603682" y="5269757"/>
            <a:ext cx="4404288" cy="830997"/>
          </a:xfrm>
          <a:prstGeom prst="rect">
            <a:avLst/>
          </a:prstGeom>
          <a:noFill/>
        </p:spPr>
        <p:txBody>
          <a:bodyPr wrap="square" rtlCol="0">
            <a:spAutoFit/>
          </a:bodyPr>
          <a:lstStyle/>
          <a:p>
            <a:pPr algn="ctr"/>
            <a:r>
              <a:rPr lang="en-US" sz="2400" u="sng" dirty="0" smtClean="0">
                <a:latin typeface="Times New Roman" panose="02020603050405020304" pitchFamily="18" charset="0"/>
                <a:cs typeface="Times New Roman" panose="02020603050405020304" pitchFamily="18" charset="0"/>
              </a:rPr>
              <a:t>Lecturer</a:t>
            </a:r>
          </a:p>
          <a:p>
            <a:pPr algn="ctr"/>
            <a:r>
              <a:rPr lang="en-US" sz="2400" dirty="0" smtClean="0">
                <a:latin typeface="Times New Roman" panose="02020603050405020304" pitchFamily="18" charset="0"/>
                <a:cs typeface="Times New Roman" panose="02020603050405020304" pitchFamily="18" charset="0"/>
              </a:rPr>
              <a:t>Prof. Alese </a:t>
            </a:r>
            <a:r>
              <a:rPr lang="en-US" sz="2400" b="1" dirty="0" smtClean="0">
                <a:latin typeface="Times New Roman" panose="02020603050405020304" pitchFamily="18" charset="0"/>
                <a:cs typeface="Times New Roman" panose="02020603050405020304" pitchFamily="18" charset="0"/>
              </a:rPr>
              <a:t>B. K.</a:t>
            </a:r>
            <a:endParaRPr lang="en-US" sz="2400" b="1" dirty="0">
              <a:latin typeface="Times New Roman" panose="02020603050405020304" pitchFamily="18" charset="0"/>
              <a:cs typeface="Times New Roman" panose="02020603050405020304" pitchFamily="18" charset="0"/>
            </a:endParaRPr>
          </a:p>
        </p:txBody>
      </p:sp>
      <p:sp>
        <p:nvSpPr>
          <p:cNvPr id="10" name="ZoneTexte 9"/>
          <p:cNvSpPr txBox="1"/>
          <p:nvPr/>
        </p:nvSpPr>
        <p:spPr>
          <a:xfrm>
            <a:off x="4672640" y="6396335"/>
            <a:ext cx="3916393" cy="461665"/>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October 08, 2021</a:t>
            </a:r>
            <a:endParaRPr lang="en-US" sz="2400" dirty="0">
              <a:latin typeface="Times New Roman" panose="02020603050405020304" pitchFamily="18" charset="0"/>
              <a:cs typeface="Times New Roman" panose="02020603050405020304" pitchFamily="18" charset="0"/>
            </a:endParaRPr>
          </a:p>
        </p:txBody>
      </p:sp>
      <p:sp>
        <p:nvSpPr>
          <p:cNvPr id="11" name="ZoneTexte 10"/>
          <p:cNvSpPr txBox="1"/>
          <p:nvPr/>
        </p:nvSpPr>
        <p:spPr>
          <a:xfrm>
            <a:off x="95339" y="5269756"/>
            <a:ext cx="4249880" cy="830997"/>
          </a:xfrm>
          <a:prstGeom prst="rect">
            <a:avLst/>
          </a:prstGeom>
          <a:noFill/>
        </p:spPr>
        <p:txBody>
          <a:bodyPr wrap="square" rtlCol="0">
            <a:spAutoFit/>
          </a:bodyPr>
          <a:lstStyle/>
          <a:p>
            <a:pPr algn="ctr"/>
            <a:r>
              <a:rPr lang="en-US" sz="2400" u="sng" dirty="0" smtClean="0">
                <a:latin typeface="Times New Roman" panose="02020603050405020304" pitchFamily="18" charset="0"/>
                <a:cs typeface="Times New Roman" panose="02020603050405020304" pitchFamily="18" charset="0"/>
              </a:rPr>
              <a:t>Student</a:t>
            </a:r>
          </a:p>
          <a:p>
            <a:pPr algn="ctr"/>
            <a:r>
              <a:rPr lang="en-US" sz="2400" dirty="0" smtClean="0">
                <a:latin typeface="Times New Roman" panose="02020603050405020304" pitchFamily="18" charset="0"/>
                <a:cs typeface="Times New Roman" panose="02020603050405020304" pitchFamily="18" charset="0"/>
              </a:rPr>
              <a:t>Zourkalaini </a:t>
            </a:r>
            <a:r>
              <a:rPr lang="en-US" sz="2400" b="1" dirty="0" smtClean="0">
                <a:latin typeface="Times New Roman" panose="02020603050405020304" pitchFamily="18" charset="0"/>
                <a:cs typeface="Times New Roman" panose="02020603050405020304" pitchFamily="18" charset="0"/>
              </a:rPr>
              <a:t>BOUBAKAR</a:t>
            </a:r>
            <a:endParaRPr lang="en-US" sz="2400" b="1" dirty="0">
              <a:latin typeface="Times New Roman" panose="02020603050405020304" pitchFamily="18" charset="0"/>
              <a:cs typeface="Times New Roman" panose="02020603050405020304" pitchFamily="18" charset="0"/>
            </a:endParaRPr>
          </a:p>
        </p:txBody>
      </p:sp>
      <p:sp>
        <p:nvSpPr>
          <p:cNvPr id="3" name="ZoneTexte 2"/>
          <p:cNvSpPr txBox="1"/>
          <p:nvPr/>
        </p:nvSpPr>
        <p:spPr>
          <a:xfrm>
            <a:off x="2927903" y="3376988"/>
            <a:ext cx="6487064" cy="1754326"/>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Computer Vision modelling using Deep Learning </a:t>
            </a:r>
          </a:p>
          <a:p>
            <a:pPr algn="ctr"/>
            <a:endParaRPr lang="en-US" sz="3600" dirty="0"/>
          </a:p>
        </p:txBody>
      </p:sp>
    </p:spTree>
    <p:extLst>
      <p:ext uri="{BB962C8B-B14F-4D97-AF65-F5344CB8AC3E}">
        <p14:creationId xmlns:p14="http://schemas.microsoft.com/office/powerpoint/2010/main" val="2703468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11524891" y="6228272"/>
            <a:ext cx="473883" cy="458697"/>
          </a:xfrm>
        </p:spPr>
        <p:txBody>
          <a:bodyPr/>
          <a:lstStyle/>
          <a:p>
            <a:r>
              <a:rPr lang="fr-FR" sz="2000" b="1" dirty="0" smtClean="0">
                <a:latin typeface="Times New Roman" panose="02020603050405020304" pitchFamily="18" charset="0"/>
                <a:cs typeface="Times New Roman" panose="02020603050405020304" pitchFamily="18" charset="0"/>
              </a:rPr>
              <a:t>10</a:t>
            </a:r>
            <a:endParaRPr lang="fr-FR" sz="2000" b="1"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7FC63D3C-2430-4E66-B891-6E42A2D6F2C3}"/>
              </a:ext>
            </a:extLst>
          </p:cNvPr>
          <p:cNvSpPr txBox="1"/>
          <p:nvPr/>
        </p:nvSpPr>
        <p:spPr>
          <a:xfrm>
            <a:off x="2635166" y="0"/>
            <a:ext cx="7613015" cy="584775"/>
          </a:xfrm>
          <a:prstGeom prst="rect">
            <a:avLst/>
          </a:prstGeom>
          <a:noFill/>
        </p:spPr>
        <p:txBody>
          <a:bodyPr wrap="square" rtlCol="0">
            <a:spAutoFit/>
          </a:bodyPr>
          <a:lstStyle/>
          <a:p>
            <a:pPr algn="ctr"/>
            <a:r>
              <a:rPr lang="fr-FR" sz="3200" b="1" dirty="0">
                <a:solidFill>
                  <a:schemeClr val="accent1"/>
                </a:solidFill>
                <a:latin typeface="Times New Roman" panose="02020603050405020304" pitchFamily="18" charset="0"/>
                <a:cs typeface="Times New Roman" panose="02020603050405020304" pitchFamily="18" charset="0"/>
              </a:rPr>
              <a:t>6</a:t>
            </a:r>
            <a:r>
              <a:rPr lang="fr-FR" sz="3200" b="1" dirty="0" smtClean="0">
                <a:solidFill>
                  <a:schemeClr val="accent1"/>
                </a:solidFill>
                <a:latin typeface="Times New Roman" panose="02020603050405020304" pitchFamily="18" charset="0"/>
                <a:cs typeface="Times New Roman" panose="02020603050405020304" pitchFamily="18" charset="0"/>
              </a:rPr>
              <a:t>- Computer model</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9" name="Rectangle à coins arrondis 8"/>
          <p:cNvSpPr/>
          <p:nvPr/>
        </p:nvSpPr>
        <p:spPr>
          <a:xfrm>
            <a:off x="3157266" y="785005"/>
            <a:ext cx="3157267" cy="2454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latin typeface="Times New Roman" panose="02020603050405020304" pitchFamily="18" charset="0"/>
                <a:cs typeface="Times New Roman" panose="02020603050405020304" pitchFamily="18" charset="0"/>
              </a:rPr>
              <a:t>Neural Networks </a:t>
            </a:r>
            <a:endParaRPr lang="en-US" sz="3600" dirty="0">
              <a:latin typeface="Times New Roman" panose="02020603050405020304" pitchFamily="18" charset="0"/>
              <a:cs typeface="Times New Roman" panose="02020603050405020304" pitchFamily="18" charset="0"/>
            </a:endParaRPr>
          </a:p>
        </p:txBody>
      </p:sp>
      <p:sp>
        <p:nvSpPr>
          <p:cNvPr id="10" name="Flèche droite 9"/>
          <p:cNvSpPr/>
          <p:nvPr/>
        </p:nvSpPr>
        <p:spPr>
          <a:xfrm>
            <a:off x="1509623" y="1874749"/>
            <a:ext cx="1587260" cy="447078"/>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p:cNvSpPr txBox="1"/>
          <p:nvPr/>
        </p:nvSpPr>
        <p:spPr>
          <a:xfrm>
            <a:off x="-8627" y="1798607"/>
            <a:ext cx="151825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Datasets</a:t>
            </a:r>
            <a:endParaRPr lang="en-US" sz="2800" dirty="0">
              <a:latin typeface="Times New Roman" panose="02020603050405020304" pitchFamily="18" charset="0"/>
              <a:cs typeface="Times New Roman" panose="02020603050405020304" pitchFamily="18" charset="0"/>
            </a:endParaRPr>
          </a:p>
        </p:txBody>
      </p:sp>
      <p:sp>
        <p:nvSpPr>
          <p:cNvPr id="15" name="Flèche vers le haut 14"/>
          <p:cNvSpPr/>
          <p:nvPr/>
        </p:nvSpPr>
        <p:spPr>
          <a:xfrm>
            <a:off x="6406037" y="931653"/>
            <a:ext cx="252425" cy="2104846"/>
          </a:xfrm>
          <a:prstGeom prst="up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èche vers le bas 15"/>
          <p:cNvSpPr/>
          <p:nvPr/>
        </p:nvSpPr>
        <p:spPr>
          <a:xfrm>
            <a:off x="6646449" y="931653"/>
            <a:ext cx="207034" cy="2104846"/>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ZoneTexte 16"/>
          <p:cNvSpPr txBox="1"/>
          <p:nvPr/>
        </p:nvSpPr>
        <p:spPr>
          <a:xfrm>
            <a:off x="6948376" y="1604579"/>
            <a:ext cx="1466490" cy="1015663"/>
          </a:xfrm>
          <a:prstGeom prst="rect">
            <a:avLst/>
          </a:prstGeom>
          <a:solidFill>
            <a:schemeClr val="accent4">
              <a:lumMod val="60000"/>
              <a:lumOff val="40000"/>
            </a:schemeClr>
          </a:solid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Training </a:t>
            </a:r>
          </a:p>
          <a:p>
            <a:pPr algn="ctr"/>
            <a:r>
              <a:rPr lang="en-US" sz="2000" b="1" dirty="0" smtClean="0">
                <a:latin typeface="Times New Roman" panose="02020603050405020304" pitchFamily="18" charset="0"/>
                <a:cs typeface="Times New Roman" panose="02020603050405020304" pitchFamily="18" charset="0"/>
              </a:rPr>
              <a:t>And</a:t>
            </a:r>
          </a:p>
          <a:p>
            <a:pPr algn="ctr"/>
            <a:r>
              <a:rPr lang="en-US" sz="2000" b="1" dirty="0" smtClean="0">
                <a:latin typeface="Times New Roman" panose="02020603050405020304" pitchFamily="18" charset="0"/>
                <a:cs typeface="Times New Roman" panose="02020603050405020304" pitchFamily="18" charset="0"/>
              </a:rPr>
              <a:t> Validation</a:t>
            </a:r>
            <a:endParaRPr lang="en-US" sz="2000" b="1" dirty="0">
              <a:latin typeface="Times New Roman" panose="02020603050405020304" pitchFamily="18" charset="0"/>
              <a:cs typeface="Times New Roman" panose="02020603050405020304" pitchFamily="18" charset="0"/>
            </a:endParaRPr>
          </a:p>
        </p:txBody>
      </p:sp>
      <p:sp>
        <p:nvSpPr>
          <p:cNvPr id="24" name="Flèche droite 23"/>
          <p:cNvSpPr/>
          <p:nvPr/>
        </p:nvSpPr>
        <p:spPr>
          <a:xfrm>
            <a:off x="8585340" y="1619946"/>
            <a:ext cx="1587260" cy="44707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p:cNvSpPr txBox="1"/>
          <p:nvPr/>
        </p:nvSpPr>
        <p:spPr>
          <a:xfrm>
            <a:off x="10343074" y="1243870"/>
            <a:ext cx="1466490" cy="1015663"/>
          </a:xfrm>
          <a:prstGeom prst="rect">
            <a:avLst/>
          </a:prstGeom>
          <a:solidFill>
            <a:schemeClr val="accent2"/>
          </a:solid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Model evaluation</a:t>
            </a:r>
          </a:p>
          <a:p>
            <a:pPr algn="ctr"/>
            <a:r>
              <a:rPr lang="en-US" sz="2000" b="1" dirty="0" smtClean="0">
                <a:latin typeface="Times New Roman" panose="02020603050405020304" pitchFamily="18" charset="0"/>
                <a:cs typeface="Times New Roman" panose="02020603050405020304" pitchFamily="18" charset="0"/>
              </a:rPr>
              <a:t>(Testing)</a:t>
            </a:r>
            <a:endParaRPr lang="en-US" sz="2000" b="1" dirty="0">
              <a:latin typeface="Times New Roman" panose="02020603050405020304" pitchFamily="18" charset="0"/>
              <a:cs typeface="Times New Roman" panose="02020603050405020304" pitchFamily="18" charset="0"/>
            </a:endParaRPr>
          </a:p>
        </p:txBody>
      </p:sp>
      <p:sp>
        <p:nvSpPr>
          <p:cNvPr id="18" name="Ellipse 17"/>
          <p:cNvSpPr/>
          <p:nvPr/>
        </p:nvSpPr>
        <p:spPr>
          <a:xfrm>
            <a:off x="1831055" y="2349475"/>
            <a:ext cx="875377" cy="73118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p:txBody>
      </p:sp>
      <p:sp>
        <p:nvSpPr>
          <p:cNvPr id="27" name="Ellipse 26"/>
          <p:cNvSpPr/>
          <p:nvPr/>
        </p:nvSpPr>
        <p:spPr>
          <a:xfrm>
            <a:off x="7367364" y="2620242"/>
            <a:ext cx="875377" cy="73118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3</a:t>
            </a:r>
            <a:endParaRPr lang="en-US" sz="2000" b="1" dirty="0">
              <a:latin typeface="Times New Roman" panose="02020603050405020304" pitchFamily="18" charset="0"/>
              <a:cs typeface="Times New Roman" panose="02020603050405020304" pitchFamily="18" charset="0"/>
            </a:endParaRPr>
          </a:p>
        </p:txBody>
      </p:sp>
      <p:sp>
        <p:nvSpPr>
          <p:cNvPr id="28" name="Ellipse 27"/>
          <p:cNvSpPr/>
          <p:nvPr/>
        </p:nvSpPr>
        <p:spPr>
          <a:xfrm>
            <a:off x="4586783" y="3376810"/>
            <a:ext cx="875377" cy="731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p:txBody>
      </p:sp>
      <p:sp>
        <p:nvSpPr>
          <p:cNvPr id="29" name="Ellipse 28"/>
          <p:cNvSpPr/>
          <p:nvPr/>
        </p:nvSpPr>
        <p:spPr>
          <a:xfrm>
            <a:off x="10590898" y="2349474"/>
            <a:ext cx="875377" cy="7311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4</a:t>
            </a:r>
            <a:endParaRPr lang="en-US" sz="2000" b="1" dirty="0">
              <a:latin typeface="Times New Roman" panose="02020603050405020304" pitchFamily="18" charset="0"/>
              <a:cs typeface="Times New Roman" panose="02020603050405020304" pitchFamily="18" charset="0"/>
            </a:endParaRPr>
          </a:p>
        </p:txBody>
      </p:sp>
      <p:sp>
        <p:nvSpPr>
          <p:cNvPr id="30" name="Flèche vers le bas 29"/>
          <p:cNvSpPr/>
          <p:nvPr/>
        </p:nvSpPr>
        <p:spPr>
          <a:xfrm>
            <a:off x="10903789" y="3157859"/>
            <a:ext cx="228314" cy="950136"/>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ZoneTexte 30"/>
          <p:cNvSpPr txBox="1"/>
          <p:nvPr/>
        </p:nvSpPr>
        <p:spPr>
          <a:xfrm>
            <a:off x="10398858" y="4148869"/>
            <a:ext cx="1466490" cy="707886"/>
          </a:xfrm>
          <a:prstGeom prst="rect">
            <a:avLst/>
          </a:prstGeom>
          <a:solidFill>
            <a:schemeClr val="accent2"/>
          </a:solid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Save the Model</a:t>
            </a:r>
            <a:endParaRPr lang="en-US" sz="2000" b="1" dirty="0">
              <a:latin typeface="Times New Roman" panose="02020603050405020304" pitchFamily="18" charset="0"/>
              <a:cs typeface="Times New Roman" panose="02020603050405020304" pitchFamily="18" charset="0"/>
            </a:endParaRPr>
          </a:p>
        </p:txBody>
      </p:sp>
      <p:sp>
        <p:nvSpPr>
          <p:cNvPr id="19" name="ZoneTexte 18"/>
          <p:cNvSpPr txBox="1"/>
          <p:nvPr/>
        </p:nvSpPr>
        <p:spPr>
          <a:xfrm>
            <a:off x="266390" y="4349103"/>
            <a:ext cx="5781751"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Deep Learning is a :</a:t>
            </a:r>
          </a:p>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Static model</a:t>
            </a:r>
          </a:p>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Stochastic Model</a:t>
            </a:r>
          </a:p>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Discrete Model (probability distribution)</a:t>
            </a:r>
          </a:p>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Data driven Model</a:t>
            </a:r>
            <a:endParaRPr lang="en-US" sz="2400" dirty="0">
              <a:latin typeface="Times New Roman" panose="02020603050405020304" pitchFamily="18" charset="0"/>
              <a:cs typeface="Times New Roman" panose="02020603050405020304" pitchFamily="18" charset="0"/>
            </a:endParaRPr>
          </a:p>
        </p:txBody>
      </p:sp>
      <p:sp>
        <p:nvSpPr>
          <p:cNvPr id="20" name="Double flèche horizontale 19"/>
          <p:cNvSpPr/>
          <p:nvPr/>
        </p:nvSpPr>
        <p:spPr>
          <a:xfrm>
            <a:off x="8936966" y="4897629"/>
            <a:ext cx="3061808" cy="26352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ZoneTexte 33"/>
          <p:cNvSpPr txBox="1"/>
          <p:nvPr/>
        </p:nvSpPr>
        <p:spPr>
          <a:xfrm>
            <a:off x="9702458" y="5234888"/>
            <a:ext cx="2162890" cy="707886"/>
          </a:xfrm>
          <a:prstGeom prst="rect">
            <a:avLst/>
          </a:prstGeom>
          <a:solidFill>
            <a:srgbClr val="00B050"/>
          </a:solid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Graphical User interface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49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arn(inVertical)">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ircle(in)">
                                      <p:cBhvr>
                                        <p:cTn id="32" dur="2000"/>
                                        <p:tgtEl>
                                          <p:spTgt spid="17"/>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ircle(in)">
                                      <p:cBhvr>
                                        <p:cTn id="35" dur="20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heel(1)">
                                      <p:cBhvr>
                                        <p:cTn id="57" dur="2000"/>
                                        <p:tgtEl>
                                          <p:spTgt spid="20"/>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heel(1)">
                                      <p:cBhvr>
                                        <p:cTn id="60" dur="20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45"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2000"/>
                                        <p:tgtEl>
                                          <p:spTgt spid="19"/>
                                        </p:tgtEl>
                                      </p:cBhvr>
                                    </p:animEffect>
                                    <p:anim calcmode="lin" valueType="num">
                                      <p:cBhvr>
                                        <p:cTn id="66" dur="2000" fill="hold"/>
                                        <p:tgtEl>
                                          <p:spTgt spid="19"/>
                                        </p:tgtEl>
                                        <p:attrNameLst>
                                          <p:attrName>ppt_w</p:attrName>
                                        </p:attrNameLst>
                                      </p:cBhvr>
                                      <p:tavLst>
                                        <p:tav tm="0" fmla="#ppt_w*sin(2.5*pi*$)">
                                          <p:val>
                                            <p:fltVal val="0"/>
                                          </p:val>
                                        </p:tav>
                                        <p:tav tm="100000">
                                          <p:val>
                                            <p:fltVal val="1"/>
                                          </p:val>
                                        </p:tav>
                                      </p:tavLst>
                                    </p:anim>
                                    <p:anim calcmode="lin" valueType="num">
                                      <p:cBhvr>
                                        <p:cTn id="67" dur="2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5" grpId="0" animBg="1"/>
      <p:bldP spid="16" grpId="0" animBg="1"/>
      <p:bldP spid="17" grpId="0" animBg="1"/>
      <p:bldP spid="24" grpId="0" animBg="1"/>
      <p:bldP spid="25" grpId="0" animBg="1"/>
      <p:bldP spid="18" grpId="0" animBg="1"/>
      <p:bldP spid="27" grpId="0" animBg="1"/>
      <p:bldP spid="28" grpId="0" animBg="1"/>
      <p:bldP spid="29" grpId="0" animBg="1"/>
      <p:bldP spid="30" grpId="0" animBg="1"/>
      <p:bldP spid="31" grpId="0" animBg="1"/>
      <p:bldP spid="19" grpId="0"/>
      <p:bldP spid="20"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11524891" y="6228272"/>
            <a:ext cx="473883" cy="458697"/>
          </a:xfrm>
        </p:spPr>
        <p:txBody>
          <a:bodyPr/>
          <a:lstStyle/>
          <a:p>
            <a:r>
              <a:rPr lang="fr-FR" sz="2000" b="1" dirty="0" smtClean="0">
                <a:latin typeface="Times New Roman" panose="02020603050405020304" pitchFamily="18" charset="0"/>
                <a:cs typeface="Times New Roman" panose="02020603050405020304" pitchFamily="18" charset="0"/>
              </a:rPr>
              <a:t>11</a:t>
            </a:r>
            <a:endParaRPr lang="fr-FR" sz="2000" b="1"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7FC63D3C-2430-4E66-B891-6E42A2D6F2C3}"/>
              </a:ext>
            </a:extLst>
          </p:cNvPr>
          <p:cNvSpPr txBox="1"/>
          <p:nvPr/>
        </p:nvSpPr>
        <p:spPr>
          <a:xfrm>
            <a:off x="2635166" y="0"/>
            <a:ext cx="7613015" cy="584775"/>
          </a:xfrm>
          <a:prstGeom prst="rect">
            <a:avLst/>
          </a:prstGeom>
          <a:noFill/>
        </p:spPr>
        <p:txBody>
          <a:bodyPr wrap="square" rtlCol="0">
            <a:spAutoFit/>
          </a:bodyPr>
          <a:lstStyle/>
          <a:p>
            <a:pPr algn="ctr"/>
            <a:r>
              <a:rPr lang="fr-FR" sz="3200" b="1" dirty="0">
                <a:solidFill>
                  <a:schemeClr val="accent1"/>
                </a:solidFill>
                <a:latin typeface="Times New Roman" panose="02020603050405020304" pitchFamily="18" charset="0"/>
                <a:cs typeface="Times New Roman" panose="02020603050405020304" pitchFamily="18" charset="0"/>
              </a:rPr>
              <a:t>6</a:t>
            </a:r>
            <a:r>
              <a:rPr lang="fr-FR" sz="3200" b="1" dirty="0" smtClean="0">
                <a:solidFill>
                  <a:schemeClr val="accent1"/>
                </a:solidFill>
                <a:latin typeface="Times New Roman" panose="02020603050405020304" pitchFamily="18" charset="0"/>
                <a:cs typeface="Times New Roman" panose="02020603050405020304" pitchFamily="18" charset="0"/>
              </a:rPr>
              <a:t>- Computer model</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19" name="ZoneTexte 18"/>
          <p:cNvSpPr txBox="1"/>
          <p:nvPr/>
        </p:nvSpPr>
        <p:spPr>
          <a:xfrm>
            <a:off x="4585965" y="5921621"/>
            <a:ext cx="291901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Model Performances</a:t>
            </a:r>
            <a:endParaRPr lang="en-US" sz="2400"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3509"/>
            <a:ext cx="5816941" cy="4062625"/>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941" y="996085"/>
            <a:ext cx="6181833" cy="4317471"/>
          </a:xfrm>
          <a:prstGeom prst="rect">
            <a:avLst/>
          </a:prstGeom>
        </p:spPr>
      </p:pic>
    </p:spTree>
    <p:extLst>
      <p:ext uri="{BB962C8B-B14F-4D97-AF65-F5344CB8AC3E}">
        <p14:creationId xmlns:p14="http://schemas.microsoft.com/office/powerpoint/2010/main" val="98294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ppt_w</p:attrName>
                                        </p:attrNameLst>
                                      </p:cBhvr>
                                      <p:tavLst>
                                        <p:tav tm="0" fmla="#ppt_w*sin(2.5*pi*$)">
                                          <p:val>
                                            <p:fltVal val="0"/>
                                          </p:val>
                                        </p:tav>
                                        <p:tav tm="100000">
                                          <p:val>
                                            <p:fltVal val="1"/>
                                          </p:val>
                                        </p:tav>
                                      </p:tavLst>
                                    </p:anim>
                                    <p:anim calcmode="lin" valueType="num">
                                      <p:cBhvr>
                                        <p:cTn id="9" dur="2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FC63D3C-2430-4E66-B891-6E42A2D6F2C3}"/>
              </a:ext>
            </a:extLst>
          </p:cNvPr>
          <p:cNvSpPr txBox="1"/>
          <p:nvPr/>
        </p:nvSpPr>
        <p:spPr>
          <a:xfrm>
            <a:off x="2881720" y="0"/>
            <a:ext cx="5675684" cy="707886"/>
          </a:xfrm>
          <a:prstGeom prst="rect">
            <a:avLst/>
          </a:prstGeom>
          <a:noFill/>
        </p:spPr>
        <p:txBody>
          <a:bodyPr wrap="square" rtlCol="0">
            <a:spAutoFit/>
          </a:bodyPr>
          <a:lstStyle/>
          <a:p>
            <a:pPr algn="ctr"/>
            <a:r>
              <a:rPr lang="fr-FR" sz="4000" b="1" dirty="0" smtClean="0">
                <a:solidFill>
                  <a:schemeClr val="accent1"/>
                </a:solidFill>
                <a:latin typeface="Times New Roman" panose="02020603050405020304" pitchFamily="18" charset="0"/>
                <a:cs typeface="Times New Roman" panose="02020603050405020304" pitchFamily="18" charset="0"/>
              </a:rPr>
              <a:t>7 –Demonstration</a:t>
            </a:r>
          </a:p>
        </p:txBody>
      </p:sp>
      <p:sp>
        <p:nvSpPr>
          <p:cNvPr id="5"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9255574" y="6321844"/>
            <a:ext cx="2743200" cy="365125"/>
          </a:xfrm>
        </p:spPr>
        <p:txBody>
          <a:bodyPr/>
          <a:lstStyle/>
          <a:p>
            <a:r>
              <a:rPr lang="fr-FR" sz="2000" b="1" dirty="0" smtClean="0">
                <a:latin typeface="Times New Roman" panose="02020603050405020304" pitchFamily="18" charset="0"/>
                <a:cs typeface="Times New Roman" panose="02020603050405020304" pitchFamily="18" charset="0"/>
              </a:rPr>
              <a:t>12</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178" y="1050616"/>
            <a:ext cx="6495870" cy="5072342"/>
          </a:xfrm>
          <a:prstGeom prst="rect">
            <a:avLst/>
          </a:prstGeom>
        </p:spPr>
      </p:pic>
    </p:spTree>
    <p:extLst>
      <p:ext uri="{BB962C8B-B14F-4D97-AF65-F5344CB8AC3E}">
        <p14:creationId xmlns:p14="http://schemas.microsoft.com/office/powerpoint/2010/main" val="3501472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4806" y="2195077"/>
            <a:ext cx="8649419" cy="2554545"/>
          </a:xfrm>
          <a:prstGeom prst="rect">
            <a:avLst/>
          </a:prstGeom>
          <a:solidFill>
            <a:schemeClr val="accent5">
              <a:lumMod val="50000"/>
            </a:schemeClr>
          </a:solidFill>
        </p:spPr>
        <p:txBody>
          <a:bodyPr wrap="square">
            <a:spAutoFit/>
          </a:bodyPr>
          <a:lstStyle/>
          <a:p>
            <a:pPr marL="571500" indent="-571500" algn="just">
              <a:buFont typeface="Wingdings" panose="05000000000000000000" pitchFamily="2" charset="2"/>
              <a:buChar char="q"/>
            </a:pPr>
            <a:r>
              <a:rPr lang="fr-FR" sz="2400" b="1" dirty="0" err="1">
                <a:solidFill>
                  <a:schemeClr val="bg1"/>
                </a:solidFill>
                <a:latin typeface="Times New Roman" panose="02020603050405020304" pitchFamily="18" charset="0"/>
                <a:cs typeface="Times New Roman" panose="02020603050405020304" pitchFamily="18" charset="0"/>
              </a:rPr>
              <a:t>Climate</a:t>
            </a:r>
            <a:r>
              <a:rPr lang="fr-FR" sz="2400" b="1" dirty="0">
                <a:solidFill>
                  <a:schemeClr val="bg1"/>
                </a:solidFill>
                <a:latin typeface="Times New Roman" panose="02020603050405020304" pitchFamily="18" charset="0"/>
                <a:cs typeface="Times New Roman" panose="02020603050405020304" pitchFamily="18" charset="0"/>
              </a:rPr>
              <a:t> Change: Challenge for ANN</a:t>
            </a:r>
          </a:p>
          <a:p>
            <a:pPr algn="just"/>
            <a:r>
              <a:rPr lang="fr-FR" sz="2400" b="1" dirty="0">
                <a:solidFill>
                  <a:schemeClr val="bg1"/>
                </a:solidFill>
                <a:latin typeface="Times New Roman" panose="02020603050405020304" pitchFamily="18" charset="0"/>
                <a:cs typeface="Times New Roman" panose="02020603050405020304" pitchFamily="18" charset="0"/>
              </a:rPr>
              <a:t>	-It has </a:t>
            </a:r>
            <a:r>
              <a:rPr lang="fr-FR" sz="2400" b="1" dirty="0" err="1">
                <a:solidFill>
                  <a:schemeClr val="bg1"/>
                </a:solidFill>
                <a:latin typeface="Times New Roman" panose="02020603050405020304" pitchFamily="18" charset="0"/>
                <a:cs typeface="Times New Roman" panose="02020603050405020304" pitchFamily="18" charset="0"/>
              </a:rPr>
              <a:t>Only</a:t>
            </a:r>
            <a:r>
              <a:rPr lang="fr-FR" sz="2400" b="1" dirty="0">
                <a:solidFill>
                  <a:schemeClr val="bg1"/>
                </a:solidFill>
                <a:latin typeface="Times New Roman" panose="02020603050405020304" pitchFamily="18" charset="0"/>
                <a:cs typeface="Times New Roman" panose="02020603050405020304" pitchFamily="18" charset="0"/>
              </a:rPr>
              <a:t> </a:t>
            </a:r>
            <a:r>
              <a:rPr lang="fr-FR" sz="2400" b="1" dirty="0" err="1">
                <a:solidFill>
                  <a:schemeClr val="bg1"/>
                </a:solidFill>
                <a:latin typeface="Times New Roman" panose="02020603050405020304" pitchFamily="18" charset="0"/>
                <a:cs typeface="Times New Roman" panose="02020603050405020304" pitchFamily="18" charset="0"/>
              </a:rPr>
              <a:t>scratched</a:t>
            </a:r>
            <a:r>
              <a:rPr lang="fr-FR" sz="2400" b="1" dirty="0">
                <a:solidFill>
                  <a:schemeClr val="bg1"/>
                </a:solidFill>
                <a:latin typeface="Times New Roman" panose="02020603050405020304" pitchFamily="18" charset="0"/>
                <a:cs typeface="Times New Roman" panose="02020603050405020304" pitchFamily="18" charset="0"/>
              </a:rPr>
              <a:t> the surface</a:t>
            </a:r>
          </a:p>
          <a:p>
            <a:pPr marL="1200150" lvl="2" indent="-285750" algn="just">
              <a:buFont typeface="Arial" panose="020B0604020202020204" pitchFamily="34" charset="0"/>
              <a:buChar char="•"/>
            </a:pPr>
            <a:r>
              <a:rPr lang="fr-FR" sz="2800" b="1" dirty="0" err="1">
                <a:solidFill>
                  <a:schemeClr val="bg1"/>
                </a:solidFill>
                <a:latin typeface="Times New Roman" panose="02020603050405020304" pitchFamily="18" charset="0"/>
                <a:cs typeface="Times New Roman" panose="02020603050405020304" pitchFamily="18" charset="0"/>
              </a:rPr>
              <a:t>Fire</a:t>
            </a:r>
            <a:r>
              <a:rPr lang="fr-FR" sz="2800" b="1" dirty="0">
                <a:solidFill>
                  <a:schemeClr val="bg1"/>
                </a:solidFill>
                <a:latin typeface="Times New Roman" panose="02020603050405020304" pitchFamily="18" charset="0"/>
                <a:cs typeface="Times New Roman" panose="02020603050405020304" pitchFamily="18" charset="0"/>
              </a:rPr>
              <a:t> </a:t>
            </a:r>
            <a:r>
              <a:rPr lang="fr-FR" sz="2800" b="1" dirty="0" err="1">
                <a:solidFill>
                  <a:schemeClr val="bg1"/>
                </a:solidFill>
                <a:latin typeface="Times New Roman" panose="02020603050405020304" pitchFamily="18" charset="0"/>
                <a:cs typeface="Times New Roman" panose="02020603050405020304" pitchFamily="18" charset="0"/>
              </a:rPr>
              <a:t>mapping</a:t>
            </a:r>
            <a:endParaRPr lang="fr-FR" sz="2800" b="1" dirty="0">
              <a:solidFill>
                <a:schemeClr val="bg1"/>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fr-FR" sz="2800" b="1" dirty="0">
                <a:solidFill>
                  <a:schemeClr val="bg1"/>
                </a:solidFill>
                <a:latin typeface="Times New Roman" panose="02020603050405020304" pitchFamily="18" charset="0"/>
                <a:cs typeface="Times New Roman" panose="02020603050405020304" pitchFamily="18" charset="0"/>
              </a:rPr>
              <a:t>Land </a:t>
            </a:r>
            <a:r>
              <a:rPr lang="fr-FR" sz="2800" b="1" dirty="0" err="1">
                <a:solidFill>
                  <a:schemeClr val="bg1"/>
                </a:solidFill>
                <a:latin typeface="Times New Roman" panose="02020603050405020304" pitchFamily="18" charset="0"/>
                <a:cs typeface="Times New Roman" panose="02020603050405020304" pitchFamily="18" charset="0"/>
              </a:rPr>
              <a:t>degradation</a:t>
            </a:r>
            <a:endParaRPr lang="fr-FR" sz="2800" b="1" dirty="0">
              <a:solidFill>
                <a:schemeClr val="bg1"/>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fr-FR" sz="2800" b="1" dirty="0">
                <a:solidFill>
                  <a:schemeClr val="bg1"/>
                </a:solidFill>
                <a:latin typeface="Times New Roman" panose="02020603050405020304" pitchFamily="18" charset="0"/>
                <a:cs typeface="Times New Roman" panose="02020603050405020304" pitchFamily="18" charset="0"/>
              </a:rPr>
              <a:t>Food </a:t>
            </a:r>
            <a:r>
              <a:rPr lang="fr-FR" sz="2800" b="1" dirty="0" err="1">
                <a:solidFill>
                  <a:schemeClr val="bg1"/>
                </a:solidFill>
                <a:latin typeface="Times New Roman" panose="02020603050405020304" pitchFamily="18" charset="0"/>
                <a:cs typeface="Times New Roman" panose="02020603050405020304" pitchFamily="18" charset="0"/>
              </a:rPr>
              <a:t>security</a:t>
            </a:r>
            <a:r>
              <a:rPr lang="fr-FR" sz="2800" b="1" dirty="0">
                <a:solidFill>
                  <a:schemeClr val="bg1"/>
                </a:solidFill>
                <a:latin typeface="Times New Roman" panose="02020603050405020304" pitchFamily="18" charset="0"/>
                <a:cs typeface="Times New Roman" panose="02020603050405020304" pitchFamily="18" charset="0"/>
              </a:rPr>
              <a:t> (</a:t>
            </a:r>
            <a:r>
              <a:rPr lang="fr-FR" sz="2800" b="1" dirty="0" err="1">
                <a:solidFill>
                  <a:schemeClr val="bg1"/>
                </a:solidFill>
                <a:latin typeface="Times New Roman" panose="02020603050405020304" pitchFamily="18" charset="0"/>
                <a:cs typeface="Times New Roman" panose="02020603050405020304" pitchFamily="18" charset="0"/>
              </a:rPr>
              <a:t>crops</a:t>
            </a:r>
            <a:r>
              <a:rPr lang="fr-FR" sz="2800" b="1" dirty="0">
                <a:solidFill>
                  <a:schemeClr val="bg1"/>
                </a:solidFill>
                <a:latin typeface="Times New Roman" panose="02020603050405020304" pitchFamily="18" charset="0"/>
                <a:cs typeface="Times New Roman" panose="02020603050405020304" pitchFamily="18" charset="0"/>
              </a:rPr>
              <a:t> classification…)…					</a:t>
            </a:r>
            <a:endParaRPr lang="fr-FR" sz="2800" b="1" dirty="0">
              <a:solidFill>
                <a:schemeClr val="bg1"/>
              </a:solidFill>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7FC63D3C-2430-4E66-B891-6E42A2D6F2C3}"/>
              </a:ext>
            </a:extLst>
          </p:cNvPr>
          <p:cNvSpPr txBox="1"/>
          <p:nvPr/>
        </p:nvSpPr>
        <p:spPr>
          <a:xfrm>
            <a:off x="2881720" y="0"/>
            <a:ext cx="5675684" cy="707886"/>
          </a:xfrm>
          <a:prstGeom prst="rect">
            <a:avLst/>
          </a:prstGeom>
          <a:noFill/>
        </p:spPr>
        <p:txBody>
          <a:bodyPr wrap="square" rtlCol="0">
            <a:spAutoFit/>
          </a:bodyPr>
          <a:lstStyle/>
          <a:p>
            <a:pPr algn="ctr"/>
            <a:r>
              <a:rPr lang="fr-FR" sz="4000" b="1" dirty="0" smtClean="0">
                <a:solidFill>
                  <a:schemeClr val="accent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31286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EB0B8D3A-1F2C-488B-A214-0CA3CCCD34DE}"/>
              </a:ext>
            </a:extLst>
          </p:cNvPr>
          <p:cNvSpPr txBox="1"/>
          <p:nvPr/>
        </p:nvSpPr>
        <p:spPr>
          <a:xfrm>
            <a:off x="689114" y="2918895"/>
            <a:ext cx="2345635" cy="646331"/>
          </a:xfrm>
          <a:prstGeom prst="rect">
            <a:avLst/>
          </a:prstGeom>
          <a:noFill/>
        </p:spPr>
        <p:txBody>
          <a:bodyPr wrap="square" rtlCol="0">
            <a:spAutoFit/>
          </a:bodyPr>
          <a:lstStyle/>
          <a:p>
            <a:r>
              <a:rPr lang="fr-FR" sz="3600" b="1" dirty="0" smtClean="0">
                <a:solidFill>
                  <a:schemeClr val="accent1"/>
                </a:solidFill>
                <a:latin typeface="Times New Roman" panose="02020603050405020304" pitchFamily="18" charset="0"/>
                <a:cs typeface="Times New Roman" panose="02020603050405020304" pitchFamily="18" charset="0"/>
              </a:rPr>
              <a:t>OUTLINE</a:t>
            </a:r>
            <a:endParaRPr lang="fr-FR" sz="3600" b="1" dirty="0">
              <a:solidFill>
                <a:schemeClr val="accent1"/>
              </a:solidFill>
              <a:latin typeface="Times New Roman" panose="02020603050405020304" pitchFamily="18" charset="0"/>
              <a:cs typeface="Times New Roman" panose="02020603050405020304" pitchFamily="18" charset="0"/>
            </a:endParaRPr>
          </a:p>
        </p:txBody>
      </p:sp>
      <p:sp>
        <p:nvSpPr>
          <p:cNvPr id="20" name="ZoneTexte 19">
            <a:extLst>
              <a:ext uri="{FF2B5EF4-FFF2-40B4-BE49-F238E27FC236}">
                <a16:creationId xmlns:a16="http://schemas.microsoft.com/office/drawing/2014/main" id="{7FC63D3C-2430-4E66-B891-6E42A2D6F2C3}"/>
              </a:ext>
            </a:extLst>
          </p:cNvPr>
          <p:cNvSpPr txBox="1"/>
          <p:nvPr/>
        </p:nvSpPr>
        <p:spPr>
          <a:xfrm>
            <a:off x="5141841" y="33450"/>
            <a:ext cx="3644349" cy="707886"/>
          </a:xfrm>
          <a:prstGeom prst="rect">
            <a:avLst/>
          </a:prstGeom>
          <a:noFill/>
        </p:spPr>
        <p:txBody>
          <a:bodyPr wrap="square" rtlCol="0">
            <a:spAutoFit/>
          </a:bodyPr>
          <a:lstStyle/>
          <a:p>
            <a:pPr algn="ctr"/>
            <a:r>
              <a:rPr lang="fr-FR" sz="4000" b="1" dirty="0">
                <a:solidFill>
                  <a:schemeClr val="accent1"/>
                </a:solidFill>
                <a:latin typeface="Times New Roman" panose="02020603050405020304" pitchFamily="18" charset="0"/>
                <a:cs typeface="Times New Roman" panose="02020603050405020304" pitchFamily="18" charset="0"/>
              </a:rPr>
              <a:t>Introduction</a:t>
            </a:r>
          </a:p>
        </p:txBody>
      </p:sp>
      <p:sp>
        <p:nvSpPr>
          <p:cNvPr id="21" name="ZoneTexte 20">
            <a:extLst>
              <a:ext uri="{FF2B5EF4-FFF2-40B4-BE49-F238E27FC236}">
                <a16:creationId xmlns:a16="http://schemas.microsoft.com/office/drawing/2014/main" id="{5CFDF445-5CCB-46F0-9CCA-CE6AEC342057}"/>
              </a:ext>
            </a:extLst>
          </p:cNvPr>
          <p:cNvSpPr txBox="1"/>
          <p:nvPr/>
        </p:nvSpPr>
        <p:spPr>
          <a:xfrm>
            <a:off x="5134501" y="6184969"/>
            <a:ext cx="3372676" cy="707886"/>
          </a:xfrm>
          <a:prstGeom prst="rect">
            <a:avLst/>
          </a:prstGeom>
          <a:noFill/>
        </p:spPr>
        <p:txBody>
          <a:bodyPr wrap="square" rtlCol="0">
            <a:spAutoFit/>
          </a:bodyPr>
          <a:lstStyle/>
          <a:p>
            <a:pPr algn="ctr"/>
            <a:r>
              <a:rPr lang="fr-FR" sz="40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Larme 2">
            <a:extLst>
              <a:ext uri="{FF2B5EF4-FFF2-40B4-BE49-F238E27FC236}">
                <a16:creationId xmlns:a16="http://schemas.microsoft.com/office/drawing/2014/main" id="{7E4B3C81-1733-4857-81F5-4707B33538CE}"/>
              </a:ext>
            </a:extLst>
          </p:cNvPr>
          <p:cNvSpPr/>
          <p:nvPr/>
        </p:nvSpPr>
        <p:spPr>
          <a:xfrm>
            <a:off x="3685115" y="1563802"/>
            <a:ext cx="592365" cy="65605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Times New Roman" panose="02020603050405020304" pitchFamily="18" charset="0"/>
                <a:cs typeface="Times New Roman" panose="02020603050405020304" pitchFamily="18" charset="0"/>
              </a:rPr>
              <a:t>2</a:t>
            </a:r>
          </a:p>
        </p:txBody>
      </p:sp>
      <p:sp>
        <p:nvSpPr>
          <p:cNvPr id="5" name="Flèche : chevron 4">
            <a:extLst>
              <a:ext uri="{FF2B5EF4-FFF2-40B4-BE49-F238E27FC236}">
                <a16:creationId xmlns:a16="http://schemas.microsoft.com/office/drawing/2014/main" id="{3B853A62-964B-4689-9264-381FE24792CD}"/>
              </a:ext>
            </a:extLst>
          </p:cNvPr>
          <p:cNvSpPr/>
          <p:nvPr/>
        </p:nvSpPr>
        <p:spPr>
          <a:xfrm>
            <a:off x="4104942" y="759952"/>
            <a:ext cx="6505549" cy="54265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chemeClr val="bg1"/>
                </a:solidFill>
                <a:latin typeface="Times New Roman" panose="02020603050405020304" pitchFamily="18" charset="0"/>
                <a:cs typeface="Times New Roman" panose="02020603050405020304" pitchFamily="18" charset="0"/>
              </a:rPr>
              <a:t>Problem </a:t>
            </a:r>
            <a:r>
              <a:rPr lang="fr-FR" sz="2800" dirty="0" err="1" smtClean="0">
                <a:solidFill>
                  <a:schemeClr val="bg1"/>
                </a:solidFill>
                <a:latin typeface="Times New Roman" panose="02020603050405020304" pitchFamily="18" charset="0"/>
                <a:cs typeface="Times New Roman" panose="02020603050405020304" pitchFamily="18" charset="0"/>
              </a:rPr>
              <a:t>statement</a:t>
            </a:r>
            <a:r>
              <a:rPr lang="fr-FR" sz="2800" dirty="0" smtClean="0">
                <a:solidFill>
                  <a:schemeClr val="bg1"/>
                </a:solidFill>
                <a:latin typeface="Times New Roman" panose="02020603050405020304" pitchFamily="18" charset="0"/>
                <a:cs typeface="Times New Roman" panose="02020603050405020304" pitchFamily="18" charset="0"/>
              </a:rPr>
              <a:t>  and </a:t>
            </a:r>
            <a:r>
              <a:rPr lang="fr-FR" sz="2800" dirty="0" smtClean="0">
                <a:solidFill>
                  <a:schemeClr val="bg1"/>
                </a:solidFill>
                <a:latin typeface="Times New Roman" panose="02020603050405020304" pitchFamily="18" charset="0"/>
                <a:cs typeface="Times New Roman" panose="02020603050405020304" pitchFamily="18" charset="0"/>
              </a:rPr>
              <a:t>Objective</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17" name="Larme 16">
            <a:extLst>
              <a:ext uri="{FF2B5EF4-FFF2-40B4-BE49-F238E27FC236}">
                <a16:creationId xmlns:a16="http://schemas.microsoft.com/office/drawing/2014/main" id="{3482F573-D02A-48D3-B69A-CF4AA8C43207}"/>
              </a:ext>
            </a:extLst>
          </p:cNvPr>
          <p:cNvSpPr/>
          <p:nvPr/>
        </p:nvSpPr>
        <p:spPr>
          <a:xfrm>
            <a:off x="3343532" y="741336"/>
            <a:ext cx="592365" cy="688389"/>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Times New Roman" panose="02020603050405020304" pitchFamily="18" charset="0"/>
                <a:cs typeface="Times New Roman" panose="02020603050405020304" pitchFamily="18" charset="0"/>
              </a:rPr>
              <a:t>1</a:t>
            </a:r>
          </a:p>
        </p:txBody>
      </p:sp>
      <p:sp>
        <p:nvSpPr>
          <p:cNvPr id="19" name="Flèche : chevron 18">
            <a:extLst>
              <a:ext uri="{FF2B5EF4-FFF2-40B4-BE49-F238E27FC236}">
                <a16:creationId xmlns:a16="http://schemas.microsoft.com/office/drawing/2014/main" id="{9B3E922D-1741-4C95-9252-F3DD8D248D3D}"/>
              </a:ext>
            </a:extLst>
          </p:cNvPr>
          <p:cNvSpPr/>
          <p:nvPr/>
        </p:nvSpPr>
        <p:spPr>
          <a:xfrm>
            <a:off x="4373930" y="1509419"/>
            <a:ext cx="6692534" cy="61410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chemeClr val="bg1"/>
                </a:solidFill>
                <a:latin typeface="Times New Roman" panose="02020603050405020304" pitchFamily="18" charset="0"/>
                <a:cs typeface="Times New Roman" panose="02020603050405020304" pitchFamily="18" charset="0"/>
              </a:rPr>
              <a:t>Motivation</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3" name="Flèche : chevron 22">
            <a:extLst>
              <a:ext uri="{FF2B5EF4-FFF2-40B4-BE49-F238E27FC236}">
                <a16:creationId xmlns:a16="http://schemas.microsoft.com/office/drawing/2014/main" id="{7041EE74-E6C1-4E8F-97B3-F76E0F2C3001}"/>
              </a:ext>
            </a:extLst>
          </p:cNvPr>
          <p:cNvSpPr/>
          <p:nvPr/>
        </p:nvSpPr>
        <p:spPr>
          <a:xfrm>
            <a:off x="4661266" y="2349065"/>
            <a:ext cx="6692534" cy="5434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Times New Roman" panose="02020603050405020304" pitchFamily="18" charset="0"/>
                <a:cs typeface="Times New Roman" panose="02020603050405020304" pitchFamily="18" charset="0"/>
              </a:rPr>
              <a:t>Data and </a:t>
            </a:r>
            <a:r>
              <a:rPr lang="fr-FR" sz="2800" dirty="0" smtClean="0">
                <a:solidFill>
                  <a:schemeClr val="bg1"/>
                </a:solidFill>
                <a:latin typeface="Times New Roman" panose="02020603050405020304" pitchFamily="18" charset="0"/>
                <a:cs typeface="Times New Roman" panose="02020603050405020304" pitchFamily="18" charset="0"/>
              </a:rPr>
              <a:t>Tools</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4" name="Larme 23">
            <a:extLst>
              <a:ext uri="{FF2B5EF4-FFF2-40B4-BE49-F238E27FC236}">
                <a16:creationId xmlns:a16="http://schemas.microsoft.com/office/drawing/2014/main" id="{B0BA741F-D13E-4A46-BEA2-E1E29B4F3F99}"/>
              </a:ext>
            </a:extLst>
          </p:cNvPr>
          <p:cNvSpPr/>
          <p:nvPr/>
        </p:nvSpPr>
        <p:spPr>
          <a:xfrm>
            <a:off x="3885566" y="2381258"/>
            <a:ext cx="642573" cy="60382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Times New Roman" panose="02020603050405020304" pitchFamily="18" charset="0"/>
                <a:cs typeface="Times New Roman" panose="02020603050405020304" pitchFamily="18" charset="0"/>
              </a:rPr>
              <a:t>3</a:t>
            </a:r>
            <a:endParaRPr lang="fr-FR" sz="3200" dirty="0">
              <a:latin typeface="Times New Roman" panose="02020603050405020304" pitchFamily="18" charset="0"/>
              <a:cs typeface="Times New Roman" panose="02020603050405020304" pitchFamily="18" charset="0"/>
            </a:endParaRPr>
          </a:p>
        </p:txBody>
      </p:sp>
      <p:sp>
        <p:nvSpPr>
          <p:cNvPr id="26" name="Larme 25">
            <a:extLst>
              <a:ext uri="{FF2B5EF4-FFF2-40B4-BE49-F238E27FC236}">
                <a16:creationId xmlns:a16="http://schemas.microsoft.com/office/drawing/2014/main" id="{91267C84-EB6A-4777-8983-46AAC753A382}"/>
              </a:ext>
            </a:extLst>
          </p:cNvPr>
          <p:cNvSpPr/>
          <p:nvPr/>
        </p:nvSpPr>
        <p:spPr>
          <a:xfrm>
            <a:off x="4449754" y="3118065"/>
            <a:ext cx="663530" cy="650138"/>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Times New Roman" panose="02020603050405020304" pitchFamily="18" charset="0"/>
                <a:cs typeface="Times New Roman" panose="02020603050405020304" pitchFamily="18" charset="0"/>
              </a:rPr>
              <a:t>4</a:t>
            </a:r>
            <a:endParaRPr lang="fr-FR" sz="3200" dirty="0">
              <a:latin typeface="Times New Roman" panose="02020603050405020304" pitchFamily="18" charset="0"/>
              <a:cs typeface="Times New Roman" panose="02020603050405020304" pitchFamily="18" charset="0"/>
            </a:endParaRPr>
          </a:p>
        </p:txBody>
      </p:sp>
      <p:sp>
        <p:nvSpPr>
          <p:cNvPr id="27" name="Flèche : chevron 26">
            <a:extLst>
              <a:ext uri="{FF2B5EF4-FFF2-40B4-BE49-F238E27FC236}">
                <a16:creationId xmlns:a16="http://schemas.microsoft.com/office/drawing/2014/main" id="{ED2CDC82-3C97-45FC-884C-82D550B113B7}"/>
              </a:ext>
            </a:extLst>
          </p:cNvPr>
          <p:cNvSpPr/>
          <p:nvPr/>
        </p:nvSpPr>
        <p:spPr>
          <a:xfrm>
            <a:off x="5134501" y="3141313"/>
            <a:ext cx="6840296" cy="5918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solidFill>
                  <a:schemeClr val="bg1"/>
                </a:solidFill>
                <a:latin typeface="Times New Roman" panose="02020603050405020304" pitchFamily="18" charset="0"/>
                <a:cs typeface="Times New Roman" panose="02020603050405020304" pitchFamily="18" charset="0"/>
              </a:rPr>
              <a:t>Conceptual</a:t>
            </a:r>
            <a:r>
              <a:rPr lang="fr-FR" sz="2800" dirty="0">
                <a:solidFill>
                  <a:schemeClr val="bg1"/>
                </a:solidFill>
                <a:latin typeface="Times New Roman" panose="02020603050405020304" pitchFamily="18" charset="0"/>
                <a:cs typeface="Times New Roman" panose="02020603050405020304" pitchFamily="18" charset="0"/>
              </a:rPr>
              <a:t> Model </a:t>
            </a:r>
          </a:p>
        </p:txBody>
      </p:sp>
      <p:sp>
        <p:nvSpPr>
          <p:cNvPr id="28" name="Larme 27">
            <a:extLst>
              <a:ext uri="{FF2B5EF4-FFF2-40B4-BE49-F238E27FC236}">
                <a16:creationId xmlns:a16="http://schemas.microsoft.com/office/drawing/2014/main" id="{B8EC39D5-BBDF-422E-8C3B-559D24134CCA}"/>
              </a:ext>
            </a:extLst>
          </p:cNvPr>
          <p:cNvSpPr/>
          <p:nvPr/>
        </p:nvSpPr>
        <p:spPr>
          <a:xfrm>
            <a:off x="3738253" y="4014134"/>
            <a:ext cx="733377" cy="627418"/>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latin typeface="Times New Roman" panose="02020603050405020304" pitchFamily="18" charset="0"/>
                <a:cs typeface="Times New Roman" panose="02020603050405020304" pitchFamily="18" charset="0"/>
              </a:rPr>
              <a:t>5</a:t>
            </a:r>
            <a:endParaRPr lang="fr-FR" sz="3200" dirty="0">
              <a:latin typeface="Times New Roman" panose="02020603050405020304" pitchFamily="18" charset="0"/>
              <a:cs typeface="Times New Roman" panose="02020603050405020304" pitchFamily="18" charset="0"/>
            </a:endParaRPr>
          </a:p>
        </p:txBody>
      </p:sp>
      <p:sp>
        <p:nvSpPr>
          <p:cNvPr id="29" name="Flèche : chevron 28">
            <a:extLst>
              <a:ext uri="{FF2B5EF4-FFF2-40B4-BE49-F238E27FC236}">
                <a16:creationId xmlns:a16="http://schemas.microsoft.com/office/drawing/2014/main" id="{FA007B3D-3181-4422-9F6E-EFC1D6FFEFE6}"/>
              </a:ext>
            </a:extLst>
          </p:cNvPr>
          <p:cNvSpPr/>
          <p:nvPr/>
        </p:nvSpPr>
        <p:spPr>
          <a:xfrm>
            <a:off x="4642185" y="4001255"/>
            <a:ext cx="6711615" cy="56915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chemeClr val="bg1"/>
                </a:solidFill>
                <a:latin typeface="Times New Roman" panose="02020603050405020304" pitchFamily="18" charset="0"/>
                <a:cs typeface="Times New Roman" panose="02020603050405020304" pitchFamily="18" charset="0"/>
              </a:rPr>
              <a:t>Mathematical </a:t>
            </a:r>
            <a:r>
              <a:rPr lang="fr-FR" sz="2800" dirty="0" err="1" smtClean="0">
                <a:solidFill>
                  <a:schemeClr val="bg1"/>
                </a:solidFill>
                <a:latin typeface="Times New Roman" panose="02020603050405020304" pitchFamily="18" charset="0"/>
                <a:cs typeface="Times New Roman" panose="02020603050405020304" pitchFamily="18" charset="0"/>
              </a:rPr>
              <a:t>Modelling</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30" name="Larme 29">
            <a:extLst>
              <a:ext uri="{FF2B5EF4-FFF2-40B4-BE49-F238E27FC236}">
                <a16:creationId xmlns:a16="http://schemas.microsoft.com/office/drawing/2014/main" id="{B135E554-FF00-40C8-820B-49420144014D}"/>
              </a:ext>
            </a:extLst>
          </p:cNvPr>
          <p:cNvSpPr/>
          <p:nvPr/>
        </p:nvSpPr>
        <p:spPr>
          <a:xfrm>
            <a:off x="3798289" y="4759841"/>
            <a:ext cx="651465" cy="669985"/>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latin typeface="Times New Roman" panose="02020603050405020304" pitchFamily="18" charset="0"/>
                <a:cs typeface="Times New Roman" panose="02020603050405020304" pitchFamily="18" charset="0"/>
              </a:rPr>
              <a:t>6</a:t>
            </a:r>
            <a:endParaRPr lang="fr-FR" sz="3200" dirty="0">
              <a:latin typeface="Times New Roman" panose="02020603050405020304" pitchFamily="18" charset="0"/>
              <a:cs typeface="Times New Roman" panose="02020603050405020304" pitchFamily="18" charset="0"/>
            </a:endParaRPr>
          </a:p>
        </p:txBody>
      </p:sp>
      <p:sp>
        <p:nvSpPr>
          <p:cNvPr id="31" name="Flèche : chevron 30">
            <a:extLst>
              <a:ext uri="{FF2B5EF4-FFF2-40B4-BE49-F238E27FC236}">
                <a16:creationId xmlns:a16="http://schemas.microsoft.com/office/drawing/2014/main" id="{A2E7A92A-DAC2-48EA-B9E9-816682961516}"/>
              </a:ext>
            </a:extLst>
          </p:cNvPr>
          <p:cNvSpPr/>
          <p:nvPr/>
        </p:nvSpPr>
        <p:spPr>
          <a:xfrm>
            <a:off x="4528139" y="4803458"/>
            <a:ext cx="6538325" cy="54953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chemeClr val="bg1"/>
                </a:solidFill>
                <a:latin typeface="Times New Roman" panose="02020603050405020304" pitchFamily="18" charset="0"/>
                <a:cs typeface="Times New Roman" panose="02020603050405020304" pitchFamily="18" charset="0"/>
              </a:rPr>
              <a:t>Computer </a:t>
            </a:r>
            <a:r>
              <a:rPr lang="fr-FR" sz="2800" dirty="0" err="1" smtClean="0">
                <a:solidFill>
                  <a:schemeClr val="bg1"/>
                </a:solidFill>
                <a:latin typeface="Times New Roman" panose="02020603050405020304" pitchFamily="18" charset="0"/>
                <a:cs typeface="Times New Roman" panose="02020603050405020304" pitchFamily="18" charset="0"/>
              </a:rPr>
              <a:t>Modelling</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p:txBody>
          <a:bodyPr/>
          <a:lstStyle/>
          <a:p>
            <a:fld id="{E61BA238-6B31-4904-8489-02959560F68D}" type="slidenum">
              <a:rPr lang="fr-FR" sz="2000" b="1" smtClean="0">
                <a:latin typeface="Times New Roman" panose="02020603050405020304" pitchFamily="18" charset="0"/>
                <a:cs typeface="Times New Roman" panose="02020603050405020304" pitchFamily="18" charset="0"/>
              </a:rPr>
              <a:t>2</a:t>
            </a:fld>
            <a:endParaRPr lang="fr-FR" sz="2000" b="1" dirty="0">
              <a:latin typeface="Times New Roman" panose="02020603050405020304" pitchFamily="18" charset="0"/>
              <a:cs typeface="Times New Roman" panose="02020603050405020304" pitchFamily="18" charset="0"/>
            </a:endParaRPr>
          </a:p>
        </p:txBody>
      </p:sp>
      <p:sp>
        <p:nvSpPr>
          <p:cNvPr id="22" name="Larme 21">
            <a:extLst>
              <a:ext uri="{FF2B5EF4-FFF2-40B4-BE49-F238E27FC236}">
                <a16:creationId xmlns:a16="http://schemas.microsoft.com/office/drawing/2014/main" id="{B135E554-FF00-40C8-820B-49420144014D}"/>
              </a:ext>
            </a:extLst>
          </p:cNvPr>
          <p:cNvSpPr/>
          <p:nvPr/>
        </p:nvSpPr>
        <p:spPr>
          <a:xfrm>
            <a:off x="3279304" y="5437020"/>
            <a:ext cx="670609" cy="65120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latin typeface="Times New Roman" panose="02020603050405020304" pitchFamily="18" charset="0"/>
                <a:cs typeface="Times New Roman" panose="02020603050405020304" pitchFamily="18" charset="0"/>
              </a:rPr>
              <a:t>7</a:t>
            </a:r>
            <a:endParaRPr lang="fr-FR" sz="3200" dirty="0">
              <a:latin typeface="Times New Roman" panose="02020603050405020304" pitchFamily="18" charset="0"/>
              <a:cs typeface="Times New Roman" panose="02020603050405020304" pitchFamily="18" charset="0"/>
            </a:endParaRPr>
          </a:p>
        </p:txBody>
      </p:sp>
      <p:sp>
        <p:nvSpPr>
          <p:cNvPr id="25" name="Flèche : chevron 30">
            <a:extLst>
              <a:ext uri="{FF2B5EF4-FFF2-40B4-BE49-F238E27FC236}">
                <a16:creationId xmlns:a16="http://schemas.microsoft.com/office/drawing/2014/main" id="{A2E7A92A-DAC2-48EA-B9E9-816682961516}"/>
              </a:ext>
            </a:extLst>
          </p:cNvPr>
          <p:cNvSpPr/>
          <p:nvPr/>
        </p:nvSpPr>
        <p:spPr>
          <a:xfrm>
            <a:off x="4124022" y="5549146"/>
            <a:ext cx="6486468" cy="53907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chemeClr val="bg1"/>
                </a:solidFill>
                <a:latin typeface="Times New Roman" panose="02020603050405020304" pitchFamily="18" charset="0"/>
                <a:cs typeface="Times New Roman" panose="02020603050405020304" pitchFamily="18" charset="0"/>
              </a:rPr>
              <a:t>Demonstration</a:t>
            </a:r>
            <a:endParaRPr lang="fr-F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39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2" presetClass="entr" presetSubtype="4"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 grpId="0" animBg="1"/>
      <p:bldP spid="5" grpId="0" animBg="1"/>
      <p:bldP spid="17" grpId="0" animBg="1"/>
      <p:bldP spid="19" grpId="0" animBg="1"/>
      <p:bldP spid="23" grpId="0" animBg="1"/>
      <p:bldP spid="24" grpId="0" animBg="1"/>
      <p:bldP spid="26" grpId="0" animBg="1"/>
      <p:bldP spid="27" grpId="0" animBg="1"/>
      <p:bldP spid="28" grpId="0" animBg="1"/>
      <p:bldP spid="29" grpId="0" animBg="1"/>
      <p:bldP spid="30" grpId="0" animBg="1"/>
      <p:bldP spid="31" grpId="0" animBg="1"/>
      <p:bldP spid="22"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FC63D3C-2430-4E66-B891-6E42A2D6F2C3}"/>
              </a:ext>
            </a:extLst>
          </p:cNvPr>
          <p:cNvSpPr txBox="1"/>
          <p:nvPr/>
        </p:nvSpPr>
        <p:spPr>
          <a:xfrm>
            <a:off x="4531118" y="-10324"/>
            <a:ext cx="3644349" cy="707886"/>
          </a:xfrm>
          <a:prstGeom prst="rect">
            <a:avLst/>
          </a:prstGeom>
          <a:noFill/>
        </p:spPr>
        <p:txBody>
          <a:bodyPr wrap="square" rtlCol="0">
            <a:spAutoFit/>
          </a:bodyPr>
          <a:lstStyle/>
          <a:p>
            <a:pPr algn="ctr"/>
            <a:r>
              <a:rPr lang="fr-FR" sz="4000" b="1" dirty="0" smtClean="0">
                <a:solidFill>
                  <a:schemeClr val="accent1"/>
                </a:solidFill>
                <a:latin typeface="Times New Roman" panose="02020603050405020304" pitchFamily="18" charset="0"/>
                <a:cs typeface="Times New Roman" panose="02020603050405020304" pitchFamily="18" charset="0"/>
              </a:rPr>
              <a:t>Introduction</a:t>
            </a:r>
            <a:endParaRPr lang="fr-FR" sz="4000" b="1" dirty="0">
              <a:solidFill>
                <a:schemeClr val="accent1"/>
              </a:solidFill>
              <a:latin typeface="Times New Roman" panose="02020603050405020304" pitchFamily="18" charset="0"/>
              <a:cs typeface="Times New Roman" panose="02020603050405020304" pitchFamily="18" charset="0"/>
            </a:endParaRPr>
          </a:p>
        </p:txBody>
      </p:sp>
      <p:sp>
        <p:nvSpPr>
          <p:cNvPr id="5"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8610600" y="6356350"/>
            <a:ext cx="2743200" cy="365125"/>
          </a:xfrm>
        </p:spPr>
        <p:txBody>
          <a:bodyPr/>
          <a:lstStyle/>
          <a:p>
            <a:r>
              <a:rPr lang="fr-FR" sz="2000" b="1" dirty="0" smtClean="0">
                <a:latin typeface="Times New Roman" panose="02020603050405020304" pitchFamily="18" charset="0"/>
                <a:cs typeface="Times New Roman" panose="02020603050405020304" pitchFamily="18" charset="0"/>
              </a:rPr>
              <a:t>3</a:t>
            </a:r>
            <a:endParaRPr lang="fr-FR" sz="2000" b="1"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06325" y="844852"/>
            <a:ext cx="11982893" cy="2954655"/>
          </a:xfrm>
          <a:prstGeom prst="rect">
            <a:avLst/>
          </a:prstGeom>
          <a:noFill/>
        </p:spPr>
        <p:txBody>
          <a:bodyPr wrap="square" rtlCol="0">
            <a:spAutoFit/>
          </a:bodyPr>
          <a:lstStyle/>
          <a:p>
            <a:r>
              <a:rPr lang="en-US" sz="2400" dirty="0" smtClean="0">
                <a:solidFill>
                  <a:srgbClr val="FF0000"/>
                </a:solidFill>
                <a:latin typeface="Times New Roman" panose="02020603050405020304" pitchFamily="18" charset="0"/>
                <a:cs typeface="Times New Roman" panose="02020603050405020304" pitchFamily="18" charset="0"/>
              </a:rPr>
              <a:t>What is a </a:t>
            </a:r>
            <a:r>
              <a:rPr lang="en-US" sz="2400" dirty="0" smtClean="0">
                <a:solidFill>
                  <a:srgbClr val="FF0000"/>
                </a:solidFill>
                <a:latin typeface="Times New Roman" panose="02020603050405020304" pitchFamily="18" charset="0"/>
                <a:cs typeface="Times New Roman" panose="02020603050405020304" pitchFamily="18" charset="0"/>
              </a:rPr>
              <a:t>Computer Vision</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Computer vision is the field of computer science that focuses on applying human vision complexity systems and enabling computers to identify and process objects in images and videos in the same manner that a human brain does. </a:t>
            </a:r>
            <a:endParaRPr lang="en-US" sz="2000"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Until recently, computer vision only worked in limited capacity but the current scenarios in artificial intelligence and in deep learning, the field has been able to take great leaps in recent years and has been able to surpass humans in some tasks related to detecting and labeling objects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3"/>
          <a:stretch>
            <a:fillRect/>
          </a:stretch>
        </p:blipFill>
        <p:spPr>
          <a:xfrm flipV="1">
            <a:off x="3972652" y="844851"/>
            <a:ext cx="1116933" cy="586390"/>
          </a:xfrm>
          <a:prstGeom prst="rect">
            <a:avLst/>
          </a:prstGeom>
        </p:spPr>
      </p:pic>
      <p:pic>
        <p:nvPicPr>
          <p:cNvPr id="7" name="Image 6"/>
          <p:cNvPicPr>
            <a:picLocks noChangeAspect="1"/>
          </p:cNvPicPr>
          <p:nvPr/>
        </p:nvPicPr>
        <p:blipFill>
          <a:blip r:embed="rId4"/>
          <a:stretch>
            <a:fillRect/>
          </a:stretch>
        </p:blipFill>
        <p:spPr>
          <a:xfrm>
            <a:off x="1429967" y="4629444"/>
            <a:ext cx="2952750" cy="1552575"/>
          </a:xfrm>
          <a:prstGeom prst="rect">
            <a:avLst/>
          </a:prstGeom>
        </p:spPr>
      </p:pic>
      <p:pic>
        <p:nvPicPr>
          <p:cNvPr id="8" name="Image 7"/>
          <p:cNvPicPr>
            <a:picLocks noChangeAspect="1"/>
          </p:cNvPicPr>
          <p:nvPr/>
        </p:nvPicPr>
        <p:blipFill>
          <a:blip r:embed="rId5"/>
          <a:stretch>
            <a:fillRect/>
          </a:stretch>
        </p:blipFill>
        <p:spPr>
          <a:xfrm>
            <a:off x="4830792" y="3932126"/>
            <a:ext cx="6188215" cy="2606786"/>
          </a:xfrm>
          <a:prstGeom prst="rect">
            <a:avLst/>
          </a:prstGeom>
        </p:spPr>
      </p:pic>
      <p:sp>
        <p:nvSpPr>
          <p:cNvPr id="9" name="ZoneTexte 8"/>
          <p:cNvSpPr txBox="1"/>
          <p:nvPr/>
        </p:nvSpPr>
        <p:spPr>
          <a:xfrm>
            <a:off x="1826771" y="4260112"/>
            <a:ext cx="181556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Face recognition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02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FC63D3C-2430-4E66-B891-6E42A2D6F2C3}"/>
              </a:ext>
            </a:extLst>
          </p:cNvPr>
          <p:cNvSpPr txBox="1"/>
          <p:nvPr/>
        </p:nvSpPr>
        <p:spPr>
          <a:xfrm>
            <a:off x="4228546" y="142632"/>
            <a:ext cx="3644349" cy="707886"/>
          </a:xfrm>
          <a:prstGeom prst="rect">
            <a:avLst/>
          </a:prstGeom>
          <a:noFill/>
        </p:spPr>
        <p:txBody>
          <a:bodyPr wrap="square" rtlCol="0">
            <a:spAutoFit/>
          </a:bodyPr>
          <a:lstStyle/>
          <a:p>
            <a:pPr algn="ctr"/>
            <a:r>
              <a:rPr lang="fr-FR" sz="4000" b="1" dirty="0" smtClean="0">
                <a:solidFill>
                  <a:schemeClr val="accent1"/>
                </a:solidFill>
                <a:latin typeface="Times New Roman" panose="02020603050405020304" pitchFamily="18" charset="0"/>
                <a:cs typeface="Times New Roman" panose="02020603050405020304" pitchFamily="18" charset="0"/>
              </a:rPr>
              <a:t>1- Problem</a:t>
            </a:r>
            <a:endParaRPr lang="fr-FR" sz="4000" b="1" dirty="0">
              <a:solidFill>
                <a:schemeClr val="accent1"/>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525904" y="5559861"/>
            <a:ext cx="11049635" cy="892552"/>
          </a:xfrm>
          <a:prstGeom prst="rect">
            <a:avLst/>
          </a:prstGeom>
          <a:noFill/>
        </p:spPr>
        <p:txBody>
          <a:bodyPr wrap="square" rtlCol="0">
            <a:spAutoFit/>
          </a:bodyPr>
          <a:lstStyle/>
          <a:p>
            <a:pPr algn="just"/>
            <a:r>
              <a:rPr lang="en-US" sz="2600" dirty="0" smtClean="0">
                <a:latin typeface="Times New Roman" panose="02020603050405020304" pitchFamily="18" charset="0"/>
                <a:cs typeface="Times New Roman" panose="02020603050405020304" pitchFamily="18" charset="0"/>
              </a:rPr>
              <a:t>The objective of this project is to write a computer model that can predict whether a given images contain either a dog or a cat.  </a:t>
            </a:r>
            <a:endParaRPr lang="en-US" sz="2600" dirty="0">
              <a:latin typeface="Times New Roman" panose="02020603050405020304" pitchFamily="18" charset="0"/>
              <a:cs typeface="Times New Roman" panose="02020603050405020304" pitchFamily="18" charset="0"/>
            </a:endParaRPr>
          </a:p>
        </p:txBody>
      </p:sp>
      <p:sp>
        <p:nvSpPr>
          <p:cNvPr id="7"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8610600" y="6356350"/>
            <a:ext cx="2743200" cy="365125"/>
          </a:xfrm>
        </p:spPr>
        <p:txBody>
          <a:bodyPr/>
          <a:lstStyle/>
          <a:p>
            <a:r>
              <a:rPr lang="fr-FR" sz="2000" b="1" dirty="0" smtClean="0">
                <a:latin typeface="Times New Roman" panose="02020603050405020304" pitchFamily="18" charset="0"/>
                <a:cs typeface="Times New Roman" panose="02020603050405020304" pitchFamily="18" charset="0"/>
              </a:rPr>
              <a:t>4</a:t>
            </a:r>
            <a:endParaRPr lang="fr-FR" sz="2000" b="1"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7FC63D3C-2430-4E66-B891-6E42A2D6F2C3}"/>
              </a:ext>
            </a:extLst>
          </p:cNvPr>
          <p:cNvSpPr txBox="1"/>
          <p:nvPr/>
        </p:nvSpPr>
        <p:spPr>
          <a:xfrm>
            <a:off x="4420240" y="4750708"/>
            <a:ext cx="3644349" cy="707886"/>
          </a:xfrm>
          <a:prstGeom prst="rect">
            <a:avLst/>
          </a:prstGeom>
          <a:noFill/>
        </p:spPr>
        <p:txBody>
          <a:bodyPr wrap="square" rtlCol="0">
            <a:spAutoFit/>
          </a:bodyPr>
          <a:lstStyle/>
          <a:p>
            <a:pPr algn="ctr"/>
            <a:r>
              <a:rPr lang="fr-FR" sz="4000" b="1" dirty="0" smtClean="0">
                <a:solidFill>
                  <a:schemeClr val="accent1"/>
                </a:solidFill>
                <a:latin typeface="Times New Roman" panose="02020603050405020304" pitchFamily="18" charset="0"/>
                <a:cs typeface="Times New Roman" panose="02020603050405020304" pitchFamily="18" charset="0"/>
              </a:rPr>
              <a:t>1- Objectives</a:t>
            </a:r>
            <a:endParaRPr lang="fr-FR" sz="4000" b="1" dirty="0">
              <a:solidFill>
                <a:schemeClr val="accent1"/>
              </a:solidFill>
              <a:latin typeface="Times New Roman" panose="02020603050405020304" pitchFamily="18" charset="0"/>
              <a:cs typeface="Times New Roman" panose="02020603050405020304" pitchFamily="18" charset="0"/>
            </a:endParaRPr>
          </a:p>
        </p:txBody>
      </p:sp>
      <p:sp>
        <p:nvSpPr>
          <p:cNvPr id="9" name="ZoneTexte 8"/>
          <p:cNvSpPr txBox="1"/>
          <p:nvPr/>
        </p:nvSpPr>
        <p:spPr>
          <a:xfrm>
            <a:off x="59276" y="1038049"/>
            <a:ext cx="11982893" cy="1692771"/>
          </a:xfrm>
          <a:prstGeom prst="rect">
            <a:avLst/>
          </a:prstGeom>
          <a:noFill/>
        </p:spPr>
        <p:txBody>
          <a:bodyPr wrap="square" rtlCol="0">
            <a:spAutoFit/>
          </a:bodyPr>
          <a:lstStyle/>
          <a:p>
            <a:pPr algn="just"/>
            <a:r>
              <a:rPr lang="en-US" sz="2600" dirty="0" smtClean="0">
                <a:latin typeface="Times New Roman" panose="02020603050405020304" pitchFamily="18" charset="0"/>
                <a:cs typeface="Times New Roman" panose="02020603050405020304" pitchFamily="18" charset="0"/>
              </a:rPr>
              <a:t>Can a computer “see” and “understand” an image ?. This task is easy for human being because of his brain and eyes. Knowing that a computer does not have eyes and that computer only understand numbers, is it possible to model such human vision complexity for dogs and cats images recognition ?</a:t>
            </a:r>
            <a:endParaRPr lang="en-US" sz="2600"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3"/>
          <a:stretch>
            <a:fillRect/>
          </a:stretch>
        </p:blipFill>
        <p:spPr>
          <a:xfrm>
            <a:off x="457301" y="3040355"/>
            <a:ext cx="3962939" cy="2064296"/>
          </a:xfrm>
          <a:prstGeom prst="rect">
            <a:avLst/>
          </a:prstGeom>
        </p:spPr>
      </p:pic>
      <p:pic>
        <p:nvPicPr>
          <p:cNvPr id="4" name="Image 3"/>
          <p:cNvPicPr>
            <a:picLocks noChangeAspect="1"/>
          </p:cNvPicPr>
          <p:nvPr/>
        </p:nvPicPr>
        <p:blipFill>
          <a:blip r:embed="rId4"/>
          <a:stretch>
            <a:fillRect/>
          </a:stretch>
        </p:blipFill>
        <p:spPr>
          <a:xfrm>
            <a:off x="7228935" y="2847747"/>
            <a:ext cx="4346603" cy="2040783"/>
          </a:xfrm>
          <a:prstGeom prst="rect">
            <a:avLst/>
          </a:prstGeom>
        </p:spPr>
      </p:pic>
    </p:spTree>
    <p:extLst>
      <p:ext uri="{BB962C8B-B14F-4D97-AF65-F5344CB8AC3E}">
        <p14:creationId xmlns:p14="http://schemas.microsoft.com/office/powerpoint/2010/main" val="3584775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FC63D3C-2430-4E66-B891-6E42A2D6F2C3}"/>
              </a:ext>
            </a:extLst>
          </p:cNvPr>
          <p:cNvSpPr txBox="1"/>
          <p:nvPr/>
        </p:nvSpPr>
        <p:spPr>
          <a:xfrm>
            <a:off x="3011117" y="83802"/>
            <a:ext cx="6100985" cy="584775"/>
          </a:xfrm>
          <a:prstGeom prst="rect">
            <a:avLst/>
          </a:prstGeom>
          <a:noFill/>
        </p:spPr>
        <p:txBody>
          <a:bodyPr wrap="square" rtlCol="0">
            <a:spAutoFit/>
          </a:bodyPr>
          <a:lstStyle/>
          <a:p>
            <a:pPr algn="ctr"/>
            <a:r>
              <a:rPr lang="fr-FR" sz="3200" b="1" dirty="0" smtClean="0">
                <a:solidFill>
                  <a:schemeClr val="accent1"/>
                </a:solidFill>
                <a:latin typeface="Times New Roman" panose="02020603050405020304" pitchFamily="18" charset="0"/>
                <a:cs typeface="Times New Roman" panose="02020603050405020304" pitchFamily="18" charset="0"/>
              </a:rPr>
              <a:t>2</a:t>
            </a:r>
            <a:r>
              <a:rPr lang="fr-FR" sz="3200" b="1" dirty="0" smtClean="0">
                <a:solidFill>
                  <a:schemeClr val="accent1"/>
                </a:solidFill>
                <a:latin typeface="Times New Roman" panose="02020603050405020304" pitchFamily="18" charset="0"/>
                <a:cs typeface="Times New Roman" panose="02020603050405020304" pitchFamily="18" charset="0"/>
              </a:rPr>
              <a:t>- Motivation </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7"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10972800" y="6411433"/>
            <a:ext cx="381000" cy="310042"/>
          </a:xfrm>
        </p:spPr>
        <p:txBody>
          <a:bodyPr/>
          <a:lstStyle/>
          <a:p>
            <a:r>
              <a:rPr lang="fr-FR" sz="2000" b="1" dirty="0" smtClean="0">
                <a:latin typeface="Times New Roman" panose="02020603050405020304" pitchFamily="18" charset="0"/>
                <a:cs typeface="Times New Roman" panose="02020603050405020304" pitchFamily="18" charset="0"/>
              </a:rPr>
              <a:t>5</a:t>
            </a:r>
            <a:endParaRPr lang="fr-FR" sz="2000" b="1" dirty="0">
              <a:latin typeface="Times New Roman" panose="02020603050405020304" pitchFamily="18" charset="0"/>
              <a:cs typeface="Times New Roman" panose="02020603050405020304" pitchFamily="18" charset="0"/>
            </a:endParaRPr>
          </a:p>
        </p:txBody>
      </p:sp>
      <p:sp>
        <p:nvSpPr>
          <p:cNvPr id="6" name="ZoneTexte 5"/>
          <p:cNvSpPr txBox="1"/>
          <p:nvPr/>
        </p:nvSpPr>
        <p:spPr>
          <a:xfrm>
            <a:off x="721742" y="5303881"/>
            <a:ext cx="10403457"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Big climate data with huge climate satellite imagery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Computer Hardware with performance GPU and massively Parallelizable</a:t>
            </a:r>
            <a:endParaRPr lang="en-US" dirty="0">
              <a:latin typeface="Times New Roman" panose="02020603050405020304" pitchFamily="18" charset="0"/>
              <a:cs typeface="Times New Roman" panose="02020603050405020304" pitchFamily="18" charset="0"/>
            </a:endParaRPr>
          </a:p>
        </p:txBody>
      </p:sp>
      <p:sp>
        <p:nvSpPr>
          <p:cNvPr id="9" name="ZoneTexte 8"/>
          <p:cNvSpPr txBox="1"/>
          <p:nvPr/>
        </p:nvSpPr>
        <p:spPr>
          <a:xfrm>
            <a:off x="376418" y="2534337"/>
            <a:ext cx="11269242" cy="2585323"/>
          </a:xfrm>
          <a:prstGeom prst="rect">
            <a:avLst/>
          </a:prstGeom>
          <a:noFill/>
        </p:spPr>
        <p:txBody>
          <a:bodyPr wrap="square" rtlCol="0">
            <a:spAutoFit/>
          </a:bodyPr>
          <a:lstStyle/>
          <a:p>
            <a:r>
              <a:rPr lang="en-US" dirty="0" smtClean="0">
                <a:solidFill>
                  <a:srgbClr val="FF0000"/>
                </a:solidFill>
                <a:latin typeface="Times New Roman" panose="02020603050405020304" pitchFamily="18" charset="0"/>
                <a:cs typeface="Times New Roman" panose="02020603050405020304" pitchFamily="18" charset="0"/>
              </a:rPr>
              <a:t>Literature:</a:t>
            </a:r>
          </a:p>
          <a:p>
            <a:r>
              <a:rPr lang="en-US" dirty="0" smtClean="0">
                <a:solidFill>
                  <a:srgbClr val="FF0000"/>
                </a:solidFill>
                <a:latin typeface="Times New Roman" panose="02020603050405020304" pitchFamily="18" charset="0"/>
                <a:cs typeface="Times New Roman" panose="02020603050405020304" pitchFamily="18" charset="0"/>
              </a:rPr>
              <a:t> </a:t>
            </a:r>
          </a:p>
          <a:p>
            <a:pPr algn="just"/>
            <a:r>
              <a:rPr lang="en-US" dirty="0">
                <a:solidFill>
                  <a:schemeClr val="accent5"/>
                </a:solidFill>
                <a:latin typeface="Times New Roman" panose="02020603050405020304" pitchFamily="18" charset="0"/>
                <a:cs typeface="Times New Roman" panose="02020603050405020304" pitchFamily="18" charset="0"/>
              </a:rPr>
              <a:t>ANNs has attracted the most attention from researchers in recent time, for instance, the study found that forecasting of crops and animals yield are helpful in agricultural development. Interestingly, this application of ANN has led to an increase in agricultural production which has enhanced food security in many nations. In the past two decades, ANNs have applied in different fields of agriculture, particularly to crop area estimation and classification. Also, agricultural data can be predicted using a neural network. There are diverse approaches proposed for data analysis such as neural network models.</a:t>
            </a:r>
          </a:p>
          <a:p>
            <a:pPr algn="just"/>
            <a:endParaRPr lang="en-US" dirty="0">
              <a:solidFill>
                <a:schemeClr val="accent5"/>
              </a:solidFill>
              <a:latin typeface="Times New Roman" panose="02020603050405020304" pitchFamily="18" charset="0"/>
              <a:cs typeface="Times New Roman" panose="02020603050405020304" pitchFamily="18" charset="0"/>
            </a:endParaRPr>
          </a:p>
        </p:txBody>
      </p:sp>
      <p:sp>
        <p:nvSpPr>
          <p:cNvPr id="16" name="ZoneTexte 15"/>
          <p:cNvSpPr txBox="1"/>
          <p:nvPr/>
        </p:nvSpPr>
        <p:spPr>
          <a:xfrm>
            <a:off x="721743" y="1170317"/>
            <a:ext cx="10403457"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Computer Science as background and current field of study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aim of the program Informatics for climate change is to learn how climate change can be tackled using computer science.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7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7FC63D3C-2430-4E66-B891-6E42A2D6F2C3}"/>
              </a:ext>
            </a:extLst>
          </p:cNvPr>
          <p:cNvSpPr txBox="1"/>
          <p:nvPr/>
        </p:nvSpPr>
        <p:spPr>
          <a:xfrm>
            <a:off x="3411544" y="-64515"/>
            <a:ext cx="6100985" cy="584775"/>
          </a:xfrm>
          <a:prstGeom prst="rect">
            <a:avLst/>
          </a:prstGeom>
          <a:noFill/>
        </p:spPr>
        <p:txBody>
          <a:bodyPr wrap="square" rtlCol="0">
            <a:spAutoFit/>
          </a:bodyPr>
          <a:lstStyle/>
          <a:p>
            <a:pPr algn="ctr"/>
            <a:r>
              <a:rPr lang="fr-FR" sz="3200" b="1" dirty="0">
                <a:solidFill>
                  <a:schemeClr val="accent1"/>
                </a:solidFill>
                <a:latin typeface="Times New Roman" panose="02020603050405020304" pitchFamily="18" charset="0"/>
                <a:cs typeface="Times New Roman" panose="02020603050405020304" pitchFamily="18" charset="0"/>
              </a:rPr>
              <a:t>3</a:t>
            </a:r>
            <a:r>
              <a:rPr lang="fr-FR" sz="3200" b="1" dirty="0" smtClean="0">
                <a:solidFill>
                  <a:schemeClr val="accent1"/>
                </a:solidFill>
                <a:latin typeface="Times New Roman" panose="02020603050405020304" pitchFamily="18" charset="0"/>
                <a:cs typeface="Times New Roman" panose="02020603050405020304" pitchFamily="18" charset="0"/>
              </a:rPr>
              <a:t>- </a:t>
            </a:r>
            <a:r>
              <a:rPr lang="fr-FR" sz="3200" b="1" dirty="0" smtClean="0">
                <a:solidFill>
                  <a:schemeClr val="accent1"/>
                </a:solidFill>
                <a:latin typeface="Times New Roman" panose="02020603050405020304" pitchFamily="18" charset="0"/>
                <a:cs typeface="Times New Roman" panose="02020603050405020304" pitchFamily="18" charset="0"/>
              </a:rPr>
              <a:t>Data and Tools </a:t>
            </a:r>
            <a:r>
              <a:rPr lang="fr-FR" sz="3200" b="1" dirty="0" smtClean="0">
                <a:solidFill>
                  <a:schemeClr val="accent1"/>
                </a:solidFill>
                <a:latin typeface="Times New Roman" panose="02020603050405020304" pitchFamily="18" charset="0"/>
                <a:cs typeface="Times New Roman" panose="02020603050405020304" pitchFamily="18" charset="0"/>
              </a:rPr>
              <a:t> </a:t>
            </a:r>
            <a:endParaRPr lang="fr-FR" sz="3200"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1439377842"/>
              </p:ext>
            </p:extLst>
          </p:nvPr>
        </p:nvGraphicFramePr>
        <p:xfrm>
          <a:off x="1335343" y="567064"/>
          <a:ext cx="9696090" cy="4023360"/>
        </p:xfrm>
        <a:graphic>
          <a:graphicData uri="http://schemas.openxmlformats.org/drawingml/2006/table">
            <a:tbl>
              <a:tblPr firstRow="1" bandRow="1">
                <a:tableStyleId>{69012ECD-51FC-41F1-AA8D-1B2483CD663E}</a:tableStyleId>
              </a:tblPr>
              <a:tblGrid>
                <a:gridCol w="3232030">
                  <a:extLst>
                    <a:ext uri="{9D8B030D-6E8A-4147-A177-3AD203B41FA5}">
                      <a16:colId xmlns:a16="http://schemas.microsoft.com/office/drawing/2014/main" val="3535528194"/>
                    </a:ext>
                  </a:extLst>
                </a:gridCol>
                <a:gridCol w="3232030">
                  <a:extLst>
                    <a:ext uri="{9D8B030D-6E8A-4147-A177-3AD203B41FA5}">
                      <a16:colId xmlns:a16="http://schemas.microsoft.com/office/drawing/2014/main" val="3011311412"/>
                    </a:ext>
                  </a:extLst>
                </a:gridCol>
                <a:gridCol w="3232030">
                  <a:extLst>
                    <a:ext uri="{9D8B030D-6E8A-4147-A177-3AD203B41FA5}">
                      <a16:colId xmlns:a16="http://schemas.microsoft.com/office/drawing/2014/main" val="2449209011"/>
                    </a:ext>
                  </a:extLst>
                </a:gridCol>
              </a:tblGrid>
              <a:tr h="398688">
                <a:tc>
                  <a:txBody>
                    <a:bodyPr/>
                    <a:lstStyle/>
                    <a:p>
                      <a:pPr algn="ctr"/>
                      <a:r>
                        <a:rPr lang="en-US" sz="2400" dirty="0" smtClean="0">
                          <a:latin typeface="Times New Roman" panose="02020603050405020304" pitchFamily="18" charset="0"/>
                          <a:cs typeface="Times New Roman" panose="02020603050405020304" pitchFamily="18" charset="0"/>
                        </a:rPr>
                        <a:t>Data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images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units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2071618"/>
                  </a:ext>
                </a:extLst>
              </a:tr>
              <a:tr h="398688">
                <a:tc rowSpan="2">
                  <a:txBody>
                    <a:bodyPr/>
                    <a:lstStyle/>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Training</a:t>
                      </a:r>
                    </a:p>
                    <a:p>
                      <a:pPr algn="ctr"/>
                      <a:r>
                        <a:rPr lang="en-US" sz="2400" dirty="0" smtClean="0">
                          <a:latin typeface="Times New Roman" panose="02020603050405020304" pitchFamily="18" charset="0"/>
                          <a:cs typeface="Times New Roman" panose="02020603050405020304" pitchFamily="18" charset="0"/>
                        </a:rPr>
                        <a:t>(labeled)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Dogs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500</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0520688"/>
                  </a:ext>
                </a:extLst>
              </a:tr>
              <a:tr h="637900">
                <a:tc vMerge="1">
                  <a:txBody>
                    <a:bodyPr/>
                    <a:lstStyle/>
                    <a:p>
                      <a:endParaRPr lang="en-US"/>
                    </a:p>
                  </a:txBody>
                  <a:tcPr/>
                </a:tc>
                <a:tc>
                  <a:txBody>
                    <a:bodyPr/>
                    <a:lstStyle/>
                    <a:p>
                      <a:pPr algn="ctr"/>
                      <a:r>
                        <a:rPr lang="en-US" sz="2400" dirty="0" smtClean="0">
                          <a:latin typeface="Times New Roman" panose="02020603050405020304" pitchFamily="18" charset="0"/>
                          <a:cs typeface="Times New Roman" panose="02020603050405020304" pitchFamily="18" charset="0"/>
                        </a:rPr>
                        <a:t>Cats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500</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6590262"/>
                  </a:ext>
                </a:extLst>
              </a:tr>
              <a:tr h="398688">
                <a:tc rowSpan="2">
                  <a:txBody>
                    <a:bodyPr/>
                    <a:lstStyle/>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Validation</a:t>
                      </a:r>
                    </a:p>
                    <a:p>
                      <a:pPr algn="ctr"/>
                      <a:r>
                        <a:rPr lang="en-US" sz="2400" dirty="0" smtClean="0">
                          <a:latin typeface="Times New Roman" panose="02020603050405020304" pitchFamily="18" charset="0"/>
                          <a:cs typeface="Times New Roman" panose="02020603050405020304" pitchFamily="18" charset="0"/>
                        </a:rPr>
                        <a:t>(labeled)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Dogs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500</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3769892"/>
                  </a:ext>
                </a:extLst>
              </a:tr>
              <a:tr h="637900">
                <a:tc vMerge="1">
                  <a:txBody>
                    <a:bodyPr/>
                    <a:lstStyle/>
                    <a:p>
                      <a:endParaRPr lang="en-US"/>
                    </a:p>
                  </a:txBody>
                  <a:tcPr/>
                </a:tc>
                <a:tc>
                  <a:txBody>
                    <a:bodyPr/>
                    <a:lstStyle/>
                    <a:p>
                      <a:pPr algn="ctr"/>
                      <a:r>
                        <a:rPr lang="en-US" sz="2400" dirty="0" smtClean="0">
                          <a:latin typeface="Times New Roman" panose="02020603050405020304" pitchFamily="18" charset="0"/>
                          <a:cs typeface="Times New Roman" panose="02020603050405020304" pitchFamily="18" charset="0"/>
                        </a:rPr>
                        <a:t>cat</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500</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7707441"/>
                  </a:ext>
                </a:extLst>
              </a:tr>
              <a:tr h="1036588">
                <a:tc>
                  <a:txBody>
                    <a:bodyPr/>
                    <a:lstStyle/>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Testing</a:t>
                      </a:r>
                    </a:p>
                    <a:p>
                      <a:pPr algn="ctr"/>
                      <a:r>
                        <a:rPr lang="en-US" sz="2400" dirty="0" smtClean="0">
                          <a:latin typeface="Times New Roman" panose="02020603050405020304" pitchFamily="18" charset="0"/>
                          <a:cs typeface="Times New Roman" panose="02020603050405020304" pitchFamily="18" charset="0"/>
                        </a:rPr>
                        <a:t>(unlabeled)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Dogs and cats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1000</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2868812"/>
                  </a:ext>
                </a:extLst>
              </a:tr>
            </a:tbl>
          </a:graphicData>
        </a:graphic>
      </p:graphicFrame>
      <p:pic>
        <p:nvPicPr>
          <p:cNvPr id="5" name="Image 4"/>
          <p:cNvPicPr>
            <a:picLocks noChangeAspect="1"/>
          </p:cNvPicPr>
          <p:nvPr/>
        </p:nvPicPr>
        <p:blipFill>
          <a:blip r:embed="rId2"/>
          <a:stretch>
            <a:fillRect/>
          </a:stretch>
        </p:blipFill>
        <p:spPr>
          <a:xfrm>
            <a:off x="958564" y="4800891"/>
            <a:ext cx="1307352" cy="1307352"/>
          </a:xfrm>
          <a:prstGeom prst="rect">
            <a:avLst/>
          </a:prstGeom>
        </p:spPr>
      </p:pic>
      <p:pic>
        <p:nvPicPr>
          <p:cNvPr id="8" name="Image 7"/>
          <p:cNvPicPr>
            <a:picLocks noChangeAspect="1"/>
          </p:cNvPicPr>
          <p:nvPr/>
        </p:nvPicPr>
        <p:blipFill>
          <a:blip r:embed="rId3"/>
          <a:stretch>
            <a:fillRect/>
          </a:stretch>
        </p:blipFill>
        <p:spPr>
          <a:xfrm>
            <a:off x="3089600" y="4756213"/>
            <a:ext cx="1255593" cy="1250013"/>
          </a:xfrm>
          <a:prstGeom prst="rect">
            <a:avLst/>
          </a:prstGeom>
        </p:spPr>
      </p:pic>
      <p:pic>
        <p:nvPicPr>
          <p:cNvPr id="9" name="Image 8"/>
          <p:cNvPicPr>
            <a:picLocks noChangeAspect="1"/>
          </p:cNvPicPr>
          <p:nvPr/>
        </p:nvPicPr>
        <p:blipFill>
          <a:blip r:embed="rId4"/>
          <a:stretch>
            <a:fillRect/>
          </a:stretch>
        </p:blipFill>
        <p:spPr>
          <a:xfrm>
            <a:off x="4853846" y="4590424"/>
            <a:ext cx="2454868" cy="1379324"/>
          </a:xfrm>
          <a:prstGeom prst="rect">
            <a:avLst/>
          </a:prstGeom>
        </p:spPr>
      </p:pic>
      <p:pic>
        <p:nvPicPr>
          <p:cNvPr id="10" name="Image 9"/>
          <p:cNvPicPr>
            <a:picLocks noChangeAspect="1"/>
          </p:cNvPicPr>
          <p:nvPr/>
        </p:nvPicPr>
        <p:blipFill>
          <a:blip r:embed="rId5"/>
          <a:stretch>
            <a:fillRect/>
          </a:stretch>
        </p:blipFill>
        <p:spPr>
          <a:xfrm>
            <a:off x="7784563" y="4817130"/>
            <a:ext cx="1274874" cy="1274874"/>
          </a:xfrm>
          <a:prstGeom prst="rect">
            <a:avLst/>
          </a:prstGeom>
        </p:spPr>
      </p:pic>
      <p:pic>
        <p:nvPicPr>
          <p:cNvPr id="12" name="Image 11"/>
          <p:cNvPicPr>
            <a:picLocks noChangeAspect="1"/>
          </p:cNvPicPr>
          <p:nvPr/>
        </p:nvPicPr>
        <p:blipFill>
          <a:blip r:embed="rId6"/>
          <a:stretch>
            <a:fillRect/>
          </a:stretch>
        </p:blipFill>
        <p:spPr>
          <a:xfrm>
            <a:off x="9605668" y="4565774"/>
            <a:ext cx="1630890" cy="1630890"/>
          </a:xfrm>
          <a:prstGeom prst="rect">
            <a:avLst/>
          </a:prstGeom>
        </p:spPr>
      </p:pic>
      <p:sp>
        <p:nvSpPr>
          <p:cNvPr id="13" name="ZoneTexte 12"/>
          <p:cNvSpPr txBox="1"/>
          <p:nvPr/>
        </p:nvSpPr>
        <p:spPr>
          <a:xfrm>
            <a:off x="9512529" y="5972781"/>
            <a:ext cx="1908881"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Google </a:t>
            </a:r>
            <a:r>
              <a:rPr lang="en-US" sz="2400" dirty="0" err="1" smtClean="0">
                <a:latin typeface="Times New Roman" panose="02020603050405020304" pitchFamily="18" charset="0"/>
                <a:cs typeface="Times New Roman" panose="02020603050405020304" pitchFamily="18" charset="0"/>
              </a:rPr>
              <a:t>Colab</a:t>
            </a:r>
            <a:endParaRPr lang="en-US" sz="2400" dirty="0">
              <a:latin typeface="Times New Roman" panose="02020603050405020304" pitchFamily="18" charset="0"/>
              <a:cs typeface="Times New Roman" panose="02020603050405020304" pitchFamily="18" charset="0"/>
            </a:endParaRPr>
          </a:p>
        </p:txBody>
      </p:sp>
      <p:sp>
        <p:nvSpPr>
          <p:cNvPr id="14" name="ZoneTexte 13"/>
          <p:cNvSpPr txBox="1"/>
          <p:nvPr/>
        </p:nvSpPr>
        <p:spPr>
          <a:xfrm>
            <a:off x="2891245" y="5971026"/>
            <a:ext cx="179136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VS code</a:t>
            </a:r>
            <a:endParaRPr lang="en-US" sz="3200" dirty="0">
              <a:latin typeface="Times New Roman" panose="02020603050405020304" pitchFamily="18" charset="0"/>
              <a:cs typeface="Times New Roman" panose="02020603050405020304" pitchFamily="18" charset="0"/>
            </a:endParaRPr>
          </a:p>
        </p:txBody>
      </p:sp>
      <p:sp>
        <p:nvSpPr>
          <p:cNvPr id="15" name="ZoneTexte 14"/>
          <p:cNvSpPr txBox="1"/>
          <p:nvPr/>
        </p:nvSpPr>
        <p:spPr>
          <a:xfrm>
            <a:off x="5151540" y="5969748"/>
            <a:ext cx="2063696" cy="584775"/>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Tensorflow</a:t>
            </a:r>
            <a:endParaRPr lang="en-US" sz="3200" dirty="0">
              <a:latin typeface="Times New Roman" panose="02020603050405020304" pitchFamily="18" charset="0"/>
              <a:cs typeface="Times New Roman" panose="02020603050405020304" pitchFamily="18" charset="0"/>
            </a:endParaRPr>
          </a:p>
        </p:txBody>
      </p:sp>
      <p:sp>
        <p:nvSpPr>
          <p:cNvPr id="16" name="ZoneTexte 15"/>
          <p:cNvSpPr txBox="1"/>
          <p:nvPr/>
        </p:nvSpPr>
        <p:spPr>
          <a:xfrm>
            <a:off x="1110964" y="6283084"/>
            <a:ext cx="1456832"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python</a:t>
            </a:r>
            <a:endParaRPr lang="en-US" sz="3200" dirty="0">
              <a:latin typeface="Times New Roman" panose="02020603050405020304" pitchFamily="18" charset="0"/>
              <a:cs typeface="Times New Roman" panose="02020603050405020304" pitchFamily="18" charset="0"/>
            </a:endParaRPr>
          </a:p>
        </p:txBody>
      </p:sp>
      <p:sp>
        <p:nvSpPr>
          <p:cNvPr id="17" name="ZoneTexte 16"/>
          <p:cNvSpPr txBox="1"/>
          <p:nvPr/>
        </p:nvSpPr>
        <p:spPr>
          <a:xfrm>
            <a:off x="7890020" y="6076992"/>
            <a:ext cx="1264033" cy="584775"/>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Keras</a:t>
            </a:r>
            <a:endParaRPr lang="en-US" sz="3200" dirty="0">
              <a:latin typeface="Times New Roman" panose="02020603050405020304" pitchFamily="18" charset="0"/>
              <a:cs typeface="Times New Roman" panose="02020603050405020304" pitchFamily="18" charset="0"/>
            </a:endParaRPr>
          </a:p>
        </p:txBody>
      </p:sp>
      <p:pic>
        <p:nvPicPr>
          <p:cNvPr id="18" name="Image 17"/>
          <p:cNvPicPr>
            <a:picLocks noChangeAspect="1"/>
          </p:cNvPicPr>
          <p:nvPr/>
        </p:nvPicPr>
        <p:blipFill>
          <a:blip r:embed="rId7"/>
          <a:stretch>
            <a:fillRect/>
          </a:stretch>
        </p:blipFill>
        <p:spPr>
          <a:xfrm>
            <a:off x="5872162" y="3157537"/>
            <a:ext cx="447675" cy="542925"/>
          </a:xfrm>
          <a:prstGeom prst="rect">
            <a:avLst/>
          </a:prstGeom>
        </p:spPr>
      </p:pic>
      <p:sp>
        <p:nvSpPr>
          <p:cNvPr id="19"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10972800" y="6411433"/>
            <a:ext cx="381000" cy="310042"/>
          </a:xfrm>
        </p:spPr>
        <p:txBody>
          <a:bodyPr/>
          <a:lstStyle/>
          <a:p>
            <a:r>
              <a:rPr lang="fr-FR" sz="2000" b="1" dirty="0" smtClean="0">
                <a:latin typeface="Times New Roman" panose="02020603050405020304" pitchFamily="18" charset="0"/>
                <a:cs typeface="Times New Roman" panose="02020603050405020304" pitchFamily="18" charset="0"/>
              </a:rPr>
              <a:t>6</a:t>
            </a:r>
            <a:endParaRPr 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661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FC63D3C-2430-4E66-B891-6E42A2D6F2C3}"/>
              </a:ext>
            </a:extLst>
          </p:cNvPr>
          <p:cNvSpPr txBox="1"/>
          <p:nvPr/>
        </p:nvSpPr>
        <p:spPr>
          <a:xfrm>
            <a:off x="3221762" y="0"/>
            <a:ext cx="6100985" cy="584775"/>
          </a:xfrm>
          <a:prstGeom prst="rect">
            <a:avLst/>
          </a:prstGeom>
          <a:noFill/>
        </p:spPr>
        <p:txBody>
          <a:bodyPr wrap="square" rtlCol="0">
            <a:spAutoFit/>
          </a:bodyPr>
          <a:lstStyle/>
          <a:p>
            <a:pPr algn="ctr"/>
            <a:r>
              <a:rPr lang="fr-FR" sz="3200" b="1" dirty="0">
                <a:solidFill>
                  <a:schemeClr val="accent1"/>
                </a:solidFill>
                <a:latin typeface="Times New Roman" panose="02020603050405020304" pitchFamily="18" charset="0"/>
                <a:cs typeface="Times New Roman" panose="02020603050405020304" pitchFamily="18" charset="0"/>
              </a:rPr>
              <a:t>4</a:t>
            </a:r>
            <a:r>
              <a:rPr lang="fr-FR" sz="3200" b="1" dirty="0" smtClean="0">
                <a:solidFill>
                  <a:schemeClr val="accent1"/>
                </a:solidFill>
                <a:latin typeface="Times New Roman" panose="02020603050405020304" pitchFamily="18" charset="0"/>
                <a:cs typeface="Times New Roman" panose="02020603050405020304" pitchFamily="18" charset="0"/>
              </a:rPr>
              <a:t>- Conceptuel Model </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6"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10972800" y="6411433"/>
            <a:ext cx="381000" cy="310042"/>
          </a:xfrm>
        </p:spPr>
        <p:txBody>
          <a:bodyPr/>
          <a:lstStyle/>
          <a:p>
            <a:r>
              <a:rPr lang="fr-FR" sz="2000" b="1" dirty="0" smtClean="0">
                <a:latin typeface="Times New Roman" panose="02020603050405020304" pitchFamily="18" charset="0"/>
                <a:cs typeface="Times New Roman" panose="02020603050405020304" pitchFamily="18" charset="0"/>
              </a:rPr>
              <a:t>7</a:t>
            </a:r>
            <a:endParaRPr lang="fr-FR" sz="2000" b="1"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030" y="1005827"/>
            <a:ext cx="6694098" cy="4802103"/>
          </a:xfrm>
          <a:prstGeom prst="rect">
            <a:avLst/>
          </a:prstGeom>
        </p:spPr>
      </p:pic>
      <p:sp>
        <p:nvSpPr>
          <p:cNvPr id="5" name="ZoneTexte 4"/>
          <p:cNvSpPr txBox="1"/>
          <p:nvPr/>
        </p:nvSpPr>
        <p:spPr>
          <a:xfrm>
            <a:off x="8402128" y="1493690"/>
            <a:ext cx="232913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100%  Dog</a:t>
            </a:r>
            <a:endParaRPr lang="en-US" sz="2800" b="1" dirty="0">
              <a:latin typeface="Times New Roman" panose="02020603050405020304" pitchFamily="18" charset="0"/>
              <a:cs typeface="Times New Roman" panose="02020603050405020304" pitchFamily="18" charset="0"/>
            </a:endParaRPr>
          </a:p>
        </p:txBody>
      </p:sp>
      <p:sp>
        <p:nvSpPr>
          <p:cNvPr id="8" name="ZoneTexte 7"/>
          <p:cNvSpPr txBox="1"/>
          <p:nvPr/>
        </p:nvSpPr>
        <p:spPr>
          <a:xfrm>
            <a:off x="8402128" y="2243163"/>
            <a:ext cx="232913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0%  Cat</a:t>
            </a:r>
            <a:endParaRPr lang="en-US" sz="2800" b="1" dirty="0">
              <a:latin typeface="Times New Roman" panose="02020603050405020304" pitchFamily="18" charset="0"/>
              <a:cs typeface="Times New Roman" panose="02020603050405020304" pitchFamily="18" charset="0"/>
            </a:endParaRPr>
          </a:p>
        </p:txBody>
      </p:sp>
      <p:sp>
        <p:nvSpPr>
          <p:cNvPr id="9" name="ZoneTexte 8"/>
          <p:cNvSpPr txBox="1"/>
          <p:nvPr/>
        </p:nvSpPr>
        <p:spPr>
          <a:xfrm>
            <a:off x="8402128" y="4613577"/>
            <a:ext cx="232913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0%  Dog</a:t>
            </a:r>
            <a:endParaRPr lang="en-US" sz="2800" b="1" dirty="0">
              <a:latin typeface="Times New Roman" panose="02020603050405020304" pitchFamily="18" charset="0"/>
              <a:cs typeface="Times New Roman" panose="02020603050405020304" pitchFamily="18" charset="0"/>
            </a:endParaRPr>
          </a:p>
        </p:txBody>
      </p:sp>
      <p:sp>
        <p:nvSpPr>
          <p:cNvPr id="10" name="ZoneTexte 9"/>
          <p:cNvSpPr txBox="1"/>
          <p:nvPr/>
        </p:nvSpPr>
        <p:spPr>
          <a:xfrm>
            <a:off x="8402128" y="3942444"/>
            <a:ext cx="232913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100%  Cat</a:t>
            </a:r>
            <a:endParaRPr lang="en-US" sz="2800" b="1" dirty="0">
              <a:latin typeface="Times New Roman" panose="02020603050405020304" pitchFamily="18" charset="0"/>
              <a:cs typeface="Times New Roman" panose="02020603050405020304" pitchFamily="18" charset="0"/>
            </a:endParaRPr>
          </a:p>
        </p:txBody>
      </p:sp>
      <p:sp>
        <p:nvSpPr>
          <p:cNvPr id="11" name="ZoneTexte 10"/>
          <p:cNvSpPr txBox="1"/>
          <p:nvPr/>
        </p:nvSpPr>
        <p:spPr>
          <a:xfrm>
            <a:off x="3830128" y="5888213"/>
            <a:ext cx="329241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Deep Learning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306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FC63D3C-2430-4E66-B891-6E42A2D6F2C3}"/>
              </a:ext>
            </a:extLst>
          </p:cNvPr>
          <p:cNvSpPr txBox="1"/>
          <p:nvPr/>
        </p:nvSpPr>
        <p:spPr>
          <a:xfrm>
            <a:off x="2635166" y="0"/>
            <a:ext cx="7613015" cy="584775"/>
          </a:xfrm>
          <a:prstGeom prst="rect">
            <a:avLst/>
          </a:prstGeom>
          <a:noFill/>
        </p:spPr>
        <p:txBody>
          <a:bodyPr wrap="square" rtlCol="0">
            <a:spAutoFit/>
          </a:bodyPr>
          <a:lstStyle/>
          <a:p>
            <a:pPr algn="ctr"/>
            <a:r>
              <a:rPr lang="fr-FR" sz="3200" b="1" dirty="0" smtClean="0">
                <a:solidFill>
                  <a:schemeClr val="accent1"/>
                </a:solidFill>
                <a:latin typeface="Times New Roman" panose="02020603050405020304" pitchFamily="18" charset="0"/>
                <a:cs typeface="Times New Roman" panose="02020603050405020304" pitchFamily="18" charset="0"/>
              </a:rPr>
              <a:t>5- Mathematical Model </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6"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11524891" y="6228272"/>
            <a:ext cx="473883" cy="458697"/>
          </a:xfrm>
        </p:spPr>
        <p:txBody>
          <a:bodyPr/>
          <a:lstStyle/>
          <a:p>
            <a:r>
              <a:rPr lang="fr-FR" sz="2000" b="1" dirty="0" smtClean="0">
                <a:latin typeface="Times New Roman" panose="02020603050405020304" pitchFamily="18" charset="0"/>
                <a:cs typeface="Times New Roman" panose="02020603050405020304" pitchFamily="18" charset="0"/>
              </a:rPr>
              <a:t>8</a:t>
            </a:r>
            <a:endParaRPr lang="fr-FR" sz="2000" b="1" dirty="0">
              <a:latin typeface="Times New Roman" panose="02020603050405020304" pitchFamily="18" charset="0"/>
              <a:cs typeface="Times New Roman" panose="02020603050405020304" pitchFamily="18" charset="0"/>
            </a:endParaRPr>
          </a:p>
        </p:txBody>
      </p:sp>
      <p:sp>
        <p:nvSpPr>
          <p:cNvPr id="9" name="Oval 3">
            <a:extLst>
              <a:ext uri="{FF2B5EF4-FFF2-40B4-BE49-F238E27FC236}">
                <a16:creationId xmlns:a16="http://schemas.microsoft.com/office/drawing/2014/main" id="{F8E0ADF3-E765-4B78-B507-23EFDC89D7A9}"/>
              </a:ext>
            </a:extLst>
          </p:cNvPr>
          <p:cNvSpPr/>
          <p:nvPr/>
        </p:nvSpPr>
        <p:spPr>
          <a:xfrm>
            <a:off x="697583" y="2472574"/>
            <a:ext cx="678730" cy="61981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10" name="Oval 6">
            <a:extLst>
              <a:ext uri="{FF2B5EF4-FFF2-40B4-BE49-F238E27FC236}">
                <a16:creationId xmlns:a16="http://schemas.microsoft.com/office/drawing/2014/main" id="{BF4ACBBF-F722-4BFF-AB90-4FD76A53C314}"/>
              </a:ext>
            </a:extLst>
          </p:cNvPr>
          <p:cNvSpPr/>
          <p:nvPr/>
        </p:nvSpPr>
        <p:spPr>
          <a:xfrm>
            <a:off x="3054283" y="2551132"/>
            <a:ext cx="678730" cy="619812"/>
          </a:xfrm>
          <a:prstGeom prst="ellipse">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1" name="Oval 8">
            <a:extLst>
              <a:ext uri="{FF2B5EF4-FFF2-40B4-BE49-F238E27FC236}">
                <a16:creationId xmlns:a16="http://schemas.microsoft.com/office/drawing/2014/main" id="{8CC04597-2067-4E8F-B07F-4621A2A1D9BE}"/>
              </a:ext>
            </a:extLst>
          </p:cNvPr>
          <p:cNvSpPr/>
          <p:nvPr/>
        </p:nvSpPr>
        <p:spPr>
          <a:xfrm>
            <a:off x="4529576" y="3235359"/>
            <a:ext cx="725863" cy="619812"/>
          </a:xfrm>
          <a:prstGeom prst="ellipse">
            <a:avLst/>
          </a:prstGeom>
          <a:solidFill>
            <a:schemeClr val="accent4">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g</a:t>
            </a:r>
          </a:p>
        </p:txBody>
      </p:sp>
      <p:sp>
        <p:nvSpPr>
          <p:cNvPr id="12" name="Oval 9">
            <a:extLst>
              <a:ext uri="{FF2B5EF4-FFF2-40B4-BE49-F238E27FC236}">
                <a16:creationId xmlns:a16="http://schemas.microsoft.com/office/drawing/2014/main" id="{A05743E9-F6E4-49C6-B63B-768595C765EB}"/>
              </a:ext>
            </a:extLst>
          </p:cNvPr>
          <p:cNvSpPr/>
          <p:nvPr/>
        </p:nvSpPr>
        <p:spPr>
          <a:xfrm>
            <a:off x="5756635" y="3235359"/>
            <a:ext cx="678730" cy="619812"/>
          </a:xfrm>
          <a:prstGeom prst="ellipse">
            <a:avLst/>
          </a:prstGeom>
          <a:solidFill>
            <a:srgbClr val="00B0F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ŷ</a:t>
            </a:r>
          </a:p>
        </p:txBody>
      </p:sp>
      <p:sp>
        <p:nvSpPr>
          <p:cNvPr id="13" name="Oval 12">
            <a:extLst>
              <a:ext uri="{FF2B5EF4-FFF2-40B4-BE49-F238E27FC236}">
                <a16:creationId xmlns:a16="http://schemas.microsoft.com/office/drawing/2014/main" id="{3CED5281-01D1-48B3-8C70-6BC4A739F4EF}"/>
              </a:ext>
            </a:extLst>
          </p:cNvPr>
          <p:cNvSpPr/>
          <p:nvPr/>
        </p:nvSpPr>
        <p:spPr>
          <a:xfrm>
            <a:off x="3054283" y="4382191"/>
            <a:ext cx="678730" cy="619812"/>
          </a:xfrm>
          <a:prstGeom prst="ellipse">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F1076350-A0A9-4E75-9627-63B4902A2738}"/>
              </a:ext>
            </a:extLst>
          </p:cNvPr>
          <p:cNvSpPr/>
          <p:nvPr/>
        </p:nvSpPr>
        <p:spPr>
          <a:xfrm>
            <a:off x="697583" y="4557469"/>
            <a:ext cx="678730" cy="61981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15" name="TextBox 32">
            <a:extLst>
              <a:ext uri="{FF2B5EF4-FFF2-40B4-BE49-F238E27FC236}">
                <a16:creationId xmlns:a16="http://schemas.microsoft.com/office/drawing/2014/main" id="{B7D4A4DB-9FB1-455E-A406-0A673CF08E58}"/>
              </a:ext>
            </a:extLst>
          </p:cNvPr>
          <p:cNvSpPr txBox="1"/>
          <p:nvPr/>
        </p:nvSpPr>
        <p:spPr>
          <a:xfrm>
            <a:off x="1770275" y="3093044"/>
            <a:ext cx="5695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16" name="TextBox 33">
            <a:extLst>
              <a:ext uri="{FF2B5EF4-FFF2-40B4-BE49-F238E27FC236}">
                <a16:creationId xmlns:a16="http://schemas.microsoft.com/office/drawing/2014/main" id="{BF574DCA-77D5-413F-A8F8-40914BA20BDB}"/>
              </a:ext>
            </a:extLst>
          </p:cNvPr>
          <p:cNvSpPr txBox="1"/>
          <p:nvPr/>
        </p:nvSpPr>
        <p:spPr>
          <a:xfrm>
            <a:off x="1930530" y="2442861"/>
            <a:ext cx="569536" cy="37575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17" name="TextBox 34">
            <a:extLst>
              <a:ext uri="{FF2B5EF4-FFF2-40B4-BE49-F238E27FC236}">
                <a16:creationId xmlns:a16="http://schemas.microsoft.com/office/drawing/2014/main" id="{C38294B4-4E4A-401C-94A1-C12C8950D14F}"/>
              </a:ext>
            </a:extLst>
          </p:cNvPr>
          <p:cNvSpPr txBox="1"/>
          <p:nvPr/>
        </p:nvSpPr>
        <p:spPr>
          <a:xfrm>
            <a:off x="1360994" y="4062897"/>
            <a:ext cx="5695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8" name="TextBox 35">
            <a:extLst>
              <a:ext uri="{FF2B5EF4-FFF2-40B4-BE49-F238E27FC236}">
                <a16:creationId xmlns:a16="http://schemas.microsoft.com/office/drawing/2014/main" id="{1B6AAD4A-CC3F-4463-8C08-418D00BEF61E}"/>
              </a:ext>
            </a:extLst>
          </p:cNvPr>
          <p:cNvSpPr txBox="1"/>
          <p:nvPr/>
        </p:nvSpPr>
        <p:spPr>
          <a:xfrm>
            <a:off x="1637905" y="4733545"/>
            <a:ext cx="5695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19" name="TextBox 36">
            <a:extLst>
              <a:ext uri="{FF2B5EF4-FFF2-40B4-BE49-F238E27FC236}">
                <a16:creationId xmlns:a16="http://schemas.microsoft.com/office/drawing/2014/main" id="{05E521E8-3784-40E4-A6E9-B7106EB6A2D5}"/>
              </a:ext>
            </a:extLst>
          </p:cNvPr>
          <p:cNvSpPr txBox="1"/>
          <p:nvPr/>
        </p:nvSpPr>
        <p:spPr>
          <a:xfrm>
            <a:off x="1357460" y="1687398"/>
            <a:ext cx="27934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Forward Propagation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a:t>
            </a:r>
          </a:p>
        </p:txBody>
      </p:sp>
      <p:sp>
        <p:nvSpPr>
          <p:cNvPr id="20" name="Oval 38">
            <a:extLst>
              <a:ext uri="{FF2B5EF4-FFF2-40B4-BE49-F238E27FC236}">
                <a16:creationId xmlns:a16="http://schemas.microsoft.com/office/drawing/2014/main" id="{B2AB22B6-A36B-4A05-8E79-E87432FA3BB2}"/>
              </a:ext>
            </a:extLst>
          </p:cNvPr>
          <p:cNvSpPr/>
          <p:nvPr/>
        </p:nvSpPr>
        <p:spPr>
          <a:xfrm>
            <a:off x="4600282" y="4366076"/>
            <a:ext cx="678730" cy="61981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TextBox 51">
                <a:extLst>
                  <a:ext uri="{FF2B5EF4-FFF2-40B4-BE49-F238E27FC236}">
                    <a16:creationId xmlns:a16="http://schemas.microsoft.com/office/drawing/2014/main" id="{7EA2A0AA-FCA9-42F2-ABCD-4FC237341F7B}"/>
                  </a:ext>
                </a:extLst>
              </p:cNvPr>
              <p:cNvSpPr txBox="1"/>
              <p:nvPr/>
            </p:nvSpPr>
            <p:spPr>
              <a:xfrm>
                <a:off x="7937368" y="1885974"/>
                <a:ext cx="4185501" cy="984885"/>
              </a:xfrm>
              <a:prstGeom prst="rect">
                <a:avLst/>
              </a:prstGeom>
              <a:noFill/>
            </p:spPr>
            <p:txBody>
              <a:bodyPr wrap="square" rtlCol="0">
                <a:spAutoFit/>
              </a:bodyPr>
              <a:lstStyle/>
              <a:p>
                <a:endParaRPr lang="en-US" dirty="0"/>
              </a:p>
              <a:p>
                <a:r>
                  <a:rPr lang="en-US" sz="2400" dirty="0">
                    <a:latin typeface="Times New Roman" panose="02020603050405020304" pitchFamily="18" charset="0"/>
                    <a:cs typeface="Times New Roman" panose="02020603050405020304" pitchFamily="18" charset="0"/>
                  </a:rPr>
                  <a:t>ŷ = g </a:t>
                </a:r>
                <a:r>
                  <a:rPr lang="en-US" sz="4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1</a:t>
                </a:r>
                <a14:m>
                  <m:oMath xmlns:m="http://schemas.openxmlformats.org/officeDocument/2006/math">
                    <m:nary>
                      <m:naryPr>
                        <m:chr m:val="∑"/>
                        <m:ctrlPr>
                          <a:rPr lang="en-US"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=2</m:t>
                        </m:r>
                      </m:sup>
                      <m:e>
                        <m:r>
                          <a:rPr lang="en-US" b="0" i="1" smtClean="0">
                            <a:latin typeface="Cambria Math" panose="02040503050406030204" pitchFamily="18" charset="0"/>
                            <a:cs typeface="Times New Roman" panose="02020603050405020304" pitchFamily="18" charset="0"/>
                          </a:rPr>
                          <m:t>𝑤𝑖</m:t>
                        </m:r>
                      </m:e>
                    </m:nary>
                  </m:oMath>
                </a14:m>
                <a:r>
                  <a:rPr lang="en-US" dirty="0">
                    <a:latin typeface="Times New Roman" panose="02020603050405020304" pitchFamily="18" charset="0"/>
                    <a:cs typeface="Times New Roman" panose="02020603050405020304" pitchFamily="18" charset="0"/>
                  </a:rPr>
                  <a:t> + x</a:t>
                </a:r>
                <a:r>
                  <a:rPr lang="en-US" baseline="-25000" dirty="0">
                    <a:latin typeface="Times New Roman" panose="02020603050405020304" pitchFamily="18" charset="0"/>
                    <a:cs typeface="Times New Roman" panose="02020603050405020304" pitchFamily="18" charset="0"/>
                  </a:rPr>
                  <a:t>2</a:t>
                </a:r>
                <a14:m>
                  <m:oMath xmlns:m="http://schemas.openxmlformats.org/officeDocument/2006/math">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sub>
                      <m:sup>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=4</m:t>
                        </m:r>
                      </m:sup>
                      <m:e>
                        <m:r>
                          <a:rPr lang="en-US" i="1">
                            <a:latin typeface="Cambria Math" panose="02040503050406030204" pitchFamily="18" charset="0"/>
                            <a:cs typeface="Times New Roman" panose="02020603050405020304" pitchFamily="18" charset="0"/>
                          </a:rPr>
                          <m:t>𝑤𝑖</m:t>
                        </m:r>
                      </m:e>
                    </m:nary>
                  </m:oMath>
                </a14:m>
                <a:r>
                  <a:rPr lang="en-US" sz="4000" dirty="0">
                    <a:latin typeface="Times New Roman" panose="02020603050405020304" pitchFamily="18" charset="0"/>
                    <a:cs typeface="Times New Roman" panose="02020603050405020304" pitchFamily="18" charset="0"/>
                  </a:rPr>
                  <a:t>)</a:t>
                </a:r>
              </a:p>
            </p:txBody>
          </p:sp>
        </mc:Choice>
        <mc:Fallback>
          <p:sp>
            <p:nvSpPr>
              <p:cNvPr id="21" name="TextBox 51">
                <a:extLst>
                  <a:ext uri="{FF2B5EF4-FFF2-40B4-BE49-F238E27FC236}">
                    <a16:creationId xmlns:a16="http://schemas.microsoft.com/office/drawing/2014/main" id="{7EA2A0AA-FCA9-42F2-ABCD-4FC237341F7B}"/>
                  </a:ext>
                </a:extLst>
              </p:cNvPr>
              <p:cNvSpPr txBox="1">
                <a:spLocks noRot="1" noChangeAspect="1" noMove="1" noResize="1" noEditPoints="1" noAdjustHandles="1" noChangeArrowheads="1" noChangeShapeType="1" noTextEdit="1"/>
              </p:cNvSpPr>
              <p:nvPr/>
            </p:nvSpPr>
            <p:spPr>
              <a:xfrm>
                <a:off x="7937368" y="1885974"/>
                <a:ext cx="4185501" cy="984885"/>
              </a:xfrm>
              <a:prstGeom prst="rect">
                <a:avLst/>
              </a:prstGeom>
              <a:blipFill>
                <a:blip r:embed="rId3"/>
                <a:stretch>
                  <a:fillRect l="-2183" b="-25309"/>
                </a:stretch>
              </a:blipFill>
            </p:spPr>
            <p:txBody>
              <a:bodyPr/>
              <a:lstStyle/>
              <a:p>
                <a:r>
                  <a:rPr lang="en-US">
                    <a:noFill/>
                  </a:rPr>
                  <a:t> </a:t>
                </a:r>
              </a:p>
            </p:txBody>
          </p:sp>
        </mc:Fallback>
      </mc:AlternateContent>
      <p:cxnSp>
        <p:nvCxnSpPr>
          <p:cNvPr id="22" name="Straight Arrow Connector 53">
            <a:extLst>
              <a:ext uri="{FF2B5EF4-FFF2-40B4-BE49-F238E27FC236}">
                <a16:creationId xmlns:a16="http://schemas.microsoft.com/office/drawing/2014/main" id="{EA551BFD-5FA5-4178-BCD2-C729AEA5C315}"/>
              </a:ext>
            </a:extLst>
          </p:cNvPr>
          <p:cNvCxnSpPr/>
          <p:nvPr/>
        </p:nvCxnSpPr>
        <p:spPr>
          <a:xfrm>
            <a:off x="8041064" y="1748405"/>
            <a:ext cx="0" cy="63001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57">
            <a:extLst>
              <a:ext uri="{FF2B5EF4-FFF2-40B4-BE49-F238E27FC236}">
                <a16:creationId xmlns:a16="http://schemas.microsoft.com/office/drawing/2014/main" id="{C31EBA18-649F-4076-8C0F-B82BE0CDF101}"/>
              </a:ext>
            </a:extLst>
          </p:cNvPr>
          <p:cNvCxnSpPr/>
          <p:nvPr/>
        </p:nvCxnSpPr>
        <p:spPr>
          <a:xfrm flipV="1">
            <a:off x="8427563" y="2782480"/>
            <a:ext cx="131975" cy="3884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Straight Arrow Connector 61">
            <a:extLst>
              <a:ext uri="{FF2B5EF4-FFF2-40B4-BE49-F238E27FC236}">
                <a16:creationId xmlns:a16="http://schemas.microsoft.com/office/drawing/2014/main" id="{0A41BF19-13F8-4D9F-A2F2-B3E1E987B108}"/>
              </a:ext>
            </a:extLst>
          </p:cNvPr>
          <p:cNvCxnSpPr>
            <a:cxnSpLocks/>
          </p:cNvCxnSpPr>
          <p:nvPr/>
        </p:nvCxnSpPr>
        <p:spPr>
          <a:xfrm flipH="1" flipV="1">
            <a:off x="9070201" y="2782481"/>
            <a:ext cx="252908" cy="3625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65">
            <a:extLst>
              <a:ext uri="{FF2B5EF4-FFF2-40B4-BE49-F238E27FC236}">
                <a16:creationId xmlns:a16="http://schemas.microsoft.com/office/drawing/2014/main" id="{A82CF545-EDB9-4A09-936B-5F4F55EEC8FE}"/>
              </a:ext>
            </a:extLst>
          </p:cNvPr>
          <p:cNvCxnSpPr/>
          <p:nvPr/>
        </p:nvCxnSpPr>
        <p:spPr>
          <a:xfrm>
            <a:off x="10303497" y="1885974"/>
            <a:ext cx="0" cy="492442"/>
          </a:xfrm>
          <a:prstGeom prst="straightConnector1">
            <a:avLst/>
          </a:prstGeom>
          <a:ln>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26" name="TextBox 66">
            <a:extLst>
              <a:ext uri="{FF2B5EF4-FFF2-40B4-BE49-F238E27FC236}">
                <a16:creationId xmlns:a16="http://schemas.microsoft.com/office/drawing/2014/main" id="{CFDD3CC5-CDE5-4476-BAE9-977A957E4130}"/>
              </a:ext>
            </a:extLst>
          </p:cNvPr>
          <p:cNvSpPr txBox="1"/>
          <p:nvPr/>
        </p:nvSpPr>
        <p:spPr>
          <a:xfrm>
            <a:off x="7654601" y="1390650"/>
            <a:ext cx="955999" cy="3722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a:t>
            </a:r>
          </a:p>
        </p:txBody>
      </p:sp>
      <p:sp>
        <p:nvSpPr>
          <p:cNvPr id="27" name="TextBox 67">
            <a:extLst>
              <a:ext uri="{FF2B5EF4-FFF2-40B4-BE49-F238E27FC236}">
                <a16:creationId xmlns:a16="http://schemas.microsoft.com/office/drawing/2014/main" id="{97FE92AD-8C3D-414D-8455-C9E988628D09}"/>
              </a:ext>
            </a:extLst>
          </p:cNvPr>
          <p:cNvSpPr txBox="1"/>
          <p:nvPr/>
        </p:nvSpPr>
        <p:spPr>
          <a:xfrm>
            <a:off x="8946001" y="1307281"/>
            <a:ext cx="261440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Linear combination of inputs</a:t>
            </a:r>
          </a:p>
        </p:txBody>
      </p:sp>
      <p:sp>
        <p:nvSpPr>
          <p:cNvPr id="28" name="TextBox 68">
            <a:extLst>
              <a:ext uri="{FF2B5EF4-FFF2-40B4-BE49-F238E27FC236}">
                <a16:creationId xmlns:a16="http://schemas.microsoft.com/office/drawing/2014/main" id="{85195FCF-C60C-4365-BDE9-F2092EA37114}"/>
              </a:ext>
            </a:extLst>
          </p:cNvPr>
          <p:cNvSpPr txBox="1"/>
          <p:nvPr/>
        </p:nvSpPr>
        <p:spPr>
          <a:xfrm>
            <a:off x="9164480" y="3093044"/>
            <a:ext cx="9049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Bias</a:t>
            </a:r>
          </a:p>
        </p:txBody>
      </p:sp>
      <p:sp>
        <p:nvSpPr>
          <p:cNvPr id="29" name="TextBox 69">
            <a:extLst>
              <a:ext uri="{FF2B5EF4-FFF2-40B4-BE49-F238E27FC236}">
                <a16:creationId xmlns:a16="http://schemas.microsoft.com/office/drawing/2014/main" id="{20813B28-A72A-491D-AF83-9B96E5B25F72}"/>
              </a:ext>
            </a:extLst>
          </p:cNvPr>
          <p:cNvSpPr txBox="1"/>
          <p:nvPr/>
        </p:nvSpPr>
        <p:spPr>
          <a:xfrm>
            <a:off x="6925616" y="3093044"/>
            <a:ext cx="2238853"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Non-linear activation function</a:t>
            </a:r>
          </a:p>
        </p:txBody>
      </p:sp>
      <p:pic>
        <p:nvPicPr>
          <p:cNvPr id="30" name="Picture 75">
            <a:extLst>
              <a:ext uri="{FF2B5EF4-FFF2-40B4-BE49-F238E27FC236}">
                <a16:creationId xmlns:a16="http://schemas.microsoft.com/office/drawing/2014/main" id="{6D4C04C3-D0AA-4194-B580-766BB9D63A58}"/>
              </a:ext>
            </a:extLst>
          </p:cNvPr>
          <p:cNvPicPr>
            <a:picLocks noChangeAspect="1"/>
          </p:cNvPicPr>
          <p:nvPr/>
        </p:nvPicPr>
        <p:blipFill>
          <a:blip r:embed="rId4"/>
          <a:stretch>
            <a:fillRect/>
          </a:stretch>
        </p:blipFill>
        <p:spPr>
          <a:xfrm>
            <a:off x="10251875" y="3981593"/>
            <a:ext cx="1797411" cy="1941528"/>
          </a:xfrm>
          <a:prstGeom prst="rect">
            <a:avLst/>
          </a:prstGeom>
        </p:spPr>
      </p:pic>
      <p:pic>
        <p:nvPicPr>
          <p:cNvPr id="31" name="Picture 76">
            <a:extLst>
              <a:ext uri="{FF2B5EF4-FFF2-40B4-BE49-F238E27FC236}">
                <a16:creationId xmlns:a16="http://schemas.microsoft.com/office/drawing/2014/main" id="{50CDD05B-6624-4BA3-945B-6C541ADE0B17}"/>
              </a:ext>
            </a:extLst>
          </p:cNvPr>
          <p:cNvPicPr>
            <a:picLocks noChangeAspect="1"/>
          </p:cNvPicPr>
          <p:nvPr/>
        </p:nvPicPr>
        <p:blipFill>
          <a:blip r:embed="rId5"/>
          <a:stretch>
            <a:fillRect/>
          </a:stretch>
        </p:blipFill>
        <p:spPr>
          <a:xfrm>
            <a:off x="7884184" y="3855171"/>
            <a:ext cx="2114550" cy="2543175"/>
          </a:xfrm>
          <a:prstGeom prst="rect">
            <a:avLst/>
          </a:prstGeom>
        </p:spPr>
      </p:pic>
      <p:sp>
        <p:nvSpPr>
          <p:cNvPr id="32" name="TextBox 78">
            <a:extLst>
              <a:ext uri="{FF2B5EF4-FFF2-40B4-BE49-F238E27FC236}">
                <a16:creationId xmlns:a16="http://schemas.microsoft.com/office/drawing/2014/main" id="{56BE9738-90B2-48D7-BBA9-E43F1E84B83C}"/>
              </a:ext>
            </a:extLst>
          </p:cNvPr>
          <p:cNvSpPr txBox="1"/>
          <p:nvPr/>
        </p:nvSpPr>
        <p:spPr>
          <a:xfrm>
            <a:off x="1409365" y="5923121"/>
            <a:ext cx="249810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Back Propagation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a:t>
            </a:r>
          </a:p>
        </p:txBody>
      </p:sp>
      <p:sp>
        <p:nvSpPr>
          <p:cNvPr id="33" name="Oval 92">
            <a:extLst>
              <a:ext uri="{FF2B5EF4-FFF2-40B4-BE49-F238E27FC236}">
                <a16:creationId xmlns:a16="http://schemas.microsoft.com/office/drawing/2014/main" id="{6D28CF2A-C787-4485-B512-8B9BEBC0F345}"/>
              </a:ext>
            </a:extLst>
          </p:cNvPr>
          <p:cNvSpPr/>
          <p:nvPr/>
        </p:nvSpPr>
        <p:spPr>
          <a:xfrm>
            <a:off x="5840575" y="4056170"/>
            <a:ext cx="611412" cy="61981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a:t>
            </a:r>
          </a:p>
        </p:txBody>
      </p:sp>
      <p:sp>
        <p:nvSpPr>
          <p:cNvPr id="34" name="TextBox 1023">
            <a:extLst>
              <a:ext uri="{FF2B5EF4-FFF2-40B4-BE49-F238E27FC236}">
                <a16:creationId xmlns:a16="http://schemas.microsoft.com/office/drawing/2014/main" id="{5776AF0B-93A1-454E-9786-75AF51B14D29}"/>
              </a:ext>
            </a:extLst>
          </p:cNvPr>
          <p:cNvSpPr txBox="1"/>
          <p:nvPr/>
        </p:nvSpPr>
        <p:spPr>
          <a:xfrm>
            <a:off x="6550021" y="3686838"/>
            <a:ext cx="69786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Error</a:t>
            </a:r>
            <a:endParaRPr lang="en-US" dirty="0">
              <a:latin typeface="Times New Roman" panose="02020603050405020304" pitchFamily="18" charset="0"/>
              <a:cs typeface="Times New Roman" panose="02020603050405020304" pitchFamily="18" charset="0"/>
            </a:endParaRPr>
          </a:p>
        </p:txBody>
      </p:sp>
      <p:cxnSp>
        <p:nvCxnSpPr>
          <p:cNvPr id="35" name="Straight Arrow Connector 1037">
            <a:extLst>
              <a:ext uri="{FF2B5EF4-FFF2-40B4-BE49-F238E27FC236}">
                <a16:creationId xmlns:a16="http://schemas.microsoft.com/office/drawing/2014/main" id="{0787C943-8DAC-4299-8E82-CA78ECBB18D1}"/>
              </a:ext>
            </a:extLst>
          </p:cNvPr>
          <p:cNvCxnSpPr/>
          <p:nvPr/>
        </p:nvCxnSpPr>
        <p:spPr>
          <a:xfrm>
            <a:off x="1527142" y="2776848"/>
            <a:ext cx="1395167" cy="835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1039">
            <a:extLst>
              <a:ext uri="{FF2B5EF4-FFF2-40B4-BE49-F238E27FC236}">
                <a16:creationId xmlns:a16="http://schemas.microsoft.com/office/drawing/2014/main" id="{4E757525-7717-4B88-8914-5AD7B92DAFF4}"/>
              </a:ext>
            </a:extLst>
          </p:cNvPr>
          <p:cNvCxnSpPr>
            <a:cxnSpLocks/>
          </p:cNvCxnSpPr>
          <p:nvPr/>
        </p:nvCxnSpPr>
        <p:spPr>
          <a:xfrm>
            <a:off x="1572006" y="3145019"/>
            <a:ext cx="1350303" cy="12872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1041">
            <a:extLst>
              <a:ext uri="{FF2B5EF4-FFF2-40B4-BE49-F238E27FC236}">
                <a16:creationId xmlns:a16="http://schemas.microsoft.com/office/drawing/2014/main" id="{D78DE801-F05A-497F-914A-636842F9E14D}"/>
              </a:ext>
            </a:extLst>
          </p:cNvPr>
          <p:cNvCxnSpPr/>
          <p:nvPr/>
        </p:nvCxnSpPr>
        <p:spPr>
          <a:xfrm flipV="1">
            <a:off x="1409365" y="3087091"/>
            <a:ext cx="1644918" cy="16464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1043">
            <a:extLst>
              <a:ext uri="{FF2B5EF4-FFF2-40B4-BE49-F238E27FC236}">
                <a16:creationId xmlns:a16="http://schemas.microsoft.com/office/drawing/2014/main" id="{0BB0A93F-C326-4AE4-BDBB-70E174AE78B6}"/>
              </a:ext>
            </a:extLst>
          </p:cNvPr>
          <p:cNvCxnSpPr/>
          <p:nvPr/>
        </p:nvCxnSpPr>
        <p:spPr>
          <a:xfrm flipV="1">
            <a:off x="1409365" y="4675981"/>
            <a:ext cx="1512944" cy="186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1049">
            <a:extLst>
              <a:ext uri="{FF2B5EF4-FFF2-40B4-BE49-F238E27FC236}">
                <a16:creationId xmlns:a16="http://schemas.microsoft.com/office/drawing/2014/main" id="{D2727C2B-F5CB-4030-A8E2-E13CE4AA2CAA}"/>
              </a:ext>
            </a:extLst>
          </p:cNvPr>
          <p:cNvCxnSpPr>
            <a:cxnSpLocks/>
          </p:cNvCxnSpPr>
          <p:nvPr/>
        </p:nvCxnSpPr>
        <p:spPr>
          <a:xfrm>
            <a:off x="3827282" y="3087091"/>
            <a:ext cx="512217" cy="329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1052">
            <a:extLst>
              <a:ext uri="{FF2B5EF4-FFF2-40B4-BE49-F238E27FC236}">
                <a16:creationId xmlns:a16="http://schemas.microsoft.com/office/drawing/2014/main" id="{C0751C4E-10C2-4B5E-B370-294170EF68D7}"/>
              </a:ext>
            </a:extLst>
          </p:cNvPr>
          <p:cNvCxnSpPr/>
          <p:nvPr/>
        </p:nvCxnSpPr>
        <p:spPr>
          <a:xfrm flipV="1">
            <a:off x="3827282" y="3801586"/>
            <a:ext cx="631596" cy="7505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1054">
            <a:extLst>
              <a:ext uri="{FF2B5EF4-FFF2-40B4-BE49-F238E27FC236}">
                <a16:creationId xmlns:a16="http://schemas.microsoft.com/office/drawing/2014/main" id="{5A0ED80E-23E2-491E-9DEA-55FE5705C9E7}"/>
              </a:ext>
            </a:extLst>
          </p:cNvPr>
          <p:cNvCxnSpPr>
            <a:cxnSpLocks/>
          </p:cNvCxnSpPr>
          <p:nvPr/>
        </p:nvCxnSpPr>
        <p:spPr>
          <a:xfrm>
            <a:off x="5382705" y="3545265"/>
            <a:ext cx="263951"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114">
            <a:extLst>
              <a:ext uri="{FF2B5EF4-FFF2-40B4-BE49-F238E27FC236}">
                <a16:creationId xmlns:a16="http://schemas.microsoft.com/office/drawing/2014/main" id="{41FFE1EB-2CB0-4F45-8431-AADC00707DDF}"/>
              </a:ext>
            </a:extLst>
          </p:cNvPr>
          <p:cNvCxnSpPr/>
          <p:nvPr/>
        </p:nvCxnSpPr>
        <p:spPr>
          <a:xfrm flipH="1" flipV="1">
            <a:off x="3601039" y="3235359"/>
            <a:ext cx="857839" cy="13168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116">
            <a:extLst>
              <a:ext uri="{FF2B5EF4-FFF2-40B4-BE49-F238E27FC236}">
                <a16:creationId xmlns:a16="http://schemas.microsoft.com/office/drawing/2014/main" id="{3C6E1ECF-D411-4A94-AE37-290780D967AB}"/>
              </a:ext>
            </a:extLst>
          </p:cNvPr>
          <p:cNvCxnSpPr/>
          <p:nvPr/>
        </p:nvCxnSpPr>
        <p:spPr>
          <a:xfrm flipH="1">
            <a:off x="3827282" y="4733545"/>
            <a:ext cx="631596" cy="354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1058">
            <a:extLst>
              <a:ext uri="{FF2B5EF4-FFF2-40B4-BE49-F238E27FC236}">
                <a16:creationId xmlns:a16="http://schemas.microsoft.com/office/drawing/2014/main" id="{3A71FEFB-CDC8-4CBB-A43B-ECCC7998FE08}"/>
              </a:ext>
            </a:extLst>
          </p:cNvPr>
          <p:cNvCxnSpPr>
            <a:cxnSpLocks/>
          </p:cNvCxnSpPr>
          <p:nvPr/>
        </p:nvCxnSpPr>
        <p:spPr>
          <a:xfrm>
            <a:off x="6451987" y="3739375"/>
            <a:ext cx="0" cy="316795"/>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5" name="ZoneTexte 44"/>
          <p:cNvSpPr txBox="1"/>
          <p:nvPr/>
        </p:nvSpPr>
        <p:spPr>
          <a:xfrm>
            <a:off x="3041390" y="6414679"/>
            <a:ext cx="5717453" cy="461665"/>
          </a:xfrm>
          <a:prstGeom prst="rect">
            <a:avLst/>
          </a:prstGeom>
          <a:noFill/>
        </p:spPr>
        <p:txBody>
          <a:bodyPr wrap="square" rtlCol="0">
            <a:spAutoFit/>
          </a:bodyPr>
          <a:lstStyle/>
          <a:p>
            <a:pPr algn="ctr"/>
            <a:r>
              <a:rPr lang="en-US" sz="2400" dirty="0" smtClean="0">
                <a:solidFill>
                  <a:srgbClr val="FF0000"/>
                </a:solidFill>
                <a:latin typeface="Times New Roman" panose="02020603050405020304" pitchFamily="18" charset="0"/>
                <a:cs typeface="Times New Roman" panose="02020603050405020304" pitchFamily="18" charset="0"/>
              </a:rPr>
              <a:t>Implemented in </a:t>
            </a:r>
            <a:r>
              <a:rPr lang="en-US" sz="2400" dirty="0" err="1" smtClean="0">
                <a:solidFill>
                  <a:srgbClr val="FF0000"/>
                </a:solidFill>
                <a:latin typeface="Times New Roman" panose="02020603050405020304" pitchFamily="18" charset="0"/>
                <a:cs typeface="Times New Roman" panose="02020603050405020304" pitchFamily="18" charset="0"/>
              </a:rPr>
              <a:t>Tensorflow</a:t>
            </a:r>
            <a:r>
              <a:rPr lang="en-US" sz="2400" dirty="0" smtClean="0">
                <a:solidFill>
                  <a:srgbClr val="FF0000"/>
                </a:solidFill>
                <a:latin typeface="Times New Roman" panose="02020603050405020304" pitchFamily="18" charset="0"/>
                <a:cs typeface="Times New Roman" panose="02020603050405020304" pitchFamily="18" charset="0"/>
              </a:rPr>
              <a:t> and </a:t>
            </a:r>
            <a:r>
              <a:rPr lang="en-US" sz="2400" dirty="0" err="1" smtClean="0">
                <a:solidFill>
                  <a:srgbClr val="FF0000"/>
                </a:solidFill>
                <a:latin typeface="Times New Roman" panose="02020603050405020304" pitchFamily="18" charset="0"/>
                <a:cs typeface="Times New Roman" panose="02020603050405020304" pitchFamily="18" charset="0"/>
              </a:rPr>
              <a:t>Keras</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67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animBg="1"/>
      <p:bldP spid="21" grpId="0"/>
      <p:bldP spid="26" grpId="0"/>
      <p:bldP spid="27" grpId="0"/>
      <p:bldP spid="28" grpId="0"/>
      <p:bldP spid="29" grpId="0"/>
      <p:bldP spid="32" grpId="0"/>
      <p:bldP spid="33" grpId="0" animBg="1"/>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a:extLst>
              <a:ext uri="{FF2B5EF4-FFF2-40B4-BE49-F238E27FC236}">
                <a16:creationId xmlns:a16="http://schemas.microsoft.com/office/drawing/2014/main" id="{1CA6848C-F9F9-4FB7-A96B-70BE721AE4DC}"/>
              </a:ext>
            </a:extLst>
          </p:cNvPr>
          <p:cNvSpPr>
            <a:spLocks noGrp="1"/>
          </p:cNvSpPr>
          <p:nvPr>
            <p:ph type="sldNum" sz="quarter" idx="12"/>
          </p:nvPr>
        </p:nvSpPr>
        <p:spPr>
          <a:xfrm>
            <a:off x="11524891" y="6228272"/>
            <a:ext cx="473883" cy="458697"/>
          </a:xfrm>
        </p:spPr>
        <p:txBody>
          <a:bodyPr/>
          <a:lstStyle/>
          <a:p>
            <a:r>
              <a:rPr lang="fr-FR" sz="2000" b="1" dirty="0" smtClean="0">
                <a:latin typeface="Times New Roman" panose="02020603050405020304" pitchFamily="18" charset="0"/>
                <a:cs typeface="Times New Roman" panose="02020603050405020304" pitchFamily="18" charset="0"/>
              </a:rPr>
              <a:t>9</a:t>
            </a:r>
            <a:endParaRPr lang="fr-FR" sz="2000" b="1"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7FC63D3C-2430-4E66-B891-6E42A2D6F2C3}"/>
              </a:ext>
            </a:extLst>
          </p:cNvPr>
          <p:cNvSpPr txBox="1"/>
          <p:nvPr/>
        </p:nvSpPr>
        <p:spPr>
          <a:xfrm>
            <a:off x="2635166" y="0"/>
            <a:ext cx="7613015" cy="584775"/>
          </a:xfrm>
          <a:prstGeom prst="rect">
            <a:avLst/>
          </a:prstGeom>
          <a:noFill/>
        </p:spPr>
        <p:txBody>
          <a:bodyPr wrap="square" rtlCol="0">
            <a:spAutoFit/>
          </a:bodyPr>
          <a:lstStyle/>
          <a:p>
            <a:pPr algn="ctr"/>
            <a:r>
              <a:rPr lang="fr-FR" sz="3200" b="1" dirty="0">
                <a:solidFill>
                  <a:schemeClr val="accent1"/>
                </a:solidFill>
                <a:latin typeface="Times New Roman" panose="02020603050405020304" pitchFamily="18" charset="0"/>
                <a:cs typeface="Times New Roman" panose="02020603050405020304" pitchFamily="18" charset="0"/>
              </a:rPr>
              <a:t>6</a:t>
            </a:r>
            <a:r>
              <a:rPr lang="fr-FR" sz="3200" b="1" dirty="0" smtClean="0">
                <a:solidFill>
                  <a:schemeClr val="accent1"/>
                </a:solidFill>
                <a:latin typeface="Times New Roman" panose="02020603050405020304" pitchFamily="18" charset="0"/>
                <a:cs typeface="Times New Roman" panose="02020603050405020304" pitchFamily="18" charset="0"/>
              </a:rPr>
              <a:t>- Computer model</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7" name="ZoneTexte 6"/>
          <p:cNvSpPr txBox="1"/>
          <p:nvPr/>
        </p:nvSpPr>
        <p:spPr>
          <a:xfrm>
            <a:off x="659605" y="4342537"/>
            <a:ext cx="1690778"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Input Image</a:t>
            </a:r>
            <a:endParaRPr lang="en-US" sz="2000" b="1"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stretch>
            <a:fillRect/>
          </a:stretch>
        </p:blipFill>
        <p:spPr>
          <a:xfrm>
            <a:off x="323095" y="1281757"/>
            <a:ext cx="2730940" cy="2730940"/>
          </a:xfrm>
          <a:prstGeom prst="rect">
            <a:avLst/>
          </a:prstGeom>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261" y="1350030"/>
            <a:ext cx="2504177" cy="3508759"/>
          </a:xfrm>
          <a:prstGeom prst="rect">
            <a:avLst/>
          </a:prstGeom>
        </p:spPr>
      </p:pic>
      <p:sp>
        <p:nvSpPr>
          <p:cNvPr id="32" name="ZoneTexte 31"/>
          <p:cNvSpPr txBox="1"/>
          <p:nvPr/>
        </p:nvSpPr>
        <p:spPr>
          <a:xfrm>
            <a:off x="8231631" y="3812642"/>
            <a:ext cx="1690778" cy="707886"/>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Binary Classification</a:t>
            </a:r>
            <a:endParaRPr lang="en-US" sz="2000" b="1" dirty="0">
              <a:latin typeface="Times New Roman" panose="02020603050405020304" pitchFamily="18" charset="0"/>
              <a:cs typeface="Times New Roman" panose="02020603050405020304" pitchFamily="18" charset="0"/>
            </a:endParaRPr>
          </a:p>
        </p:txBody>
      </p:sp>
      <p:cxnSp>
        <p:nvCxnSpPr>
          <p:cNvPr id="37" name="Connecteur droit avec flèche 36"/>
          <p:cNvCxnSpPr>
            <a:stCxn id="4" idx="3"/>
          </p:cNvCxnSpPr>
          <p:nvPr/>
        </p:nvCxnSpPr>
        <p:spPr>
          <a:xfrm>
            <a:off x="3054035" y="2647227"/>
            <a:ext cx="170522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8" name="Connecteur droit avec flèche 37"/>
          <p:cNvCxnSpPr/>
          <p:nvPr/>
        </p:nvCxnSpPr>
        <p:spPr>
          <a:xfrm>
            <a:off x="7536895" y="2647227"/>
            <a:ext cx="170522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Parenthèses 38"/>
          <p:cNvSpPr/>
          <p:nvPr/>
        </p:nvSpPr>
        <p:spPr>
          <a:xfrm>
            <a:off x="10489721" y="1518249"/>
            <a:ext cx="1272111" cy="282428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ZoneTexte 40"/>
          <p:cNvSpPr txBox="1"/>
          <p:nvPr/>
        </p:nvSpPr>
        <p:spPr>
          <a:xfrm>
            <a:off x="9020531" y="1864465"/>
            <a:ext cx="2504359"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Dog            0.8</a:t>
            </a:r>
            <a:endParaRPr lang="en-US" sz="2000" b="1" dirty="0">
              <a:latin typeface="Times New Roman" panose="02020603050405020304" pitchFamily="18" charset="0"/>
              <a:cs typeface="Times New Roman" panose="02020603050405020304" pitchFamily="18" charset="0"/>
            </a:endParaRPr>
          </a:p>
        </p:txBody>
      </p:sp>
      <p:sp>
        <p:nvSpPr>
          <p:cNvPr id="42" name="ZoneTexte 41"/>
          <p:cNvSpPr txBox="1"/>
          <p:nvPr/>
        </p:nvSpPr>
        <p:spPr>
          <a:xfrm>
            <a:off x="8968663" y="3029880"/>
            <a:ext cx="2556227"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Cat</a:t>
            </a:r>
            <a:r>
              <a:rPr lang="en-US" sz="2000" b="1" dirty="0" smtClean="0">
                <a:latin typeface="Times New Roman" panose="02020603050405020304" pitchFamily="18" charset="0"/>
                <a:cs typeface="Times New Roman" panose="02020603050405020304" pitchFamily="18" charset="0"/>
              </a:rPr>
              <a:t>              0.2</a:t>
            </a:r>
            <a:endParaRPr lang="en-US" sz="2000" b="1" dirty="0">
              <a:latin typeface="Times New Roman" panose="02020603050405020304" pitchFamily="18" charset="0"/>
              <a:cs typeface="Times New Roman" panose="02020603050405020304" pitchFamily="18" charset="0"/>
            </a:endParaRPr>
          </a:p>
        </p:txBody>
      </p:sp>
      <p:sp>
        <p:nvSpPr>
          <p:cNvPr id="43" name="ZoneTexte 42"/>
          <p:cNvSpPr txBox="1"/>
          <p:nvPr/>
        </p:nvSpPr>
        <p:spPr>
          <a:xfrm>
            <a:off x="3054035" y="5262113"/>
            <a:ext cx="784975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Images are 3D vectors (height, width, color channel)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16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 grpId="0"/>
      <p:bldP spid="41" grpId="0"/>
      <p:bldP spid="4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2165</TotalTime>
  <Words>606</Words>
  <Application>Microsoft Office PowerPoint</Application>
  <PresentationFormat>Grand écran</PresentationFormat>
  <Paragraphs>155</Paragraphs>
  <Slides>13</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Calibri Light</vt:lpstr>
      <vt:lpstr>Cambria Math</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MRP INFORMCC B2 01</dc:creator>
  <cp:lastModifiedBy>MRP INFORMCC B2 01</cp:lastModifiedBy>
  <cp:revision>98</cp:revision>
  <dcterms:created xsi:type="dcterms:W3CDTF">2021-09-17T20:27:38Z</dcterms:created>
  <dcterms:modified xsi:type="dcterms:W3CDTF">2021-10-08T02:59:32Z</dcterms:modified>
</cp:coreProperties>
</file>