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FF64-9164-4E06-800D-DF70751FA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1BE7C-DA7D-4DF1-8AAD-6418F0E22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44D5-F4A6-4B10-8AB6-5BA24886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1C4F-5BC1-43C7-B015-099623E28FE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364E1-D71E-48B7-B31A-A8546132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F51E-1808-40C2-BC33-F10A9176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C8A-170A-4C87-91F2-E8A83FC6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D108-BC20-490A-97CB-5DD3B0F2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9AEB4-2171-4126-924F-D60EA46E9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8209-7461-4937-B4BD-2BD278F4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1C4F-5BC1-43C7-B015-099623E28FE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0949A-5DE8-4D74-86DC-26548913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D5D44-AA3D-4931-A5BB-322D34E5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C8A-170A-4C87-91F2-E8A83FC6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2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EC47F-0805-4B6E-AD68-A0D041CD3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C4085-9C8B-4D9A-87D3-B40562060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D775-4CCB-4C50-BDD6-B7E32971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1C4F-5BC1-43C7-B015-099623E28FE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50F4-21DF-418A-AF5F-40AF9F66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FF194-548F-4F91-B99A-D854109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C8A-170A-4C87-91F2-E8A83FC6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3F4D-3CEA-4266-8B98-E42E99D2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4ADE-0928-479A-BE45-13D1F788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0ED7F-5A1E-4989-9DB5-1B564FC6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1C4F-5BC1-43C7-B015-099623E28FE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7CADB-D466-4718-BCB8-FD89425D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01CDE-14E2-4C5B-A447-9EE8FC92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C8A-170A-4C87-91F2-E8A83FC6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6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FDBB-0AAB-43BC-9E9D-0A6EF78A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A3FD1-1307-46A6-885D-A87EAA006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074A-7BCA-4369-B730-2525C4CD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1C4F-5BC1-43C7-B015-099623E28FE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0EFC-75BD-4752-9A64-290028CD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EA79-5B61-47C0-A179-C38BB7B8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C8A-170A-4C87-91F2-E8A83FC6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4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717F-6B0C-4739-9898-C02780F9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95AE-F7C1-42E1-B51E-B383F1227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974E2-757C-4AA0-8DD1-C8967DEA0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3565B-40CA-4525-8A93-86707267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1C4F-5BC1-43C7-B015-099623E28FE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5B883-FFBE-4C3D-B8CA-F229D286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65610-881E-4D07-B9FC-AB9F3AC1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C8A-170A-4C87-91F2-E8A83FC6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9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5CAA-6B12-4B78-B79A-39242E86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464DA-B8A5-4E99-830F-5169B0EB2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FE4F1-011F-4F77-BB65-7A6B11332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4CF2B-48D2-45F0-90E4-13FF06527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CF96A-D5E6-4FB9-8736-881926E4F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553AD-9CD2-4D04-88AE-18CB6D91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1C4F-5BC1-43C7-B015-099623E28FE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FE1DE-EC1F-4D9B-837C-27BCFF4F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18F09-4D2A-499D-85C4-1510AA4D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C8A-170A-4C87-91F2-E8A83FC6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3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6131-8A58-45FF-8AD4-5606620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802BD-A515-48BF-A631-6313F980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1C4F-5BC1-43C7-B015-099623E28FE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1AF25-912E-4FDB-9519-30F64FFC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ED560-4427-4572-BB0D-6AD0D465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C8A-170A-4C87-91F2-E8A83FC6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2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63E82-8D27-4893-A92D-5E5FE58E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1C4F-5BC1-43C7-B015-099623E28FE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AAE94-D557-4283-9926-A0799D98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BB0ED-9AAF-4AAB-A250-51EE1C32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C8A-170A-4C87-91F2-E8A83FC6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CB19-BA05-43FA-BB8D-A29FB29E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C4BF-A342-482C-B69E-4F3BEE484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D0743-7893-4831-BE6D-C729125E8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13D6-950E-4A1E-A0A9-66B38B4C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1C4F-5BC1-43C7-B015-099623E28FE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2D866-4D33-4186-BEBA-AF71EF50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57C09-C182-4FBF-84FB-152FCDDF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C8A-170A-4C87-91F2-E8A83FC6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6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FD7F-9516-45C3-ADF8-05885E9C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1EC1B-AD5B-4D30-8704-931ECD2B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ECE3F-82CC-43BE-AC5E-5FD167AC6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860F-45ED-4CD9-8A76-0804FA22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1C4F-5BC1-43C7-B015-099623E28FE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EF66C-3290-4362-91B1-31B8408B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DE6D1-2F8C-48DD-84F3-45FBAFD4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C8A-170A-4C87-91F2-E8A83FC6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8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CE43A-6F26-4FCB-A093-FB9B6DF0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E915B-7EC6-482F-9C3E-9F7856AC4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96275-CC9D-4BB5-AE10-E6F626FE2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1C4F-5BC1-43C7-B015-099623E28FE9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4D890-51D1-4CF1-9FD5-3B55C67F2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D65B2-33D7-455E-93DF-226F10FAF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AC8A-170A-4C87-91F2-E8A83FC6B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B92A-A0D1-42FE-8D70-3D9C2335E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MERSCOPE NBL </a:t>
            </a:r>
            <a:r>
              <a:rPr lang="en-US" dirty="0" err="1"/>
              <a:t>subclustering</a:t>
            </a:r>
            <a:r>
              <a:rPr lang="en-US" dirty="0"/>
              <a:t> of macrophage and adrenergic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E53B9-9B46-4C5B-9B88-720E53E21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Objectives: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Identify M0 and A2 classes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Measure colocalization of these classes</a:t>
            </a:r>
          </a:p>
        </p:txBody>
      </p:sp>
    </p:spTree>
    <p:extLst>
      <p:ext uri="{BB962C8B-B14F-4D97-AF65-F5344CB8AC3E}">
        <p14:creationId xmlns:p14="http://schemas.microsoft.com/office/powerpoint/2010/main" val="1735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A263-28F6-45A5-8EC4-8D2B2004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Distance CDFs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46AF5-130B-4ECC-947F-2D7D7F279FF4}"/>
              </a:ext>
            </a:extLst>
          </p:cNvPr>
          <p:cNvSpPr txBox="1"/>
          <p:nvPr/>
        </p:nvSpPr>
        <p:spPr>
          <a:xfrm>
            <a:off x="2457030" y="1140163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Macrophage -&gt; Adrenergic</a:t>
            </a: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43EE29E7-7890-48C9-AB3C-D0B62C598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69" y="1307636"/>
            <a:ext cx="4128449" cy="2752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618E8C-9813-4202-B2C3-2679CA09380A}"/>
              </a:ext>
            </a:extLst>
          </p:cNvPr>
          <p:cNvSpPr txBox="1"/>
          <p:nvPr/>
        </p:nvSpPr>
        <p:spPr>
          <a:xfrm>
            <a:off x="6500075" y="1140163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Macrophage -&gt; A2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59CE7-15D2-45F7-A4D0-BC722B071AAB}"/>
              </a:ext>
            </a:extLst>
          </p:cNvPr>
          <p:cNvSpPr txBox="1"/>
          <p:nvPr/>
        </p:nvSpPr>
        <p:spPr>
          <a:xfrm>
            <a:off x="6500075" y="4166827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M0 -&gt; A2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9D1FC-41CF-417C-B637-CFB35AA01CE5}"/>
              </a:ext>
            </a:extLst>
          </p:cNvPr>
          <p:cNvSpPr txBox="1"/>
          <p:nvPr/>
        </p:nvSpPr>
        <p:spPr>
          <a:xfrm>
            <a:off x="2457029" y="4166827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M0 -&gt; Adrenergic</a:t>
            </a:r>
          </a:p>
        </p:txBody>
      </p: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B4A6FD8F-E48A-4DFB-8B0A-3B38EBF77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306" y="1286310"/>
            <a:ext cx="4128449" cy="2752300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77CF513B-E95B-483B-AF4C-E4931C62C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68" y="4227409"/>
            <a:ext cx="4128449" cy="2752300"/>
          </a:xfrm>
          <a:prstGeom prst="rect">
            <a:avLst/>
          </a:prstGeo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CB285925-989D-44D6-A672-DE8116520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17" y="4195540"/>
            <a:ext cx="4128449" cy="275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4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BF2F6F-6858-4E49-81E8-2823F4BAE50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Distance CDFs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132D9-300F-4796-83D0-D6B5A58653F2}"/>
              </a:ext>
            </a:extLst>
          </p:cNvPr>
          <p:cNvSpPr txBox="1"/>
          <p:nvPr/>
        </p:nvSpPr>
        <p:spPr>
          <a:xfrm>
            <a:off x="2457030" y="1140163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Adrenergic -&gt; Macrophage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AE103-A276-4A2D-8662-EC43BA7BA5BA}"/>
              </a:ext>
            </a:extLst>
          </p:cNvPr>
          <p:cNvSpPr txBox="1"/>
          <p:nvPr/>
        </p:nvSpPr>
        <p:spPr>
          <a:xfrm>
            <a:off x="6500075" y="1140163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Adrenergic -&gt; M0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B05C6-FADB-449A-A005-57C7302CDB55}"/>
              </a:ext>
            </a:extLst>
          </p:cNvPr>
          <p:cNvSpPr txBox="1"/>
          <p:nvPr/>
        </p:nvSpPr>
        <p:spPr>
          <a:xfrm>
            <a:off x="6500075" y="4166827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A2 -&gt; M0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B103F-3325-4F4A-8F6A-A97DE0D4591E}"/>
              </a:ext>
            </a:extLst>
          </p:cNvPr>
          <p:cNvSpPr txBox="1"/>
          <p:nvPr/>
        </p:nvSpPr>
        <p:spPr>
          <a:xfrm>
            <a:off x="2457029" y="4166827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A2 -&gt; Macrophage</a:t>
            </a:r>
          </a:p>
        </p:txBody>
      </p:sp>
      <p:pic>
        <p:nvPicPr>
          <p:cNvPr id="14" name="Picture 1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FDE16C6F-45A8-4A34-8196-1B2728742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66" y="1273507"/>
            <a:ext cx="4128451" cy="2752301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80BC3EEE-137B-4323-95D8-598A621F3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92" y="1286310"/>
            <a:ext cx="4128450" cy="2752300"/>
          </a:xfrm>
          <a:prstGeom prst="rect">
            <a:avLst/>
          </a:prstGeo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DB7D7653-2AB1-4643-A8EF-CEFDF5ED5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43" y="4208343"/>
            <a:ext cx="4128449" cy="2752300"/>
          </a:xfrm>
          <a:prstGeom prst="rect">
            <a:avLst/>
          </a:prstGeom>
        </p:spPr>
      </p:pic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0A9CFB34-99EA-4075-8E96-BA0ED53E6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92" y="4208341"/>
            <a:ext cx="4128452" cy="275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5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9DE1-7104-4916-A4B9-21AC4660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Macrophage </a:t>
            </a:r>
            <a:r>
              <a:rPr lang="en-US" dirty="0" err="1"/>
              <a:t>reclustering</a:t>
            </a:r>
            <a:r>
              <a:rPr lang="en-US" dirty="0"/>
              <a:t> </a:t>
            </a:r>
          </a:p>
        </p:txBody>
      </p:sp>
      <p:pic>
        <p:nvPicPr>
          <p:cNvPr id="5" name="Picture 4" descr="Map&#10;&#10;Description automatically generated with medium confidence">
            <a:extLst>
              <a:ext uri="{FF2B5EF4-FFF2-40B4-BE49-F238E27FC236}">
                <a16:creationId xmlns:a16="http://schemas.microsoft.com/office/drawing/2014/main" id="{2BC21370-BFB9-4FC1-9848-288BC782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183" y="1571134"/>
            <a:ext cx="7058899" cy="507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3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2F40-EE31-4D3B-8A93-16B02EB1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M0 markers (identified from snRNA-seq)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BBE04AB-7EBC-4F5C-8BEC-177B691AD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368"/>
            <a:ext cx="12192000" cy="234320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83CBFBF-EDAE-4B56-9597-691BFDAAA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3792"/>
            <a:ext cx="12192000" cy="2334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9D87FC-7BC3-4D37-9DBD-423B6997820E}"/>
              </a:ext>
            </a:extLst>
          </p:cNvPr>
          <p:cNvSpPr txBox="1"/>
          <p:nvPr/>
        </p:nvSpPr>
        <p:spPr>
          <a:xfrm>
            <a:off x="3017520" y="6099048"/>
            <a:ext cx="638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Clusters 1,2,8,11,13 were selected for C0</a:t>
            </a:r>
          </a:p>
        </p:txBody>
      </p:sp>
    </p:spTree>
    <p:extLst>
      <p:ext uri="{BB962C8B-B14F-4D97-AF65-F5344CB8AC3E}">
        <p14:creationId xmlns:p14="http://schemas.microsoft.com/office/powerpoint/2010/main" val="324737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EFC1-F4DF-40CA-BC8B-C73F2C7D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Adrenergic </a:t>
            </a:r>
            <a:r>
              <a:rPr lang="en-US" dirty="0" err="1"/>
              <a:t>reclustering</a:t>
            </a:r>
            <a:endParaRPr lang="en-US" dirty="0"/>
          </a:p>
        </p:txBody>
      </p:sp>
      <p:pic>
        <p:nvPicPr>
          <p:cNvPr id="5" name="Picture 4" descr="A close-up of a stuffed animal&#10;&#10;Description automatically generated with low confidence">
            <a:extLst>
              <a:ext uri="{FF2B5EF4-FFF2-40B4-BE49-F238E27FC236}">
                <a16:creationId xmlns:a16="http://schemas.microsoft.com/office/drawing/2014/main" id="{D51E73C9-44F7-4B96-ACAB-5385BA6A7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01" y="1385397"/>
            <a:ext cx="7103503" cy="51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7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372A-8558-45B0-8A03-56566EE7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A2 markers (identified from snRNA-seq)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6CAF94B-B0B4-49F6-B203-838068B20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7885"/>
            <a:ext cx="12192000" cy="2334054"/>
          </a:xfrm>
          <a:prstGeom prst="rect">
            <a:avLst/>
          </a:prstGeom>
        </p:spPr>
      </p:pic>
      <p:pic>
        <p:nvPicPr>
          <p:cNvPr id="7" name="Picture 6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EA231518-BD78-4841-9880-287E2E9E1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7672"/>
            <a:ext cx="12192000" cy="2334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80C852-55FE-4779-B033-FD892773B04D}"/>
              </a:ext>
            </a:extLst>
          </p:cNvPr>
          <p:cNvSpPr txBox="1"/>
          <p:nvPr/>
        </p:nvSpPr>
        <p:spPr>
          <a:xfrm>
            <a:off x="3017520" y="6231265"/>
            <a:ext cx="638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Clusters 0,4,5 were selected for C2</a:t>
            </a:r>
          </a:p>
        </p:txBody>
      </p:sp>
    </p:spTree>
    <p:extLst>
      <p:ext uri="{BB962C8B-B14F-4D97-AF65-F5344CB8AC3E}">
        <p14:creationId xmlns:p14="http://schemas.microsoft.com/office/powerpoint/2010/main" val="407275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788-F6A8-4A34-BE88-4B5E3584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Subclasses in global context</a:t>
            </a:r>
          </a:p>
        </p:txBody>
      </p:sp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B241485F-7B6B-4788-8326-BCC49BE41C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9" t="8293" r="8808" b="16423"/>
          <a:stretch/>
        </p:blipFill>
        <p:spPr>
          <a:xfrm>
            <a:off x="2531327" y="1245139"/>
            <a:ext cx="6122019" cy="561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E92C-E7A0-4077-B2EB-684C5F1D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context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821FF4F-CB4F-4225-A257-2F51D731F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5" y="1590600"/>
            <a:ext cx="7813739" cy="490227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031E582-4609-439B-A747-21515E896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760" y="2261616"/>
            <a:ext cx="21621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7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68B2-C06E-439D-BDB1-42757A2C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distance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542EC89F-307E-42A1-8561-98D07A087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39" y="602166"/>
            <a:ext cx="6247061" cy="62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0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3B60-ED62-4F1B-8084-57B67981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interaction</a:t>
            </a:r>
          </a:p>
        </p:txBody>
      </p:sp>
      <p:pic>
        <p:nvPicPr>
          <p:cNvPr id="9" name="Picture 8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5F29BB2A-2A48-411C-A220-AC0676A6B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829" y="473624"/>
            <a:ext cx="6286337" cy="6295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D85901-3194-4792-A5A0-28018820F7C7}"/>
              </a:ext>
            </a:extLst>
          </p:cNvPr>
          <p:cNvSpPr txBox="1"/>
          <p:nvPr/>
        </p:nvSpPr>
        <p:spPr>
          <a:xfrm>
            <a:off x="630936" y="2542032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*Still tweaking. Because there are so many physical gaps in the tissue, I’m trying a few different parameters in this calculation</a:t>
            </a:r>
          </a:p>
        </p:txBody>
      </p:sp>
    </p:spTree>
    <p:extLst>
      <p:ext uri="{BB962C8B-B14F-4D97-AF65-F5344CB8AC3E}">
        <p14:creationId xmlns:p14="http://schemas.microsoft.com/office/powerpoint/2010/main" val="308767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113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MERSCOPE NBL subclustering of macrophage and adrenergic</vt:lpstr>
      <vt:lpstr>Macrophage reclustering </vt:lpstr>
      <vt:lpstr>Best M0 markers (identified from snRNA-seq)</vt:lpstr>
      <vt:lpstr>Adrenergic reclustering</vt:lpstr>
      <vt:lpstr>Best A2 markers (identified from snRNA-seq)</vt:lpstr>
      <vt:lpstr>Subclasses in global context</vt:lpstr>
      <vt:lpstr>Spatial context</vt:lpstr>
      <vt:lpstr>Spatial distance</vt:lpstr>
      <vt:lpstr>Spatial interaction</vt:lpstr>
      <vt:lpstr>Distance CDFs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David</dc:creator>
  <cp:lastModifiedBy>Smith, David</cp:lastModifiedBy>
  <cp:revision>8</cp:revision>
  <dcterms:created xsi:type="dcterms:W3CDTF">2022-10-27T15:07:31Z</dcterms:created>
  <dcterms:modified xsi:type="dcterms:W3CDTF">2022-10-27T16:30:40Z</dcterms:modified>
</cp:coreProperties>
</file>