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3"/>
  </p:notesMasterIdLst>
  <p:handoutMasterIdLst>
    <p:handoutMasterId r:id="rId34"/>
  </p:handoutMasterIdLst>
  <p:sldIdLst>
    <p:sldId id="282" r:id="rId5"/>
    <p:sldId id="283" r:id="rId6"/>
    <p:sldId id="284" r:id="rId7"/>
    <p:sldId id="290" r:id="rId8"/>
    <p:sldId id="309" r:id="rId9"/>
    <p:sldId id="285" r:id="rId10"/>
    <p:sldId id="286" r:id="rId11"/>
    <p:sldId id="287" r:id="rId12"/>
    <p:sldId id="291" r:id="rId13"/>
    <p:sldId id="292" r:id="rId14"/>
    <p:sldId id="293" r:id="rId15"/>
    <p:sldId id="294" r:id="rId16"/>
    <p:sldId id="295" r:id="rId17"/>
    <p:sldId id="296" r:id="rId18"/>
    <p:sldId id="297" r:id="rId19"/>
    <p:sldId id="298" r:id="rId20"/>
    <p:sldId id="300" r:id="rId21"/>
    <p:sldId id="301" r:id="rId22"/>
    <p:sldId id="299" r:id="rId23"/>
    <p:sldId id="302" r:id="rId24"/>
    <p:sldId id="304" r:id="rId25"/>
    <p:sldId id="303" r:id="rId26"/>
    <p:sldId id="305" r:id="rId27"/>
    <p:sldId id="310" r:id="rId28"/>
    <p:sldId id="307" r:id="rId29"/>
    <p:sldId id="306" r:id="rId30"/>
    <p:sldId id="308"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74" autoAdjust="0"/>
  </p:normalViewPr>
  <p:slideViewPr>
    <p:cSldViewPr snapToGrid="0">
      <p:cViewPr varScale="1">
        <p:scale>
          <a:sx n="86" d="100"/>
          <a:sy n="86" d="100"/>
        </p:scale>
        <p:origin x="562"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DBAF32-C816-40CD-B5D4-E6B775A419A7}"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5B0D544-D65F-4CDF-ABB8-A2BDAF3983DC}">
      <dgm:prSet/>
      <dgm:spPr/>
      <dgm:t>
        <a:bodyPr/>
        <a:lstStyle/>
        <a:p>
          <a:pPr>
            <a:lnSpc>
              <a:spcPct val="100000"/>
            </a:lnSpc>
            <a:defRPr b="1"/>
          </a:pPr>
          <a:r>
            <a:rPr lang="en-GB" dirty="0">
              <a:latin typeface="Segoe UI" panose="020B0502040204020203" pitchFamily="34" charset="0"/>
              <a:cs typeface="Segoe UI" panose="020B0502040204020203" pitchFamily="34" charset="0"/>
            </a:rPr>
            <a:t>Objective</a:t>
          </a:r>
          <a:endParaRPr lang="en-US" dirty="0">
            <a:latin typeface="Segoe UI" panose="020B0502040204020203" pitchFamily="34" charset="0"/>
            <a:cs typeface="Segoe UI" panose="020B0502040204020203" pitchFamily="34" charset="0"/>
          </a:endParaRPr>
        </a:p>
      </dgm:t>
    </dgm:pt>
    <dgm:pt modelId="{1D03AEC7-2F01-4F80-9AAE-E3A2EA86502F}" type="parTrans" cxnId="{48CA85A1-8FC9-4BFB-A27A-A74787CB7E93}">
      <dgm:prSet/>
      <dgm:spPr/>
      <dgm:t>
        <a:bodyPr/>
        <a:lstStyle/>
        <a:p>
          <a:endParaRPr lang="en-US"/>
        </a:p>
      </dgm:t>
    </dgm:pt>
    <dgm:pt modelId="{CE7055EE-862E-492F-AF08-8878C8DC097B}" type="sibTrans" cxnId="{48CA85A1-8FC9-4BFB-A27A-A74787CB7E93}">
      <dgm:prSet/>
      <dgm:spPr/>
      <dgm:t>
        <a:bodyPr/>
        <a:lstStyle/>
        <a:p>
          <a:endParaRPr lang="en-US"/>
        </a:p>
      </dgm:t>
    </dgm:pt>
    <dgm:pt modelId="{588DDFA8-CB9F-4D95-BDB0-E28A77F47699}">
      <dgm:prSet/>
      <dgm:spPr/>
      <dgm:t>
        <a:bodyPr/>
        <a:lstStyle/>
        <a:p>
          <a:pPr>
            <a:lnSpc>
              <a:spcPct val="100000"/>
            </a:lnSpc>
          </a:pPr>
          <a:r>
            <a:rPr lang="en-GB" dirty="0">
              <a:latin typeface="Segoe UI" panose="020B0502040204020203" pitchFamily="34" charset="0"/>
              <a:ea typeface="Segoe UI Black" panose="020B0A02040204020203" pitchFamily="34" charset="0"/>
              <a:cs typeface="Segoe UI" panose="020B0502040204020203" pitchFamily="34" charset="0"/>
            </a:rPr>
            <a:t>Identify customer segments based on the overall buying behaviour of the client</a:t>
          </a:r>
          <a:endParaRPr lang="en-US" dirty="0">
            <a:latin typeface="Segoe UI" panose="020B0502040204020203" pitchFamily="34" charset="0"/>
            <a:ea typeface="Segoe UI Black" panose="020B0A02040204020203" pitchFamily="34" charset="0"/>
            <a:cs typeface="Segoe UI" panose="020B0502040204020203" pitchFamily="34" charset="0"/>
          </a:endParaRPr>
        </a:p>
      </dgm:t>
    </dgm:pt>
    <dgm:pt modelId="{77C7F95F-A7DF-42B2-99B9-E5E0A23AC52F}" type="parTrans" cxnId="{78B6B812-8FFE-441C-8D91-3AC44A279CE9}">
      <dgm:prSet/>
      <dgm:spPr/>
      <dgm:t>
        <a:bodyPr/>
        <a:lstStyle/>
        <a:p>
          <a:endParaRPr lang="en-US"/>
        </a:p>
      </dgm:t>
    </dgm:pt>
    <dgm:pt modelId="{5CBA92A3-2E9E-4528-B4B7-595354F275BD}" type="sibTrans" cxnId="{78B6B812-8FFE-441C-8D91-3AC44A279CE9}">
      <dgm:prSet/>
      <dgm:spPr/>
      <dgm:t>
        <a:bodyPr/>
        <a:lstStyle/>
        <a:p>
          <a:endParaRPr lang="en-US"/>
        </a:p>
      </dgm:t>
    </dgm:pt>
    <dgm:pt modelId="{8DAF401C-0330-42B5-A0A1-343CCD6D5285}">
      <dgm:prSet/>
      <dgm:spPr/>
      <dgm:t>
        <a:bodyPr/>
        <a:lstStyle/>
        <a:p>
          <a:pPr>
            <a:lnSpc>
              <a:spcPct val="100000"/>
            </a:lnSpc>
            <a:defRPr b="1"/>
          </a:pPr>
          <a:r>
            <a:rPr lang="en-GB" dirty="0">
              <a:latin typeface="Segoe UI" panose="020B0502040204020203" pitchFamily="34" charset="0"/>
              <a:cs typeface="Segoe UI" panose="020B0502040204020203" pitchFamily="34" charset="0"/>
            </a:rPr>
            <a:t>Dataset</a:t>
          </a:r>
          <a:endParaRPr lang="en-US" dirty="0">
            <a:latin typeface="Segoe UI" panose="020B0502040204020203" pitchFamily="34" charset="0"/>
            <a:cs typeface="Segoe UI" panose="020B0502040204020203" pitchFamily="34" charset="0"/>
          </a:endParaRPr>
        </a:p>
      </dgm:t>
    </dgm:pt>
    <dgm:pt modelId="{376ED6EC-59BC-4024-9CB8-B371D56418F7}" type="parTrans" cxnId="{A8D853AC-95FB-42AD-B0C1-B2CF05922B78}">
      <dgm:prSet/>
      <dgm:spPr/>
      <dgm:t>
        <a:bodyPr/>
        <a:lstStyle/>
        <a:p>
          <a:endParaRPr lang="en-US"/>
        </a:p>
      </dgm:t>
    </dgm:pt>
    <dgm:pt modelId="{00DA337F-2372-4DD9-8497-D353FE6EFF8B}" type="sibTrans" cxnId="{A8D853AC-95FB-42AD-B0C1-B2CF05922B78}">
      <dgm:prSet/>
      <dgm:spPr/>
      <dgm:t>
        <a:bodyPr/>
        <a:lstStyle/>
        <a:p>
          <a:endParaRPr lang="en-US"/>
        </a:p>
      </dgm:t>
    </dgm:pt>
    <dgm:pt modelId="{15B939B2-76B2-454D-AF97-2AE6F36C4EFE}">
      <dgm:prSet/>
      <dgm:spPr/>
      <dgm:t>
        <a:bodyPr/>
        <a:lstStyle/>
        <a:p>
          <a:pPr>
            <a:lnSpc>
              <a:spcPct val="100000"/>
            </a:lnSpc>
          </a:pPr>
          <a:r>
            <a:rPr lang="en-US" dirty="0">
              <a:latin typeface="Segoe UI" panose="020B0502040204020203" pitchFamily="34" charset="0"/>
              <a:cs typeface="Segoe UI" panose="020B0502040204020203" pitchFamily="34" charset="0"/>
            </a:rPr>
            <a:t>Online E-Commerce Business Data Set</a:t>
          </a:r>
        </a:p>
      </dgm:t>
    </dgm:pt>
    <dgm:pt modelId="{30170973-A3B2-4C7F-920A-2D5761490FF8}" type="parTrans" cxnId="{EE08FD0C-C6CA-45FE-A58D-D8E547C64FB7}">
      <dgm:prSet/>
      <dgm:spPr/>
      <dgm:t>
        <a:bodyPr/>
        <a:lstStyle/>
        <a:p>
          <a:endParaRPr lang="en-US"/>
        </a:p>
      </dgm:t>
    </dgm:pt>
    <dgm:pt modelId="{94EADF63-270D-4CE4-A6E0-01A87CF5160C}" type="sibTrans" cxnId="{EE08FD0C-C6CA-45FE-A58D-D8E547C64FB7}">
      <dgm:prSet/>
      <dgm:spPr/>
      <dgm:t>
        <a:bodyPr/>
        <a:lstStyle/>
        <a:p>
          <a:endParaRPr lang="en-US"/>
        </a:p>
      </dgm:t>
    </dgm:pt>
    <dgm:pt modelId="{DEAADFE6-7B67-4CF5-A39D-54A30D30F165}">
      <dgm:prSet/>
      <dgm:spPr/>
      <dgm:t>
        <a:bodyPr/>
        <a:lstStyle/>
        <a:p>
          <a:pPr>
            <a:lnSpc>
              <a:spcPct val="100000"/>
            </a:lnSpc>
            <a:defRPr b="1"/>
          </a:pPr>
          <a:r>
            <a:rPr lang="en-GB" dirty="0">
              <a:latin typeface="Segoe UI" panose="020B0502040204020203" pitchFamily="34" charset="0"/>
              <a:cs typeface="Segoe UI" panose="020B0502040204020203" pitchFamily="34" charset="0"/>
            </a:rPr>
            <a:t>Outcome</a:t>
          </a:r>
          <a:endParaRPr lang="en-US" dirty="0">
            <a:latin typeface="Segoe UI" panose="020B0502040204020203" pitchFamily="34" charset="0"/>
            <a:cs typeface="Segoe UI" panose="020B0502040204020203" pitchFamily="34" charset="0"/>
          </a:endParaRPr>
        </a:p>
      </dgm:t>
    </dgm:pt>
    <dgm:pt modelId="{3B87F913-95F7-49C4-BA41-F5256819227A}" type="parTrans" cxnId="{715594E5-8E06-481A-B44F-08958EF228F0}">
      <dgm:prSet/>
      <dgm:spPr/>
      <dgm:t>
        <a:bodyPr/>
        <a:lstStyle/>
        <a:p>
          <a:endParaRPr lang="en-US"/>
        </a:p>
      </dgm:t>
    </dgm:pt>
    <dgm:pt modelId="{72B3F6DE-182E-4F8E-912B-2BE605F7211E}" type="sibTrans" cxnId="{715594E5-8E06-481A-B44F-08958EF228F0}">
      <dgm:prSet/>
      <dgm:spPr/>
      <dgm:t>
        <a:bodyPr/>
        <a:lstStyle/>
        <a:p>
          <a:endParaRPr lang="en-US"/>
        </a:p>
      </dgm:t>
    </dgm:pt>
    <dgm:pt modelId="{82226185-E47D-4670-98C2-83869B910F3B}">
      <dgm:prSet/>
      <dgm:spPr/>
      <dgm:t>
        <a:bodyPr/>
        <a:lstStyle/>
        <a:p>
          <a:pPr>
            <a:lnSpc>
              <a:spcPct val="100000"/>
            </a:lnSpc>
          </a:pPr>
          <a:r>
            <a:rPr lang="en-GB" dirty="0">
              <a:latin typeface="Segoe UI" panose="020B0502040204020203" pitchFamily="34" charset="0"/>
              <a:cs typeface="Segoe UI" panose="020B0502040204020203" pitchFamily="34" charset="0"/>
            </a:rPr>
            <a:t>Create an unsupervised model that generates the optimum number of segments for the customer base</a:t>
          </a:r>
          <a:endParaRPr lang="en-US" dirty="0">
            <a:latin typeface="Segoe UI" panose="020B0502040204020203" pitchFamily="34" charset="0"/>
            <a:cs typeface="Segoe UI" panose="020B0502040204020203" pitchFamily="34" charset="0"/>
          </a:endParaRPr>
        </a:p>
      </dgm:t>
    </dgm:pt>
    <dgm:pt modelId="{A2252F79-38D5-4AC3-BF6D-C73AE4DD9F6C}" type="parTrans" cxnId="{E36C380D-B96D-4F5C-85FC-77DC05C2D0A4}">
      <dgm:prSet/>
      <dgm:spPr/>
      <dgm:t>
        <a:bodyPr/>
        <a:lstStyle/>
        <a:p>
          <a:endParaRPr lang="en-US"/>
        </a:p>
      </dgm:t>
    </dgm:pt>
    <dgm:pt modelId="{C1CB42F9-5863-4161-9227-D00FDC9120C6}" type="sibTrans" cxnId="{E36C380D-B96D-4F5C-85FC-77DC05C2D0A4}">
      <dgm:prSet/>
      <dgm:spPr/>
      <dgm:t>
        <a:bodyPr/>
        <a:lstStyle/>
        <a:p>
          <a:endParaRPr lang="en-US"/>
        </a:p>
      </dgm:t>
    </dgm:pt>
    <dgm:pt modelId="{7AB6B1DE-F7DB-4DE6-B051-A41DF5697A8C}">
      <dgm:prSet/>
      <dgm:spPr/>
      <dgm:t>
        <a:bodyPr/>
        <a:lstStyle/>
        <a:p>
          <a:pPr>
            <a:lnSpc>
              <a:spcPct val="100000"/>
            </a:lnSpc>
            <a:defRPr b="1"/>
          </a:pPr>
          <a:r>
            <a:rPr lang="en-GB" dirty="0">
              <a:latin typeface="Segoe UI" panose="020B0502040204020203" pitchFamily="34" charset="0"/>
              <a:cs typeface="Segoe UI" panose="020B0502040204020203" pitchFamily="34" charset="0"/>
            </a:rPr>
            <a:t>Success Criteria</a:t>
          </a:r>
          <a:endParaRPr lang="en-US" dirty="0">
            <a:latin typeface="Segoe UI" panose="020B0502040204020203" pitchFamily="34" charset="0"/>
            <a:cs typeface="Segoe UI" panose="020B0502040204020203" pitchFamily="34" charset="0"/>
          </a:endParaRPr>
        </a:p>
      </dgm:t>
    </dgm:pt>
    <dgm:pt modelId="{CEB76024-8514-4E77-AFA5-A745FDDA4A21}" type="parTrans" cxnId="{5F87718B-A1B0-4692-BB62-B13B7FB50ECC}">
      <dgm:prSet/>
      <dgm:spPr/>
      <dgm:t>
        <a:bodyPr/>
        <a:lstStyle/>
        <a:p>
          <a:endParaRPr lang="en-US"/>
        </a:p>
      </dgm:t>
    </dgm:pt>
    <dgm:pt modelId="{0B43E9C7-C3B1-4E5F-B16F-9BF1C0A2A398}" type="sibTrans" cxnId="{5F87718B-A1B0-4692-BB62-B13B7FB50ECC}">
      <dgm:prSet/>
      <dgm:spPr/>
      <dgm:t>
        <a:bodyPr/>
        <a:lstStyle/>
        <a:p>
          <a:endParaRPr lang="en-US"/>
        </a:p>
      </dgm:t>
    </dgm:pt>
    <dgm:pt modelId="{4ECA71E5-A1CB-41D9-A73B-77DFE910F823}">
      <dgm:prSet/>
      <dgm:spPr/>
      <dgm:t>
        <a:bodyPr/>
        <a:lstStyle/>
        <a:p>
          <a:pPr>
            <a:lnSpc>
              <a:spcPct val="100000"/>
            </a:lnSpc>
          </a:pPr>
          <a:r>
            <a:rPr lang="en-GB" dirty="0">
              <a:latin typeface="Segoe UI" panose="020B0502040204020203" pitchFamily="34" charset="0"/>
              <a:cs typeface="Segoe UI" panose="020B0502040204020203" pitchFamily="34" charset="0"/>
            </a:rPr>
            <a:t>Segments generated can be interpreted and transposed into business actions</a:t>
          </a:r>
          <a:endParaRPr lang="en-US" dirty="0">
            <a:latin typeface="Segoe UI" panose="020B0502040204020203" pitchFamily="34" charset="0"/>
            <a:cs typeface="Segoe UI" panose="020B0502040204020203" pitchFamily="34" charset="0"/>
          </a:endParaRPr>
        </a:p>
      </dgm:t>
    </dgm:pt>
    <dgm:pt modelId="{FC24FD22-2F18-4480-BB25-6907A88DDF10}" type="parTrans" cxnId="{9C28A8D9-F53B-4E7F-9050-0F19FEBCE956}">
      <dgm:prSet/>
      <dgm:spPr/>
      <dgm:t>
        <a:bodyPr/>
        <a:lstStyle/>
        <a:p>
          <a:endParaRPr lang="en-US"/>
        </a:p>
      </dgm:t>
    </dgm:pt>
    <dgm:pt modelId="{E6B78F56-179D-4660-AC41-E044F4AAFBAF}" type="sibTrans" cxnId="{9C28A8D9-F53B-4E7F-9050-0F19FEBCE956}">
      <dgm:prSet/>
      <dgm:spPr/>
      <dgm:t>
        <a:bodyPr/>
        <a:lstStyle/>
        <a:p>
          <a:endParaRPr lang="en-US"/>
        </a:p>
      </dgm:t>
    </dgm:pt>
    <dgm:pt modelId="{5C137CF7-A041-49F3-BA4F-5C06350EF7C1}" type="pres">
      <dgm:prSet presAssocID="{8FDBAF32-C816-40CD-B5D4-E6B775A419A7}" presName="root" presStyleCnt="0">
        <dgm:presLayoutVars>
          <dgm:dir/>
          <dgm:resizeHandles val="exact"/>
        </dgm:presLayoutVars>
      </dgm:prSet>
      <dgm:spPr/>
    </dgm:pt>
    <dgm:pt modelId="{0F3D1F55-5DDC-456B-B662-E6B473ED4072}" type="pres">
      <dgm:prSet presAssocID="{95B0D544-D65F-4CDF-ABB8-A2BDAF3983DC}" presName="compNode" presStyleCnt="0"/>
      <dgm:spPr/>
    </dgm:pt>
    <dgm:pt modelId="{C1D868CF-A171-4C12-9BE1-F7CA9C0BD047}" type="pres">
      <dgm:prSet presAssocID="{95B0D544-D65F-4CDF-ABB8-A2BDAF3983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CC30E877-BA2A-49C0-9624-43ADC72B63DB}" type="pres">
      <dgm:prSet presAssocID="{95B0D544-D65F-4CDF-ABB8-A2BDAF3983DC}" presName="iconSpace" presStyleCnt="0"/>
      <dgm:spPr/>
    </dgm:pt>
    <dgm:pt modelId="{CDA6A0A0-0FCB-4B56-BBA5-1ADDD4FEBF1D}" type="pres">
      <dgm:prSet presAssocID="{95B0D544-D65F-4CDF-ABB8-A2BDAF3983DC}" presName="parTx" presStyleLbl="revTx" presStyleIdx="0" presStyleCnt="8">
        <dgm:presLayoutVars>
          <dgm:chMax val="0"/>
          <dgm:chPref val="0"/>
        </dgm:presLayoutVars>
      </dgm:prSet>
      <dgm:spPr/>
    </dgm:pt>
    <dgm:pt modelId="{BA2B75FC-8A86-4718-8FC8-14740816BDBF}" type="pres">
      <dgm:prSet presAssocID="{95B0D544-D65F-4CDF-ABB8-A2BDAF3983DC}" presName="txSpace" presStyleCnt="0"/>
      <dgm:spPr/>
    </dgm:pt>
    <dgm:pt modelId="{68BE88A2-C928-44AE-8DDF-F3A5AA0C4FBA}" type="pres">
      <dgm:prSet presAssocID="{95B0D544-D65F-4CDF-ABB8-A2BDAF3983DC}" presName="desTx" presStyleLbl="revTx" presStyleIdx="1" presStyleCnt="8">
        <dgm:presLayoutVars/>
      </dgm:prSet>
      <dgm:spPr/>
    </dgm:pt>
    <dgm:pt modelId="{70E04622-462C-4DD0-A176-761825C00A9F}" type="pres">
      <dgm:prSet presAssocID="{CE7055EE-862E-492F-AF08-8878C8DC097B}" presName="sibTrans" presStyleCnt="0"/>
      <dgm:spPr/>
    </dgm:pt>
    <dgm:pt modelId="{E57CF846-2015-494F-8B93-3453D7F260B5}" type="pres">
      <dgm:prSet presAssocID="{8DAF401C-0330-42B5-A0A1-343CCD6D5285}" presName="compNode" presStyleCnt="0"/>
      <dgm:spPr/>
    </dgm:pt>
    <dgm:pt modelId="{3843A3CF-DF60-4595-85EA-383021BD84FF}" type="pres">
      <dgm:prSet presAssocID="{8DAF401C-0330-42B5-A0A1-343CCD6D528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1A50B86-A6B4-4A89-96BB-7844CA8AEAAE}" type="pres">
      <dgm:prSet presAssocID="{8DAF401C-0330-42B5-A0A1-343CCD6D5285}" presName="iconSpace" presStyleCnt="0"/>
      <dgm:spPr/>
    </dgm:pt>
    <dgm:pt modelId="{27DB357F-33C7-4EF3-AEB0-B48B2C10D881}" type="pres">
      <dgm:prSet presAssocID="{8DAF401C-0330-42B5-A0A1-343CCD6D5285}" presName="parTx" presStyleLbl="revTx" presStyleIdx="2" presStyleCnt="8">
        <dgm:presLayoutVars>
          <dgm:chMax val="0"/>
          <dgm:chPref val="0"/>
        </dgm:presLayoutVars>
      </dgm:prSet>
      <dgm:spPr/>
    </dgm:pt>
    <dgm:pt modelId="{9ED96C6C-D46B-4B98-9878-A3A7A5D237A4}" type="pres">
      <dgm:prSet presAssocID="{8DAF401C-0330-42B5-A0A1-343CCD6D5285}" presName="txSpace" presStyleCnt="0"/>
      <dgm:spPr/>
    </dgm:pt>
    <dgm:pt modelId="{5930B1C6-77D8-403D-97AE-E8CC319182C1}" type="pres">
      <dgm:prSet presAssocID="{8DAF401C-0330-42B5-A0A1-343CCD6D5285}" presName="desTx" presStyleLbl="revTx" presStyleIdx="3" presStyleCnt="8">
        <dgm:presLayoutVars/>
      </dgm:prSet>
      <dgm:spPr/>
    </dgm:pt>
    <dgm:pt modelId="{6CFC2A10-8458-41EE-8FAA-3B77B52363DF}" type="pres">
      <dgm:prSet presAssocID="{00DA337F-2372-4DD9-8497-D353FE6EFF8B}" presName="sibTrans" presStyleCnt="0"/>
      <dgm:spPr/>
    </dgm:pt>
    <dgm:pt modelId="{24281A6E-362C-4FE4-8229-A530317017C7}" type="pres">
      <dgm:prSet presAssocID="{DEAADFE6-7B67-4CF5-A39D-54A30D30F165}" presName="compNode" presStyleCnt="0"/>
      <dgm:spPr/>
    </dgm:pt>
    <dgm:pt modelId="{76CA2259-065F-4CDD-90EE-079562177918}" type="pres">
      <dgm:prSet presAssocID="{DEAADFE6-7B67-4CF5-A39D-54A30D30F1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65BCF2E8-E8ED-4D7F-8503-AB0612CF3C05}" type="pres">
      <dgm:prSet presAssocID="{DEAADFE6-7B67-4CF5-A39D-54A30D30F165}" presName="iconSpace" presStyleCnt="0"/>
      <dgm:spPr/>
    </dgm:pt>
    <dgm:pt modelId="{05B5ED57-09F6-497D-980D-05DB074AE2F2}" type="pres">
      <dgm:prSet presAssocID="{DEAADFE6-7B67-4CF5-A39D-54A30D30F165}" presName="parTx" presStyleLbl="revTx" presStyleIdx="4" presStyleCnt="8">
        <dgm:presLayoutVars>
          <dgm:chMax val="0"/>
          <dgm:chPref val="0"/>
        </dgm:presLayoutVars>
      </dgm:prSet>
      <dgm:spPr/>
    </dgm:pt>
    <dgm:pt modelId="{49801029-5A4D-4885-8F6C-317938D84C68}" type="pres">
      <dgm:prSet presAssocID="{DEAADFE6-7B67-4CF5-A39D-54A30D30F165}" presName="txSpace" presStyleCnt="0"/>
      <dgm:spPr/>
    </dgm:pt>
    <dgm:pt modelId="{96F4EE6A-5FA9-42C6-A872-AE7DACB1E0F3}" type="pres">
      <dgm:prSet presAssocID="{DEAADFE6-7B67-4CF5-A39D-54A30D30F165}" presName="desTx" presStyleLbl="revTx" presStyleIdx="5" presStyleCnt="8">
        <dgm:presLayoutVars/>
      </dgm:prSet>
      <dgm:spPr/>
    </dgm:pt>
    <dgm:pt modelId="{F71387AA-9346-425D-A37E-29A199610D88}" type="pres">
      <dgm:prSet presAssocID="{72B3F6DE-182E-4F8E-912B-2BE605F7211E}" presName="sibTrans" presStyleCnt="0"/>
      <dgm:spPr/>
    </dgm:pt>
    <dgm:pt modelId="{4973FD6A-D6D6-45E9-95B0-4BD237032D44}" type="pres">
      <dgm:prSet presAssocID="{7AB6B1DE-F7DB-4DE6-B051-A41DF5697A8C}" presName="compNode" presStyleCnt="0"/>
      <dgm:spPr/>
    </dgm:pt>
    <dgm:pt modelId="{B9382945-CB99-4AF3-91E7-034D7C269525}" type="pres">
      <dgm:prSet presAssocID="{7AB6B1DE-F7DB-4DE6-B051-A41DF5697A8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0B019A56-3B35-4A3F-BD9F-4C270686E284}" type="pres">
      <dgm:prSet presAssocID="{7AB6B1DE-F7DB-4DE6-B051-A41DF5697A8C}" presName="iconSpace" presStyleCnt="0"/>
      <dgm:spPr/>
    </dgm:pt>
    <dgm:pt modelId="{6A8E4D97-7624-4D2B-86CA-760BB9219CAE}" type="pres">
      <dgm:prSet presAssocID="{7AB6B1DE-F7DB-4DE6-B051-A41DF5697A8C}" presName="parTx" presStyleLbl="revTx" presStyleIdx="6" presStyleCnt="8">
        <dgm:presLayoutVars>
          <dgm:chMax val="0"/>
          <dgm:chPref val="0"/>
        </dgm:presLayoutVars>
      </dgm:prSet>
      <dgm:spPr/>
    </dgm:pt>
    <dgm:pt modelId="{C598882A-231D-4876-B983-EACA079ADAD2}" type="pres">
      <dgm:prSet presAssocID="{7AB6B1DE-F7DB-4DE6-B051-A41DF5697A8C}" presName="txSpace" presStyleCnt="0"/>
      <dgm:spPr/>
    </dgm:pt>
    <dgm:pt modelId="{BAC241D8-7D24-48D7-B702-F56BDA30D6D9}" type="pres">
      <dgm:prSet presAssocID="{7AB6B1DE-F7DB-4DE6-B051-A41DF5697A8C}" presName="desTx" presStyleLbl="revTx" presStyleIdx="7" presStyleCnt="8">
        <dgm:presLayoutVars/>
      </dgm:prSet>
      <dgm:spPr/>
    </dgm:pt>
  </dgm:ptLst>
  <dgm:cxnLst>
    <dgm:cxn modelId="{EE08FD0C-C6CA-45FE-A58D-D8E547C64FB7}" srcId="{8DAF401C-0330-42B5-A0A1-343CCD6D5285}" destId="{15B939B2-76B2-454D-AF97-2AE6F36C4EFE}" srcOrd="0" destOrd="0" parTransId="{30170973-A3B2-4C7F-920A-2D5761490FF8}" sibTransId="{94EADF63-270D-4CE4-A6E0-01A87CF5160C}"/>
    <dgm:cxn modelId="{E36C380D-B96D-4F5C-85FC-77DC05C2D0A4}" srcId="{DEAADFE6-7B67-4CF5-A39D-54A30D30F165}" destId="{82226185-E47D-4670-98C2-83869B910F3B}" srcOrd="0" destOrd="0" parTransId="{A2252F79-38D5-4AC3-BF6D-C73AE4DD9F6C}" sibTransId="{C1CB42F9-5863-4161-9227-D00FDC9120C6}"/>
    <dgm:cxn modelId="{78B6B812-8FFE-441C-8D91-3AC44A279CE9}" srcId="{95B0D544-D65F-4CDF-ABB8-A2BDAF3983DC}" destId="{588DDFA8-CB9F-4D95-BDB0-E28A77F47699}" srcOrd="0" destOrd="0" parTransId="{77C7F95F-A7DF-42B2-99B9-E5E0A23AC52F}" sibTransId="{5CBA92A3-2E9E-4528-B4B7-595354F275BD}"/>
    <dgm:cxn modelId="{4C611D2C-01F4-4DD4-AD1D-434E1282D1F1}" type="presOf" srcId="{15B939B2-76B2-454D-AF97-2AE6F36C4EFE}" destId="{5930B1C6-77D8-403D-97AE-E8CC319182C1}" srcOrd="0" destOrd="0" presId="urn:microsoft.com/office/officeart/2018/2/layout/IconLabelDescriptionList"/>
    <dgm:cxn modelId="{0A06C832-040B-4A90-BB41-DEEEB65077D1}" type="presOf" srcId="{8DAF401C-0330-42B5-A0A1-343CCD6D5285}" destId="{27DB357F-33C7-4EF3-AEB0-B48B2C10D881}" srcOrd="0" destOrd="0" presId="urn:microsoft.com/office/officeart/2018/2/layout/IconLabelDescriptionList"/>
    <dgm:cxn modelId="{23F94B3A-BB6B-43D1-A649-27D80562EE7C}" type="presOf" srcId="{8FDBAF32-C816-40CD-B5D4-E6B775A419A7}" destId="{5C137CF7-A041-49F3-BA4F-5C06350EF7C1}" srcOrd="0" destOrd="0" presId="urn:microsoft.com/office/officeart/2018/2/layout/IconLabelDescriptionList"/>
    <dgm:cxn modelId="{70A96869-36CE-4AF4-9FDF-827E76607C74}" type="presOf" srcId="{82226185-E47D-4670-98C2-83869B910F3B}" destId="{96F4EE6A-5FA9-42C6-A872-AE7DACB1E0F3}" srcOrd="0" destOrd="0" presId="urn:microsoft.com/office/officeart/2018/2/layout/IconLabelDescriptionList"/>
    <dgm:cxn modelId="{5F87718B-A1B0-4692-BB62-B13B7FB50ECC}" srcId="{8FDBAF32-C816-40CD-B5D4-E6B775A419A7}" destId="{7AB6B1DE-F7DB-4DE6-B051-A41DF5697A8C}" srcOrd="3" destOrd="0" parTransId="{CEB76024-8514-4E77-AFA5-A745FDDA4A21}" sibTransId="{0B43E9C7-C3B1-4E5F-B16F-9BF1C0A2A398}"/>
    <dgm:cxn modelId="{48CA85A1-8FC9-4BFB-A27A-A74787CB7E93}" srcId="{8FDBAF32-C816-40CD-B5D4-E6B775A419A7}" destId="{95B0D544-D65F-4CDF-ABB8-A2BDAF3983DC}" srcOrd="0" destOrd="0" parTransId="{1D03AEC7-2F01-4F80-9AAE-E3A2EA86502F}" sibTransId="{CE7055EE-862E-492F-AF08-8878C8DC097B}"/>
    <dgm:cxn modelId="{FC30D1AA-55BD-448B-A5F2-3A781BAC6581}" type="presOf" srcId="{4ECA71E5-A1CB-41D9-A73B-77DFE910F823}" destId="{BAC241D8-7D24-48D7-B702-F56BDA30D6D9}" srcOrd="0" destOrd="0" presId="urn:microsoft.com/office/officeart/2018/2/layout/IconLabelDescriptionList"/>
    <dgm:cxn modelId="{A8D853AC-95FB-42AD-B0C1-B2CF05922B78}" srcId="{8FDBAF32-C816-40CD-B5D4-E6B775A419A7}" destId="{8DAF401C-0330-42B5-A0A1-343CCD6D5285}" srcOrd="1" destOrd="0" parTransId="{376ED6EC-59BC-4024-9CB8-B371D56418F7}" sibTransId="{00DA337F-2372-4DD9-8497-D353FE6EFF8B}"/>
    <dgm:cxn modelId="{9AEC81B9-F686-40FC-A19B-245E9DC7EB69}" type="presOf" srcId="{95B0D544-D65F-4CDF-ABB8-A2BDAF3983DC}" destId="{CDA6A0A0-0FCB-4B56-BBA5-1ADDD4FEBF1D}" srcOrd="0" destOrd="0" presId="urn:microsoft.com/office/officeart/2018/2/layout/IconLabelDescriptionList"/>
    <dgm:cxn modelId="{9C28A8D9-F53B-4E7F-9050-0F19FEBCE956}" srcId="{7AB6B1DE-F7DB-4DE6-B051-A41DF5697A8C}" destId="{4ECA71E5-A1CB-41D9-A73B-77DFE910F823}" srcOrd="0" destOrd="0" parTransId="{FC24FD22-2F18-4480-BB25-6907A88DDF10}" sibTransId="{E6B78F56-179D-4660-AC41-E044F4AAFBAF}"/>
    <dgm:cxn modelId="{D04FB1E1-C07E-4574-9E0A-9E1F5DC2271B}" type="presOf" srcId="{7AB6B1DE-F7DB-4DE6-B051-A41DF5697A8C}" destId="{6A8E4D97-7624-4D2B-86CA-760BB9219CAE}" srcOrd="0" destOrd="0" presId="urn:microsoft.com/office/officeart/2018/2/layout/IconLabelDescriptionList"/>
    <dgm:cxn modelId="{715594E5-8E06-481A-B44F-08958EF228F0}" srcId="{8FDBAF32-C816-40CD-B5D4-E6B775A419A7}" destId="{DEAADFE6-7B67-4CF5-A39D-54A30D30F165}" srcOrd="2" destOrd="0" parTransId="{3B87F913-95F7-49C4-BA41-F5256819227A}" sibTransId="{72B3F6DE-182E-4F8E-912B-2BE605F7211E}"/>
    <dgm:cxn modelId="{C1BB48E8-A16C-4B90-AC91-7E4504343877}" type="presOf" srcId="{DEAADFE6-7B67-4CF5-A39D-54A30D30F165}" destId="{05B5ED57-09F6-497D-980D-05DB074AE2F2}" srcOrd="0" destOrd="0" presId="urn:microsoft.com/office/officeart/2018/2/layout/IconLabelDescriptionList"/>
    <dgm:cxn modelId="{77FF73FB-6C6A-4A55-82D8-57C99779421D}" type="presOf" srcId="{588DDFA8-CB9F-4D95-BDB0-E28A77F47699}" destId="{68BE88A2-C928-44AE-8DDF-F3A5AA0C4FBA}" srcOrd="0" destOrd="0" presId="urn:microsoft.com/office/officeart/2018/2/layout/IconLabelDescriptionList"/>
    <dgm:cxn modelId="{31AF102D-7773-4180-80B9-FE73E6DD7D23}" type="presParOf" srcId="{5C137CF7-A041-49F3-BA4F-5C06350EF7C1}" destId="{0F3D1F55-5DDC-456B-B662-E6B473ED4072}" srcOrd="0" destOrd="0" presId="urn:microsoft.com/office/officeart/2018/2/layout/IconLabelDescriptionList"/>
    <dgm:cxn modelId="{80F142DC-E321-40CA-A1E5-5A21AD4C9F13}" type="presParOf" srcId="{0F3D1F55-5DDC-456B-B662-E6B473ED4072}" destId="{C1D868CF-A171-4C12-9BE1-F7CA9C0BD047}" srcOrd="0" destOrd="0" presId="urn:microsoft.com/office/officeart/2018/2/layout/IconLabelDescriptionList"/>
    <dgm:cxn modelId="{20188ABC-E0B1-45ED-8272-7570A8581319}" type="presParOf" srcId="{0F3D1F55-5DDC-456B-B662-E6B473ED4072}" destId="{CC30E877-BA2A-49C0-9624-43ADC72B63DB}" srcOrd="1" destOrd="0" presId="urn:microsoft.com/office/officeart/2018/2/layout/IconLabelDescriptionList"/>
    <dgm:cxn modelId="{21483CED-1D78-41BC-8D1B-5A21832B48E2}" type="presParOf" srcId="{0F3D1F55-5DDC-456B-B662-E6B473ED4072}" destId="{CDA6A0A0-0FCB-4B56-BBA5-1ADDD4FEBF1D}" srcOrd="2" destOrd="0" presId="urn:microsoft.com/office/officeart/2018/2/layout/IconLabelDescriptionList"/>
    <dgm:cxn modelId="{61624561-E09D-4AA7-B8C5-5B6FE62C298D}" type="presParOf" srcId="{0F3D1F55-5DDC-456B-B662-E6B473ED4072}" destId="{BA2B75FC-8A86-4718-8FC8-14740816BDBF}" srcOrd="3" destOrd="0" presId="urn:microsoft.com/office/officeart/2018/2/layout/IconLabelDescriptionList"/>
    <dgm:cxn modelId="{0849794F-4B03-4DA6-BD3E-19F3A5049CC8}" type="presParOf" srcId="{0F3D1F55-5DDC-456B-B662-E6B473ED4072}" destId="{68BE88A2-C928-44AE-8DDF-F3A5AA0C4FBA}" srcOrd="4" destOrd="0" presId="urn:microsoft.com/office/officeart/2018/2/layout/IconLabelDescriptionList"/>
    <dgm:cxn modelId="{ABAC5E53-6EEC-4377-894E-8EF83AF83807}" type="presParOf" srcId="{5C137CF7-A041-49F3-BA4F-5C06350EF7C1}" destId="{70E04622-462C-4DD0-A176-761825C00A9F}" srcOrd="1" destOrd="0" presId="urn:microsoft.com/office/officeart/2018/2/layout/IconLabelDescriptionList"/>
    <dgm:cxn modelId="{5DC4C3E9-C594-4154-8BA5-2C758985696D}" type="presParOf" srcId="{5C137CF7-A041-49F3-BA4F-5C06350EF7C1}" destId="{E57CF846-2015-494F-8B93-3453D7F260B5}" srcOrd="2" destOrd="0" presId="urn:microsoft.com/office/officeart/2018/2/layout/IconLabelDescriptionList"/>
    <dgm:cxn modelId="{466C1CA2-1A16-41EA-931D-3CEC15303E65}" type="presParOf" srcId="{E57CF846-2015-494F-8B93-3453D7F260B5}" destId="{3843A3CF-DF60-4595-85EA-383021BD84FF}" srcOrd="0" destOrd="0" presId="urn:microsoft.com/office/officeart/2018/2/layout/IconLabelDescriptionList"/>
    <dgm:cxn modelId="{2DD46259-7943-4D1A-8B4A-D0EE897B2ED9}" type="presParOf" srcId="{E57CF846-2015-494F-8B93-3453D7F260B5}" destId="{11A50B86-A6B4-4A89-96BB-7844CA8AEAAE}" srcOrd="1" destOrd="0" presId="urn:microsoft.com/office/officeart/2018/2/layout/IconLabelDescriptionList"/>
    <dgm:cxn modelId="{4DD3FBE1-0F3A-402B-BF5C-218B58B1EAB2}" type="presParOf" srcId="{E57CF846-2015-494F-8B93-3453D7F260B5}" destId="{27DB357F-33C7-4EF3-AEB0-B48B2C10D881}" srcOrd="2" destOrd="0" presId="urn:microsoft.com/office/officeart/2018/2/layout/IconLabelDescriptionList"/>
    <dgm:cxn modelId="{52F9A03D-02FA-4AFA-BC18-344A5FC6C0C7}" type="presParOf" srcId="{E57CF846-2015-494F-8B93-3453D7F260B5}" destId="{9ED96C6C-D46B-4B98-9878-A3A7A5D237A4}" srcOrd="3" destOrd="0" presId="urn:microsoft.com/office/officeart/2018/2/layout/IconLabelDescriptionList"/>
    <dgm:cxn modelId="{2EFF4BCD-62A9-4E98-B4BB-607529A940EA}" type="presParOf" srcId="{E57CF846-2015-494F-8B93-3453D7F260B5}" destId="{5930B1C6-77D8-403D-97AE-E8CC319182C1}" srcOrd="4" destOrd="0" presId="urn:microsoft.com/office/officeart/2018/2/layout/IconLabelDescriptionList"/>
    <dgm:cxn modelId="{7B6814C6-5005-41B3-B4F8-42F88F15CD80}" type="presParOf" srcId="{5C137CF7-A041-49F3-BA4F-5C06350EF7C1}" destId="{6CFC2A10-8458-41EE-8FAA-3B77B52363DF}" srcOrd="3" destOrd="0" presId="urn:microsoft.com/office/officeart/2018/2/layout/IconLabelDescriptionList"/>
    <dgm:cxn modelId="{FEBB1CFC-2A33-4875-BCEB-FEBBE6780A82}" type="presParOf" srcId="{5C137CF7-A041-49F3-BA4F-5C06350EF7C1}" destId="{24281A6E-362C-4FE4-8229-A530317017C7}" srcOrd="4" destOrd="0" presId="urn:microsoft.com/office/officeart/2018/2/layout/IconLabelDescriptionList"/>
    <dgm:cxn modelId="{359622DB-5645-47D9-BD7F-E06C09A20D5A}" type="presParOf" srcId="{24281A6E-362C-4FE4-8229-A530317017C7}" destId="{76CA2259-065F-4CDD-90EE-079562177918}" srcOrd="0" destOrd="0" presId="urn:microsoft.com/office/officeart/2018/2/layout/IconLabelDescriptionList"/>
    <dgm:cxn modelId="{FA8E09A9-B009-4DA8-9304-AE63A266298D}" type="presParOf" srcId="{24281A6E-362C-4FE4-8229-A530317017C7}" destId="{65BCF2E8-E8ED-4D7F-8503-AB0612CF3C05}" srcOrd="1" destOrd="0" presId="urn:microsoft.com/office/officeart/2018/2/layout/IconLabelDescriptionList"/>
    <dgm:cxn modelId="{9F091557-F7D4-477B-B64F-7576AF948633}" type="presParOf" srcId="{24281A6E-362C-4FE4-8229-A530317017C7}" destId="{05B5ED57-09F6-497D-980D-05DB074AE2F2}" srcOrd="2" destOrd="0" presId="urn:microsoft.com/office/officeart/2018/2/layout/IconLabelDescriptionList"/>
    <dgm:cxn modelId="{742FEE3D-D353-4523-B511-474040554667}" type="presParOf" srcId="{24281A6E-362C-4FE4-8229-A530317017C7}" destId="{49801029-5A4D-4885-8F6C-317938D84C68}" srcOrd="3" destOrd="0" presId="urn:microsoft.com/office/officeart/2018/2/layout/IconLabelDescriptionList"/>
    <dgm:cxn modelId="{35BE2715-4A6E-4E2A-A235-E55F2E65495D}" type="presParOf" srcId="{24281A6E-362C-4FE4-8229-A530317017C7}" destId="{96F4EE6A-5FA9-42C6-A872-AE7DACB1E0F3}" srcOrd="4" destOrd="0" presId="urn:microsoft.com/office/officeart/2018/2/layout/IconLabelDescriptionList"/>
    <dgm:cxn modelId="{15BC1C28-61F1-4C09-B048-E6869D03DB41}" type="presParOf" srcId="{5C137CF7-A041-49F3-BA4F-5C06350EF7C1}" destId="{F71387AA-9346-425D-A37E-29A199610D88}" srcOrd="5" destOrd="0" presId="urn:microsoft.com/office/officeart/2018/2/layout/IconLabelDescriptionList"/>
    <dgm:cxn modelId="{96C26409-97C2-4C5F-A804-904FB6CF8B45}" type="presParOf" srcId="{5C137CF7-A041-49F3-BA4F-5C06350EF7C1}" destId="{4973FD6A-D6D6-45E9-95B0-4BD237032D44}" srcOrd="6" destOrd="0" presId="urn:microsoft.com/office/officeart/2018/2/layout/IconLabelDescriptionList"/>
    <dgm:cxn modelId="{BB39AE6E-1CDF-4E56-9660-B7C1E94A91FF}" type="presParOf" srcId="{4973FD6A-D6D6-45E9-95B0-4BD237032D44}" destId="{B9382945-CB99-4AF3-91E7-034D7C269525}" srcOrd="0" destOrd="0" presId="urn:microsoft.com/office/officeart/2018/2/layout/IconLabelDescriptionList"/>
    <dgm:cxn modelId="{1338C46E-49E3-4BCF-B400-2C8EB791D492}" type="presParOf" srcId="{4973FD6A-D6D6-45E9-95B0-4BD237032D44}" destId="{0B019A56-3B35-4A3F-BD9F-4C270686E284}" srcOrd="1" destOrd="0" presId="urn:microsoft.com/office/officeart/2018/2/layout/IconLabelDescriptionList"/>
    <dgm:cxn modelId="{BDBD576F-A77D-4529-89A5-F04EF1BC861E}" type="presParOf" srcId="{4973FD6A-D6D6-45E9-95B0-4BD237032D44}" destId="{6A8E4D97-7624-4D2B-86CA-760BB9219CAE}" srcOrd="2" destOrd="0" presId="urn:microsoft.com/office/officeart/2018/2/layout/IconLabelDescriptionList"/>
    <dgm:cxn modelId="{ACE35948-3737-4DF1-8C1A-ED5C29AC479F}" type="presParOf" srcId="{4973FD6A-D6D6-45E9-95B0-4BD237032D44}" destId="{C598882A-231D-4876-B983-EACA079ADAD2}" srcOrd="3" destOrd="0" presId="urn:microsoft.com/office/officeart/2018/2/layout/IconLabelDescriptionList"/>
    <dgm:cxn modelId="{8036BF4A-C68C-4C80-91F4-182BB8A6A5FB}" type="presParOf" srcId="{4973FD6A-D6D6-45E9-95B0-4BD237032D44}" destId="{BAC241D8-7D24-48D7-B702-F56BDA30D6D9}"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3CC425-9444-4EBF-A7AD-7EFF4FE04F6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95CA00-ED29-43C0-9A72-1A9F7D36A0DB}">
      <dgm:prSet/>
      <dgm:spPr/>
      <dgm:t>
        <a:bodyPr/>
        <a:lstStyle/>
        <a:p>
          <a:pPr>
            <a:lnSpc>
              <a:spcPct val="100000"/>
            </a:lnSpc>
          </a:pPr>
          <a:r>
            <a:rPr lang="en-GB" dirty="0">
              <a:latin typeface="Segoe UI" panose="020B0502040204020203" pitchFamily="34" charset="0"/>
              <a:cs typeface="Segoe UI" panose="020B0502040204020203" pitchFamily="34" charset="0"/>
            </a:rPr>
            <a:t>K-Means Clustering</a:t>
          </a:r>
          <a:endParaRPr lang="en-US" dirty="0">
            <a:latin typeface="Segoe UI" panose="020B0502040204020203" pitchFamily="34" charset="0"/>
            <a:cs typeface="Segoe UI" panose="020B0502040204020203" pitchFamily="34" charset="0"/>
          </a:endParaRPr>
        </a:p>
      </dgm:t>
    </dgm:pt>
    <dgm:pt modelId="{8CD2C583-1D1F-4A54-BB1D-A6873F40BF11}" type="parTrans" cxnId="{B85ED14C-160C-431D-B3C6-15110E4DC0A3}">
      <dgm:prSet/>
      <dgm:spPr/>
      <dgm:t>
        <a:bodyPr/>
        <a:lstStyle/>
        <a:p>
          <a:endParaRPr lang="en-US"/>
        </a:p>
      </dgm:t>
    </dgm:pt>
    <dgm:pt modelId="{4A922404-3332-4E1E-B142-81B244BE579A}" type="sibTrans" cxnId="{B85ED14C-160C-431D-B3C6-15110E4DC0A3}">
      <dgm:prSet/>
      <dgm:spPr/>
      <dgm:t>
        <a:bodyPr/>
        <a:lstStyle/>
        <a:p>
          <a:endParaRPr lang="en-US"/>
        </a:p>
      </dgm:t>
    </dgm:pt>
    <dgm:pt modelId="{E6784249-288E-4B1E-BBBE-CEACD28DD6F3}">
      <dgm:prSet/>
      <dgm:spPr/>
      <dgm:t>
        <a:bodyPr/>
        <a:lstStyle/>
        <a:p>
          <a:pPr>
            <a:lnSpc>
              <a:spcPct val="100000"/>
            </a:lnSpc>
          </a:pPr>
          <a:r>
            <a:rPr lang="en-GB" dirty="0">
              <a:latin typeface="Segoe UI" panose="020B0502040204020203" pitchFamily="34" charset="0"/>
              <a:cs typeface="Segoe UI" panose="020B0502040204020203" pitchFamily="34" charset="0"/>
            </a:rPr>
            <a:t>Optimization &amp; Metrics</a:t>
          </a:r>
          <a:endParaRPr lang="en-US" dirty="0">
            <a:latin typeface="Segoe UI" panose="020B0502040204020203" pitchFamily="34" charset="0"/>
            <a:cs typeface="Segoe UI" panose="020B0502040204020203" pitchFamily="34" charset="0"/>
          </a:endParaRPr>
        </a:p>
      </dgm:t>
    </dgm:pt>
    <dgm:pt modelId="{82A5F68C-A097-44D5-8BD4-2FF3867F7338}" type="parTrans" cxnId="{258346DB-CF6F-440F-B37F-0FAD7087CAC7}">
      <dgm:prSet/>
      <dgm:spPr/>
      <dgm:t>
        <a:bodyPr/>
        <a:lstStyle/>
        <a:p>
          <a:endParaRPr lang="en-US"/>
        </a:p>
      </dgm:t>
    </dgm:pt>
    <dgm:pt modelId="{8987B01B-37A2-4F92-A8F1-FE31DEF3F007}" type="sibTrans" cxnId="{258346DB-CF6F-440F-B37F-0FAD7087CAC7}">
      <dgm:prSet/>
      <dgm:spPr/>
      <dgm:t>
        <a:bodyPr/>
        <a:lstStyle/>
        <a:p>
          <a:endParaRPr lang="en-US"/>
        </a:p>
      </dgm:t>
    </dgm:pt>
    <dgm:pt modelId="{F6A6D4DE-F205-4C5D-BD50-2EDD7FD6AF27}">
      <dgm:prSet/>
      <dgm:spPr/>
      <dgm:t>
        <a:bodyPr/>
        <a:lstStyle/>
        <a:p>
          <a:pPr>
            <a:lnSpc>
              <a:spcPct val="100000"/>
            </a:lnSpc>
          </a:pPr>
          <a:r>
            <a:rPr lang="en-US" dirty="0">
              <a:latin typeface="Segoe UI" panose="020B0502040204020203" pitchFamily="34" charset="0"/>
              <a:cs typeface="Segoe UI" panose="020B0502040204020203" pitchFamily="34" charset="0"/>
            </a:rPr>
            <a:t>RFM Analysis</a:t>
          </a:r>
        </a:p>
      </dgm:t>
    </dgm:pt>
    <dgm:pt modelId="{48558F4A-AB1D-4A70-A0AB-0545C71C9FE1}" type="parTrans" cxnId="{9A3F59A4-6019-46BC-829E-9245A4CA530E}">
      <dgm:prSet/>
      <dgm:spPr/>
      <dgm:t>
        <a:bodyPr/>
        <a:lstStyle/>
        <a:p>
          <a:endParaRPr lang="en-GB"/>
        </a:p>
      </dgm:t>
    </dgm:pt>
    <dgm:pt modelId="{E1AFF120-1FDE-40B2-A851-EA7B5379819B}" type="sibTrans" cxnId="{9A3F59A4-6019-46BC-829E-9245A4CA530E}">
      <dgm:prSet/>
      <dgm:spPr/>
      <dgm:t>
        <a:bodyPr/>
        <a:lstStyle/>
        <a:p>
          <a:endParaRPr lang="en-GB"/>
        </a:p>
      </dgm:t>
    </dgm:pt>
    <dgm:pt modelId="{508E8E0E-86D8-4539-BF75-7CBEFFDACE52}">
      <dgm:prSet/>
      <dgm:spPr/>
      <dgm:t>
        <a:bodyPr/>
        <a:lstStyle/>
        <a:p>
          <a:pPr>
            <a:lnSpc>
              <a:spcPct val="100000"/>
            </a:lnSpc>
          </a:pPr>
          <a:r>
            <a:rPr lang="en-US" dirty="0">
              <a:latin typeface="Segoe UI" panose="020B0502040204020203" pitchFamily="34" charset="0"/>
              <a:cs typeface="Segoe UI" panose="020B0502040204020203" pitchFamily="34" charset="0"/>
            </a:rPr>
            <a:t>Segments Mapping &amp; Business Actions</a:t>
          </a:r>
        </a:p>
      </dgm:t>
    </dgm:pt>
    <dgm:pt modelId="{480548B9-64D3-401A-AF74-D212631C54FE}" type="parTrans" cxnId="{F58C1D8B-6CF7-4375-ACB5-25B582DC9DC1}">
      <dgm:prSet/>
      <dgm:spPr/>
      <dgm:t>
        <a:bodyPr/>
        <a:lstStyle/>
        <a:p>
          <a:endParaRPr lang="en-GB"/>
        </a:p>
      </dgm:t>
    </dgm:pt>
    <dgm:pt modelId="{19797111-E18A-484C-A3D1-08565D62C628}" type="sibTrans" cxnId="{F58C1D8B-6CF7-4375-ACB5-25B582DC9DC1}">
      <dgm:prSet/>
      <dgm:spPr/>
      <dgm:t>
        <a:bodyPr/>
        <a:lstStyle/>
        <a:p>
          <a:endParaRPr lang="en-GB"/>
        </a:p>
      </dgm:t>
    </dgm:pt>
    <dgm:pt modelId="{6F4DE907-C056-445A-915B-52B1E89F1CF1}" type="pres">
      <dgm:prSet presAssocID="{AD3CC425-9444-4EBF-A7AD-7EFF4FE04F6A}" presName="root" presStyleCnt="0">
        <dgm:presLayoutVars>
          <dgm:dir/>
          <dgm:resizeHandles val="exact"/>
        </dgm:presLayoutVars>
      </dgm:prSet>
      <dgm:spPr/>
    </dgm:pt>
    <dgm:pt modelId="{E16AC5C4-70E7-495C-A2FB-E1E8F8474645}" type="pres">
      <dgm:prSet presAssocID="{F6A6D4DE-F205-4C5D-BD50-2EDD7FD6AF27}" presName="compNode" presStyleCnt="0"/>
      <dgm:spPr/>
    </dgm:pt>
    <dgm:pt modelId="{9DC1EE2C-E527-4C83-8929-932068094ACD}" type="pres">
      <dgm:prSet presAssocID="{F6A6D4DE-F205-4C5D-BD50-2EDD7FD6AF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AA7EDBC9-9823-4185-A01B-166CBEAAFB32}" type="pres">
      <dgm:prSet presAssocID="{F6A6D4DE-F205-4C5D-BD50-2EDD7FD6AF27}" presName="spaceRect" presStyleCnt="0"/>
      <dgm:spPr/>
    </dgm:pt>
    <dgm:pt modelId="{99E9EE47-EB8E-4126-B5EC-98BB56DF4FDD}" type="pres">
      <dgm:prSet presAssocID="{F6A6D4DE-F205-4C5D-BD50-2EDD7FD6AF27}" presName="textRect" presStyleLbl="revTx" presStyleIdx="0" presStyleCnt="4">
        <dgm:presLayoutVars>
          <dgm:chMax val="1"/>
          <dgm:chPref val="1"/>
        </dgm:presLayoutVars>
      </dgm:prSet>
      <dgm:spPr/>
    </dgm:pt>
    <dgm:pt modelId="{FB39533E-2EBB-4E7F-8DB1-DFBC4D58B518}" type="pres">
      <dgm:prSet presAssocID="{E1AFF120-1FDE-40B2-A851-EA7B5379819B}" presName="sibTrans" presStyleCnt="0"/>
      <dgm:spPr/>
    </dgm:pt>
    <dgm:pt modelId="{1813DB3F-7AD0-4A64-885B-125EA769D1DC}" type="pres">
      <dgm:prSet presAssocID="{FE95CA00-ED29-43C0-9A72-1A9F7D36A0DB}" presName="compNode" presStyleCnt="0"/>
      <dgm:spPr/>
    </dgm:pt>
    <dgm:pt modelId="{EBD08075-AC0C-4644-B48D-B3C43C69D0BD}" type="pres">
      <dgm:prSet presAssocID="{FE95CA00-ED29-43C0-9A72-1A9F7D36A0D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DBE4E883-A6C9-4DEE-9AFD-244083F8958E}" type="pres">
      <dgm:prSet presAssocID="{FE95CA00-ED29-43C0-9A72-1A9F7D36A0DB}" presName="spaceRect" presStyleCnt="0"/>
      <dgm:spPr/>
    </dgm:pt>
    <dgm:pt modelId="{998CADDD-BD39-4361-A7CD-93F9ECD2709D}" type="pres">
      <dgm:prSet presAssocID="{FE95CA00-ED29-43C0-9A72-1A9F7D36A0DB}" presName="textRect" presStyleLbl="revTx" presStyleIdx="1" presStyleCnt="4">
        <dgm:presLayoutVars>
          <dgm:chMax val="1"/>
          <dgm:chPref val="1"/>
        </dgm:presLayoutVars>
      </dgm:prSet>
      <dgm:spPr/>
    </dgm:pt>
    <dgm:pt modelId="{FB692530-83EB-4EA3-A2AC-985053EA674E}" type="pres">
      <dgm:prSet presAssocID="{4A922404-3332-4E1E-B142-81B244BE579A}" presName="sibTrans" presStyleCnt="0"/>
      <dgm:spPr/>
    </dgm:pt>
    <dgm:pt modelId="{0A054DD8-9976-4561-814F-508B5F1574D4}" type="pres">
      <dgm:prSet presAssocID="{E6784249-288E-4B1E-BBBE-CEACD28DD6F3}" presName="compNode" presStyleCnt="0"/>
      <dgm:spPr/>
    </dgm:pt>
    <dgm:pt modelId="{0015AE86-8F28-4428-8DD4-88FDB317F749}" type="pres">
      <dgm:prSet presAssocID="{E6784249-288E-4B1E-BBBE-CEACD28DD6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Org Chart"/>
        </a:ext>
      </dgm:extLst>
    </dgm:pt>
    <dgm:pt modelId="{59CA6A7C-5456-4BE5-B6BF-A53D729C54C4}" type="pres">
      <dgm:prSet presAssocID="{E6784249-288E-4B1E-BBBE-CEACD28DD6F3}" presName="spaceRect" presStyleCnt="0"/>
      <dgm:spPr/>
    </dgm:pt>
    <dgm:pt modelId="{D2AF1CF4-ABE5-4ADD-9696-D86B8B632BD4}" type="pres">
      <dgm:prSet presAssocID="{E6784249-288E-4B1E-BBBE-CEACD28DD6F3}" presName="textRect" presStyleLbl="revTx" presStyleIdx="2" presStyleCnt="4">
        <dgm:presLayoutVars>
          <dgm:chMax val="1"/>
          <dgm:chPref val="1"/>
        </dgm:presLayoutVars>
      </dgm:prSet>
      <dgm:spPr/>
    </dgm:pt>
    <dgm:pt modelId="{C768954C-B09A-4E6C-A19D-25FFA3C74AD1}" type="pres">
      <dgm:prSet presAssocID="{8987B01B-37A2-4F92-A8F1-FE31DEF3F007}" presName="sibTrans" presStyleCnt="0"/>
      <dgm:spPr/>
    </dgm:pt>
    <dgm:pt modelId="{01C79C59-FD47-4E11-BA21-560017CCCC80}" type="pres">
      <dgm:prSet presAssocID="{508E8E0E-86D8-4539-BF75-7CBEFFDACE52}" presName="compNode" presStyleCnt="0"/>
      <dgm:spPr/>
    </dgm:pt>
    <dgm:pt modelId="{3D339A26-304E-4B5D-B2E8-130764A71717}" type="pres">
      <dgm:prSet presAssocID="{508E8E0E-86D8-4539-BF75-7CBEFFDACE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DD2E1D42-FD61-4B79-A53C-2AAC53D7C0AA}" type="pres">
      <dgm:prSet presAssocID="{508E8E0E-86D8-4539-BF75-7CBEFFDACE52}" presName="spaceRect" presStyleCnt="0"/>
      <dgm:spPr/>
    </dgm:pt>
    <dgm:pt modelId="{DA469A39-E18C-463C-BC77-06D1303A469D}" type="pres">
      <dgm:prSet presAssocID="{508E8E0E-86D8-4539-BF75-7CBEFFDACE52}" presName="textRect" presStyleLbl="revTx" presStyleIdx="3" presStyleCnt="4">
        <dgm:presLayoutVars>
          <dgm:chMax val="1"/>
          <dgm:chPref val="1"/>
        </dgm:presLayoutVars>
      </dgm:prSet>
      <dgm:spPr/>
    </dgm:pt>
  </dgm:ptLst>
  <dgm:cxnLst>
    <dgm:cxn modelId="{91DECF2E-EF8B-413F-8BD5-4F7D2E8EEA94}" type="presOf" srcId="{FE95CA00-ED29-43C0-9A72-1A9F7D36A0DB}" destId="{998CADDD-BD39-4361-A7CD-93F9ECD2709D}" srcOrd="0" destOrd="0" presId="urn:microsoft.com/office/officeart/2018/2/layout/IconLabelList"/>
    <dgm:cxn modelId="{4AE9AA33-DADB-4591-8322-780AA1A96982}" type="presOf" srcId="{AD3CC425-9444-4EBF-A7AD-7EFF4FE04F6A}" destId="{6F4DE907-C056-445A-915B-52B1E89F1CF1}" srcOrd="0" destOrd="0" presId="urn:microsoft.com/office/officeart/2018/2/layout/IconLabelList"/>
    <dgm:cxn modelId="{B85ED14C-160C-431D-B3C6-15110E4DC0A3}" srcId="{AD3CC425-9444-4EBF-A7AD-7EFF4FE04F6A}" destId="{FE95CA00-ED29-43C0-9A72-1A9F7D36A0DB}" srcOrd="1" destOrd="0" parTransId="{8CD2C583-1D1F-4A54-BB1D-A6873F40BF11}" sibTransId="{4A922404-3332-4E1E-B142-81B244BE579A}"/>
    <dgm:cxn modelId="{BCF17D72-B38D-4AE7-8589-07F3551163E2}" type="presOf" srcId="{E6784249-288E-4B1E-BBBE-CEACD28DD6F3}" destId="{D2AF1CF4-ABE5-4ADD-9696-D86B8B632BD4}" srcOrd="0" destOrd="0" presId="urn:microsoft.com/office/officeart/2018/2/layout/IconLabelList"/>
    <dgm:cxn modelId="{F58C1D8B-6CF7-4375-ACB5-25B582DC9DC1}" srcId="{AD3CC425-9444-4EBF-A7AD-7EFF4FE04F6A}" destId="{508E8E0E-86D8-4539-BF75-7CBEFFDACE52}" srcOrd="3" destOrd="0" parTransId="{480548B9-64D3-401A-AF74-D212631C54FE}" sibTransId="{19797111-E18A-484C-A3D1-08565D62C628}"/>
    <dgm:cxn modelId="{C6C99690-1BA1-448B-80B5-70477EEF8F2B}" type="presOf" srcId="{508E8E0E-86D8-4539-BF75-7CBEFFDACE52}" destId="{DA469A39-E18C-463C-BC77-06D1303A469D}" srcOrd="0" destOrd="0" presId="urn:microsoft.com/office/officeart/2018/2/layout/IconLabelList"/>
    <dgm:cxn modelId="{9A3F59A4-6019-46BC-829E-9245A4CA530E}" srcId="{AD3CC425-9444-4EBF-A7AD-7EFF4FE04F6A}" destId="{F6A6D4DE-F205-4C5D-BD50-2EDD7FD6AF27}" srcOrd="0" destOrd="0" parTransId="{48558F4A-AB1D-4A70-A0AB-0545C71C9FE1}" sibTransId="{E1AFF120-1FDE-40B2-A851-EA7B5379819B}"/>
    <dgm:cxn modelId="{DCEF74D6-790B-464E-903C-76EC0E7FB998}" type="presOf" srcId="{F6A6D4DE-F205-4C5D-BD50-2EDD7FD6AF27}" destId="{99E9EE47-EB8E-4126-B5EC-98BB56DF4FDD}" srcOrd="0" destOrd="0" presId="urn:microsoft.com/office/officeart/2018/2/layout/IconLabelList"/>
    <dgm:cxn modelId="{258346DB-CF6F-440F-B37F-0FAD7087CAC7}" srcId="{AD3CC425-9444-4EBF-A7AD-7EFF4FE04F6A}" destId="{E6784249-288E-4B1E-BBBE-CEACD28DD6F3}" srcOrd="2" destOrd="0" parTransId="{82A5F68C-A097-44D5-8BD4-2FF3867F7338}" sibTransId="{8987B01B-37A2-4F92-A8F1-FE31DEF3F007}"/>
    <dgm:cxn modelId="{9E4A545F-76E3-4162-A71C-A738488EFE81}" type="presParOf" srcId="{6F4DE907-C056-445A-915B-52B1E89F1CF1}" destId="{E16AC5C4-70E7-495C-A2FB-E1E8F8474645}" srcOrd="0" destOrd="0" presId="urn:microsoft.com/office/officeart/2018/2/layout/IconLabelList"/>
    <dgm:cxn modelId="{CEF8FA28-3CAE-41A8-9300-C8628CA98FE2}" type="presParOf" srcId="{E16AC5C4-70E7-495C-A2FB-E1E8F8474645}" destId="{9DC1EE2C-E527-4C83-8929-932068094ACD}" srcOrd="0" destOrd="0" presId="urn:microsoft.com/office/officeart/2018/2/layout/IconLabelList"/>
    <dgm:cxn modelId="{39FBBC76-D5AF-4214-90BB-1DB7DB3F8408}" type="presParOf" srcId="{E16AC5C4-70E7-495C-A2FB-E1E8F8474645}" destId="{AA7EDBC9-9823-4185-A01B-166CBEAAFB32}" srcOrd="1" destOrd="0" presId="urn:microsoft.com/office/officeart/2018/2/layout/IconLabelList"/>
    <dgm:cxn modelId="{260C5A57-9AB0-4A90-8186-07E3CEB3C396}" type="presParOf" srcId="{E16AC5C4-70E7-495C-A2FB-E1E8F8474645}" destId="{99E9EE47-EB8E-4126-B5EC-98BB56DF4FDD}" srcOrd="2" destOrd="0" presId="urn:microsoft.com/office/officeart/2018/2/layout/IconLabelList"/>
    <dgm:cxn modelId="{C4CADFDE-3384-489D-BA30-3F54820DC704}" type="presParOf" srcId="{6F4DE907-C056-445A-915B-52B1E89F1CF1}" destId="{FB39533E-2EBB-4E7F-8DB1-DFBC4D58B518}" srcOrd="1" destOrd="0" presId="urn:microsoft.com/office/officeart/2018/2/layout/IconLabelList"/>
    <dgm:cxn modelId="{A07776BB-6A45-4CE7-88BA-B339F509144A}" type="presParOf" srcId="{6F4DE907-C056-445A-915B-52B1E89F1CF1}" destId="{1813DB3F-7AD0-4A64-885B-125EA769D1DC}" srcOrd="2" destOrd="0" presId="urn:microsoft.com/office/officeart/2018/2/layout/IconLabelList"/>
    <dgm:cxn modelId="{6AAE3CA0-1783-4952-A43A-B6354EB68296}" type="presParOf" srcId="{1813DB3F-7AD0-4A64-885B-125EA769D1DC}" destId="{EBD08075-AC0C-4644-B48D-B3C43C69D0BD}" srcOrd="0" destOrd="0" presId="urn:microsoft.com/office/officeart/2018/2/layout/IconLabelList"/>
    <dgm:cxn modelId="{F05F6D47-1BEF-4E18-8277-135F15BFEC7E}" type="presParOf" srcId="{1813DB3F-7AD0-4A64-885B-125EA769D1DC}" destId="{DBE4E883-A6C9-4DEE-9AFD-244083F8958E}" srcOrd="1" destOrd="0" presId="urn:microsoft.com/office/officeart/2018/2/layout/IconLabelList"/>
    <dgm:cxn modelId="{F0BAB069-E26E-4FB1-86DB-79476AABB58D}" type="presParOf" srcId="{1813DB3F-7AD0-4A64-885B-125EA769D1DC}" destId="{998CADDD-BD39-4361-A7CD-93F9ECD2709D}" srcOrd="2" destOrd="0" presId="urn:microsoft.com/office/officeart/2018/2/layout/IconLabelList"/>
    <dgm:cxn modelId="{F8610FDD-198F-46C3-8FAC-9CC4128A427F}" type="presParOf" srcId="{6F4DE907-C056-445A-915B-52B1E89F1CF1}" destId="{FB692530-83EB-4EA3-A2AC-985053EA674E}" srcOrd="3" destOrd="0" presId="urn:microsoft.com/office/officeart/2018/2/layout/IconLabelList"/>
    <dgm:cxn modelId="{183FFE22-8EF5-48E5-9EC9-AC007F42CE90}" type="presParOf" srcId="{6F4DE907-C056-445A-915B-52B1E89F1CF1}" destId="{0A054DD8-9976-4561-814F-508B5F1574D4}" srcOrd="4" destOrd="0" presId="urn:microsoft.com/office/officeart/2018/2/layout/IconLabelList"/>
    <dgm:cxn modelId="{20F71FF1-07DF-4F1E-A095-736F20D1534D}" type="presParOf" srcId="{0A054DD8-9976-4561-814F-508B5F1574D4}" destId="{0015AE86-8F28-4428-8DD4-88FDB317F749}" srcOrd="0" destOrd="0" presId="urn:microsoft.com/office/officeart/2018/2/layout/IconLabelList"/>
    <dgm:cxn modelId="{08D7E2BF-8C17-45D7-AEF5-7219A68428FB}" type="presParOf" srcId="{0A054DD8-9976-4561-814F-508B5F1574D4}" destId="{59CA6A7C-5456-4BE5-B6BF-A53D729C54C4}" srcOrd="1" destOrd="0" presId="urn:microsoft.com/office/officeart/2018/2/layout/IconLabelList"/>
    <dgm:cxn modelId="{5CC92418-D02D-44C9-983F-5F558937BAEE}" type="presParOf" srcId="{0A054DD8-9976-4561-814F-508B5F1574D4}" destId="{D2AF1CF4-ABE5-4ADD-9696-D86B8B632BD4}" srcOrd="2" destOrd="0" presId="urn:microsoft.com/office/officeart/2018/2/layout/IconLabelList"/>
    <dgm:cxn modelId="{F5252E25-61A0-4F2B-8C19-DFA18DD1BFC2}" type="presParOf" srcId="{6F4DE907-C056-445A-915B-52B1E89F1CF1}" destId="{C768954C-B09A-4E6C-A19D-25FFA3C74AD1}" srcOrd="5" destOrd="0" presId="urn:microsoft.com/office/officeart/2018/2/layout/IconLabelList"/>
    <dgm:cxn modelId="{074E4259-9111-4C18-B0DC-4233A28140BD}" type="presParOf" srcId="{6F4DE907-C056-445A-915B-52B1E89F1CF1}" destId="{01C79C59-FD47-4E11-BA21-560017CCCC80}" srcOrd="6" destOrd="0" presId="urn:microsoft.com/office/officeart/2018/2/layout/IconLabelList"/>
    <dgm:cxn modelId="{214B307F-CEDF-479C-837B-12926B339416}" type="presParOf" srcId="{01C79C59-FD47-4E11-BA21-560017CCCC80}" destId="{3D339A26-304E-4B5D-B2E8-130764A71717}" srcOrd="0" destOrd="0" presId="urn:microsoft.com/office/officeart/2018/2/layout/IconLabelList"/>
    <dgm:cxn modelId="{54219AE7-A88A-4E31-8D8F-FC485016D87A}" type="presParOf" srcId="{01C79C59-FD47-4E11-BA21-560017CCCC80}" destId="{DD2E1D42-FD61-4B79-A53C-2AAC53D7C0AA}" srcOrd="1" destOrd="0" presId="urn:microsoft.com/office/officeart/2018/2/layout/IconLabelList"/>
    <dgm:cxn modelId="{AE58499E-B6FE-4830-8564-907C07324A84}" type="presParOf" srcId="{01C79C59-FD47-4E11-BA21-560017CCCC80}" destId="{DA469A39-E18C-463C-BC77-06D1303A469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DBAF32-C816-40CD-B5D4-E6B775A419A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5B0D544-D65F-4CDF-ABB8-A2BDAF3983DC}">
      <dgm:prSet/>
      <dgm:spPr>
        <a:xfrm>
          <a:off x="679897" y="1774433"/>
          <a:ext cx="2396531" cy="720000"/>
        </a:xfrm>
        <a:prstGeom prst="rect">
          <a:avLst/>
        </a:prstGeom>
        <a:noFill/>
        <a:ln>
          <a:noFill/>
        </a:ln>
        <a:effectLst/>
      </dgm:spPr>
      <dgm:t>
        <a:bodyPr/>
        <a:lstStyle/>
        <a:p>
          <a:pPr>
            <a:lnSpc>
              <a:spcPct val="100000"/>
            </a:lnSpc>
            <a:buNone/>
          </a:pPr>
          <a:r>
            <a:rPr lang="en-US" b="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Recency - Given a current or specific date in the past, when was the last time that the customer made a transaction</a:t>
          </a:r>
        </a:p>
      </dgm:t>
    </dgm:pt>
    <dgm:pt modelId="{1D03AEC7-2F01-4F80-9AAE-E3A2EA86502F}" type="parTrans" cxnId="{48CA85A1-8FC9-4BFB-A27A-A74787CB7E93}">
      <dgm:prSet/>
      <dgm:spPr/>
      <dgm:t>
        <a:bodyPr/>
        <a:lstStyle/>
        <a:p>
          <a:endParaRPr lang="en-US"/>
        </a:p>
      </dgm:t>
    </dgm:pt>
    <dgm:pt modelId="{CE7055EE-862E-492F-AF08-8878C8DC097B}" type="sibTrans" cxnId="{48CA85A1-8FC9-4BFB-A27A-A74787CB7E93}">
      <dgm:prSet/>
      <dgm:spPr/>
      <dgm:t>
        <a:bodyPr/>
        <a:lstStyle/>
        <a:p>
          <a:endParaRPr lang="en-US"/>
        </a:p>
      </dgm:t>
    </dgm:pt>
    <dgm:pt modelId="{024A0CFF-8668-4121-84CF-F164A6116916}">
      <dgm:prSet/>
      <dgm:spPr>
        <a:xfrm>
          <a:off x="3495821" y="1774433"/>
          <a:ext cx="2396531" cy="720000"/>
        </a:xfrm>
        <a:prstGeom prst="rect">
          <a:avLst/>
        </a:prstGeom>
        <a:noFill/>
        <a:ln>
          <a:noFill/>
        </a:ln>
        <a:effectLst/>
      </dgm:spPr>
      <dgm:t>
        <a:bodyPr/>
        <a:lstStyle/>
        <a:p>
          <a:pPr>
            <a:lnSpc>
              <a:spcPct val="100000"/>
            </a:lnSpc>
            <a:buNone/>
          </a:pPr>
          <a:r>
            <a:rPr lang="en-US" b="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Frequency - Given a specific time window, how many transactions did the customer do during that window</a:t>
          </a:r>
        </a:p>
      </dgm:t>
    </dgm:pt>
    <dgm:pt modelId="{46D45466-2191-4B1E-9157-A6CF577E19AD}" type="parTrans" cxnId="{569F2C2A-5700-4718-AA10-5566018DFE0C}">
      <dgm:prSet/>
      <dgm:spPr/>
      <dgm:t>
        <a:bodyPr/>
        <a:lstStyle/>
        <a:p>
          <a:endParaRPr lang="en-GB"/>
        </a:p>
      </dgm:t>
    </dgm:pt>
    <dgm:pt modelId="{3A69ADC3-B64A-4C23-954D-73E09D911934}" type="sibTrans" cxnId="{569F2C2A-5700-4718-AA10-5566018DFE0C}">
      <dgm:prSet/>
      <dgm:spPr/>
      <dgm:t>
        <a:bodyPr/>
        <a:lstStyle/>
        <a:p>
          <a:endParaRPr lang="en-GB"/>
        </a:p>
      </dgm:t>
    </dgm:pt>
    <dgm:pt modelId="{89FB1B66-BFE2-4956-A408-64FC3FC9191D}">
      <dgm:prSet/>
      <dgm:spPr>
        <a:xfrm>
          <a:off x="2087859" y="4507285"/>
          <a:ext cx="2396531" cy="720000"/>
        </a:xfrm>
        <a:prstGeom prst="rect">
          <a:avLst/>
        </a:prstGeom>
        <a:noFill/>
        <a:ln>
          <a:noFill/>
        </a:ln>
        <a:effectLst/>
      </dgm:spPr>
      <dgm:t>
        <a:bodyPr/>
        <a:lstStyle/>
        <a:p>
          <a:pPr>
            <a:lnSpc>
              <a:spcPct val="100000"/>
            </a:lnSpc>
            <a:buNone/>
          </a:pPr>
          <a:r>
            <a:rPr lang="en-US" b="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Monetary Value or Revenue - Given a specific window, how much did the customer spend</a:t>
          </a:r>
        </a:p>
      </dgm:t>
    </dgm:pt>
    <dgm:pt modelId="{85443554-AD1D-4C43-8EE4-F6129283A56B}" type="parTrans" cxnId="{1DBA33BB-0478-4537-8500-75A9AE1235DF}">
      <dgm:prSet/>
      <dgm:spPr/>
      <dgm:t>
        <a:bodyPr/>
        <a:lstStyle/>
        <a:p>
          <a:endParaRPr lang="en-GB"/>
        </a:p>
      </dgm:t>
    </dgm:pt>
    <dgm:pt modelId="{5F7CE298-7A54-4FE6-95B4-02DBBA3962D4}" type="sibTrans" cxnId="{1DBA33BB-0478-4537-8500-75A9AE1235DF}">
      <dgm:prSet/>
      <dgm:spPr/>
      <dgm:t>
        <a:bodyPr/>
        <a:lstStyle/>
        <a:p>
          <a:endParaRPr lang="en-GB"/>
        </a:p>
      </dgm:t>
    </dgm:pt>
    <dgm:pt modelId="{C4A8D263-D01F-4E54-B119-45FEDAFF520A}" type="pres">
      <dgm:prSet presAssocID="{8FDBAF32-C816-40CD-B5D4-E6B775A419A7}" presName="root" presStyleCnt="0">
        <dgm:presLayoutVars>
          <dgm:dir/>
          <dgm:resizeHandles val="exact"/>
        </dgm:presLayoutVars>
      </dgm:prSet>
      <dgm:spPr/>
    </dgm:pt>
    <dgm:pt modelId="{A11F6A4E-2ACC-4890-BA87-287FDBD23AD5}" type="pres">
      <dgm:prSet presAssocID="{95B0D544-D65F-4CDF-ABB8-A2BDAF3983DC}" presName="compNode" presStyleCnt="0"/>
      <dgm:spPr/>
    </dgm:pt>
    <dgm:pt modelId="{877ECF3A-7AAE-42BE-ADDC-41F35918486B}" type="pres">
      <dgm:prSet presAssocID="{95B0D544-D65F-4CDF-ABB8-A2BDAF3983DC}" presName="iconRect" presStyleLbl="node1" presStyleIdx="0" presStyleCnt="3"/>
      <dgm:spPr>
        <a:xfrm>
          <a:off x="1338943" y="360714"/>
          <a:ext cx="1078439" cy="10784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gm:spPr>
      <dgm:extLst>
        <a:ext uri="{E40237B7-FDA0-4F09-8148-C483321AD2D9}">
          <dgm14:cNvPr xmlns:dgm14="http://schemas.microsoft.com/office/drawing/2010/diagram" id="0" name="" descr="Bitcoin"/>
        </a:ext>
      </dgm:extLst>
    </dgm:pt>
    <dgm:pt modelId="{49960543-724C-4110-8F78-8B41FE39444E}" type="pres">
      <dgm:prSet presAssocID="{95B0D544-D65F-4CDF-ABB8-A2BDAF3983DC}" presName="spaceRect" presStyleCnt="0"/>
      <dgm:spPr/>
    </dgm:pt>
    <dgm:pt modelId="{8250F5BA-2970-4BB3-86CB-3741831D0858}" type="pres">
      <dgm:prSet presAssocID="{95B0D544-D65F-4CDF-ABB8-A2BDAF3983DC}" presName="textRect" presStyleLbl="revTx" presStyleIdx="0" presStyleCnt="3">
        <dgm:presLayoutVars>
          <dgm:chMax val="1"/>
          <dgm:chPref val="1"/>
        </dgm:presLayoutVars>
      </dgm:prSet>
      <dgm:spPr/>
    </dgm:pt>
    <dgm:pt modelId="{B29EF31D-1FC2-4EE0-8848-4D746A3A8CB9}" type="pres">
      <dgm:prSet presAssocID="{CE7055EE-862E-492F-AF08-8878C8DC097B}" presName="sibTrans" presStyleCnt="0"/>
      <dgm:spPr/>
    </dgm:pt>
    <dgm:pt modelId="{C7FF39E6-DB66-43BF-89E4-35E8F4EDCA86}" type="pres">
      <dgm:prSet presAssocID="{024A0CFF-8668-4121-84CF-F164A6116916}" presName="compNode" presStyleCnt="0"/>
      <dgm:spPr/>
    </dgm:pt>
    <dgm:pt modelId="{0864E1E3-682F-495F-A33C-3D8F8A0B3FAC}" type="pres">
      <dgm:prSet presAssocID="{024A0CFF-8668-4121-84CF-F164A6116916}" presName="iconRect" presStyleLbl="node1" presStyleIdx="1" presStyleCnt="3"/>
      <dgm:spPr>
        <a:xfrm>
          <a:off x="4154867" y="360714"/>
          <a:ext cx="1078439" cy="10784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gm:spPr>
      <dgm:extLst>
        <a:ext uri="{E40237B7-FDA0-4F09-8148-C483321AD2D9}">
          <dgm14:cNvPr xmlns:dgm14="http://schemas.microsoft.com/office/drawing/2010/diagram" id="0" name="" descr="Monthly calendar"/>
        </a:ext>
      </dgm:extLst>
    </dgm:pt>
    <dgm:pt modelId="{F3967774-0E7B-42E2-B9B8-A349A624EAFE}" type="pres">
      <dgm:prSet presAssocID="{024A0CFF-8668-4121-84CF-F164A6116916}" presName="spaceRect" presStyleCnt="0"/>
      <dgm:spPr/>
    </dgm:pt>
    <dgm:pt modelId="{E665099C-89B5-4F41-81D5-F19AFBC692B8}" type="pres">
      <dgm:prSet presAssocID="{024A0CFF-8668-4121-84CF-F164A6116916}" presName="textRect" presStyleLbl="revTx" presStyleIdx="1" presStyleCnt="3">
        <dgm:presLayoutVars>
          <dgm:chMax val="1"/>
          <dgm:chPref val="1"/>
        </dgm:presLayoutVars>
      </dgm:prSet>
      <dgm:spPr/>
    </dgm:pt>
    <dgm:pt modelId="{ECE174F4-7A1B-44FF-B7B0-BAF754F45DC8}" type="pres">
      <dgm:prSet presAssocID="{3A69ADC3-B64A-4C23-954D-73E09D911934}" presName="sibTrans" presStyleCnt="0"/>
      <dgm:spPr/>
    </dgm:pt>
    <dgm:pt modelId="{20FAB74C-B196-4C90-9F4E-77018773D4C6}" type="pres">
      <dgm:prSet presAssocID="{89FB1B66-BFE2-4956-A408-64FC3FC9191D}" presName="compNode" presStyleCnt="0"/>
      <dgm:spPr/>
    </dgm:pt>
    <dgm:pt modelId="{5FBB44F6-4D57-4BA9-BFE9-ED6BEEA04623}" type="pres">
      <dgm:prSet presAssocID="{89FB1B66-BFE2-4956-A408-64FC3FC9191D}" presName="iconRect" presStyleLbl="node1" presStyleIdx="2" presStyleCnt="3"/>
      <dgm:spPr>
        <a:xfrm>
          <a:off x="2746905" y="3093566"/>
          <a:ext cx="1078439" cy="10784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gm:spPr>
      <dgm:extLst>
        <a:ext uri="{E40237B7-FDA0-4F09-8148-C483321AD2D9}">
          <dgm14:cNvPr xmlns:dgm14="http://schemas.microsoft.com/office/drawing/2010/diagram" id="0" name="" descr="Dollar"/>
        </a:ext>
      </dgm:extLst>
    </dgm:pt>
    <dgm:pt modelId="{F73E6753-FC41-4A4C-933C-87CC47425097}" type="pres">
      <dgm:prSet presAssocID="{89FB1B66-BFE2-4956-A408-64FC3FC9191D}" presName="spaceRect" presStyleCnt="0"/>
      <dgm:spPr/>
    </dgm:pt>
    <dgm:pt modelId="{919D708D-E831-4F04-A5DB-03B7570120BE}" type="pres">
      <dgm:prSet presAssocID="{89FB1B66-BFE2-4956-A408-64FC3FC9191D}" presName="textRect" presStyleLbl="revTx" presStyleIdx="2" presStyleCnt="3">
        <dgm:presLayoutVars>
          <dgm:chMax val="1"/>
          <dgm:chPref val="1"/>
        </dgm:presLayoutVars>
      </dgm:prSet>
      <dgm:spPr/>
    </dgm:pt>
  </dgm:ptLst>
  <dgm:cxnLst>
    <dgm:cxn modelId="{569F2C2A-5700-4718-AA10-5566018DFE0C}" srcId="{8FDBAF32-C816-40CD-B5D4-E6B775A419A7}" destId="{024A0CFF-8668-4121-84CF-F164A6116916}" srcOrd="1" destOrd="0" parTransId="{46D45466-2191-4B1E-9157-A6CF577E19AD}" sibTransId="{3A69ADC3-B64A-4C23-954D-73E09D911934}"/>
    <dgm:cxn modelId="{AF41825D-4086-4779-ACE6-F56C0380645E}" type="presOf" srcId="{8FDBAF32-C816-40CD-B5D4-E6B775A419A7}" destId="{C4A8D263-D01F-4E54-B119-45FEDAFF520A}" srcOrd="0" destOrd="0" presId="urn:microsoft.com/office/officeart/2018/2/layout/IconLabelList"/>
    <dgm:cxn modelId="{48CA85A1-8FC9-4BFB-A27A-A74787CB7E93}" srcId="{8FDBAF32-C816-40CD-B5D4-E6B775A419A7}" destId="{95B0D544-D65F-4CDF-ABB8-A2BDAF3983DC}" srcOrd="0" destOrd="0" parTransId="{1D03AEC7-2F01-4F80-9AAE-E3A2EA86502F}" sibTransId="{CE7055EE-862E-492F-AF08-8878C8DC097B}"/>
    <dgm:cxn modelId="{807335A6-91A9-4C2E-AD97-3814C6B58596}" type="presOf" srcId="{024A0CFF-8668-4121-84CF-F164A6116916}" destId="{E665099C-89B5-4F41-81D5-F19AFBC692B8}" srcOrd="0" destOrd="0" presId="urn:microsoft.com/office/officeart/2018/2/layout/IconLabelList"/>
    <dgm:cxn modelId="{1DBA33BB-0478-4537-8500-75A9AE1235DF}" srcId="{8FDBAF32-C816-40CD-B5D4-E6B775A419A7}" destId="{89FB1B66-BFE2-4956-A408-64FC3FC9191D}" srcOrd="2" destOrd="0" parTransId="{85443554-AD1D-4C43-8EE4-F6129283A56B}" sibTransId="{5F7CE298-7A54-4FE6-95B4-02DBBA3962D4}"/>
    <dgm:cxn modelId="{5B0EB3BF-EB4B-4C20-A595-85052622E4C0}" type="presOf" srcId="{95B0D544-D65F-4CDF-ABB8-A2BDAF3983DC}" destId="{8250F5BA-2970-4BB3-86CB-3741831D0858}" srcOrd="0" destOrd="0" presId="urn:microsoft.com/office/officeart/2018/2/layout/IconLabelList"/>
    <dgm:cxn modelId="{3545EAFF-3B58-40E9-AC20-F81B672C8CDB}" type="presOf" srcId="{89FB1B66-BFE2-4956-A408-64FC3FC9191D}" destId="{919D708D-E831-4F04-A5DB-03B7570120BE}" srcOrd="0" destOrd="0" presId="urn:microsoft.com/office/officeart/2018/2/layout/IconLabelList"/>
    <dgm:cxn modelId="{124FF77D-9BCB-4371-B347-8AED33AD9B03}" type="presParOf" srcId="{C4A8D263-D01F-4E54-B119-45FEDAFF520A}" destId="{A11F6A4E-2ACC-4890-BA87-287FDBD23AD5}" srcOrd="0" destOrd="0" presId="urn:microsoft.com/office/officeart/2018/2/layout/IconLabelList"/>
    <dgm:cxn modelId="{5757B4D3-2CBA-4FF9-BC30-F724AA565324}" type="presParOf" srcId="{A11F6A4E-2ACC-4890-BA87-287FDBD23AD5}" destId="{877ECF3A-7AAE-42BE-ADDC-41F35918486B}" srcOrd="0" destOrd="0" presId="urn:microsoft.com/office/officeart/2018/2/layout/IconLabelList"/>
    <dgm:cxn modelId="{F432561C-093D-4DF1-8F83-AE02369F161A}" type="presParOf" srcId="{A11F6A4E-2ACC-4890-BA87-287FDBD23AD5}" destId="{49960543-724C-4110-8F78-8B41FE39444E}" srcOrd="1" destOrd="0" presId="urn:microsoft.com/office/officeart/2018/2/layout/IconLabelList"/>
    <dgm:cxn modelId="{FBE4D73A-5D09-4AB9-A81D-B417F0678F81}" type="presParOf" srcId="{A11F6A4E-2ACC-4890-BA87-287FDBD23AD5}" destId="{8250F5BA-2970-4BB3-86CB-3741831D0858}" srcOrd="2" destOrd="0" presId="urn:microsoft.com/office/officeart/2018/2/layout/IconLabelList"/>
    <dgm:cxn modelId="{CAC1F8AD-1BD2-4DDC-95E5-A1F1921D20AE}" type="presParOf" srcId="{C4A8D263-D01F-4E54-B119-45FEDAFF520A}" destId="{B29EF31D-1FC2-4EE0-8848-4D746A3A8CB9}" srcOrd="1" destOrd="0" presId="urn:microsoft.com/office/officeart/2018/2/layout/IconLabelList"/>
    <dgm:cxn modelId="{6850D875-4BE7-41EA-83ED-A6FEACBEE0EA}" type="presParOf" srcId="{C4A8D263-D01F-4E54-B119-45FEDAFF520A}" destId="{C7FF39E6-DB66-43BF-89E4-35E8F4EDCA86}" srcOrd="2" destOrd="0" presId="urn:microsoft.com/office/officeart/2018/2/layout/IconLabelList"/>
    <dgm:cxn modelId="{504AD10C-DFC0-41BE-A3E4-42FFB66516D4}" type="presParOf" srcId="{C7FF39E6-DB66-43BF-89E4-35E8F4EDCA86}" destId="{0864E1E3-682F-495F-A33C-3D8F8A0B3FAC}" srcOrd="0" destOrd="0" presId="urn:microsoft.com/office/officeart/2018/2/layout/IconLabelList"/>
    <dgm:cxn modelId="{C1864C68-643B-496A-8141-4B0911B90D94}" type="presParOf" srcId="{C7FF39E6-DB66-43BF-89E4-35E8F4EDCA86}" destId="{F3967774-0E7B-42E2-B9B8-A349A624EAFE}" srcOrd="1" destOrd="0" presId="urn:microsoft.com/office/officeart/2018/2/layout/IconLabelList"/>
    <dgm:cxn modelId="{2BEF58BB-811D-4FEB-98C3-AF60E5236938}" type="presParOf" srcId="{C7FF39E6-DB66-43BF-89E4-35E8F4EDCA86}" destId="{E665099C-89B5-4F41-81D5-F19AFBC692B8}" srcOrd="2" destOrd="0" presId="urn:microsoft.com/office/officeart/2018/2/layout/IconLabelList"/>
    <dgm:cxn modelId="{F34BC41D-2722-45FA-A0BD-49F2F2A2A9D1}" type="presParOf" srcId="{C4A8D263-D01F-4E54-B119-45FEDAFF520A}" destId="{ECE174F4-7A1B-44FF-B7B0-BAF754F45DC8}" srcOrd="3" destOrd="0" presId="urn:microsoft.com/office/officeart/2018/2/layout/IconLabelList"/>
    <dgm:cxn modelId="{4075EB52-8CBC-4894-8CA4-207646F5306B}" type="presParOf" srcId="{C4A8D263-D01F-4E54-B119-45FEDAFF520A}" destId="{20FAB74C-B196-4C90-9F4E-77018773D4C6}" srcOrd="4" destOrd="0" presId="urn:microsoft.com/office/officeart/2018/2/layout/IconLabelList"/>
    <dgm:cxn modelId="{913D2A43-09EB-4B90-98A4-756109795E97}" type="presParOf" srcId="{20FAB74C-B196-4C90-9F4E-77018773D4C6}" destId="{5FBB44F6-4D57-4BA9-BFE9-ED6BEEA04623}" srcOrd="0" destOrd="0" presId="urn:microsoft.com/office/officeart/2018/2/layout/IconLabelList"/>
    <dgm:cxn modelId="{BBF3B4C6-753D-4AE2-B5AE-E044786DA23D}" type="presParOf" srcId="{20FAB74C-B196-4C90-9F4E-77018773D4C6}" destId="{F73E6753-FC41-4A4C-933C-87CC47425097}" srcOrd="1" destOrd="0" presId="urn:microsoft.com/office/officeart/2018/2/layout/IconLabelList"/>
    <dgm:cxn modelId="{8AF90FBE-88C6-4384-9B8F-70685604FBD5}" type="presParOf" srcId="{20FAB74C-B196-4C90-9F4E-77018773D4C6}" destId="{919D708D-E831-4F04-A5DB-03B7570120B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DBAF32-C816-40CD-B5D4-E6B775A419A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E4E17C-935C-4009-9758-CC826CCDCED0}">
      <dgm:prSet/>
      <dgm:spPr>
        <a:xfrm>
          <a:off x="246" y="2331429"/>
          <a:ext cx="1961718" cy="294257"/>
        </a:xfrm>
        <a:prstGeom prst="rect">
          <a:avLst/>
        </a:prstGeom>
        <a:noFill/>
        <a:ln>
          <a:noFill/>
        </a:ln>
        <a:effectLst/>
      </dgm:spPr>
      <dgm:t>
        <a:bodyPr/>
        <a:lstStyle/>
        <a:p>
          <a:pPr>
            <a:lnSpc>
              <a:spcPct val="100000"/>
            </a:lnSpc>
            <a:buNone/>
            <a:defRPr b="1"/>
          </a:pPr>
          <a:r>
            <a:rPr lang="en-US" b="1"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High Value:</a:t>
          </a:r>
        </a:p>
      </dgm:t>
    </dgm:pt>
    <dgm:pt modelId="{979C3420-05FE-43B6-B8F2-0DEB82DA5A52}" type="parTrans" cxnId="{647BCE80-8CDC-4238-A204-7F0321382946}">
      <dgm:prSet/>
      <dgm:spPr/>
      <dgm:t>
        <a:bodyPr/>
        <a:lstStyle/>
        <a:p>
          <a:endParaRPr lang="en-US"/>
        </a:p>
      </dgm:t>
    </dgm:pt>
    <dgm:pt modelId="{170FD36A-34CF-48B6-B57C-1047AC6DA7ED}" type="sibTrans" cxnId="{647BCE80-8CDC-4238-A204-7F0321382946}">
      <dgm:prSet/>
      <dgm:spPr/>
      <dgm:t>
        <a:bodyPr/>
        <a:lstStyle/>
        <a:p>
          <a:endParaRPr lang="en-US"/>
        </a:p>
      </dgm:t>
    </dgm:pt>
    <dgm:pt modelId="{52494C76-547F-4C94-8FCB-034EAC89F293}">
      <dgm:prSet/>
      <dgm:spPr>
        <a:xfrm>
          <a:off x="246" y="2675979"/>
          <a:ext cx="1961718" cy="1375320"/>
        </a:xfrm>
        <a:prstGeom prst="rect">
          <a:avLst/>
        </a:prstGeom>
        <a:noFill/>
        <a:ln>
          <a:noFill/>
        </a:ln>
        <a:effectLst/>
      </dgm:spPr>
      <dgm:t>
        <a:bodyPr/>
        <a:lstStyle/>
        <a:p>
          <a:pPr>
            <a:lnSpc>
              <a:spcPct val="100000"/>
            </a:lnSpc>
            <a:buNone/>
          </a:pPr>
          <a:r>
            <a:rPr lang="en-US"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Improve Retention of these customers as they are the most valuable asset</a:t>
          </a:r>
        </a:p>
      </dgm:t>
    </dgm:pt>
    <dgm:pt modelId="{74D1470B-4002-4B90-AEFD-A7962A0E0F68}" type="parTrans" cxnId="{F26425DD-09DD-427A-9AAD-37E765913DEB}">
      <dgm:prSet/>
      <dgm:spPr/>
      <dgm:t>
        <a:bodyPr/>
        <a:lstStyle/>
        <a:p>
          <a:endParaRPr lang="en-GB"/>
        </a:p>
      </dgm:t>
    </dgm:pt>
    <dgm:pt modelId="{C4F947CF-0774-4068-BAA0-AC9970C2FC72}" type="sibTrans" cxnId="{F26425DD-09DD-427A-9AAD-37E765913DEB}">
      <dgm:prSet/>
      <dgm:spPr/>
      <dgm:t>
        <a:bodyPr/>
        <a:lstStyle/>
        <a:p>
          <a:endParaRPr lang="en-GB"/>
        </a:p>
      </dgm:t>
    </dgm:pt>
    <dgm:pt modelId="{0723FACC-4FC1-4CA1-A9A3-17CCF266F7E4}">
      <dgm:prSet/>
      <dgm:spPr>
        <a:xfrm>
          <a:off x="2305265" y="2331429"/>
          <a:ext cx="1961718" cy="294257"/>
        </a:xfrm>
        <a:prstGeom prst="rect">
          <a:avLst/>
        </a:prstGeom>
        <a:noFill/>
        <a:ln>
          <a:noFill/>
        </a:ln>
        <a:effectLst/>
      </dgm:spPr>
      <dgm:t>
        <a:bodyPr/>
        <a:lstStyle/>
        <a:p>
          <a:pPr>
            <a:lnSpc>
              <a:spcPct val="100000"/>
            </a:lnSpc>
            <a:buNone/>
            <a:defRPr b="1"/>
          </a:pPr>
          <a:r>
            <a:rPr lang="en-US" b="1"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Mid Value:</a:t>
          </a:r>
        </a:p>
      </dgm:t>
    </dgm:pt>
    <dgm:pt modelId="{FEFA8953-2949-44EF-95EB-8325D0F390E6}" type="parTrans" cxnId="{6C7777D8-EBE8-4EBF-BE08-BF6623B6F8D0}">
      <dgm:prSet/>
      <dgm:spPr/>
      <dgm:t>
        <a:bodyPr/>
        <a:lstStyle/>
        <a:p>
          <a:endParaRPr lang="en-GB"/>
        </a:p>
      </dgm:t>
    </dgm:pt>
    <dgm:pt modelId="{FCEC1031-3641-4318-A083-6A3A10D86725}" type="sibTrans" cxnId="{6C7777D8-EBE8-4EBF-BE08-BF6623B6F8D0}">
      <dgm:prSet/>
      <dgm:spPr/>
      <dgm:t>
        <a:bodyPr/>
        <a:lstStyle/>
        <a:p>
          <a:endParaRPr lang="en-GB"/>
        </a:p>
      </dgm:t>
    </dgm:pt>
    <dgm:pt modelId="{BE7DF27C-90CB-4DEC-98A6-3AAF522BBACA}">
      <dgm:prSet/>
      <dgm:spPr>
        <a:xfrm>
          <a:off x="2305265" y="2675979"/>
          <a:ext cx="1961718" cy="1375320"/>
        </a:xfrm>
        <a:prstGeom prst="rect">
          <a:avLst/>
        </a:prstGeom>
        <a:noFill/>
        <a:ln>
          <a:noFill/>
        </a:ln>
        <a:effectLst/>
      </dgm:spPr>
      <dgm:t>
        <a:bodyPr/>
        <a:lstStyle/>
        <a:p>
          <a:pPr>
            <a:lnSpc>
              <a:spcPct val="100000"/>
            </a:lnSpc>
            <a:buNone/>
          </a:pPr>
          <a:r>
            <a:rPr lang="en-US"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Increase Retention and Frequency and bring them closer to the brand and the product so eventually they become High Value</a:t>
          </a:r>
        </a:p>
      </dgm:t>
    </dgm:pt>
    <dgm:pt modelId="{12469FC5-52A5-4CF1-8709-D46296BF0D45}" type="parTrans" cxnId="{06B4ED56-FA1B-42B5-BFC5-61BF7EE7B798}">
      <dgm:prSet/>
      <dgm:spPr/>
      <dgm:t>
        <a:bodyPr/>
        <a:lstStyle/>
        <a:p>
          <a:endParaRPr lang="en-GB"/>
        </a:p>
      </dgm:t>
    </dgm:pt>
    <dgm:pt modelId="{438A410D-F8B1-4473-B09E-2A8162B56E63}" type="sibTrans" cxnId="{06B4ED56-FA1B-42B5-BFC5-61BF7EE7B798}">
      <dgm:prSet/>
      <dgm:spPr/>
      <dgm:t>
        <a:bodyPr/>
        <a:lstStyle/>
        <a:p>
          <a:endParaRPr lang="en-GB"/>
        </a:p>
      </dgm:t>
    </dgm:pt>
    <dgm:pt modelId="{A9BDED1A-E7EF-406C-B30A-4F2578651F3F}">
      <dgm:prSet/>
      <dgm:spPr>
        <a:xfrm>
          <a:off x="4610285" y="2331429"/>
          <a:ext cx="1961718" cy="294257"/>
        </a:xfrm>
        <a:prstGeom prst="rect">
          <a:avLst/>
        </a:prstGeom>
        <a:noFill/>
        <a:ln>
          <a:noFill/>
        </a:ln>
        <a:effectLst/>
      </dgm:spPr>
      <dgm:t>
        <a:bodyPr/>
        <a:lstStyle/>
        <a:p>
          <a:pPr>
            <a:lnSpc>
              <a:spcPct val="100000"/>
            </a:lnSpc>
            <a:buNone/>
            <a:defRPr b="1"/>
          </a:pPr>
          <a:r>
            <a:rPr lang="en-US" b="1"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Low Value:</a:t>
          </a:r>
        </a:p>
      </dgm:t>
    </dgm:pt>
    <dgm:pt modelId="{E57F48AA-AE68-4B55-AFB7-45A15F921EC7}" type="parTrans" cxnId="{C7DE221A-FA38-4586-B5F1-6BD2B33AC003}">
      <dgm:prSet/>
      <dgm:spPr/>
      <dgm:t>
        <a:bodyPr/>
        <a:lstStyle/>
        <a:p>
          <a:endParaRPr lang="en-GB"/>
        </a:p>
      </dgm:t>
    </dgm:pt>
    <dgm:pt modelId="{6568102F-BC03-4473-B3DC-A336B60E0D71}" type="sibTrans" cxnId="{C7DE221A-FA38-4586-B5F1-6BD2B33AC003}">
      <dgm:prSet/>
      <dgm:spPr/>
      <dgm:t>
        <a:bodyPr/>
        <a:lstStyle/>
        <a:p>
          <a:endParaRPr lang="en-GB"/>
        </a:p>
      </dgm:t>
    </dgm:pt>
    <dgm:pt modelId="{8ED1A5B5-1CE9-49CC-98EA-319C48E77D8A}">
      <dgm:prSet/>
      <dgm:spPr>
        <a:xfrm>
          <a:off x="4610285" y="2675979"/>
          <a:ext cx="1961718" cy="1375320"/>
        </a:xfrm>
        <a:prstGeom prst="rect">
          <a:avLst/>
        </a:prstGeom>
        <a:noFill/>
        <a:ln>
          <a:noFill/>
        </a:ln>
        <a:effectLst/>
      </dgm:spPr>
      <dgm:t>
        <a:bodyPr/>
        <a:lstStyle/>
        <a:p>
          <a:pPr>
            <a:lnSpc>
              <a:spcPct val="100000"/>
            </a:lnSpc>
            <a:buNone/>
          </a:pPr>
          <a:r>
            <a:rPr lang="en-US"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Increase Frequency and understand if there are any potential issues around the product or service</a:t>
          </a:r>
        </a:p>
      </dgm:t>
    </dgm:pt>
    <dgm:pt modelId="{C4F5A92E-F69C-49F5-A493-AA0C43E60132}" type="parTrans" cxnId="{40F499A7-D279-4AEC-A145-8F2578C4B08F}">
      <dgm:prSet/>
      <dgm:spPr/>
      <dgm:t>
        <a:bodyPr/>
        <a:lstStyle/>
        <a:p>
          <a:endParaRPr lang="en-GB"/>
        </a:p>
      </dgm:t>
    </dgm:pt>
    <dgm:pt modelId="{74F3B79B-71FD-4180-A462-51977D2CB5C7}" type="sibTrans" cxnId="{40F499A7-D279-4AEC-A145-8F2578C4B08F}">
      <dgm:prSet/>
      <dgm:spPr/>
      <dgm:t>
        <a:bodyPr/>
        <a:lstStyle/>
        <a:p>
          <a:endParaRPr lang="en-GB"/>
        </a:p>
      </dgm:t>
    </dgm:pt>
    <dgm:pt modelId="{C76C3FA6-B2FF-44CD-9B21-ECEAAFA55160}" type="pres">
      <dgm:prSet presAssocID="{8FDBAF32-C816-40CD-B5D4-E6B775A419A7}" presName="root" presStyleCnt="0">
        <dgm:presLayoutVars>
          <dgm:dir/>
          <dgm:resizeHandles val="exact"/>
        </dgm:presLayoutVars>
      </dgm:prSet>
      <dgm:spPr/>
    </dgm:pt>
    <dgm:pt modelId="{B4172269-CD6D-4CAF-97B5-F056C149B1EE}" type="pres">
      <dgm:prSet presAssocID="{A4E4E17C-935C-4009-9758-CC826CCDCED0}" presName="compNode" presStyleCnt="0"/>
      <dgm:spPr/>
    </dgm:pt>
    <dgm:pt modelId="{84E700BF-30F9-445D-A8C7-B745647A9334}" type="pres">
      <dgm:prSet presAssocID="{A4E4E17C-935C-4009-9758-CC826CCDCED0}" presName="iconRect" presStyleLbl="node1" presStyleIdx="0" presStyleCnt="3"/>
      <dgm:spPr>
        <a:xfrm>
          <a:off x="637804" y="1536700"/>
          <a:ext cx="686601" cy="686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gm:spPr>
      <dgm:extLst>
        <a:ext uri="{E40237B7-FDA0-4F09-8148-C483321AD2D9}">
          <dgm14:cNvPr xmlns:dgm14="http://schemas.microsoft.com/office/drawing/2010/diagram" id="0" name="" descr="Business Growth"/>
        </a:ext>
      </dgm:extLst>
    </dgm:pt>
    <dgm:pt modelId="{00C25628-9637-468C-85D0-D4747DD55D75}" type="pres">
      <dgm:prSet presAssocID="{A4E4E17C-935C-4009-9758-CC826CCDCED0}" presName="iconSpace" presStyleCnt="0"/>
      <dgm:spPr/>
    </dgm:pt>
    <dgm:pt modelId="{3F0E000E-43F0-41B7-BD63-4237D9426BB5}" type="pres">
      <dgm:prSet presAssocID="{A4E4E17C-935C-4009-9758-CC826CCDCED0}" presName="parTx" presStyleLbl="revTx" presStyleIdx="0" presStyleCnt="6">
        <dgm:presLayoutVars>
          <dgm:chMax val="0"/>
          <dgm:chPref val="0"/>
        </dgm:presLayoutVars>
      </dgm:prSet>
      <dgm:spPr/>
    </dgm:pt>
    <dgm:pt modelId="{A8FA0B58-C03E-4941-A1B4-BE5FBBDBE848}" type="pres">
      <dgm:prSet presAssocID="{A4E4E17C-935C-4009-9758-CC826CCDCED0}" presName="txSpace" presStyleCnt="0"/>
      <dgm:spPr/>
    </dgm:pt>
    <dgm:pt modelId="{BFD06077-7011-45C2-AC24-0CAE5793F7FF}" type="pres">
      <dgm:prSet presAssocID="{A4E4E17C-935C-4009-9758-CC826CCDCED0}" presName="desTx" presStyleLbl="revTx" presStyleIdx="1" presStyleCnt="6">
        <dgm:presLayoutVars/>
      </dgm:prSet>
      <dgm:spPr/>
    </dgm:pt>
    <dgm:pt modelId="{9B6C6B40-AF59-4F2D-9C87-E9432AC9FEA5}" type="pres">
      <dgm:prSet presAssocID="{170FD36A-34CF-48B6-B57C-1047AC6DA7ED}" presName="sibTrans" presStyleCnt="0"/>
      <dgm:spPr/>
    </dgm:pt>
    <dgm:pt modelId="{44CE7E92-BB9F-4AE4-850D-7D384CE7404A}" type="pres">
      <dgm:prSet presAssocID="{0723FACC-4FC1-4CA1-A9A3-17CCF266F7E4}" presName="compNode" presStyleCnt="0"/>
      <dgm:spPr/>
    </dgm:pt>
    <dgm:pt modelId="{8295C5DF-C1A3-4895-B5B3-06DC8E92B037}" type="pres">
      <dgm:prSet presAssocID="{0723FACC-4FC1-4CA1-A9A3-17CCF266F7E4}" presName="iconRect" presStyleLbl="node1" presStyleIdx="1" presStyleCnt="3"/>
      <dgm:spPr>
        <a:xfrm>
          <a:off x="2942824" y="1536700"/>
          <a:ext cx="686601" cy="686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gm:spPr>
      <dgm:extLst>
        <a:ext uri="{E40237B7-FDA0-4F09-8148-C483321AD2D9}">
          <dgm14:cNvPr xmlns:dgm14="http://schemas.microsoft.com/office/drawing/2010/diagram" id="0" name="" descr="Bar Graph with Upward Trend"/>
        </a:ext>
      </dgm:extLst>
    </dgm:pt>
    <dgm:pt modelId="{ADE324DF-A180-48FC-B7D4-B654A702A089}" type="pres">
      <dgm:prSet presAssocID="{0723FACC-4FC1-4CA1-A9A3-17CCF266F7E4}" presName="iconSpace" presStyleCnt="0"/>
      <dgm:spPr/>
    </dgm:pt>
    <dgm:pt modelId="{184D31DA-8A4A-43C7-BA7D-05EBD47FE754}" type="pres">
      <dgm:prSet presAssocID="{0723FACC-4FC1-4CA1-A9A3-17CCF266F7E4}" presName="parTx" presStyleLbl="revTx" presStyleIdx="2" presStyleCnt="6">
        <dgm:presLayoutVars>
          <dgm:chMax val="0"/>
          <dgm:chPref val="0"/>
        </dgm:presLayoutVars>
      </dgm:prSet>
      <dgm:spPr/>
    </dgm:pt>
    <dgm:pt modelId="{1815DCE9-E33F-4100-BE72-592ACAB7778A}" type="pres">
      <dgm:prSet presAssocID="{0723FACC-4FC1-4CA1-A9A3-17CCF266F7E4}" presName="txSpace" presStyleCnt="0"/>
      <dgm:spPr/>
    </dgm:pt>
    <dgm:pt modelId="{FB44027F-A6A2-4224-A079-3FC41D91B694}" type="pres">
      <dgm:prSet presAssocID="{0723FACC-4FC1-4CA1-A9A3-17CCF266F7E4}" presName="desTx" presStyleLbl="revTx" presStyleIdx="3" presStyleCnt="6">
        <dgm:presLayoutVars/>
      </dgm:prSet>
      <dgm:spPr/>
    </dgm:pt>
    <dgm:pt modelId="{B513DB1A-4571-4956-8890-85041151A2D5}" type="pres">
      <dgm:prSet presAssocID="{FCEC1031-3641-4318-A083-6A3A10D86725}" presName="sibTrans" presStyleCnt="0"/>
      <dgm:spPr/>
    </dgm:pt>
    <dgm:pt modelId="{1951AF6F-F7E3-4B3F-BEFE-5314DB60722D}" type="pres">
      <dgm:prSet presAssocID="{A9BDED1A-E7EF-406C-B30A-4F2578651F3F}" presName="compNode" presStyleCnt="0"/>
      <dgm:spPr/>
    </dgm:pt>
    <dgm:pt modelId="{4C15CEE6-5126-4657-9B6C-9FC81795C103}" type="pres">
      <dgm:prSet presAssocID="{A9BDED1A-E7EF-406C-B30A-4F2578651F3F}" presName="iconRect" presStyleLbl="node1" presStyleIdx="2" presStyleCnt="3"/>
      <dgm:spPr>
        <a:xfrm>
          <a:off x="5247843" y="1536700"/>
          <a:ext cx="686601" cy="686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gm:spPr>
      <dgm:extLst>
        <a:ext uri="{E40237B7-FDA0-4F09-8148-C483321AD2D9}">
          <dgm14:cNvPr xmlns:dgm14="http://schemas.microsoft.com/office/drawing/2010/diagram" id="0" name="" descr="Bar Graph with Downward Trend"/>
        </a:ext>
      </dgm:extLst>
    </dgm:pt>
    <dgm:pt modelId="{F433359E-37B5-48C8-9E0B-B56E224131B8}" type="pres">
      <dgm:prSet presAssocID="{A9BDED1A-E7EF-406C-B30A-4F2578651F3F}" presName="iconSpace" presStyleCnt="0"/>
      <dgm:spPr/>
    </dgm:pt>
    <dgm:pt modelId="{83108796-54D1-4EA6-AA8A-71DEB284E355}" type="pres">
      <dgm:prSet presAssocID="{A9BDED1A-E7EF-406C-B30A-4F2578651F3F}" presName="parTx" presStyleLbl="revTx" presStyleIdx="4" presStyleCnt="6">
        <dgm:presLayoutVars>
          <dgm:chMax val="0"/>
          <dgm:chPref val="0"/>
        </dgm:presLayoutVars>
      </dgm:prSet>
      <dgm:spPr/>
    </dgm:pt>
    <dgm:pt modelId="{82E58721-3695-4657-B8D1-0700765B42F4}" type="pres">
      <dgm:prSet presAssocID="{A9BDED1A-E7EF-406C-B30A-4F2578651F3F}" presName="txSpace" presStyleCnt="0"/>
      <dgm:spPr/>
    </dgm:pt>
    <dgm:pt modelId="{F3C3FD98-AB23-4024-9C97-982BBB9D0BA6}" type="pres">
      <dgm:prSet presAssocID="{A9BDED1A-E7EF-406C-B30A-4F2578651F3F}" presName="desTx" presStyleLbl="revTx" presStyleIdx="5" presStyleCnt="6">
        <dgm:presLayoutVars/>
      </dgm:prSet>
      <dgm:spPr/>
    </dgm:pt>
  </dgm:ptLst>
  <dgm:cxnLst>
    <dgm:cxn modelId="{07051403-92FD-468A-9B18-3527417CA91C}" type="presOf" srcId="{52494C76-547F-4C94-8FCB-034EAC89F293}" destId="{BFD06077-7011-45C2-AC24-0CAE5793F7FF}" srcOrd="0" destOrd="0" presId="urn:microsoft.com/office/officeart/2018/5/layout/CenteredIconLabelDescriptionList"/>
    <dgm:cxn modelId="{84F93617-4427-4BDC-B8CE-E3E7BAD69ABE}" type="presOf" srcId="{8FDBAF32-C816-40CD-B5D4-E6B775A419A7}" destId="{C76C3FA6-B2FF-44CD-9B21-ECEAAFA55160}" srcOrd="0" destOrd="0" presId="urn:microsoft.com/office/officeart/2018/5/layout/CenteredIconLabelDescriptionList"/>
    <dgm:cxn modelId="{C7DE221A-FA38-4586-B5F1-6BD2B33AC003}" srcId="{8FDBAF32-C816-40CD-B5D4-E6B775A419A7}" destId="{A9BDED1A-E7EF-406C-B30A-4F2578651F3F}" srcOrd="2" destOrd="0" parTransId="{E57F48AA-AE68-4B55-AFB7-45A15F921EC7}" sibTransId="{6568102F-BC03-4473-B3DC-A336B60E0D71}"/>
    <dgm:cxn modelId="{00C82641-04B9-4E2E-B8A8-37E64B303CE2}" type="presOf" srcId="{8ED1A5B5-1CE9-49CC-98EA-319C48E77D8A}" destId="{F3C3FD98-AB23-4024-9C97-982BBB9D0BA6}" srcOrd="0" destOrd="0" presId="urn:microsoft.com/office/officeart/2018/5/layout/CenteredIconLabelDescriptionList"/>
    <dgm:cxn modelId="{C8339362-81BE-4E12-8D5D-E54A4AAD48F7}" type="presOf" srcId="{A4E4E17C-935C-4009-9758-CC826CCDCED0}" destId="{3F0E000E-43F0-41B7-BD63-4237D9426BB5}" srcOrd="0" destOrd="0" presId="urn:microsoft.com/office/officeart/2018/5/layout/CenteredIconLabelDescriptionList"/>
    <dgm:cxn modelId="{BE406B74-EDB7-4DE6-A199-0B878A8F909B}" type="presOf" srcId="{0723FACC-4FC1-4CA1-A9A3-17CCF266F7E4}" destId="{184D31DA-8A4A-43C7-BA7D-05EBD47FE754}" srcOrd="0" destOrd="0" presId="urn:microsoft.com/office/officeart/2018/5/layout/CenteredIconLabelDescriptionList"/>
    <dgm:cxn modelId="{06B4ED56-FA1B-42B5-BFC5-61BF7EE7B798}" srcId="{0723FACC-4FC1-4CA1-A9A3-17CCF266F7E4}" destId="{BE7DF27C-90CB-4DEC-98A6-3AAF522BBACA}" srcOrd="0" destOrd="0" parTransId="{12469FC5-52A5-4CF1-8709-D46296BF0D45}" sibTransId="{438A410D-F8B1-4473-B09E-2A8162B56E63}"/>
    <dgm:cxn modelId="{647BCE80-8CDC-4238-A204-7F0321382946}" srcId="{8FDBAF32-C816-40CD-B5D4-E6B775A419A7}" destId="{A4E4E17C-935C-4009-9758-CC826CCDCED0}" srcOrd="0" destOrd="0" parTransId="{979C3420-05FE-43B6-B8F2-0DEB82DA5A52}" sibTransId="{170FD36A-34CF-48B6-B57C-1047AC6DA7ED}"/>
    <dgm:cxn modelId="{40F499A7-D279-4AEC-A145-8F2578C4B08F}" srcId="{A9BDED1A-E7EF-406C-B30A-4F2578651F3F}" destId="{8ED1A5B5-1CE9-49CC-98EA-319C48E77D8A}" srcOrd="0" destOrd="0" parTransId="{C4F5A92E-F69C-49F5-A493-AA0C43E60132}" sibTransId="{74F3B79B-71FD-4180-A462-51977D2CB5C7}"/>
    <dgm:cxn modelId="{510B2CCB-4865-4A2C-ACF3-C2EC029DBD9A}" type="presOf" srcId="{A9BDED1A-E7EF-406C-B30A-4F2578651F3F}" destId="{83108796-54D1-4EA6-AA8A-71DEB284E355}" srcOrd="0" destOrd="0" presId="urn:microsoft.com/office/officeart/2018/5/layout/CenteredIconLabelDescriptionList"/>
    <dgm:cxn modelId="{6C7777D8-EBE8-4EBF-BE08-BF6623B6F8D0}" srcId="{8FDBAF32-C816-40CD-B5D4-E6B775A419A7}" destId="{0723FACC-4FC1-4CA1-A9A3-17CCF266F7E4}" srcOrd="1" destOrd="0" parTransId="{FEFA8953-2949-44EF-95EB-8325D0F390E6}" sibTransId="{FCEC1031-3641-4318-A083-6A3A10D86725}"/>
    <dgm:cxn modelId="{F26425DD-09DD-427A-9AAD-37E765913DEB}" srcId="{A4E4E17C-935C-4009-9758-CC826CCDCED0}" destId="{52494C76-547F-4C94-8FCB-034EAC89F293}" srcOrd="0" destOrd="0" parTransId="{74D1470B-4002-4B90-AEFD-A7962A0E0F68}" sibTransId="{C4F947CF-0774-4068-BAA0-AC9970C2FC72}"/>
    <dgm:cxn modelId="{2EF11CE9-AAAD-49AF-8509-C1A5AC81273D}" type="presOf" srcId="{BE7DF27C-90CB-4DEC-98A6-3AAF522BBACA}" destId="{FB44027F-A6A2-4224-A079-3FC41D91B694}" srcOrd="0" destOrd="0" presId="urn:microsoft.com/office/officeart/2018/5/layout/CenteredIconLabelDescriptionList"/>
    <dgm:cxn modelId="{3B2EA02D-29DC-4420-BAA0-70C2CF90B22B}" type="presParOf" srcId="{C76C3FA6-B2FF-44CD-9B21-ECEAAFA55160}" destId="{B4172269-CD6D-4CAF-97B5-F056C149B1EE}" srcOrd="0" destOrd="0" presId="urn:microsoft.com/office/officeart/2018/5/layout/CenteredIconLabelDescriptionList"/>
    <dgm:cxn modelId="{74AD248B-F0B0-491A-81FA-BFF9DF4EB07A}" type="presParOf" srcId="{B4172269-CD6D-4CAF-97B5-F056C149B1EE}" destId="{84E700BF-30F9-445D-A8C7-B745647A9334}" srcOrd="0" destOrd="0" presId="urn:microsoft.com/office/officeart/2018/5/layout/CenteredIconLabelDescriptionList"/>
    <dgm:cxn modelId="{3AC7C0D1-49B7-4728-89B0-C70CDF0151F7}" type="presParOf" srcId="{B4172269-CD6D-4CAF-97B5-F056C149B1EE}" destId="{00C25628-9637-468C-85D0-D4747DD55D75}" srcOrd="1" destOrd="0" presId="urn:microsoft.com/office/officeart/2018/5/layout/CenteredIconLabelDescriptionList"/>
    <dgm:cxn modelId="{F6087D8E-8963-4A28-A0BB-714789FDF724}" type="presParOf" srcId="{B4172269-CD6D-4CAF-97B5-F056C149B1EE}" destId="{3F0E000E-43F0-41B7-BD63-4237D9426BB5}" srcOrd="2" destOrd="0" presId="urn:microsoft.com/office/officeart/2018/5/layout/CenteredIconLabelDescriptionList"/>
    <dgm:cxn modelId="{D5B4F906-1973-48B9-9DEB-86CB2BC7D192}" type="presParOf" srcId="{B4172269-CD6D-4CAF-97B5-F056C149B1EE}" destId="{A8FA0B58-C03E-4941-A1B4-BE5FBBDBE848}" srcOrd="3" destOrd="0" presId="urn:microsoft.com/office/officeart/2018/5/layout/CenteredIconLabelDescriptionList"/>
    <dgm:cxn modelId="{736EF7A1-10C3-45AC-911C-B01C29AD23E3}" type="presParOf" srcId="{B4172269-CD6D-4CAF-97B5-F056C149B1EE}" destId="{BFD06077-7011-45C2-AC24-0CAE5793F7FF}" srcOrd="4" destOrd="0" presId="urn:microsoft.com/office/officeart/2018/5/layout/CenteredIconLabelDescriptionList"/>
    <dgm:cxn modelId="{12611CA6-9B0D-45F8-B55F-65E4BD15256F}" type="presParOf" srcId="{C76C3FA6-B2FF-44CD-9B21-ECEAAFA55160}" destId="{9B6C6B40-AF59-4F2D-9C87-E9432AC9FEA5}" srcOrd="1" destOrd="0" presId="urn:microsoft.com/office/officeart/2018/5/layout/CenteredIconLabelDescriptionList"/>
    <dgm:cxn modelId="{34662F99-218F-4FF5-A693-85A18170EF41}" type="presParOf" srcId="{C76C3FA6-B2FF-44CD-9B21-ECEAAFA55160}" destId="{44CE7E92-BB9F-4AE4-850D-7D384CE7404A}" srcOrd="2" destOrd="0" presId="urn:microsoft.com/office/officeart/2018/5/layout/CenteredIconLabelDescriptionList"/>
    <dgm:cxn modelId="{635468AE-9F03-4EBD-98C5-D29B3CB907CA}" type="presParOf" srcId="{44CE7E92-BB9F-4AE4-850D-7D384CE7404A}" destId="{8295C5DF-C1A3-4895-B5B3-06DC8E92B037}" srcOrd="0" destOrd="0" presId="urn:microsoft.com/office/officeart/2018/5/layout/CenteredIconLabelDescriptionList"/>
    <dgm:cxn modelId="{E20BF344-1493-4F83-87D4-E233DFE97ACD}" type="presParOf" srcId="{44CE7E92-BB9F-4AE4-850D-7D384CE7404A}" destId="{ADE324DF-A180-48FC-B7D4-B654A702A089}" srcOrd="1" destOrd="0" presId="urn:microsoft.com/office/officeart/2018/5/layout/CenteredIconLabelDescriptionList"/>
    <dgm:cxn modelId="{3DF8AFDB-2EAE-4DA8-BE1E-27C45BE918FF}" type="presParOf" srcId="{44CE7E92-BB9F-4AE4-850D-7D384CE7404A}" destId="{184D31DA-8A4A-43C7-BA7D-05EBD47FE754}" srcOrd="2" destOrd="0" presId="urn:microsoft.com/office/officeart/2018/5/layout/CenteredIconLabelDescriptionList"/>
    <dgm:cxn modelId="{136B6770-967D-42A7-BA70-AA50AF336096}" type="presParOf" srcId="{44CE7E92-BB9F-4AE4-850D-7D384CE7404A}" destId="{1815DCE9-E33F-4100-BE72-592ACAB7778A}" srcOrd="3" destOrd="0" presId="urn:microsoft.com/office/officeart/2018/5/layout/CenteredIconLabelDescriptionList"/>
    <dgm:cxn modelId="{326E810C-2005-4035-8E1E-1FA62DDEBC88}" type="presParOf" srcId="{44CE7E92-BB9F-4AE4-850D-7D384CE7404A}" destId="{FB44027F-A6A2-4224-A079-3FC41D91B694}" srcOrd="4" destOrd="0" presId="urn:microsoft.com/office/officeart/2018/5/layout/CenteredIconLabelDescriptionList"/>
    <dgm:cxn modelId="{BAACFB1B-5AD1-4EB5-B44F-4CC6BADD4575}" type="presParOf" srcId="{C76C3FA6-B2FF-44CD-9B21-ECEAAFA55160}" destId="{B513DB1A-4571-4956-8890-85041151A2D5}" srcOrd="3" destOrd="0" presId="urn:microsoft.com/office/officeart/2018/5/layout/CenteredIconLabelDescriptionList"/>
    <dgm:cxn modelId="{C1B84A0A-D7E6-4A1A-90FA-9713A1F4BD9E}" type="presParOf" srcId="{C76C3FA6-B2FF-44CD-9B21-ECEAAFA55160}" destId="{1951AF6F-F7E3-4B3F-BEFE-5314DB60722D}" srcOrd="4" destOrd="0" presId="urn:microsoft.com/office/officeart/2018/5/layout/CenteredIconLabelDescriptionList"/>
    <dgm:cxn modelId="{DDB3FA80-4497-49EE-B4D6-05CF1D44CEDE}" type="presParOf" srcId="{1951AF6F-F7E3-4B3F-BEFE-5314DB60722D}" destId="{4C15CEE6-5126-4657-9B6C-9FC81795C103}" srcOrd="0" destOrd="0" presId="urn:microsoft.com/office/officeart/2018/5/layout/CenteredIconLabelDescriptionList"/>
    <dgm:cxn modelId="{FEAE9C66-C36A-471D-A438-28D8E9061AE7}" type="presParOf" srcId="{1951AF6F-F7E3-4B3F-BEFE-5314DB60722D}" destId="{F433359E-37B5-48C8-9E0B-B56E224131B8}" srcOrd="1" destOrd="0" presId="urn:microsoft.com/office/officeart/2018/5/layout/CenteredIconLabelDescriptionList"/>
    <dgm:cxn modelId="{5B655D75-8F83-4257-A45D-BE885CC176D8}" type="presParOf" srcId="{1951AF6F-F7E3-4B3F-BEFE-5314DB60722D}" destId="{83108796-54D1-4EA6-AA8A-71DEB284E355}" srcOrd="2" destOrd="0" presId="urn:microsoft.com/office/officeart/2018/5/layout/CenteredIconLabelDescriptionList"/>
    <dgm:cxn modelId="{7A8284D5-E645-478E-8C87-36DC795E3AEC}" type="presParOf" srcId="{1951AF6F-F7E3-4B3F-BEFE-5314DB60722D}" destId="{82E58721-3695-4657-B8D1-0700765B42F4}" srcOrd="3" destOrd="0" presId="urn:microsoft.com/office/officeart/2018/5/layout/CenteredIconLabelDescriptionList"/>
    <dgm:cxn modelId="{D5494F67-7753-4F0D-9E27-82BDD6B76437}" type="presParOf" srcId="{1951AF6F-F7E3-4B3F-BEFE-5314DB60722D}" destId="{F3C3FD98-AB23-4024-9C97-982BBB9D0BA6}"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DBAF32-C816-40CD-B5D4-E6B775A419A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E4E17C-935C-4009-9758-CC826CCDCED0}">
      <dgm:prSet/>
      <dgm:spPr>
        <a:xfrm>
          <a:off x="246" y="2331429"/>
          <a:ext cx="1961718" cy="294257"/>
        </a:xfrm>
        <a:prstGeom prst="rect">
          <a:avLst/>
        </a:prstGeom>
        <a:noFill/>
        <a:ln>
          <a:noFill/>
        </a:ln>
        <a:effectLst/>
      </dgm:spPr>
      <dgm:t>
        <a:bodyPr/>
        <a:lstStyle/>
        <a:p>
          <a:pPr>
            <a:lnSpc>
              <a:spcPct val="100000"/>
            </a:lnSpc>
            <a:buNone/>
            <a:defRPr b="1"/>
          </a:pPr>
          <a:r>
            <a:rPr lang="en-US" b="1"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High Value:</a:t>
          </a:r>
        </a:p>
      </dgm:t>
    </dgm:pt>
    <dgm:pt modelId="{979C3420-05FE-43B6-B8F2-0DEB82DA5A52}" type="parTrans" cxnId="{647BCE80-8CDC-4238-A204-7F0321382946}">
      <dgm:prSet/>
      <dgm:spPr/>
      <dgm:t>
        <a:bodyPr/>
        <a:lstStyle/>
        <a:p>
          <a:endParaRPr lang="en-US"/>
        </a:p>
      </dgm:t>
    </dgm:pt>
    <dgm:pt modelId="{170FD36A-34CF-48B6-B57C-1047AC6DA7ED}" type="sibTrans" cxnId="{647BCE80-8CDC-4238-A204-7F0321382946}">
      <dgm:prSet/>
      <dgm:spPr/>
      <dgm:t>
        <a:bodyPr/>
        <a:lstStyle/>
        <a:p>
          <a:endParaRPr lang="en-US"/>
        </a:p>
      </dgm:t>
    </dgm:pt>
    <dgm:pt modelId="{52494C76-547F-4C94-8FCB-034EAC89F293}">
      <dgm:prSet/>
      <dgm:spPr>
        <a:xfrm>
          <a:off x="246" y="2675979"/>
          <a:ext cx="1961718" cy="1375320"/>
        </a:xfrm>
        <a:prstGeom prst="rect">
          <a:avLst/>
        </a:prstGeom>
        <a:noFill/>
        <a:ln>
          <a:noFill/>
        </a:ln>
        <a:effectLst/>
      </dgm:spPr>
      <dgm:t>
        <a:bodyPr/>
        <a:lstStyle/>
        <a:p>
          <a:pPr>
            <a:lnSpc>
              <a:spcPct val="100000"/>
            </a:lnSpc>
            <a:buNone/>
          </a:pPr>
          <a:r>
            <a:rPr lang="en-US"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They are the best and most reliable customers. Business should focus on making customized promotional strategies and loyalty schemes for these customers in order to retain this valuable customer base.</a:t>
          </a:r>
        </a:p>
      </dgm:t>
    </dgm:pt>
    <dgm:pt modelId="{74D1470B-4002-4B90-AEFD-A7962A0E0F68}" type="parTrans" cxnId="{F26425DD-09DD-427A-9AAD-37E765913DEB}">
      <dgm:prSet/>
      <dgm:spPr/>
      <dgm:t>
        <a:bodyPr/>
        <a:lstStyle/>
        <a:p>
          <a:endParaRPr lang="en-GB"/>
        </a:p>
      </dgm:t>
    </dgm:pt>
    <dgm:pt modelId="{C4F947CF-0774-4068-BAA0-AC9970C2FC72}" type="sibTrans" cxnId="{F26425DD-09DD-427A-9AAD-37E765913DEB}">
      <dgm:prSet/>
      <dgm:spPr/>
      <dgm:t>
        <a:bodyPr/>
        <a:lstStyle/>
        <a:p>
          <a:endParaRPr lang="en-GB"/>
        </a:p>
      </dgm:t>
    </dgm:pt>
    <dgm:pt modelId="{0723FACC-4FC1-4CA1-A9A3-17CCF266F7E4}">
      <dgm:prSet/>
      <dgm:spPr>
        <a:xfrm>
          <a:off x="2305265" y="2331429"/>
          <a:ext cx="1961718" cy="294257"/>
        </a:xfrm>
        <a:prstGeom prst="rect">
          <a:avLst/>
        </a:prstGeom>
        <a:noFill/>
        <a:ln>
          <a:noFill/>
        </a:ln>
        <a:effectLst/>
      </dgm:spPr>
      <dgm:t>
        <a:bodyPr/>
        <a:lstStyle/>
        <a:p>
          <a:pPr>
            <a:lnSpc>
              <a:spcPct val="100000"/>
            </a:lnSpc>
            <a:buNone/>
            <a:defRPr b="1"/>
          </a:pPr>
          <a:r>
            <a:rPr lang="en-US" b="1"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Mid Value:</a:t>
          </a:r>
        </a:p>
      </dgm:t>
    </dgm:pt>
    <dgm:pt modelId="{FEFA8953-2949-44EF-95EB-8325D0F390E6}" type="parTrans" cxnId="{6C7777D8-EBE8-4EBF-BE08-BF6623B6F8D0}">
      <dgm:prSet/>
      <dgm:spPr/>
      <dgm:t>
        <a:bodyPr/>
        <a:lstStyle/>
        <a:p>
          <a:endParaRPr lang="en-GB"/>
        </a:p>
      </dgm:t>
    </dgm:pt>
    <dgm:pt modelId="{FCEC1031-3641-4318-A083-6A3A10D86725}" type="sibTrans" cxnId="{6C7777D8-EBE8-4EBF-BE08-BF6623B6F8D0}">
      <dgm:prSet/>
      <dgm:spPr/>
      <dgm:t>
        <a:bodyPr/>
        <a:lstStyle/>
        <a:p>
          <a:endParaRPr lang="en-GB"/>
        </a:p>
      </dgm:t>
    </dgm:pt>
    <dgm:pt modelId="{BE7DF27C-90CB-4DEC-98A6-3AAF522BBACA}">
      <dgm:prSet/>
      <dgm:spPr>
        <a:xfrm>
          <a:off x="2305265" y="2675979"/>
          <a:ext cx="1961718" cy="1375320"/>
        </a:xfrm>
        <a:prstGeom prst="rect">
          <a:avLst/>
        </a:prstGeom>
        <a:noFill/>
        <a:ln>
          <a:noFill/>
        </a:ln>
        <a:effectLst/>
      </dgm:spPr>
      <dgm:t>
        <a:bodyPr/>
        <a:lstStyle/>
        <a:p>
          <a:pPr>
            <a:lnSpc>
              <a:spcPct val="100000"/>
            </a:lnSpc>
            <a:buNone/>
          </a:pPr>
          <a:r>
            <a:rPr lang="en-US"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Business should provide more incentives and offers to these customers and try to retain these customers. More analysis can be done to see customer buying pattern or assess the success of marketing strategies by analyzing the response of these customers.</a:t>
          </a:r>
        </a:p>
      </dgm:t>
    </dgm:pt>
    <dgm:pt modelId="{12469FC5-52A5-4CF1-8709-D46296BF0D45}" type="parTrans" cxnId="{06B4ED56-FA1B-42B5-BFC5-61BF7EE7B798}">
      <dgm:prSet/>
      <dgm:spPr/>
      <dgm:t>
        <a:bodyPr/>
        <a:lstStyle/>
        <a:p>
          <a:endParaRPr lang="en-GB"/>
        </a:p>
      </dgm:t>
    </dgm:pt>
    <dgm:pt modelId="{438A410D-F8B1-4473-B09E-2A8162B56E63}" type="sibTrans" cxnId="{06B4ED56-FA1B-42B5-BFC5-61BF7EE7B798}">
      <dgm:prSet/>
      <dgm:spPr/>
      <dgm:t>
        <a:bodyPr/>
        <a:lstStyle/>
        <a:p>
          <a:endParaRPr lang="en-GB"/>
        </a:p>
      </dgm:t>
    </dgm:pt>
    <dgm:pt modelId="{A9BDED1A-E7EF-406C-B30A-4F2578651F3F}">
      <dgm:prSet/>
      <dgm:spPr>
        <a:xfrm>
          <a:off x="4610285" y="2331429"/>
          <a:ext cx="1961718" cy="294257"/>
        </a:xfrm>
        <a:prstGeom prst="rect">
          <a:avLst/>
        </a:prstGeom>
        <a:noFill/>
        <a:ln>
          <a:noFill/>
        </a:ln>
        <a:effectLst/>
      </dgm:spPr>
      <dgm:t>
        <a:bodyPr/>
        <a:lstStyle/>
        <a:p>
          <a:pPr>
            <a:lnSpc>
              <a:spcPct val="100000"/>
            </a:lnSpc>
            <a:buNone/>
            <a:defRPr b="1"/>
          </a:pPr>
          <a:r>
            <a:rPr lang="en-US" b="1"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Low Value:</a:t>
          </a:r>
        </a:p>
      </dgm:t>
    </dgm:pt>
    <dgm:pt modelId="{E57F48AA-AE68-4B55-AFB7-45A15F921EC7}" type="parTrans" cxnId="{C7DE221A-FA38-4586-B5F1-6BD2B33AC003}">
      <dgm:prSet/>
      <dgm:spPr/>
      <dgm:t>
        <a:bodyPr/>
        <a:lstStyle/>
        <a:p>
          <a:endParaRPr lang="en-GB"/>
        </a:p>
      </dgm:t>
    </dgm:pt>
    <dgm:pt modelId="{6568102F-BC03-4473-B3DC-A336B60E0D71}" type="sibTrans" cxnId="{C7DE221A-FA38-4586-B5F1-6BD2B33AC003}">
      <dgm:prSet/>
      <dgm:spPr/>
      <dgm:t>
        <a:bodyPr/>
        <a:lstStyle/>
        <a:p>
          <a:endParaRPr lang="en-GB"/>
        </a:p>
      </dgm:t>
    </dgm:pt>
    <dgm:pt modelId="{8ED1A5B5-1CE9-49CC-98EA-319C48E77D8A}">
      <dgm:prSet/>
      <dgm:spPr>
        <a:xfrm>
          <a:off x="4610285" y="2675979"/>
          <a:ext cx="1961718" cy="1375320"/>
        </a:xfrm>
        <a:prstGeom prst="rect">
          <a:avLst/>
        </a:prstGeom>
        <a:noFill/>
        <a:ln>
          <a:noFill/>
        </a:ln>
        <a:effectLst/>
      </dgm:spPr>
      <dgm:t>
        <a:bodyPr/>
        <a:lstStyle/>
        <a:p>
          <a:pPr>
            <a:lnSpc>
              <a:spcPct val="100000"/>
            </a:lnSpc>
            <a:buNone/>
          </a:pPr>
          <a:r>
            <a:rPr lang="en-US"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These customers might stop visiting the store. Business should focus on these customers and look out for the reason why they abandoned visiting the stores.</a:t>
          </a:r>
        </a:p>
      </dgm:t>
    </dgm:pt>
    <dgm:pt modelId="{C4F5A92E-F69C-49F5-A493-AA0C43E60132}" type="parTrans" cxnId="{40F499A7-D279-4AEC-A145-8F2578C4B08F}">
      <dgm:prSet/>
      <dgm:spPr/>
      <dgm:t>
        <a:bodyPr/>
        <a:lstStyle/>
        <a:p>
          <a:endParaRPr lang="en-GB"/>
        </a:p>
      </dgm:t>
    </dgm:pt>
    <dgm:pt modelId="{74F3B79B-71FD-4180-A462-51977D2CB5C7}" type="sibTrans" cxnId="{40F499A7-D279-4AEC-A145-8F2578C4B08F}">
      <dgm:prSet/>
      <dgm:spPr/>
      <dgm:t>
        <a:bodyPr/>
        <a:lstStyle/>
        <a:p>
          <a:endParaRPr lang="en-GB"/>
        </a:p>
      </dgm:t>
    </dgm:pt>
    <dgm:pt modelId="{C76C3FA6-B2FF-44CD-9B21-ECEAAFA55160}" type="pres">
      <dgm:prSet presAssocID="{8FDBAF32-C816-40CD-B5D4-E6B775A419A7}" presName="root" presStyleCnt="0">
        <dgm:presLayoutVars>
          <dgm:dir/>
          <dgm:resizeHandles val="exact"/>
        </dgm:presLayoutVars>
      </dgm:prSet>
      <dgm:spPr/>
    </dgm:pt>
    <dgm:pt modelId="{B4172269-CD6D-4CAF-97B5-F056C149B1EE}" type="pres">
      <dgm:prSet presAssocID="{A4E4E17C-935C-4009-9758-CC826CCDCED0}" presName="compNode" presStyleCnt="0"/>
      <dgm:spPr/>
    </dgm:pt>
    <dgm:pt modelId="{84E700BF-30F9-445D-A8C7-B745647A9334}" type="pres">
      <dgm:prSet presAssocID="{A4E4E17C-935C-4009-9758-CC826CCDCED0}" presName="iconRect" presStyleLbl="node1" presStyleIdx="0" presStyleCnt="3"/>
      <dgm:spPr>
        <a:xfrm>
          <a:off x="637804" y="1536700"/>
          <a:ext cx="686601" cy="686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gm:spPr>
      <dgm:extLst>
        <a:ext uri="{E40237B7-FDA0-4F09-8148-C483321AD2D9}">
          <dgm14:cNvPr xmlns:dgm14="http://schemas.microsoft.com/office/drawing/2010/diagram" id="0" name="" descr="Business Growth"/>
        </a:ext>
      </dgm:extLst>
    </dgm:pt>
    <dgm:pt modelId="{00C25628-9637-468C-85D0-D4747DD55D75}" type="pres">
      <dgm:prSet presAssocID="{A4E4E17C-935C-4009-9758-CC826CCDCED0}" presName="iconSpace" presStyleCnt="0"/>
      <dgm:spPr/>
    </dgm:pt>
    <dgm:pt modelId="{3F0E000E-43F0-41B7-BD63-4237D9426BB5}" type="pres">
      <dgm:prSet presAssocID="{A4E4E17C-935C-4009-9758-CC826CCDCED0}" presName="parTx" presStyleLbl="revTx" presStyleIdx="0" presStyleCnt="6">
        <dgm:presLayoutVars>
          <dgm:chMax val="0"/>
          <dgm:chPref val="0"/>
        </dgm:presLayoutVars>
      </dgm:prSet>
      <dgm:spPr/>
    </dgm:pt>
    <dgm:pt modelId="{A8FA0B58-C03E-4941-A1B4-BE5FBBDBE848}" type="pres">
      <dgm:prSet presAssocID="{A4E4E17C-935C-4009-9758-CC826CCDCED0}" presName="txSpace" presStyleCnt="0"/>
      <dgm:spPr/>
    </dgm:pt>
    <dgm:pt modelId="{BFD06077-7011-45C2-AC24-0CAE5793F7FF}" type="pres">
      <dgm:prSet presAssocID="{A4E4E17C-935C-4009-9758-CC826CCDCED0}" presName="desTx" presStyleLbl="revTx" presStyleIdx="1" presStyleCnt="6">
        <dgm:presLayoutVars/>
      </dgm:prSet>
      <dgm:spPr/>
    </dgm:pt>
    <dgm:pt modelId="{9B6C6B40-AF59-4F2D-9C87-E9432AC9FEA5}" type="pres">
      <dgm:prSet presAssocID="{170FD36A-34CF-48B6-B57C-1047AC6DA7ED}" presName="sibTrans" presStyleCnt="0"/>
      <dgm:spPr/>
    </dgm:pt>
    <dgm:pt modelId="{44CE7E92-BB9F-4AE4-850D-7D384CE7404A}" type="pres">
      <dgm:prSet presAssocID="{0723FACC-4FC1-4CA1-A9A3-17CCF266F7E4}" presName="compNode" presStyleCnt="0"/>
      <dgm:spPr/>
    </dgm:pt>
    <dgm:pt modelId="{8295C5DF-C1A3-4895-B5B3-06DC8E92B037}" type="pres">
      <dgm:prSet presAssocID="{0723FACC-4FC1-4CA1-A9A3-17CCF266F7E4}" presName="iconRect" presStyleLbl="node1" presStyleIdx="1" presStyleCnt="3"/>
      <dgm:spPr>
        <a:xfrm>
          <a:off x="2942824" y="1536700"/>
          <a:ext cx="686601" cy="686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gm:spPr>
      <dgm:extLst>
        <a:ext uri="{E40237B7-FDA0-4F09-8148-C483321AD2D9}">
          <dgm14:cNvPr xmlns:dgm14="http://schemas.microsoft.com/office/drawing/2010/diagram" id="0" name="" descr="Bar Graph with Upward Trend"/>
        </a:ext>
      </dgm:extLst>
    </dgm:pt>
    <dgm:pt modelId="{ADE324DF-A180-48FC-B7D4-B654A702A089}" type="pres">
      <dgm:prSet presAssocID="{0723FACC-4FC1-4CA1-A9A3-17CCF266F7E4}" presName="iconSpace" presStyleCnt="0"/>
      <dgm:spPr/>
    </dgm:pt>
    <dgm:pt modelId="{184D31DA-8A4A-43C7-BA7D-05EBD47FE754}" type="pres">
      <dgm:prSet presAssocID="{0723FACC-4FC1-4CA1-A9A3-17CCF266F7E4}" presName="parTx" presStyleLbl="revTx" presStyleIdx="2" presStyleCnt="6">
        <dgm:presLayoutVars>
          <dgm:chMax val="0"/>
          <dgm:chPref val="0"/>
        </dgm:presLayoutVars>
      </dgm:prSet>
      <dgm:spPr/>
    </dgm:pt>
    <dgm:pt modelId="{1815DCE9-E33F-4100-BE72-592ACAB7778A}" type="pres">
      <dgm:prSet presAssocID="{0723FACC-4FC1-4CA1-A9A3-17CCF266F7E4}" presName="txSpace" presStyleCnt="0"/>
      <dgm:spPr/>
    </dgm:pt>
    <dgm:pt modelId="{FB44027F-A6A2-4224-A079-3FC41D91B694}" type="pres">
      <dgm:prSet presAssocID="{0723FACC-4FC1-4CA1-A9A3-17CCF266F7E4}" presName="desTx" presStyleLbl="revTx" presStyleIdx="3" presStyleCnt="6">
        <dgm:presLayoutVars/>
      </dgm:prSet>
      <dgm:spPr/>
    </dgm:pt>
    <dgm:pt modelId="{B513DB1A-4571-4956-8890-85041151A2D5}" type="pres">
      <dgm:prSet presAssocID="{FCEC1031-3641-4318-A083-6A3A10D86725}" presName="sibTrans" presStyleCnt="0"/>
      <dgm:spPr/>
    </dgm:pt>
    <dgm:pt modelId="{1951AF6F-F7E3-4B3F-BEFE-5314DB60722D}" type="pres">
      <dgm:prSet presAssocID="{A9BDED1A-E7EF-406C-B30A-4F2578651F3F}" presName="compNode" presStyleCnt="0"/>
      <dgm:spPr/>
    </dgm:pt>
    <dgm:pt modelId="{4C15CEE6-5126-4657-9B6C-9FC81795C103}" type="pres">
      <dgm:prSet presAssocID="{A9BDED1A-E7EF-406C-B30A-4F2578651F3F}" presName="iconRect" presStyleLbl="node1" presStyleIdx="2" presStyleCnt="3"/>
      <dgm:spPr>
        <a:xfrm>
          <a:off x="5247843" y="1536700"/>
          <a:ext cx="686601" cy="686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gm:spPr>
      <dgm:extLst>
        <a:ext uri="{E40237B7-FDA0-4F09-8148-C483321AD2D9}">
          <dgm14:cNvPr xmlns:dgm14="http://schemas.microsoft.com/office/drawing/2010/diagram" id="0" name="" descr="Bar Graph with Downward Trend"/>
        </a:ext>
      </dgm:extLst>
    </dgm:pt>
    <dgm:pt modelId="{F433359E-37B5-48C8-9E0B-B56E224131B8}" type="pres">
      <dgm:prSet presAssocID="{A9BDED1A-E7EF-406C-B30A-4F2578651F3F}" presName="iconSpace" presStyleCnt="0"/>
      <dgm:spPr/>
    </dgm:pt>
    <dgm:pt modelId="{83108796-54D1-4EA6-AA8A-71DEB284E355}" type="pres">
      <dgm:prSet presAssocID="{A9BDED1A-E7EF-406C-B30A-4F2578651F3F}" presName="parTx" presStyleLbl="revTx" presStyleIdx="4" presStyleCnt="6">
        <dgm:presLayoutVars>
          <dgm:chMax val="0"/>
          <dgm:chPref val="0"/>
        </dgm:presLayoutVars>
      </dgm:prSet>
      <dgm:spPr/>
    </dgm:pt>
    <dgm:pt modelId="{82E58721-3695-4657-B8D1-0700765B42F4}" type="pres">
      <dgm:prSet presAssocID="{A9BDED1A-E7EF-406C-B30A-4F2578651F3F}" presName="txSpace" presStyleCnt="0"/>
      <dgm:spPr/>
    </dgm:pt>
    <dgm:pt modelId="{F3C3FD98-AB23-4024-9C97-982BBB9D0BA6}" type="pres">
      <dgm:prSet presAssocID="{A9BDED1A-E7EF-406C-B30A-4F2578651F3F}" presName="desTx" presStyleLbl="revTx" presStyleIdx="5" presStyleCnt="6">
        <dgm:presLayoutVars/>
      </dgm:prSet>
      <dgm:spPr/>
    </dgm:pt>
  </dgm:ptLst>
  <dgm:cxnLst>
    <dgm:cxn modelId="{07051403-92FD-468A-9B18-3527417CA91C}" type="presOf" srcId="{52494C76-547F-4C94-8FCB-034EAC89F293}" destId="{BFD06077-7011-45C2-AC24-0CAE5793F7FF}" srcOrd="0" destOrd="0" presId="urn:microsoft.com/office/officeart/2018/5/layout/CenteredIconLabelDescriptionList"/>
    <dgm:cxn modelId="{84F93617-4427-4BDC-B8CE-E3E7BAD69ABE}" type="presOf" srcId="{8FDBAF32-C816-40CD-B5D4-E6B775A419A7}" destId="{C76C3FA6-B2FF-44CD-9B21-ECEAAFA55160}" srcOrd="0" destOrd="0" presId="urn:microsoft.com/office/officeart/2018/5/layout/CenteredIconLabelDescriptionList"/>
    <dgm:cxn modelId="{C7DE221A-FA38-4586-B5F1-6BD2B33AC003}" srcId="{8FDBAF32-C816-40CD-B5D4-E6B775A419A7}" destId="{A9BDED1A-E7EF-406C-B30A-4F2578651F3F}" srcOrd="2" destOrd="0" parTransId="{E57F48AA-AE68-4B55-AFB7-45A15F921EC7}" sibTransId="{6568102F-BC03-4473-B3DC-A336B60E0D71}"/>
    <dgm:cxn modelId="{00C82641-04B9-4E2E-B8A8-37E64B303CE2}" type="presOf" srcId="{8ED1A5B5-1CE9-49CC-98EA-319C48E77D8A}" destId="{F3C3FD98-AB23-4024-9C97-982BBB9D0BA6}" srcOrd="0" destOrd="0" presId="urn:microsoft.com/office/officeart/2018/5/layout/CenteredIconLabelDescriptionList"/>
    <dgm:cxn modelId="{C8339362-81BE-4E12-8D5D-E54A4AAD48F7}" type="presOf" srcId="{A4E4E17C-935C-4009-9758-CC826CCDCED0}" destId="{3F0E000E-43F0-41B7-BD63-4237D9426BB5}" srcOrd="0" destOrd="0" presId="urn:microsoft.com/office/officeart/2018/5/layout/CenteredIconLabelDescriptionList"/>
    <dgm:cxn modelId="{BE406B74-EDB7-4DE6-A199-0B878A8F909B}" type="presOf" srcId="{0723FACC-4FC1-4CA1-A9A3-17CCF266F7E4}" destId="{184D31DA-8A4A-43C7-BA7D-05EBD47FE754}" srcOrd="0" destOrd="0" presId="urn:microsoft.com/office/officeart/2018/5/layout/CenteredIconLabelDescriptionList"/>
    <dgm:cxn modelId="{06B4ED56-FA1B-42B5-BFC5-61BF7EE7B798}" srcId="{0723FACC-4FC1-4CA1-A9A3-17CCF266F7E4}" destId="{BE7DF27C-90CB-4DEC-98A6-3AAF522BBACA}" srcOrd="0" destOrd="0" parTransId="{12469FC5-52A5-4CF1-8709-D46296BF0D45}" sibTransId="{438A410D-F8B1-4473-B09E-2A8162B56E63}"/>
    <dgm:cxn modelId="{647BCE80-8CDC-4238-A204-7F0321382946}" srcId="{8FDBAF32-C816-40CD-B5D4-E6B775A419A7}" destId="{A4E4E17C-935C-4009-9758-CC826CCDCED0}" srcOrd="0" destOrd="0" parTransId="{979C3420-05FE-43B6-B8F2-0DEB82DA5A52}" sibTransId="{170FD36A-34CF-48B6-B57C-1047AC6DA7ED}"/>
    <dgm:cxn modelId="{40F499A7-D279-4AEC-A145-8F2578C4B08F}" srcId="{A9BDED1A-E7EF-406C-B30A-4F2578651F3F}" destId="{8ED1A5B5-1CE9-49CC-98EA-319C48E77D8A}" srcOrd="0" destOrd="0" parTransId="{C4F5A92E-F69C-49F5-A493-AA0C43E60132}" sibTransId="{74F3B79B-71FD-4180-A462-51977D2CB5C7}"/>
    <dgm:cxn modelId="{510B2CCB-4865-4A2C-ACF3-C2EC029DBD9A}" type="presOf" srcId="{A9BDED1A-E7EF-406C-B30A-4F2578651F3F}" destId="{83108796-54D1-4EA6-AA8A-71DEB284E355}" srcOrd="0" destOrd="0" presId="urn:microsoft.com/office/officeart/2018/5/layout/CenteredIconLabelDescriptionList"/>
    <dgm:cxn modelId="{6C7777D8-EBE8-4EBF-BE08-BF6623B6F8D0}" srcId="{8FDBAF32-C816-40CD-B5D4-E6B775A419A7}" destId="{0723FACC-4FC1-4CA1-A9A3-17CCF266F7E4}" srcOrd="1" destOrd="0" parTransId="{FEFA8953-2949-44EF-95EB-8325D0F390E6}" sibTransId="{FCEC1031-3641-4318-A083-6A3A10D86725}"/>
    <dgm:cxn modelId="{F26425DD-09DD-427A-9AAD-37E765913DEB}" srcId="{A4E4E17C-935C-4009-9758-CC826CCDCED0}" destId="{52494C76-547F-4C94-8FCB-034EAC89F293}" srcOrd="0" destOrd="0" parTransId="{74D1470B-4002-4B90-AEFD-A7962A0E0F68}" sibTransId="{C4F947CF-0774-4068-BAA0-AC9970C2FC72}"/>
    <dgm:cxn modelId="{2EF11CE9-AAAD-49AF-8509-C1A5AC81273D}" type="presOf" srcId="{BE7DF27C-90CB-4DEC-98A6-3AAF522BBACA}" destId="{FB44027F-A6A2-4224-A079-3FC41D91B694}" srcOrd="0" destOrd="0" presId="urn:microsoft.com/office/officeart/2018/5/layout/CenteredIconLabelDescriptionList"/>
    <dgm:cxn modelId="{3B2EA02D-29DC-4420-BAA0-70C2CF90B22B}" type="presParOf" srcId="{C76C3FA6-B2FF-44CD-9B21-ECEAAFA55160}" destId="{B4172269-CD6D-4CAF-97B5-F056C149B1EE}" srcOrd="0" destOrd="0" presId="urn:microsoft.com/office/officeart/2018/5/layout/CenteredIconLabelDescriptionList"/>
    <dgm:cxn modelId="{74AD248B-F0B0-491A-81FA-BFF9DF4EB07A}" type="presParOf" srcId="{B4172269-CD6D-4CAF-97B5-F056C149B1EE}" destId="{84E700BF-30F9-445D-A8C7-B745647A9334}" srcOrd="0" destOrd="0" presId="urn:microsoft.com/office/officeart/2018/5/layout/CenteredIconLabelDescriptionList"/>
    <dgm:cxn modelId="{3AC7C0D1-49B7-4728-89B0-C70CDF0151F7}" type="presParOf" srcId="{B4172269-CD6D-4CAF-97B5-F056C149B1EE}" destId="{00C25628-9637-468C-85D0-D4747DD55D75}" srcOrd="1" destOrd="0" presId="urn:microsoft.com/office/officeart/2018/5/layout/CenteredIconLabelDescriptionList"/>
    <dgm:cxn modelId="{F6087D8E-8963-4A28-A0BB-714789FDF724}" type="presParOf" srcId="{B4172269-CD6D-4CAF-97B5-F056C149B1EE}" destId="{3F0E000E-43F0-41B7-BD63-4237D9426BB5}" srcOrd="2" destOrd="0" presId="urn:microsoft.com/office/officeart/2018/5/layout/CenteredIconLabelDescriptionList"/>
    <dgm:cxn modelId="{D5B4F906-1973-48B9-9DEB-86CB2BC7D192}" type="presParOf" srcId="{B4172269-CD6D-4CAF-97B5-F056C149B1EE}" destId="{A8FA0B58-C03E-4941-A1B4-BE5FBBDBE848}" srcOrd="3" destOrd="0" presId="urn:microsoft.com/office/officeart/2018/5/layout/CenteredIconLabelDescriptionList"/>
    <dgm:cxn modelId="{736EF7A1-10C3-45AC-911C-B01C29AD23E3}" type="presParOf" srcId="{B4172269-CD6D-4CAF-97B5-F056C149B1EE}" destId="{BFD06077-7011-45C2-AC24-0CAE5793F7FF}" srcOrd="4" destOrd="0" presId="urn:microsoft.com/office/officeart/2018/5/layout/CenteredIconLabelDescriptionList"/>
    <dgm:cxn modelId="{12611CA6-9B0D-45F8-B55F-65E4BD15256F}" type="presParOf" srcId="{C76C3FA6-B2FF-44CD-9B21-ECEAAFA55160}" destId="{9B6C6B40-AF59-4F2D-9C87-E9432AC9FEA5}" srcOrd="1" destOrd="0" presId="urn:microsoft.com/office/officeart/2018/5/layout/CenteredIconLabelDescriptionList"/>
    <dgm:cxn modelId="{34662F99-218F-4FF5-A693-85A18170EF41}" type="presParOf" srcId="{C76C3FA6-B2FF-44CD-9B21-ECEAAFA55160}" destId="{44CE7E92-BB9F-4AE4-850D-7D384CE7404A}" srcOrd="2" destOrd="0" presId="urn:microsoft.com/office/officeart/2018/5/layout/CenteredIconLabelDescriptionList"/>
    <dgm:cxn modelId="{635468AE-9F03-4EBD-98C5-D29B3CB907CA}" type="presParOf" srcId="{44CE7E92-BB9F-4AE4-850D-7D384CE7404A}" destId="{8295C5DF-C1A3-4895-B5B3-06DC8E92B037}" srcOrd="0" destOrd="0" presId="urn:microsoft.com/office/officeart/2018/5/layout/CenteredIconLabelDescriptionList"/>
    <dgm:cxn modelId="{E20BF344-1493-4F83-87D4-E233DFE97ACD}" type="presParOf" srcId="{44CE7E92-BB9F-4AE4-850D-7D384CE7404A}" destId="{ADE324DF-A180-48FC-B7D4-B654A702A089}" srcOrd="1" destOrd="0" presId="urn:microsoft.com/office/officeart/2018/5/layout/CenteredIconLabelDescriptionList"/>
    <dgm:cxn modelId="{3DF8AFDB-2EAE-4DA8-BE1E-27C45BE918FF}" type="presParOf" srcId="{44CE7E92-BB9F-4AE4-850D-7D384CE7404A}" destId="{184D31DA-8A4A-43C7-BA7D-05EBD47FE754}" srcOrd="2" destOrd="0" presId="urn:microsoft.com/office/officeart/2018/5/layout/CenteredIconLabelDescriptionList"/>
    <dgm:cxn modelId="{136B6770-967D-42A7-BA70-AA50AF336096}" type="presParOf" srcId="{44CE7E92-BB9F-4AE4-850D-7D384CE7404A}" destId="{1815DCE9-E33F-4100-BE72-592ACAB7778A}" srcOrd="3" destOrd="0" presId="urn:microsoft.com/office/officeart/2018/5/layout/CenteredIconLabelDescriptionList"/>
    <dgm:cxn modelId="{326E810C-2005-4035-8E1E-1FA62DDEBC88}" type="presParOf" srcId="{44CE7E92-BB9F-4AE4-850D-7D384CE7404A}" destId="{FB44027F-A6A2-4224-A079-3FC41D91B694}" srcOrd="4" destOrd="0" presId="urn:microsoft.com/office/officeart/2018/5/layout/CenteredIconLabelDescriptionList"/>
    <dgm:cxn modelId="{BAACFB1B-5AD1-4EB5-B44F-4CC6BADD4575}" type="presParOf" srcId="{C76C3FA6-B2FF-44CD-9B21-ECEAAFA55160}" destId="{B513DB1A-4571-4956-8890-85041151A2D5}" srcOrd="3" destOrd="0" presId="urn:microsoft.com/office/officeart/2018/5/layout/CenteredIconLabelDescriptionList"/>
    <dgm:cxn modelId="{C1B84A0A-D7E6-4A1A-90FA-9713A1F4BD9E}" type="presParOf" srcId="{C76C3FA6-B2FF-44CD-9B21-ECEAAFA55160}" destId="{1951AF6F-F7E3-4B3F-BEFE-5314DB60722D}" srcOrd="4" destOrd="0" presId="urn:microsoft.com/office/officeart/2018/5/layout/CenteredIconLabelDescriptionList"/>
    <dgm:cxn modelId="{DDB3FA80-4497-49EE-B4D6-05CF1D44CEDE}" type="presParOf" srcId="{1951AF6F-F7E3-4B3F-BEFE-5314DB60722D}" destId="{4C15CEE6-5126-4657-9B6C-9FC81795C103}" srcOrd="0" destOrd="0" presId="urn:microsoft.com/office/officeart/2018/5/layout/CenteredIconLabelDescriptionList"/>
    <dgm:cxn modelId="{FEAE9C66-C36A-471D-A438-28D8E9061AE7}" type="presParOf" srcId="{1951AF6F-F7E3-4B3F-BEFE-5314DB60722D}" destId="{F433359E-37B5-48C8-9E0B-B56E224131B8}" srcOrd="1" destOrd="0" presId="urn:microsoft.com/office/officeart/2018/5/layout/CenteredIconLabelDescriptionList"/>
    <dgm:cxn modelId="{5B655D75-8F83-4257-A45D-BE885CC176D8}" type="presParOf" srcId="{1951AF6F-F7E3-4B3F-BEFE-5314DB60722D}" destId="{83108796-54D1-4EA6-AA8A-71DEB284E355}" srcOrd="2" destOrd="0" presId="urn:microsoft.com/office/officeart/2018/5/layout/CenteredIconLabelDescriptionList"/>
    <dgm:cxn modelId="{7A8284D5-E645-478E-8C87-36DC795E3AEC}" type="presParOf" srcId="{1951AF6F-F7E3-4B3F-BEFE-5314DB60722D}" destId="{82E58721-3695-4657-B8D1-0700765B42F4}" srcOrd="3" destOrd="0" presId="urn:microsoft.com/office/officeart/2018/5/layout/CenteredIconLabelDescriptionList"/>
    <dgm:cxn modelId="{D5494F67-7753-4F0D-9E27-82BDD6B76437}" type="presParOf" srcId="{1951AF6F-F7E3-4B3F-BEFE-5314DB60722D}" destId="{F3C3FD98-AB23-4024-9C97-982BBB9D0BA6}"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868CF-A171-4C12-9BE1-F7CA9C0BD047}">
      <dsp:nvSpPr>
        <dsp:cNvPr id="0" name=""/>
        <dsp:cNvSpPr/>
      </dsp:nvSpPr>
      <dsp:spPr>
        <a:xfrm>
          <a:off x="275" y="1569637"/>
          <a:ext cx="646734" cy="6467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A6A0A0-0FCB-4B56-BBA5-1ADDD4FEBF1D}">
      <dsp:nvSpPr>
        <dsp:cNvPr id="0" name=""/>
        <dsp:cNvSpPr/>
      </dsp:nvSpPr>
      <dsp:spPr>
        <a:xfrm>
          <a:off x="275" y="2326816"/>
          <a:ext cx="1847812" cy="277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GB" sz="1600" kern="1200" dirty="0">
              <a:latin typeface="Segoe UI" panose="020B0502040204020203" pitchFamily="34" charset="0"/>
              <a:cs typeface="Segoe UI" panose="020B0502040204020203" pitchFamily="34" charset="0"/>
            </a:rPr>
            <a:t>Objective</a:t>
          </a:r>
          <a:endParaRPr lang="en-US" sz="1600" kern="1200" dirty="0">
            <a:latin typeface="Segoe UI" panose="020B0502040204020203" pitchFamily="34" charset="0"/>
            <a:cs typeface="Segoe UI" panose="020B0502040204020203" pitchFamily="34" charset="0"/>
          </a:endParaRPr>
        </a:p>
      </dsp:txBody>
      <dsp:txXfrm>
        <a:off x="275" y="2326816"/>
        <a:ext cx="1847812" cy="277171"/>
      </dsp:txXfrm>
    </dsp:sp>
    <dsp:sp modelId="{68BE88A2-C928-44AE-8DDF-F3A5AA0C4FBA}">
      <dsp:nvSpPr>
        <dsp:cNvPr id="0" name=""/>
        <dsp:cNvSpPr/>
      </dsp:nvSpPr>
      <dsp:spPr>
        <a:xfrm>
          <a:off x="275" y="2655358"/>
          <a:ext cx="1847812" cy="148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GB" sz="1200" kern="1200" dirty="0">
              <a:latin typeface="Segoe UI" panose="020B0502040204020203" pitchFamily="34" charset="0"/>
              <a:ea typeface="Segoe UI Black" panose="020B0A02040204020203" pitchFamily="34" charset="0"/>
              <a:cs typeface="Segoe UI" panose="020B0502040204020203" pitchFamily="34" charset="0"/>
            </a:rPr>
            <a:t>Identify customer segments based on the overall buying behaviour of the client</a:t>
          </a:r>
          <a:endParaRPr lang="en-US" sz="1200" kern="1200" dirty="0">
            <a:latin typeface="Segoe UI" panose="020B0502040204020203" pitchFamily="34" charset="0"/>
            <a:ea typeface="Segoe UI Black" panose="020B0A02040204020203" pitchFamily="34" charset="0"/>
            <a:cs typeface="Segoe UI" panose="020B0502040204020203" pitchFamily="34" charset="0"/>
          </a:endParaRPr>
        </a:p>
      </dsp:txBody>
      <dsp:txXfrm>
        <a:off x="275" y="2655358"/>
        <a:ext cx="1847812" cy="1482775"/>
      </dsp:txXfrm>
    </dsp:sp>
    <dsp:sp modelId="{3843A3CF-DF60-4595-85EA-383021BD84FF}">
      <dsp:nvSpPr>
        <dsp:cNvPr id="0" name=""/>
        <dsp:cNvSpPr/>
      </dsp:nvSpPr>
      <dsp:spPr>
        <a:xfrm>
          <a:off x="2171454" y="1569637"/>
          <a:ext cx="646734" cy="6467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DB357F-33C7-4EF3-AEB0-B48B2C10D881}">
      <dsp:nvSpPr>
        <dsp:cNvPr id="0" name=""/>
        <dsp:cNvSpPr/>
      </dsp:nvSpPr>
      <dsp:spPr>
        <a:xfrm>
          <a:off x="2171454" y="2326816"/>
          <a:ext cx="1847812" cy="277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GB" sz="1600" kern="1200" dirty="0">
              <a:latin typeface="Segoe UI" panose="020B0502040204020203" pitchFamily="34" charset="0"/>
              <a:cs typeface="Segoe UI" panose="020B0502040204020203" pitchFamily="34" charset="0"/>
            </a:rPr>
            <a:t>Dataset</a:t>
          </a:r>
          <a:endParaRPr lang="en-US" sz="1600" kern="1200" dirty="0">
            <a:latin typeface="Segoe UI" panose="020B0502040204020203" pitchFamily="34" charset="0"/>
            <a:cs typeface="Segoe UI" panose="020B0502040204020203" pitchFamily="34" charset="0"/>
          </a:endParaRPr>
        </a:p>
      </dsp:txBody>
      <dsp:txXfrm>
        <a:off x="2171454" y="2326816"/>
        <a:ext cx="1847812" cy="277171"/>
      </dsp:txXfrm>
    </dsp:sp>
    <dsp:sp modelId="{5930B1C6-77D8-403D-97AE-E8CC319182C1}">
      <dsp:nvSpPr>
        <dsp:cNvPr id="0" name=""/>
        <dsp:cNvSpPr/>
      </dsp:nvSpPr>
      <dsp:spPr>
        <a:xfrm>
          <a:off x="2171454" y="2655358"/>
          <a:ext cx="1847812" cy="148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latin typeface="Segoe UI" panose="020B0502040204020203" pitchFamily="34" charset="0"/>
              <a:cs typeface="Segoe UI" panose="020B0502040204020203" pitchFamily="34" charset="0"/>
            </a:rPr>
            <a:t>Online E-Commerce Business Data Set</a:t>
          </a:r>
        </a:p>
      </dsp:txBody>
      <dsp:txXfrm>
        <a:off x="2171454" y="2655358"/>
        <a:ext cx="1847812" cy="1482775"/>
      </dsp:txXfrm>
    </dsp:sp>
    <dsp:sp modelId="{76CA2259-065F-4CDD-90EE-079562177918}">
      <dsp:nvSpPr>
        <dsp:cNvPr id="0" name=""/>
        <dsp:cNvSpPr/>
      </dsp:nvSpPr>
      <dsp:spPr>
        <a:xfrm>
          <a:off x="4342634" y="1569637"/>
          <a:ext cx="646734" cy="6467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B5ED57-09F6-497D-980D-05DB074AE2F2}">
      <dsp:nvSpPr>
        <dsp:cNvPr id="0" name=""/>
        <dsp:cNvSpPr/>
      </dsp:nvSpPr>
      <dsp:spPr>
        <a:xfrm>
          <a:off x="4342634" y="2326816"/>
          <a:ext cx="1847812" cy="277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GB" sz="1600" kern="1200" dirty="0">
              <a:latin typeface="Segoe UI" panose="020B0502040204020203" pitchFamily="34" charset="0"/>
              <a:cs typeface="Segoe UI" panose="020B0502040204020203" pitchFamily="34" charset="0"/>
            </a:rPr>
            <a:t>Outcome</a:t>
          </a:r>
          <a:endParaRPr lang="en-US" sz="1600" kern="1200" dirty="0">
            <a:latin typeface="Segoe UI" panose="020B0502040204020203" pitchFamily="34" charset="0"/>
            <a:cs typeface="Segoe UI" panose="020B0502040204020203" pitchFamily="34" charset="0"/>
          </a:endParaRPr>
        </a:p>
      </dsp:txBody>
      <dsp:txXfrm>
        <a:off x="4342634" y="2326816"/>
        <a:ext cx="1847812" cy="277171"/>
      </dsp:txXfrm>
    </dsp:sp>
    <dsp:sp modelId="{96F4EE6A-5FA9-42C6-A872-AE7DACB1E0F3}">
      <dsp:nvSpPr>
        <dsp:cNvPr id="0" name=""/>
        <dsp:cNvSpPr/>
      </dsp:nvSpPr>
      <dsp:spPr>
        <a:xfrm>
          <a:off x="4342634" y="2655358"/>
          <a:ext cx="1847812" cy="148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GB" sz="1200" kern="1200" dirty="0">
              <a:latin typeface="Segoe UI" panose="020B0502040204020203" pitchFamily="34" charset="0"/>
              <a:cs typeface="Segoe UI" panose="020B0502040204020203" pitchFamily="34" charset="0"/>
            </a:rPr>
            <a:t>Create an unsupervised model that generates the optimum number of segments for the customer base</a:t>
          </a:r>
          <a:endParaRPr lang="en-US" sz="1200" kern="1200" dirty="0">
            <a:latin typeface="Segoe UI" panose="020B0502040204020203" pitchFamily="34" charset="0"/>
            <a:cs typeface="Segoe UI" panose="020B0502040204020203" pitchFamily="34" charset="0"/>
          </a:endParaRPr>
        </a:p>
      </dsp:txBody>
      <dsp:txXfrm>
        <a:off x="4342634" y="2655358"/>
        <a:ext cx="1847812" cy="1482775"/>
      </dsp:txXfrm>
    </dsp:sp>
    <dsp:sp modelId="{B9382945-CB99-4AF3-91E7-034D7C269525}">
      <dsp:nvSpPr>
        <dsp:cNvPr id="0" name=""/>
        <dsp:cNvSpPr/>
      </dsp:nvSpPr>
      <dsp:spPr>
        <a:xfrm>
          <a:off x="6513814" y="1569637"/>
          <a:ext cx="646734" cy="6467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8E4D97-7624-4D2B-86CA-760BB9219CAE}">
      <dsp:nvSpPr>
        <dsp:cNvPr id="0" name=""/>
        <dsp:cNvSpPr/>
      </dsp:nvSpPr>
      <dsp:spPr>
        <a:xfrm>
          <a:off x="6513814" y="2326816"/>
          <a:ext cx="1847812" cy="277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GB" sz="1600" kern="1200" dirty="0">
              <a:latin typeface="Segoe UI" panose="020B0502040204020203" pitchFamily="34" charset="0"/>
              <a:cs typeface="Segoe UI" panose="020B0502040204020203" pitchFamily="34" charset="0"/>
            </a:rPr>
            <a:t>Success Criteria</a:t>
          </a:r>
          <a:endParaRPr lang="en-US" sz="1600" kern="1200" dirty="0">
            <a:latin typeface="Segoe UI" panose="020B0502040204020203" pitchFamily="34" charset="0"/>
            <a:cs typeface="Segoe UI" panose="020B0502040204020203" pitchFamily="34" charset="0"/>
          </a:endParaRPr>
        </a:p>
      </dsp:txBody>
      <dsp:txXfrm>
        <a:off x="6513814" y="2326816"/>
        <a:ext cx="1847812" cy="277171"/>
      </dsp:txXfrm>
    </dsp:sp>
    <dsp:sp modelId="{BAC241D8-7D24-48D7-B702-F56BDA30D6D9}">
      <dsp:nvSpPr>
        <dsp:cNvPr id="0" name=""/>
        <dsp:cNvSpPr/>
      </dsp:nvSpPr>
      <dsp:spPr>
        <a:xfrm>
          <a:off x="6513814" y="2655358"/>
          <a:ext cx="1847812" cy="148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GB" sz="1200" kern="1200" dirty="0">
              <a:latin typeface="Segoe UI" panose="020B0502040204020203" pitchFamily="34" charset="0"/>
              <a:cs typeface="Segoe UI" panose="020B0502040204020203" pitchFamily="34" charset="0"/>
            </a:rPr>
            <a:t>Segments generated can be interpreted and transposed into business actions</a:t>
          </a:r>
          <a:endParaRPr lang="en-US" sz="1200" kern="1200" dirty="0">
            <a:latin typeface="Segoe UI" panose="020B0502040204020203" pitchFamily="34" charset="0"/>
            <a:cs typeface="Segoe UI" panose="020B0502040204020203" pitchFamily="34" charset="0"/>
          </a:endParaRPr>
        </a:p>
      </dsp:txBody>
      <dsp:txXfrm>
        <a:off x="6513814" y="2655358"/>
        <a:ext cx="1847812" cy="14827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1EE2C-E527-4C83-8929-932068094ACD}">
      <dsp:nvSpPr>
        <dsp:cNvPr id="0" name=""/>
        <dsp:cNvSpPr/>
      </dsp:nvSpPr>
      <dsp:spPr>
        <a:xfrm>
          <a:off x="1338943" y="360714"/>
          <a:ext cx="1078439" cy="10784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E9EE47-EB8E-4126-B5EC-98BB56DF4FDD}">
      <dsp:nvSpPr>
        <dsp:cNvPr id="0" name=""/>
        <dsp:cNvSpPr/>
      </dsp:nvSpPr>
      <dsp:spPr>
        <a:xfrm>
          <a:off x="679897" y="1774433"/>
          <a:ext cx="239653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latin typeface="Segoe UI" panose="020B0502040204020203" pitchFamily="34" charset="0"/>
              <a:cs typeface="Segoe UI" panose="020B0502040204020203" pitchFamily="34" charset="0"/>
            </a:rPr>
            <a:t>RFM Analysis</a:t>
          </a:r>
        </a:p>
      </dsp:txBody>
      <dsp:txXfrm>
        <a:off x="679897" y="1774433"/>
        <a:ext cx="2396531" cy="720000"/>
      </dsp:txXfrm>
    </dsp:sp>
    <dsp:sp modelId="{EBD08075-AC0C-4644-B48D-B3C43C69D0BD}">
      <dsp:nvSpPr>
        <dsp:cNvPr id="0" name=""/>
        <dsp:cNvSpPr/>
      </dsp:nvSpPr>
      <dsp:spPr>
        <a:xfrm>
          <a:off x="4154867" y="360714"/>
          <a:ext cx="1078439" cy="10784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8CADDD-BD39-4361-A7CD-93F9ECD2709D}">
      <dsp:nvSpPr>
        <dsp:cNvPr id="0" name=""/>
        <dsp:cNvSpPr/>
      </dsp:nvSpPr>
      <dsp:spPr>
        <a:xfrm>
          <a:off x="3495821" y="1774433"/>
          <a:ext cx="239653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dirty="0">
              <a:latin typeface="Segoe UI" panose="020B0502040204020203" pitchFamily="34" charset="0"/>
              <a:cs typeface="Segoe UI" panose="020B0502040204020203" pitchFamily="34" charset="0"/>
            </a:rPr>
            <a:t>K-Means Clustering</a:t>
          </a:r>
          <a:endParaRPr lang="en-US" sz="2100" kern="1200" dirty="0">
            <a:latin typeface="Segoe UI" panose="020B0502040204020203" pitchFamily="34" charset="0"/>
            <a:cs typeface="Segoe UI" panose="020B0502040204020203" pitchFamily="34" charset="0"/>
          </a:endParaRPr>
        </a:p>
      </dsp:txBody>
      <dsp:txXfrm>
        <a:off x="3495821" y="1774433"/>
        <a:ext cx="2396531" cy="720000"/>
      </dsp:txXfrm>
    </dsp:sp>
    <dsp:sp modelId="{0015AE86-8F28-4428-8DD4-88FDB317F749}">
      <dsp:nvSpPr>
        <dsp:cNvPr id="0" name=""/>
        <dsp:cNvSpPr/>
      </dsp:nvSpPr>
      <dsp:spPr>
        <a:xfrm>
          <a:off x="1338943" y="3093566"/>
          <a:ext cx="1078439" cy="10784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AF1CF4-ABE5-4ADD-9696-D86B8B632BD4}">
      <dsp:nvSpPr>
        <dsp:cNvPr id="0" name=""/>
        <dsp:cNvSpPr/>
      </dsp:nvSpPr>
      <dsp:spPr>
        <a:xfrm>
          <a:off x="679897" y="4507285"/>
          <a:ext cx="239653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dirty="0">
              <a:latin typeface="Segoe UI" panose="020B0502040204020203" pitchFamily="34" charset="0"/>
              <a:cs typeface="Segoe UI" panose="020B0502040204020203" pitchFamily="34" charset="0"/>
            </a:rPr>
            <a:t>Optimization &amp; Metrics</a:t>
          </a:r>
          <a:endParaRPr lang="en-US" sz="2100" kern="1200" dirty="0">
            <a:latin typeface="Segoe UI" panose="020B0502040204020203" pitchFamily="34" charset="0"/>
            <a:cs typeface="Segoe UI" panose="020B0502040204020203" pitchFamily="34" charset="0"/>
          </a:endParaRPr>
        </a:p>
      </dsp:txBody>
      <dsp:txXfrm>
        <a:off x="679897" y="4507285"/>
        <a:ext cx="2396531" cy="720000"/>
      </dsp:txXfrm>
    </dsp:sp>
    <dsp:sp modelId="{3D339A26-304E-4B5D-B2E8-130764A71717}">
      <dsp:nvSpPr>
        <dsp:cNvPr id="0" name=""/>
        <dsp:cNvSpPr/>
      </dsp:nvSpPr>
      <dsp:spPr>
        <a:xfrm>
          <a:off x="4154867" y="3093566"/>
          <a:ext cx="1078439" cy="10784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469A39-E18C-463C-BC77-06D1303A469D}">
      <dsp:nvSpPr>
        <dsp:cNvPr id="0" name=""/>
        <dsp:cNvSpPr/>
      </dsp:nvSpPr>
      <dsp:spPr>
        <a:xfrm>
          <a:off x="3495821" y="4507285"/>
          <a:ext cx="239653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latin typeface="Segoe UI" panose="020B0502040204020203" pitchFamily="34" charset="0"/>
              <a:cs typeface="Segoe UI" panose="020B0502040204020203" pitchFamily="34" charset="0"/>
            </a:rPr>
            <a:t>Segments Mapping &amp; Business Actions</a:t>
          </a:r>
        </a:p>
      </dsp:txBody>
      <dsp:txXfrm>
        <a:off x="3495821" y="4507285"/>
        <a:ext cx="2396531"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ECF3A-7AAE-42BE-ADDC-41F35918486B}">
      <dsp:nvSpPr>
        <dsp:cNvPr id="0" name=""/>
        <dsp:cNvSpPr/>
      </dsp:nvSpPr>
      <dsp:spPr>
        <a:xfrm>
          <a:off x="1338943" y="315714"/>
          <a:ext cx="1078439" cy="10784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50F5BA-2970-4BB3-86CB-3741831D0858}">
      <dsp:nvSpPr>
        <dsp:cNvPr id="0" name=""/>
        <dsp:cNvSpPr/>
      </dsp:nvSpPr>
      <dsp:spPr>
        <a:xfrm>
          <a:off x="679897" y="1729433"/>
          <a:ext cx="2396531"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Recency - Given a current or specific date in the past, when was the last time that the customer made a transaction</a:t>
          </a:r>
        </a:p>
      </dsp:txBody>
      <dsp:txXfrm>
        <a:off x="679897" y="1729433"/>
        <a:ext cx="2396531" cy="765000"/>
      </dsp:txXfrm>
    </dsp:sp>
    <dsp:sp modelId="{0864E1E3-682F-495F-A33C-3D8F8A0B3FAC}">
      <dsp:nvSpPr>
        <dsp:cNvPr id="0" name=""/>
        <dsp:cNvSpPr/>
      </dsp:nvSpPr>
      <dsp:spPr>
        <a:xfrm>
          <a:off x="4154867" y="315714"/>
          <a:ext cx="1078439" cy="10784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65099C-89B5-4F41-81D5-F19AFBC692B8}">
      <dsp:nvSpPr>
        <dsp:cNvPr id="0" name=""/>
        <dsp:cNvSpPr/>
      </dsp:nvSpPr>
      <dsp:spPr>
        <a:xfrm>
          <a:off x="3495821" y="1729433"/>
          <a:ext cx="2396531"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Frequency - Given a specific time window, how many transactions did the customer do during that window</a:t>
          </a:r>
        </a:p>
      </dsp:txBody>
      <dsp:txXfrm>
        <a:off x="3495821" y="1729433"/>
        <a:ext cx="2396531" cy="765000"/>
      </dsp:txXfrm>
    </dsp:sp>
    <dsp:sp modelId="{5FBB44F6-4D57-4BA9-BFE9-ED6BEEA04623}">
      <dsp:nvSpPr>
        <dsp:cNvPr id="0" name=""/>
        <dsp:cNvSpPr/>
      </dsp:nvSpPr>
      <dsp:spPr>
        <a:xfrm>
          <a:off x="2746905" y="3093566"/>
          <a:ext cx="1078439" cy="10784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9D708D-E831-4F04-A5DB-03B7570120BE}">
      <dsp:nvSpPr>
        <dsp:cNvPr id="0" name=""/>
        <dsp:cNvSpPr/>
      </dsp:nvSpPr>
      <dsp:spPr>
        <a:xfrm>
          <a:off x="2087859" y="4507285"/>
          <a:ext cx="2396531"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Monetary Value or Revenue - Given a specific window, how much did the customer spend</a:t>
          </a:r>
        </a:p>
      </dsp:txBody>
      <dsp:txXfrm>
        <a:off x="2087859" y="4507285"/>
        <a:ext cx="2396531" cy="76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700BF-30F9-445D-A8C7-B745647A9334}">
      <dsp:nvSpPr>
        <dsp:cNvPr id="0" name=""/>
        <dsp:cNvSpPr/>
      </dsp:nvSpPr>
      <dsp:spPr>
        <a:xfrm>
          <a:off x="637804" y="1536700"/>
          <a:ext cx="686601" cy="686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0E000E-43F0-41B7-BD63-4237D9426BB5}">
      <dsp:nvSpPr>
        <dsp:cNvPr id="0" name=""/>
        <dsp:cNvSpPr/>
      </dsp:nvSpPr>
      <dsp:spPr>
        <a:xfrm>
          <a:off x="246" y="2331429"/>
          <a:ext cx="1961718" cy="29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1"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High Value:</a:t>
          </a:r>
        </a:p>
      </dsp:txBody>
      <dsp:txXfrm>
        <a:off x="246" y="2331429"/>
        <a:ext cx="1961718" cy="294257"/>
      </dsp:txXfrm>
    </dsp:sp>
    <dsp:sp modelId="{BFD06077-7011-45C2-AC24-0CAE5793F7FF}">
      <dsp:nvSpPr>
        <dsp:cNvPr id="0" name=""/>
        <dsp:cNvSpPr/>
      </dsp:nvSpPr>
      <dsp:spPr>
        <a:xfrm>
          <a:off x="246" y="2675979"/>
          <a:ext cx="1961718" cy="1375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Improve Retention of these customers as they are the most valuable asset</a:t>
          </a:r>
        </a:p>
      </dsp:txBody>
      <dsp:txXfrm>
        <a:off x="246" y="2675979"/>
        <a:ext cx="1961718" cy="1375320"/>
      </dsp:txXfrm>
    </dsp:sp>
    <dsp:sp modelId="{8295C5DF-C1A3-4895-B5B3-06DC8E92B037}">
      <dsp:nvSpPr>
        <dsp:cNvPr id="0" name=""/>
        <dsp:cNvSpPr/>
      </dsp:nvSpPr>
      <dsp:spPr>
        <a:xfrm>
          <a:off x="2942824" y="1536700"/>
          <a:ext cx="686601" cy="686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4D31DA-8A4A-43C7-BA7D-05EBD47FE754}">
      <dsp:nvSpPr>
        <dsp:cNvPr id="0" name=""/>
        <dsp:cNvSpPr/>
      </dsp:nvSpPr>
      <dsp:spPr>
        <a:xfrm>
          <a:off x="2305265" y="2331429"/>
          <a:ext cx="1961718" cy="29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1"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Mid Value:</a:t>
          </a:r>
        </a:p>
      </dsp:txBody>
      <dsp:txXfrm>
        <a:off x="2305265" y="2331429"/>
        <a:ext cx="1961718" cy="294257"/>
      </dsp:txXfrm>
    </dsp:sp>
    <dsp:sp modelId="{FB44027F-A6A2-4224-A079-3FC41D91B694}">
      <dsp:nvSpPr>
        <dsp:cNvPr id="0" name=""/>
        <dsp:cNvSpPr/>
      </dsp:nvSpPr>
      <dsp:spPr>
        <a:xfrm>
          <a:off x="2305265" y="2675979"/>
          <a:ext cx="1961718" cy="1375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Increase Retention and Frequency and bring them closer to the brand and the product so eventually they become High Value</a:t>
          </a:r>
        </a:p>
      </dsp:txBody>
      <dsp:txXfrm>
        <a:off x="2305265" y="2675979"/>
        <a:ext cx="1961718" cy="1375320"/>
      </dsp:txXfrm>
    </dsp:sp>
    <dsp:sp modelId="{4C15CEE6-5126-4657-9B6C-9FC81795C103}">
      <dsp:nvSpPr>
        <dsp:cNvPr id="0" name=""/>
        <dsp:cNvSpPr/>
      </dsp:nvSpPr>
      <dsp:spPr>
        <a:xfrm>
          <a:off x="5247843" y="1536700"/>
          <a:ext cx="686601" cy="686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108796-54D1-4EA6-AA8A-71DEB284E355}">
      <dsp:nvSpPr>
        <dsp:cNvPr id="0" name=""/>
        <dsp:cNvSpPr/>
      </dsp:nvSpPr>
      <dsp:spPr>
        <a:xfrm>
          <a:off x="4610285" y="2331429"/>
          <a:ext cx="1961718" cy="29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1"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Low Value:</a:t>
          </a:r>
        </a:p>
      </dsp:txBody>
      <dsp:txXfrm>
        <a:off x="4610285" y="2331429"/>
        <a:ext cx="1961718" cy="294257"/>
      </dsp:txXfrm>
    </dsp:sp>
    <dsp:sp modelId="{F3C3FD98-AB23-4024-9C97-982BBB9D0BA6}">
      <dsp:nvSpPr>
        <dsp:cNvPr id="0" name=""/>
        <dsp:cNvSpPr/>
      </dsp:nvSpPr>
      <dsp:spPr>
        <a:xfrm>
          <a:off x="4610285" y="2675979"/>
          <a:ext cx="1961718" cy="1375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Increase Frequency and understand if there are any potential issues around the product or service</a:t>
          </a:r>
        </a:p>
      </dsp:txBody>
      <dsp:txXfrm>
        <a:off x="4610285" y="2675979"/>
        <a:ext cx="1961718" cy="13753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700BF-30F9-445D-A8C7-B745647A9334}">
      <dsp:nvSpPr>
        <dsp:cNvPr id="0" name=""/>
        <dsp:cNvSpPr/>
      </dsp:nvSpPr>
      <dsp:spPr>
        <a:xfrm>
          <a:off x="637804" y="973386"/>
          <a:ext cx="686601" cy="686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0E000E-43F0-41B7-BD63-4237D9426BB5}">
      <dsp:nvSpPr>
        <dsp:cNvPr id="0" name=""/>
        <dsp:cNvSpPr/>
      </dsp:nvSpPr>
      <dsp:spPr>
        <a:xfrm>
          <a:off x="246" y="1816560"/>
          <a:ext cx="1961718" cy="29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1"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High Value:</a:t>
          </a:r>
        </a:p>
      </dsp:txBody>
      <dsp:txXfrm>
        <a:off x="246" y="1816560"/>
        <a:ext cx="1961718" cy="294257"/>
      </dsp:txXfrm>
    </dsp:sp>
    <dsp:sp modelId="{BFD06077-7011-45C2-AC24-0CAE5793F7FF}">
      <dsp:nvSpPr>
        <dsp:cNvPr id="0" name=""/>
        <dsp:cNvSpPr/>
      </dsp:nvSpPr>
      <dsp:spPr>
        <a:xfrm>
          <a:off x="246" y="2183643"/>
          <a:ext cx="1961718" cy="2430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They are the best and most reliable customers. Business should focus on making customized promotional strategies and loyalty schemes for these customers in order to retain this valuable customer base.</a:t>
          </a:r>
        </a:p>
      </dsp:txBody>
      <dsp:txXfrm>
        <a:off x="246" y="2183643"/>
        <a:ext cx="1961718" cy="2430970"/>
      </dsp:txXfrm>
    </dsp:sp>
    <dsp:sp modelId="{8295C5DF-C1A3-4895-B5B3-06DC8E92B037}">
      <dsp:nvSpPr>
        <dsp:cNvPr id="0" name=""/>
        <dsp:cNvSpPr/>
      </dsp:nvSpPr>
      <dsp:spPr>
        <a:xfrm>
          <a:off x="2942824" y="973386"/>
          <a:ext cx="686601" cy="686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4D31DA-8A4A-43C7-BA7D-05EBD47FE754}">
      <dsp:nvSpPr>
        <dsp:cNvPr id="0" name=""/>
        <dsp:cNvSpPr/>
      </dsp:nvSpPr>
      <dsp:spPr>
        <a:xfrm>
          <a:off x="2305265" y="1816560"/>
          <a:ext cx="1961718" cy="29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1"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Mid Value:</a:t>
          </a:r>
        </a:p>
      </dsp:txBody>
      <dsp:txXfrm>
        <a:off x="2305265" y="1816560"/>
        <a:ext cx="1961718" cy="294257"/>
      </dsp:txXfrm>
    </dsp:sp>
    <dsp:sp modelId="{FB44027F-A6A2-4224-A079-3FC41D91B694}">
      <dsp:nvSpPr>
        <dsp:cNvPr id="0" name=""/>
        <dsp:cNvSpPr/>
      </dsp:nvSpPr>
      <dsp:spPr>
        <a:xfrm>
          <a:off x="2305265" y="2183643"/>
          <a:ext cx="1961718" cy="2430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Business should provide more incentives and offers to these customers and try to retain these customers. More analysis can be done to see customer buying pattern or assess the success of marketing strategies by analyzing the response of these customers.</a:t>
          </a:r>
        </a:p>
      </dsp:txBody>
      <dsp:txXfrm>
        <a:off x="2305265" y="2183643"/>
        <a:ext cx="1961718" cy="2430970"/>
      </dsp:txXfrm>
    </dsp:sp>
    <dsp:sp modelId="{4C15CEE6-5126-4657-9B6C-9FC81795C103}">
      <dsp:nvSpPr>
        <dsp:cNvPr id="0" name=""/>
        <dsp:cNvSpPr/>
      </dsp:nvSpPr>
      <dsp:spPr>
        <a:xfrm>
          <a:off x="5247843" y="973386"/>
          <a:ext cx="686601" cy="686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108796-54D1-4EA6-AA8A-71DEB284E355}">
      <dsp:nvSpPr>
        <dsp:cNvPr id="0" name=""/>
        <dsp:cNvSpPr/>
      </dsp:nvSpPr>
      <dsp:spPr>
        <a:xfrm>
          <a:off x="4610285" y="1816560"/>
          <a:ext cx="1961718" cy="294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1"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Low Value:</a:t>
          </a:r>
        </a:p>
      </dsp:txBody>
      <dsp:txXfrm>
        <a:off x="4610285" y="1816560"/>
        <a:ext cx="1961718" cy="294257"/>
      </dsp:txXfrm>
    </dsp:sp>
    <dsp:sp modelId="{F3C3FD98-AB23-4024-9C97-982BBB9D0BA6}">
      <dsp:nvSpPr>
        <dsp:cNvPr id="0" name=""/>
        <dsp:cNvSpPr/>
      </dsp:nvSpPr>
      <dsp:spPr>
        <a:xfrm>
          <a:off x="4610285" y="2183643"/>
          <a:ext cx="1961718" cy="2430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solidFill>
                <a:sysClr val="windowText" lastClr="000000">
                  <a:hueOff val="0"/>
                  <a:satOff val="0"/>
                  <a:lumOff val="0"/>
                  <a:alphaOff val="0"/>
                </a:sysClr>
              </a:solidFill>
              <a:latin typeface="Segoe UI" panose="020B0502040204020203" pitchFamily="34" charset="0"/>
              <a:ea typeface="+mn-ea"/>
              <a:cs typeface="Segoe UI" panose="020B0502040204020203" pitchFamily="34" charset="0"/>
            </a:rPr>
            <a:t>These customers might stop visiting the store. Business should focus on these customers and look out for the reason why they abandoned visiting the stores.</a:t>
          </a:r>
        </a:p>
      </dsp:txBody>
      <dsp:txXfrm>
        <a:off x="4610285" y="2183643"/>
        <a:ext cx="1961718" cy="243097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5/13/2021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5/13/2021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217260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1399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2834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25328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14757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103075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72" r:id="rId13"/>
    <p:sldLayoutId id="2147483666" r:id="rId14"/>
    <p:sldLayoutId id="2147483667" r:id="rId15"/>
    <p:sldLayoutId id="2147483668" r:id="rId16"/>
    <p:sldLayoutId id="2147483673" r:id="rId17"/>
    <p:sldLayoutId id="2147483675"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68729" y="1398909"/>
            <a:ext cx="9407426" cy="1674470"/>
          </a:xfrm>
        </p:spPr>
        <p:txBody>
          <a:bodyPr/>
          <a:lstStyle/>
          <a:p>
            <a:pPr algn="l"/>
            <a:r>
              <a:rPr lang="en-US" dirty="0">
                <a:latin typeface="Segoe UI" panose="020B0502040204020203" pitchFamily="34" charset="0"/>
                <a:cs typeface="Segoe UI" panose="020B0502040204020203" pitchFamily="34" charset="0"/>
              </a:rPr>
              <a:t>E-Commerce store analysis</a:t>
            </a:r>
          </a:p>
        </p:txBody>
      </p:sp>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6" name="TextBox 5">
            <a:extLst>
              <a:ext uri="{FF2B5EF4-FFF2-40B4-BE49-F238E27FC236}">
                <a16:creationId xmlns:a16="http://schemas.microsoft.com/office/drawing/2014/main" id="{AE421D92-39D8-40F9-AA4E-34C1438B77A3}"/>
              </a:ext>
            </a:extLst>
          </p:cNvPr>
          <p:cNvSpPr txBox="1"/>
          <p:nvPr/>
        </p:nvSpPr>
        <p:spPr>
          <a:xfrm>
            <a:off x="668729" y="3178206"/>
            <a:ext cx="7418829" cy="769441"/>
          </a:xfrm>
          <a:prstGeom prst="rect">
            <a:avLst/>
          </a:prstGeom>
          <a:noFill/>
        </p:spPr>
        <p:txBody>
          <a:bodyPr wrap="square" rtlCol="0">
            <a:spAutoFit/>
          </a:bodyPr>
          <a:lstStyle/>
          <a:p>
            <a:r>
              <a:rPr lang="en-US" sz="4400" b="1" spc="-300" dirty="0">
                <a:latin typeface="Segoe UI" panose="020B0502040204020203" pitchFamily="34" charset="0"/>
                <a:cs typeface="Segoe UI" panose="020B0502040204020203" pitchFamily="34" charset="0"/>
              </a:rPr>
              <a:t>– using RFM Clustering</a:t>
            </a:r>
          </a:p>
        </p:txBody>
      </p:sp>
      <p:sp>
        <p:nvSpPr>
          <p:cNvPr id="7" name="TextBox 6">
            <a:extLst>
              <a:ext uri="{FF2B5EF4-FFF2-40B4-BE49-F238E27FC236}">
                <a16:creationId xmlns:a16="http://schemas.microsoft.com/office/drawing/2014/main" id="{E50EFA0A-D81C-4415-8BBA-EF6FC5EED43E}"/>
              </a:ext>
            </a:extLst>
          </p:cNvPr>
          <p:cNvSpPr txBox="1"/>
          <p:nvPr/>
        </p:nvSpPr>
        <p:spPr>
          <a:xfrm>
            <a:off x="4412202" y="4997426"/>
            <a:ext cx="5921406" cy="1200329"/>
          </a:xfrm>
          <a:prstGeom prst="rect">
            <a:avLst/>
          </a:prstGeom>
          <a:noFill/>
        </p:spPr>
        <p:txBody>
          <a:bodyPr wrap="square" rtlCol="0">
            <a:spAutoFit/>
          </a:bodyPr>
          <a:lstStyle/>
          <a:p>
            <a:r>
              <a:rPr lang="en-US" sz="2400" b="1" spc="-150" dirty="0">
                <a:latin typeface="Segoe UI" panose="020B0502040204020203" pitchFamily="34" charset="0"/>
                <a:cs typeface="Segoe UI" panose="020B0502040204020203" pitchFamily="34" charset="0"/>
              </a:rPr>
              <a:t>Karthikeyan RV      – CB.EN.U4CSE18331</a:t>
            </a:r>
          </a:p>
          <a:p>
            <a:r>
              <a:rPr lang="en-US" sz="2400" b="1" spc="-150" dirty="0">
                <a:latin typeface="Segoe UI" panose="020B0502040204020203" pitchFamily="34" charset="0"/>
                <a:cs typeface="Segoe UI" panose="020B0502040204020203" pitchFamily="34" charset="0"/>
              </a:rPr>
              <a:t>Mighil Dath 	        – CB.EN.U4CSE18339</a:t>
            </a:r>
          </a:p>
          <a:p>
            <a:r>
              <a:rPr lang="en-US" sz="2400" b="1" spc="-150" dirty="0">
                <a:latin typeface="Segoe UI" panose="020B0502040204020203" pitchFamily="34" charset="0"/>
                <a:cs typeface="Segoe UI" panose="020B0502040204020203" pitchFamily="34" charset="0"/>
              </a:rPr>
              <a:t>Tanmaay Kankaria – CB.EN.U4CSE18362</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pic>
        <p:nvPicPr>
          <p:cNvPr id="3" name="Picture 2">
            <a:extLst>
              <a:ext uri="{FF2B5EF4-FFF2-40B4-BE49-F238E27FC236}">
                <a16:creationId xmlns:a16="http://schemas.microsoft.com/office/drawing/2014/main" id="{D7C9D5EF-CB4C-4D03-AB3D-35552AD57795}"/>
              </a:ext>
            </a:extLst>
          </p:cNvPr>
          <p:cNvPicPr>
            <a:picLocks noChangeAspect="1"/>
          </p:cNvPicPr>
          <p:nvPr/>
        </p:nvPicPr>
        <p:blipFill>
          <a:blip r:embed="rId3"/>
          <a:stretch>
            <a:fillRect/>
          </a:stretch>
        </p:blipFill>
        <p:spPr>
          <a:xfrm>
            <a:off x="983127" y="408821"/>
            <a:ext cx="7704488" cy="5845047"/>
          </a:xfrm>
          <a:prstGeom prst="rect">
            <a:avLst/>
          </a:prstGeom>
        </p:spPr>
      </p:pic>
    </p:spTree>
    <p:extLst>
      <p:ext uri="{BB962C8B-B14F-4D97-AF65-F5344CB8AC3E}">
        <p14:creationId xmlns:p14="http://schemas.microsoft.com/office/powerpoint/2010/main" val="328694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pic>
        <p:nvPicPr>
          <p:cNvPr id="6" name="Picture 5">
            <a:extLst>
              <a:ext uri="{FF2B5EF4-FFF2-40B4-BE49-F238E27FC236}">
                <a16:creationId xmlns:a16="http://schemas.microsoft.com/office/drawing/2014/main" id="{590B918B-34DE-4688-884B-1841F582571B}"/>
              </a:ext>
            </a:extLst>
          </p:cNvPr>
          <p:cNvPicPr>
            <a:picLocks noChangeAspect="1"/>
          </p:cNvPicPr>
          <p:nvPr/>
        </p:nvPicPr>
        <p:blipFill>
          <a:blip r:embed="rId3"/>
          <a:stretch>
            <a:fillRect/>
          </a:stretch>
        </p:blipFill>
        <p:spPr>
          <a:xfrm>
            <a:off x="543291" y="580877"/>
            <a:ext cx="5654530" cy="1257409"/>
          </a:xfrm>
          <a:prstGeom prst="rect">
            <a:avLst/>
          </a:prstGeom>
        </p:spPr>
      </p:pic>
      <p:pic>
        <p:nvPicPr>
          <p:cNvPr id="8" name="Picture 7">
            <a:extLst>
              <a:ext uri="{FF2B5EF4-FFF2-40B4-BE49-F238E27FC236}">
                <a16:creationId xmlns:a16="http://schemas.microsoft.com/office/drawing/2014/main" id="{C08D6684-F545-4861-8421-BF292DF08783}"/>
              </a:ext>
            </a:extLst>
          </p:cNvPr>
          <p:cNvPicPr>
            <a:picLocks noChangeAspect="1"/>
          </p:cNvPicPr>
          <p:nvPr/>
        </p:nvPicPr>
        <p:blipFill>
          <a:blip r:embed="rId4"/>
          <a:stretch>
            <a:fillRect/>
          </a:stretch>
        </p:blipFill>
        <p:spPr>
          <a:xfrm>
            <a:off x="543291" y="2008256"/>
            <a:ext cx="6751905" cy="3871295"/>
          </a:xfrm>
          <a:prstGeom prst="rect">
            <a:avLst/>
          </a:prstGeom>
        </p:spPr>
      </p:pic>
    </p:spTree>
    <p:extLst>
      <p:ext uri="{BB962C8B-B14F-4D97-AF65-F5344CB8AC3E}">
        <p14:creationId xmlns:p14="http://schemas.microsoft.com/office/powerpoint/2010/main" val="2058184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pic>
        <p:nvPicPr>
          <p:cNvPr id="6" name="Picture 5">
            <a:extLst>
              <a:ext uri="{FF2B5EF4-FFF2-40B4-BE49-F238E27FC236}">
                <a16:creationId xmlns:a16="http://schemas.microsoft.com/office/drawing/2014/main" id="{BE2D48E3-7C70-4E89-9C96-8DA681E35839}"/>
              </a:ext>
            </a:extLst>
          </p:cNvPr>
          <p:cNvPicPr>
            <a:picLocks noChangeAspect="1"/>
          </p:cNvPicPr>
          <p:nvPr/>
        </p:nvPicPr>
        <p:blipFill>
          <a:blip r:embed="rId3"/>
          <a:stretch>
            <a:fillRect/>
          </a:stretch>
        </p:blipFill>
        <p:spPr>
          <a:xfrm>
            <a:off x="2268426" y="1017061"/>
            <a:ext cx="5204911" cy="4823878"/>
          </a:xfrm>
          <a:prstGeom prst="rect">
            <a:avLst/>
          </a:prstGeom>
        </p:spPr>
      </p:pic>
    </p:spTree>
    <p:extLst>
      <p:ext uri="{BB962C8B-B14F-4D97-AF65-F5344CB8AC3E}">
        <p14:creationId xmlns:p14="http://schemas.microsoft.com/office/powerpoint/2010/main" val="296043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pic>
        <p:nvPicPr>
          <p:cNvPr id="3" name="Picture 2">
            <a:extLst>
              <a:ext uri="{FF2B5EF4-FFF2-40B4-BE49-F238E27FC236}">
                <a16:creationId xmlns:a16="http://schemas.microsoft.com/office/drawing/2014/main" id="{6A8B2914-F01F-4440-8767-12500599A7C6}"/>
              </a:ext>
            </a:extLst>
          </p:cNvPr>
          <p:cNvPicPr>
            <a:picLocks noChangeAspect="1"/>
          </p:cNvPicPr>
          <p:nvPr/>
        </p:nvPicPr>
        <p:blipFill>
          <a:blip r:embed="rId3"/>
          <a:stretch>
            <a:fillRect/>
          </a:stretch>
        </p:blipFill>
        <p:spPr>
          <a:xfrm>
            <a:off x="615686" y="1131528"/>
            <a:ext cx="8954276" cy="4381880"/>
          </a:xfrm>
          <a:prstGeom prst="rect">
            <a:avLst/>
          </a:prstGeom>
        </p:spPr>
      </p:pic>
    </p:spTree>
    <p:extLst>
      <p:ext uri="{BB962C8B-B14F-4D97-AF65-F5344CB8AC3E}">
        <p14:creationId xmlns:p14="http://schemas.microsoft.com/office/powerpoint/2010/main" val="1071776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pic>
        <p:nvPicPr>
          <p:cNvPr id="6" name="Picture 5">
            <a:extLst>
              <a:ext uri="{FF2B5EF4-FFF2-40B4-BE49-F238E27FC236}">
                <a16:creationId xmlns:a16="http://schemas.microsoft.com/office/drawing/2014/main" id="{363F7A16-77F2-4A4B-8F56-BDC04761DEDF}"/>
              </a:ext>
            </a:extLst>
          </p:cNvPr>
          <p:cNvPicPr>
            <a:picLocks noChangeAspect="1"/>
          </p:cNvPicPr>
          <p:nvPr/>
        </p:nvPicPr>
        <p:blipFill>
          <a:blip r:embed="rId3"/>
          <a:stretch>
            <a:fillRect/>
          </a:stretch>
        </p:blipFill>
        <p:spPr>
          <a:xfrm>
            <a:off x="135858" y="1114282"/>
            <a:ext cx="9541067" cy="5410669"/>
          </a:xfrm>
          <a:prstGeom prst="rect">
            <a:avLst/>
          </a:prstGeom>
        </p:spPr>
      </p:pic>
      <p:sp>
        <p:nvSpPr>
          <p:cNvPr id="8" name="TextBox 7">
            <a:extLst>
              <a:ext uri="{FF2B5EF4-FFF2-40B4-BE49-F238E27FC236}">
                <a16:creationId xmlns:a16="http://schemas.microsoft.com/office/drawing/2014/main" id="{0B30A8AD-7DF0-4C62-9BB5-FDE0F6A355EA}"/>
              </a:ext>
            </a:extLst>
          </p:cNvPr>
          <p:cNvSpPr txBox="1"/>
          <p:nvPr/>
        </p:nvSpPr>
        <p:spPr>
          <a:xfrm>
            <a:off x="372862" y="372861"/>
            <a:ext cx="5983549" cy="461665"/>
          </a:xfrm>
          <a:prstGeom prst="rect">
            <a:avLst/>
          </a:prstGeom>
          <a:noFill/>
        </p:spPr>
        <p:txBody>
          <a:bodyPr wrap="square" rtlCol="0">
            <a:spAutoFit/>
          </a:bodyPr>
          <a:lstStyle/>
          <a:p>
            <a:r>
              <a:rPr lang="en-US" sz="2400" b="1" spc="-150" dirty="0">
                <a:latin typeface="Segoe UI" panose="020B0502040204020203" pitchFamily="34" charset="0"/>
                <a:cs typeface="Segoe UI" panose="020B0502040204020203" pitchFamily="34" charset="0"/>
              </a:rPr>
              <a:t>Knowing more about the Store</a:t>
            </a:r>
          </a:p>
        </p:txBody>
      </p:sp>
    </p:spTree>
    <p:extLst>
      <p:ext uri="{BB962C8B-B14F-4D97-AF65-F5344CB8AC3E}">
        <p14:creationId xmlns:p14="http://schemas.microsoft.com/office/powerpoint/2010/main" val="671830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pic>
        <p:nvPicPr>
          <p:cNvPr id="4" name="Picture 3">
            <a:extLst>
              <a:ext uri="{FF2B5EF4-FFF2-40B4-BE49-F238E27FC236}">
                <a16:creationId xmlns:a16="http://schemas.microsoft.com/office/drawing/2014/main" id="{7B5D6C1D-57C3-46D3-A5D7-9CFD9B532CDF}"/>
              </a:ext>
            </a:extLst>
          </p:cNvPr>
          <p:cNvPicPr>
            <a:picLocks noChangeAspect="1"/>
          </p:cNvPicPr>
          <p:nvPr/>
        </p:nvPicPr>
        <p:blipFill>
          <a:blip r:embed="rId3"/>
          <a:stretch>
            <a:fillRect/>
          </a:stretch>
        </p:blipFill>
        <p:spPr>
          <a:xfrm>
            <a:off x="486291" y="971337"/>
            <a:ext cx="9000000" cy="4915326"/>
          </a:xfrm>
          <a:prstGeom prst="rect">
            <a:avLst/>
          </a:prstGeom>
        </p:spPr>
      </p:pic>
    </p:spTree>
    <p:extLst>
      <p:ext uri="{BB962C8B-B14F-4D97-AF65-F5344CB8AC3E}">
        <p14:creationId xmlns:p14="http://schemas.microsoft.com/office/powerpoint/2010/main" val="216377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6" name="TextBox 5">
            <a:extLst>
              <a:ext uri="{FF2B5EF4-FFF2-40B4-BE49-F238E27FC236}">
                <a16:creationId xmlns:a16="http://schemas.microsoft.com/office/drawing/2014/main" id="{EF0FA257-19B0-4A0D-96C7-E6310117E8C5}"/>
              </a:ext>
            </a:extLst>
          </p:cNvPr>
          <p:cNvSpPr txBox="1"/>
          <p:nvPr/>
        </p:nvSpPr>
        <p:spPr>
          <a:xfrm>
            <a:off x="346229" y="504547"/>
            <a:ext cx="9374820" cy="523220"/>
          </a:xfrm>
          <a:prstGeom prst="rect">
            <a:avLst/>
          </a:prstGeom>
          <a:noFill/>
        </p:spPr>
        <p:txBody>
          <a:bodyPr wrap="square" rtlCol="0">
            <a:spAutoFit/>
          </a:bodyPr>
          <a:lstStyle/>
          <a:p>
            <a:r>
              <a:rPr lang="en-US" sz="2800" b="1" spc="-150" dirty="0">
                <a:latin typeface="Segoe UI" panose="020B0502040204020203" pitchFamily="34" charset="0"/>
                <a:cs typeface="Segoe UI" panose="020B0502040204020203" pitchFamily="34" charset="0"/>
              </a:rPr>
              <a:t>Data Modeling and Evaluation</a:t>
            </a:r>
          </a:p>
        </p:txBody>
      </p:sp>
      <p:graphicFrame>
        <p:nvGraphicFramePr>
          <p:cNvPr id="7" name="Content Placeholder 2">
            <a:extLst>
              <a:ext uri="{FF2B5EF4-FFF2-40B4-BE49-F238E27FC236}">
                <a16:creationId xmlns:a16="http://schemas.microsoft.com/office/drawing/2014/main" id="{0F30C429-209C-445D-8210-5CA064131A69}"/>
              </a:ext>
            </a:extLst>
          </p:cNvPr>
          <p:cNvGraphicFramePr>
            <a:graphicFrameLocks/>
          </p:cNvGraphicFramePr>
          <p:nvPr>
            <p:extLst>
              <p:ext uri="{D42A27DB-BD31-4B8C-83A1-F6EECF244321}">
                <p14:modId xmlns:p14="http://schemas.microsoft.com/office/powerpoint/2010/main" val="2675623528"/>
              </p:ext>
            </p:extLst>
          </p:nvPr>
        </p:nvGraphicFramePr>
        <p:xfrm>
          <a:off x="1376902" y="1021503"/>
          <a:ext cx="6572250" cy="558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740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6" name="TextBox 5">
            <a:extLst>
              <a:ext uri="{FF2B5EF4-FFF2-40B4-BE49-F238E27FC236}">
                <a16:creationId xmlns:a16="http://schemas.microsoft.com/office/drawing/2014/main" id="{EF0FA257-19B0-4A0D-96C7-E6310117E8C5}"/>
              </a:ext>
            </a:extLst>
          </p:cNvPr>
          <p:cNvSpPr txBox="1"/>
          <p:nvPr/>
        </p:nvSpPr>
        <p:spPr>
          <a:xfrm>
            <a:off x="346229" y="504547"/>
            <a:ext cx="9374820" cy="523220"/>
          </a:xfrm>
          <a:prstGeom prst="rect">
            <a:avLst/>
          </a:prstGeom>
          <a:noFill/>
        </p:spPr>
        <p:txBody>
          <a:bodyPr wrap="square" rtlCol="0">
            <a:spAutoFit/>
          </a:bodyPr>
          <a:lstStyle/>
          <a:p>
            <a:r>
              <a:rPr lang="en-US" sz="2800" b="1" spc="-150" dirty="0">
                <a:latin typeface="Segoe UI" panose="020B0502040204020203" pitchFamily="34" charset="0"/>
                <a:cs typeface="Segoe UI" panose="020B0502040204020203" pitchFamily="34" charset="0"/>
              </a:rPr>
              <a:t>RFM Analysis</a:t>
            </a:r>
          </a:p>
        </p:txBody>
      </p:sp>
      <p:graphicFrame>
        <p:nvGraphicFramePr>
          <p:cNvPr id="8" name="Content Placeholder 2">
            <a:extLst>
              <a:ext uri="{FF2B5EF4-FFF2-40B4-BE49-F238E27FC236}">
                <a16:creationId xmlns:a16="http://schemas.microsoft.com/office/drawing/2014/main" id="{016DE0F9-1774-4A8E-ACA0-571081EACC9D}"/>
              </a:ext>
            </a:extLst>
          </p:cNvPr>
          <p:cNvGraphicFramePr>
            <a:graphicFrameLocks/>
          </p:cNvGraphicFramePr>
          <p:nvPr>
            <p:extLst>
              <p:ext uri="{D42A27DB-BD31-4B8C-83A1-F6EECF244321}">
                <p14:modId xmlns:p14="http://schemas.microsoft.com/office/powerpoint/2010/main" val="2750007158"/>
              </p:ext>
            </p:extLst>
          </p:nvPr>
        </p:nvGraphicFramePr>
        <p:xfrm>
          <a:off x="1572211" y="920045"/>
          <a:ext cx="6572250" cy="558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7475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pic>
        <p:nvPicPr>
          <p:cNvPr id="13" name="Picture 12">
            <a:extLst>
              <a:ext uri="{FF2B5EF4-FFF2-40B4-BE49-F238E27FC236}">
                <a16:creationId xmlns:a16="http://schemas.microsoft.com/office/drawing/2014/main" id="{C26D2AD0-5E23-4916-A12F-4D1FDB351DA7}"/>
              </a:ext>
            </a:extLst>
          </p:cNvPr>
          <p:cNvPicPr>
            <a:picLocks noChangeAspect="1"/>
          </p:cNvPicPr>
          <p:nvPr/>
        </p:nvPicPr>
        <p:blipFill>
          <a:blip r:embed="rId3"/>
          <a:stretch>
            <a:fillRect/>
          </a:stretch>
        </p:blipFill>
        <p:spPr>
          <a:xfrm>
            <a:off x="2638543" y="3975683"/>
            <a:ext cx="4404742" cy="2735817"/>
          </a:xfrm>
          <a:prstGeom prst="rect">
            <a:avLst/>
          </a:prstGeom>
        </p:spPr>
      </p:pic>
      <p:pic>
        <p:nvPicPr>
          <p:cNvPr id="15" name="Picture 14">
            <a:extLst>
              <a:ext uri="{FF2B5EF4-FFF2-40B4-BE49-F238E27FC236}">
                <a16:creationId xmlns:a16="http://schemas.microsoft.com/office/drawing/2014/main" id="{03B3903F-E7A9-4242-9C2A-36041B3CEFA7}"/>
              </a:ext>
            </a:extLst>
          </p:cNvPr>
          <p:cNvPicPr>
            <a:picLocks noChangeAspect="1"/>
          </p:cNvPicPr>
          <p:nvPr/>
        </p:nvPicPr>
        <p:blipFill>
          <a:blip r:embed="rId4"/>
          <a:stretch>
            <a:fillRect/>
          </a:stretch>
        </p:blipFill>
        <p:spPr>
          <a:xfrm>
            <a:off x="668602" y="905737"/>
            <a:ext cx="3939881" cy="2720576"/>
          </a:xfrm>
          <a:prstGeom prst="rect">
            <a:avLst/>
          </a:prstGeom>
        </p:spPr>
      </p:pic>
      <p:pic>
        <p:nvPicPr>
          <p:cNvPr id="17" name="Picture 16">
            <a:extLst>
              <a:ext uri="{FF2B5EF4-FFF2-40B4-BE49-F238E27FC236}">
                <a16:creationId xmlns:a16="http://schemas.microsoft.com/office/drawing/2014/main" id="{175CB821-9D84-4CC6-80D4-272E6D78D064}"/>
              </a:ext>
            </a:extLst>
          </p:cNvPr>
          <p:cNvPicPr>
            <a:picLocks noChangeAspect="1"/>
          </p:cNvPicPr>
          <p:nvPr/>
        </p:nvPicPr>
        <p:blipFill>
          <a:blip r:embed="rId5"/>
          <a:stretch>
            <a:fillRect/>
          </a:stretch>
        </p:blipFill>
        <p:spPr>
          <a:xfrm>
            <a:off x="5143181" y="905737"/>
            <a:ext cx="3947502" cy="2804403"/>
          </a:xfrm>
          <a:prstGeom prst="rect">
            <a:avLst/>
          </a:prstGeom>
        </p:spPr>
      </p:pic>
    </p:spTree>
    <p:extLst>
      <p:ext uri="{BB962C8B-B14F-4D97-AF65-F5344CB8AC3E}">
        <p14:creationId xmlns:p14="http://schemas.microsoft.com/office/powerpoint/2010/main" val="2891004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6" name="TextBox 5">
            <a:extLst>
              <a:ext uri="{FF2B5EF4-FFF2-40B4-BE49-F238E27FC236}">
                <a16:creationId xmlns:a16="http://schemas.microsoft.com/office/drawing/2014/main" id="{EF0FA257-19B0-4A0D-96C7-E6310117E8C5}"/>
              </a:ext>
            </a:extLst>
          </p:cNvPr>
          <p:cNvSpPr txBox="1"/>
          <p:nvPr/>
        </p:nvSpPr>
        <p:spPr>
          <a:xfrm>
            <a:off x="328474" y="619957"/>
            <a:ext cx="9374820" cy="4647426"/>
          </a:xfrm>
          <a:prstGeom prst="rect">
            <a:avLst/>
          </a:prstGeom>
          <a:noFill/>
        </p:spPr>
        <p:txBody>
          <a:bodyPr wrap="square" rtlCol="0">
            <a:spAutoFit/>
          </a:bodyPr>
          <a:lstStyle/>
          <a:p>
            <a:r>
              <a:rPr lang="en-US" sz="2800" b="1" spc="-150" dirty="0">
                <a:latin typeface="Segoe UI" panose="020B0502040204020203" pitchFamily="34" charset="0"/>
                <a:cs typeface="Segoe UI" panose="020B0502040204020203" pitchFamily="34" charset="0"/>
              </a:rPr>
              <a:t>K-means Clustering</a:t>
            </a:r>
            <a:r>
              <a:rPr lang="en-US" sz="2400" b="1" spc="-150" dirty="0">
                <a:latin typeface="Segoe UI" panose="020B0502040204020203" pitchFamily="34" charset="0"/>
                <a:cs typeface="Segoe UI" panose="020B0502040204020203" pitchFamily="34" charset="0"/>
              </a:rPr>
              <a:t>:</a:t>
            </a:r>
          </a:p>
          <a:p>
            <a:endParaRPr lang="en-US" sz="2400" b="1" spc="-150" dirty="0">
              <a:latin typeface="Segoe UI" panose="020B0502040204020203" pitchFamily="34" charset="0"/>
              <a:cs typeface="Segoe UI" panose="020B0502040204020203" pitchFamily="34" charset="0"/>
            </a:endParaRPr>
          </a:p>
          <a:p>
            <a:endParaRPr lang="en-US" sz="2400" b="1" spc="-150" dirty="0">
              <a:latin typeface="Segoe UI" panose="020B0502040204020203" pitchFamily="34" charset="0"/>
              <a:cs typeface="Segoe UI" panose="020B0502040204020203" pitchFamily="34" charset="0"/>
            </a:endParaRPr>
          </a:p>
          <a:p>
            <a:endParaRPr lang="en-US" sz="2400" b="1" spc="-150" dirty="0">
              <a:latin typeface="Segoe UI" panose="020B0502040204020203" pitchFamily="34" charset="0"/>
              <a:cs typeface="Segoe UI" panose="020B0502040204020203" pitchFamily="34" charset="0"/>
            </a:endParaRPr>
          </a:p>
          <a:p>
            <a:r>
              <a:rPr lang="en-US" sz="2000" b="1" spc="-150" dirty="0">
                <a:latin typeface="Segoe UI" panose="020B0502040204020203" pitchFamily="34" charset="0"/>
                <a:cs typeface="Segoe UI" panose="020B0502040204020203" pitchFamily="34" charset="0"/>
              </a:rPr>
              <a:t>K-means is clustering algorithm that aims to partition n observations into k clusters such that each observation belongs to the cluster with the nearest mean, serving as a prototype of the cluster.</a:t>
            </a:r>
          </a:p>
          <a:p>
            <a:endParaRPr lang="en-US" sz="2400" b="1" spc="-150" dirty="0">
              <a:latin typeface="Segoe UI" panose="020B0502040204020203" pitchFamily="34" charset="0"/>
              <a:cs typeface="Segoe UI" panose="020B0502040204020203" pitchFamily="34" charset="0"/>
            </a:endParaRPr>
          </a:p>
          <a:p>
            <a:r>
              <a:rPr lang="en-US" sz="2400" b="1" spc="-150" dirty="0">
                <a:latin typeface="Segoe UI" panose="020B0502040204020203" pitchFamily="34" charset="0"/>
                <a:cs typeface="Segoe UI" panose="020B0502040204020203" pitchFamily="34" charset="0"/>
              </a:rPr>
              <a:t>Why k-means?</a:t>
            </a:r>
          </a:p>
          <a:p>
            <a:r>
              <a:rPr lang="en-US" sz="2000" b="1" spc="-150" dirty="0">
                <a:latin typeface="Segoe UI" panose="020B0502040204020203" pitchFamily="34" charset="0"/>
                <a:cs typeface="Segoe UI" panose="020B0502040204020203" pitchFamily="34" charset="0"/>
              </a:rPr>
              <a:t>As our feature variables are numerical and our goal is unsupervised to find out some sort of structure in the customers, we used k-means clustering</a:t>
            </a:r>
          </a:p>
          <a:p>
            <a:endParaRPr lang="en-US" sz="2400" b="1" spc="-150" dirty="0">
              <a:latin typeface="Segoe UI" panose="020B0502040204020203" pitchFamily="34" charset="0"/>
              <a:cs typeface="Segoe UI" panose="020B0502040204020203" pitchFamily="34" charset="0"/>
            </a:endParaRPr>
          </a:p>
          <a:p>
            <a:endParaRPr lang="en-US" sz="2400" b="1" spc="-1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0353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5" name="TextBox 4">
            <a:extLst>
              <a:ext uri="{FF2B5EF4-FFF2-40B4-BE49-F238E27FC236}">
                <a16:creationId xmlns:a16="http://schemas.microsoft.com/office/drawing/2014/main" id="{397741A2-722A-4AC7-8CC1-2D6C526EC9B0}"/>
              </a:ext>
            </a:extLst>
          </p:cNvPr>
          <p:cNvSpPr txBox="1"/>
          <p:nvPr/>
        </p:nvSpPr>
        <p:spPr>
          <a:xfrm>
            <a:off x="463613" y="639763"/>
            <a:ext cx="9516863" cy="954107"/>
          </a:xfrm>
          <a:prstGeom prst="rect">
            <a:avLst/>
          </a:prstGeom>
          <a:noFill/>
        </p:spPr>
        <p:txBody>
          <a:bodyPr wrap="square" rtlCol="0">
            <a:spAutoFit/>
          </a:bodyPr>
          <a:lstStyle/>
          <a:p>
            <a:r>
              <a:rPr lang="en-US" sz="2800" b="1" spc="-150" dirty="0">
                <a:latin typeface="Segoe UI" panose="020B0502040204020203" pitchFamily="34" charset="0"/>
                <a:cs typeface="Segoe UI" panose="020B0502040204020203" pitchFamily="34" charset="0"/>
              </a:rPr>
              <a:t>Project Overview</a:t>
            </a:r>
          </a:p>
          <a:p>
            <a:endParaRPr lang="en-US" sz="2800" b="1" spc="-150" dirty="0">
              <a:latin typeface="Segoe UI" panose="020B0502040204020203" pitchFamily="34" charset="0"/>
              <a:cs typeface="Segoe UI" panose="020B0502040204020203" pitchFamily="34" charset="0"/>
            </a:endParaRPr>
          </a:p>
        </p:txBody>
      </p:sp>
      <p:graphicFrame>
        <p:nvGraphicFramePr>
          <p:cNvPr id="4" name="Content Placeholder 2">
            <a:extLst>
              <a:ext uri="{FF2B5EF4-FFF2-40B4-BE49-F238E27FC236}">
                <a16:creationId xmlns:a16="http://schemas.microsoft.com/office/drawing/2014/main" id="{E1692AF8-4E5A-4DE0-84F1-E4E1E8AB5664}"/>
              </a:ext>
            </a:extLst>
          </p:cNvPr>
          <p:cNvGraphicFramePr>
            <a:graphicFrameLocks/>
          </p:cNvGraphicFramePr>
          <p:nvPr>
            <p:extLst>
              <p:ext uri="{D42A27DB-BD31-4B8C-83A1-F6EECF244321}">
                <p14:modId xmlns:p14="http://schemas.microsoft.com/office/powerpoint/2010/main" val="2707297686"/>
              </p:ext>
            </p:extLst>
          </p:nvPr>
        </p:nvGraphicFramePr>
        <p:xfrm>
          <a:off x="754909" y="639763"/>
          <a:ext cx="8361902" cy="57077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027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6" name="TextBox 5">
            <a:extLst>
              <a:ext uri="{FF2B5EF4-FFF2-40B4-BE49-F238E27FC236}">
                <a16:creationId xmlns:a16="http://schemas.microsoft.com/office/drawing/2014/main" id="{EF0FA257-19B0-4A0D-96C7-E6310117E8C5}"/>
              </a:ext>
            </a:extLst>
          </p:cNvPr>
          <p:cNvSpPr txBox="1"/>
          <p:nvPr/>
        </p:nvSpPr>
        <p:spPr>
          <a:xfrm>
            <a:off x="328474" y="229339"/>
            <a:ext cx="9374820" cy="4524315"/>
          </a:xfrm>
          <a:prstGeom prst="rect">
            <a:avLst/>
          </a:prstGeom>
          <a:noFill/>
        </p:spPr>
        <p:txBody>
          <a:bodyPr wrap="square" rtlCol="0">
            <a:spAutoFit/>
          </a:bodyPr>
          <a:lstStyle/>
          <a:p>
            <a:endParaRPr lang="en-US" sz="2400" b="1" spc="-150" dirty="0">
              <a:latin typeface="Segoe UI" panose="020B0502040204020203" pitchFamily="34" charset="0"/>
              <a:cs typeface="Segoe UI" panose="020B0502040204020203" pitchFamily="34" charset="0"/>
            </a:endParaRPr>
          </a:p>
          <a:p>
            <a:r>
              <a:rPr lang="en-US" sz="2400" b="1" spc="-150" dirty="0">
                <a:latin typeface="Segoe UI" panose="020B0502040204020203" pitchFamily="34" charset="0"/>
                <a:cs typeface="Segoe UI" panose="020B0502040204020203" pitchFamily="34" charset="0"/>
              </a:rPr>
              <a:t>K-means Clustering:</a:t>
            </a:r>
          </a:p>
          <a:p>
            <a:endParaRPr lang="en-US" sz="2400" b="1" spc="-150" dirty="0">
              <a:latin typeface="Segoe UI" panose="020B0502040204020203" pitchFamily="34" charset="0"/>
              <a:cs typeface="Segoe UI" panose="020B0502040204020203" pitchFamily="34" charset="0"/>
            </a:endParaRPr>
          </a:p>
          <a:p>
            <a:r>
              <a:rPr lang="en-US" sz="2400" b="1" spc="-150" dirty="0">
                <a:latin typeface="Segoe UI" panose="020B0502040204020203" pitchFamily="34" charset="0"/>
                <a:cs typeface="Segoe UI" panose="020B0502040204020203" pitchFamily="34" charset="0"/>
              </a:rPr>
              <a:t>Input X: </a:t>
            </a:r>
          </a:p>
          <a:p>
            <a:r>
              <a:rPr lang="en-US" sz="2400" b="1" spc="-150" dirty="0">
                <a:latin typeface="Segoe UI" panose="020B0502040204020203" pitchFamily="34" charset="0"/>
                <a:cs typeface="Segoe UI" panose="020B0502040204020203" pitchFamily="34" charset="0"/>
              </a:rPr>
              <a:t>Recency </a:t>
            </a:r>
          </a:p>
          <a:p>
            <a:r>
              <a:rPr lang="en-US" sz="2400" b="1" spc="-150" dirty="0">
                <a:latin typeface="Segoe UI" panose="020B0502040204020203" pitchFamily="34" charset="0"/>
                <a:cs typeface="Segoe UI" panose="020B0502040204020203" pitchFamily="34" charset="0"/>
              </a:rPr>
              <a:t>Frequency</a:t>
            </a:r>
          </a:p>
          <a:p>
            <a:r>
              <a:rPr lang="en-US" sz="2400" b="1" spc="-150" dirty="0">
                <a:latin typeface="Segoe UI" panose="020B0502040204020203" pitchFamily="34" charset="0"/>
                <a:cs typeface="Segoe UI" panose="020B0502040204020203" pitchFamily="34" charset="0"/>
              </a:rPr>
              <a:t>Revenue</a:t>
            </a:r>
          </a:p>
          <a:p>
            <a:endParaRPr lang="en-US" sz="2400" b="1" spc="-150" dirty="0">
              <a:latin typeface="Segoe UI" panose="020B0502040204020203" pitchFamily="34" charset="0"/>
              <a:cs typeface="Segoe UI" panose="020B0502040204020203" pitchFamily="34" charset="0"/>
            </a:endParaRPr>
          </a:p>
          <a:p>
            <a:r>
              <a:rPr lang="en-US" sz="2400" b="1" spc="-150" dirty="0">
                <a:latin typeface="Segoe UI" panose="020B0502040204020203" pitchFamily="34" charset="0"/>
                <a:cs typeface="Segoe UI" panose="020B0502040204020203" pitchFamily="34" charset="0"/>
              </a:rPr>
              <a:t>Initial configuration</a:t>
            </a:r>
          </a:p>
          <a:p>
            <a:r>
              <a:rPr lang="en-US" sz="2000" b="1" spc="-150" dirty="0">
                <a:latin typeface="Segoe UI" panose="020B0502040204020203" pitchFamily="34" charset="0"/>
                <a:cs typeface="Segoe UI" panose="020B0502040204020203" pitchFamily="34" charset="0"/>
              </a:rPr>
              <a:t>K=3</a:t>
            </a:r>
          </a:p>
          <a:p>
            <a:endParaRPr lang="en-US" sz="2400" b="1" spc="-150" dirty="0">
              <a:latin typeface="Segoe UI" panose="020B0502040204020203" pitchFamily="34" charset="0"/>
              <a:cs typeface="Segoe UI" panose="020B0502040204020203" pitchFamily="34" charset="0"/>
            </a:endParaRPr>
          </a:p>
          <a:p>
            <a:endParaRPr lang="en-US" sz="2400" b="1" spc="-15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90827E87-3BDD-4C39-AD24-9DE7527B4877}"/>
              </a:ext>
            </a:extLst>
          </p:cNvPr>
          <p:cNvPicPr>
            <a:picLocks noChangeAspect="1"/>
          </p:cNvPicPr>
          <p:nvPr/>
        </p:nvPicPr>
        <p:blipFill>
          <a:blip r:embed="rId3"/>
          <a:stretch>
            <a:fillRect/>
          </a:stretch>
        </p:blipFill>
        <p:spPr>
          <a:xfrm>
            <a:off x="4193557" y="630764"/>
            <a:ext cx="5509737" cy="5845047"/>
          </a:xfrm>
          <a:prstGeom prst="rect">
            <a:avLst/>
          </a:prstGeom>
        </p:spPr>
      </p:pic>
    </p:spTree>
    <p:extLst>
      <p:ext uri="{BB962C8B-B14F-4D97-AF65-F5344CB8AC3E}">
        <p14:creationId xmlns:p14="http://schemas.microsoft.com/office/powerpoint/2010/main" val="1064610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6" name="TextBox 5">
            <a:extLst>
              <a:ext uri="{FF2B5EF4-FFF2-40B4-BE49-F238E27FC236}">
                <a16:creationId xmlns:a16="http://schemas.microsoft.com/office/drawing/2014/main" id="{EF0FA257-19B0-4A0D-96C7-E6310117E8C5}"/>
              </a:ext>
            </a:extLst>
          </p:cNvPr>
          <p:cNvSpPr txBox="1"/>
          <p:nvPr/>
        </p:nvSpPr>
        <p:spPr>
          <a:xfrm>
            <a:off x="275207" y="557813"/>
            <a:ext cx="9374820" cy="3477875"/>
          </a:xfrm>
          <a:prstGeom prst="rect">
            <a:avLst/>
          </a:prstGeom>
          <a:noFill/>
        </p:spPr>
        <p:txBody>
          <a:bodyPr wrap="square" rtlCol="0">
            <a:spAutoFit/>
          </a:bodyPr>
          <a:lstStyle/>
          <a:p>
            <a:r>
              <a:rPr lang="en-US" sz="2800" b="1" spc="-150" dirty="0">
                <a:latin typeface="Segoe UI" panose="020B0502040204020203" pitchFamily="34" charset="0"/>
                <a:cs typeface="Segoe UI" panose="020B0502040204020203" pitchFamily="34" charset="0"/>
              </a:rPr>
              <a:t>Evaluation Metrics - Silhouette and Inertia scores</a:t>
            </a:r>
          </a:p>
          <a:p>
            <a:endParaRPr lang="en-US" sz="2400" b="1" spc="-150" dirty="0">
              <a:latin typeface="Segoe UI" panose="020B0502040204020203" pitchFamily="34" charset="0"/>
              <a:cs typeface="Segoe UI" panose="020B0502040204020203" pitchFamily="34" charset="0"/>
            </a:endParaRPr>
          </a:p>
          <a:p>
            <a:endParaRPr lang="en-US" sz="2400" b="1" spc="-150" dirty="0">
              <a:latin typeface="Segoe UI" panose="020B0502040204020203" pitchFamily="34" charset="0"/>
              <a:cs typeface="Segoe UI" panose="020B0502040204020203" pitchFamily="34" charset="0"/>
            </a:endParaRPr>
          </a:p>
          <a:p>
            <a:endParaRPr lang="en-US" sz="2400" b="1" spc="-150" dirty="0">
              <a:latin typeface="Segoe UI" panose="020B0502040204020203" pitchFamily="34" charset="0"/>
              <a:cs typeface="Segoe UI" panose="020B0502040204020203" pitchFamily="34" charset="0"/>
            </a:endParaRPr>
          </a:p>
          <a:p>
            <a:r>
              <a:rPr lang="en-US" sz="2000" b="1" spc="-150" dirty="0">
                <a:latin typeface="Segoe UI" panose="020B0502040204020203" pitchFamily="34" charset="0"/>
                <a:cs typeface="Segoe UI" panose="020B0502040204020203" pitchFamily="34" charset="0"/>
              </a:rPr>
              <a:t>Silhouette score is a metric used to calculate the goodness of a clustering technique. Its value ranges from -1 to 1. As the value goes towards 1, the clusters are well apart from each other and clearly distinguished.</a:t>
            </a:r>
          </a:p>
          <a:p>
            <a:endParaRPr lang="en-US" sz="2000" b="1" spc="-150" dirty="0">
              <a:latin typeface="Segoe UI" panose="020B0502040204020203" pitchFamily="34" charset="0"/>
              <a:cs typeface="Segoe UI" panose="020B0502040204020203" pitchFamily="34" charset="0"/>
            </a:endParaRPr>
          </a:p>
          <a:p>
            <a:r>
              <a:rPr lang="en-US" sz="2000" b="1" spc="-150" dirty="0">
                <a:latin typeface="Segoe UI" panose="020B0502040204020203" pitchFamily="34" charset="0"/>
                <a:cs typeface="Segoe UI" panose="020B0502040204020203" pitchFamily="34" charset="0"/>
              </a:rPr>
              <a:t>Inertia tells how far away the points within a cluster are. Therefore, we are aiming for a small inertia.</a:t>
            </a:r>
          </a:p>
        </p:txBody>
      </p:sp>
    </p:spTree>
    <p:extLst>
      <p:ext uri="{BB962C8B-B14F-4D97-AF65-F5344CB8AC3E}">
        <p14:creationId xmlns:p14="http://schemas.microsoft.com/office/powerpoint/2010/main" val="175465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pic>
        <p:nvPicPr>
          <p:cNvPr id="3" name="Picture 2">
            <a:extLst>
              <a:ext uri="{FF2B5EF4-FFF2-40B4-BE49-F238E27FC236}">
                <a16:creationId xmlns:a16="http://schemas.microsoft.com/office/drawing/2014/main" id="{F32CBD1D-43C1-43AE-B278-0944A8930C77}"/>
              </a:ext>
            </a:extLst>
          </p:cNvPr>
          <p:cNvPicPr>
            <a:picLocks noChangeAspect="1"/>
          </p:cNvPicPr>
          <p:nvPr/>
        </p:nvPicPr>
        <p:blipFill>
          <a:blip r:embed="rId3"/>
          <a:stretch>
            <a:fillRect/>
          </a:stretch>
        </p:blipFill>
        <p:spPr>
          <a:xfrm>
            <a:off x="2745856" y="130196"/>
            <a:ext cx="4427604" cy="5319221"/>
          </a:xfrm>
          <a:prstGeom prst="rect">
            <a:avLst/>
          </a:prstGeom>
        </p:spPr>
      </p:pic>
      <p:pic>
        <p:nvPicPr>
          <p:cNvPr id="6" name="Picture 5">
            <a:extLst>
              <a:ext uri="{FF2B5EF4-FFF2-40B4-BE49-F238E27FC236}">
                <a16:creationId xmlns:a16="http://schemas.microsoft.com/office/drawing/2014/main" id="{0E651C6C-AC8F-4BB5-897B-3B4596C0D6EC}"/>
              </a:ext>
            </a:extLst>
          </p:cNvPr>
          <p:cNvPicPr>
            <a:picLocks noChangeAspect="1"/>
          </p:cNvPicPr>
          <p:nvPr/>
        </p:nvPicPr>
        <p:blipFill>
          <a:blip r:embed="rId4"/>
          <a:stretch>
            <a:fillRect/>
          </a:stretch>
        </p:blipFill>
        <p:spPr>
          <a:xfrm>
            <a:off x="190499" y="5689780"/>
            <a:ext cx="9699422" cy="684387"/>
          </a:xfrm>
          <a:prstGeom prst="rect">
            <a:avLst/>
          </a:prstGeom>
        </p:spPr>
      </p:pic>
    </p:spTree>
    <p:extLst>
      <p:ext uri="{BB962C8B-B14F-4D97-AF65-F5344CB8AC3E}">
        <p14:creationId xmlns:p14="http://schemas.microsoft.com/office/powerpoint/2010/main" val="216157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6" name="TextBox 5">
            <a:extLst>
              <a:ext uri="{FF2B5EF4-FFF2-40B4-BE49-F238E27FC236}">
                <a16:creationId xmlns:a16="http://schemas.microsoft.com/office/drawing/2014/main" id="{EF0FA257-19B0-4A0D-96C7-E6310117E8C5}"/>
              </a:ext>
            </a:extLst>
          </p:cNvPr>
          <p:cNvSpPr txBox="1"/>
          <p:nvPr/>
        </p:nvSpPr>
        <p:spPr>
          <a:xfrm>
            <a:off x="328474" y="140562"/>
            <a:ext cx="9374820" cy="2616101"/>
          </a:xfrm>
          <a:prstGeom prst="rect">
            <a:avLst/>
          </a:prstGeom>
          <a:noFill/>
        </p:spPr>
        <p:txBody>
          <a:bodyPr wrap="square" rtlCol="0">
            <a:spAutoFit/>
          </a:bodyPr>
          <a:lstStyle/>
          <a:p>
            <a:endParaRPr lang="en-US" sz="2400" b="1" spc="-150" dirty="0">
              <a:latin typeface="Segoe UI" panose="020B0502040204020203" pitchFamily="34" charset="0"/>
              <a:cs typeface="Segoe UI" panose="020B0502040204020203" pitchFamily="34" charset="0"/>
            </a:endParaRPr>
          </a:p>
          <a:p>
            <a:r>
              <a:rPr lang="en-US" sz="2800" b="1" spc="-150" dirty="0">
                <a:latin typeface="Segoe UI" panose="020B0502040204020203" pitchFamily="34" charset="0"/>
                <a:cs typeface="Segoe UI" panose="020B0502040204020203" pitchFamily="34" charset="0"/>
              </a:rPr>
              <a:t>K-Means Optimization:</a:t>
            </a:r>
          </a:p>
          <a:p>
            <a:endParaRPr lang="en-US" sz="2400" b="1" spc="-15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b="1" spc="-150" dirty="0">
                <a:latin typeface="Segoe UI" panose="020B0502040204020203" pitchFamily="34" charset="0"/>
                <a:cs typeface="Segoe UI" panose="020B0502040204020203" pitchFamily="34" charset="0"/>
              </a:rPr>
              <a:t>Initial configuration: K = 3</a:t>
            </a:r>
          </a:p>
          <a:p>
            <a:pPr marL="342900" indent="-342900">
              <a:buFont typeface="Arial" panose="020B0604020202020204" pitchFamily="34" charset="0"/>
              <a:buChar char="•"/>
            </a:pPr>
            <a:r>
              <a:rPr lang="en-US" sz="2000" b="1" spc="-150" dirty="0">
                <a:latin typeface="Segoe UI" panose="020B0502040204020203" pitchFamily="34" charset="0"/>
                <a:cs typeface="Segoe UI" panose="020B0502040204020203" pitchFamily="34" charset="0"/>
              </a:rPr>
              <a:t>New configuration: K = 4</a:t>
            </a:r>
          </a:p>
          <a:p>
            <a:endParaRPr lang="en-US" sz="2400" b="1" spc="-150" dirty="0">
              <a:latin typeface="Segoe UI" panose="020B0502040204020203" pitchFamily="34" charset="0"/>
              <a:cs typeface="Segoe UI" panose="020B0502040204020203" pitchFamily="34" charset="0"/>
            </a:endParaRPr>
          </a:p>
          <a:p>
            <a:endParaRPr lang="en-US" sz="2400" b="1" spc="-15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35D591-1C16-4A2E-863A-4DCB470AAD34}"/>
              </a:ext>
            </a:extLst>
          </p:cNvPr>
          <p:cNvPicPr>
            <a:picLocks noChangeAspect="1"/>
          </p:cNvPicPr>
          <p:nvPr/>
        </p:nvPicPr>
        <p:blipFill>
          <a:blip r:embed="rId3"/>
          <a:stretch>
            <a:fillRect/>
          </a:stretch>
        </p:blipFill>
        <p:spPr>
          <a:xfrm>
            <a:off x="328474" y="2330597"/>
            <a:ext cx="3924640" cy="3932261"/>
          </a:xfrm>
          <a:prstGeom prst="rect">
            <a:avLst/>
          </a:prstGeom>
        </p:spPr>
      </p:pic>
      <p:pic>
        <p:nvPicPr>
          <p:cNvPr id="7" name="Picture 6">
            <a:extLst>
              <a:ext uri="{FF2B5EF4-FFF2-40B4-BE49-F238E27FC236}">
                <a16:creationId xmlns:a16="http://schemas.microsoft.com/office/drawing/2014/main" id="{FEBAF8A3-7732-4076-8DED-F4A50A378459}"/>
              </a:ext>
            </a:extLst>
          </p:cNvPr>
          <p:cNvPicPr>
            <a:picLocks noChangeAspect="1"/>
          </p:cNvPicPr>
          <p:nvPr/>
        </p:nvPicPr>
        <p:blipFill>
          <a:blip r:embed="rId4"/>
          <a:stretch>
            <a:fillRect/>
          </a:stretch>
        </p:blipFill>
        <p:spPr>
          <a:xfrm>
            <a:off x="4508126" y="2307747"/>
            <a:ext cx="5372566" cy="4320914"/>
          </a:xfrm>
          <a:prstGeom prst="rect">
            <a:avLst/>
          </a:prstGeom>
        </p:spPr>
      </p:pic>
    </p:spTree>
    <p:extLst>
      <p:ext uri="{BB962C8B-B14F-4D97-AF65-F5344CB8AC3E}">
        <p14:creationId xmlns:p14="http://schemas.microsoft.com/office/powerpoint/2010/main" val="1222467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6" name="TextBox 5">
            <a:extLst>
              <a:ext uri="{FF2B5EF4-FFF2-40B4-BE49-F238E27FC236}">
                <a16:creationId xmlns:a16="http://schemas.microsoft.com/office/drawing/2014/main" id="{EF0FA257-19B0-4A0D-96C7-E6310117E8C5}"/>
              </a:ext>
            </a:extLst>
          </p:cNvPr>
          <p:cNvSpPr txBox="1"/>
          <p:nvPr/>
        </p:nvSpPr>
        <p:spPr>
          <a:xfrm>
            <a:off x="328474" y="229339"/>
            <a:ext cx="9374820" cy="2985433"/>
          </a:xfrm>
          <a:prstGeom prst="rect">
            <a:avLst/>
          </a:prstGeom>
          <a:noFill/>
        </p:spPr>
        <p:txBody>
          <a:bodyPr wrap="square" rtlCol="0">
            <a:spAutoFit/>
          </a:bodyPr>
          <a:lstStyle/>
          <a:p>
            <a:endParaRPr lang="en-US" sz="2400" b="1" spc="-150" dirty="0">
              <a:latin typeface="Segoe UI" panose="020B0502040204020203" pitchFamily="34" charset="0"/>
              <a:cs typeface="Segoe UI" panose="020B0502040204020203" pitchFamily="34" charset="0"/>
            </a:endParaRPr>
          </a:p>
          <a:p>
            <a:r>
              <a:rPr lang="en-US" sz="2000" b="1" spc="-150" dirty="0">
                <a:latin typeface="Segoe UI" panose="020B0502040204020203" pitchFamily="34" charset="0"/>
                <a:cs typeface="Segoe UI" panose="020B0502040204020203" pitchFamily="34" charset="0"/>
              </a:rPr>
              <a:t>We started off with 3 segments, but computationally it proved that 4 segments were the optimal. We can combine these in order to be able to communicate the results to the business better and do the following grouping:</a:t>
            </a:r>
          </a:p>
          <a:p>
            <a:endParaRPr lang="en-US" sz="2000" b="1" spc="-15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b="1" spc="-150" dirty="0">
                <a:latin typeface="Segoe UI" panose="020B0502040204020203" pitchFamily="34" charset="0"/>
                <a:cs typeface="Segoe UI" panose="020B0502040204020203" pitchFamily="34" charset="0"/>
              </a:rPr>
              <a:t>Low Segment: 0</a:t>
            </a:r>
          </a:p>
          <a:p>
            <a:pPr marL="342900" indent="-342900">
              <a:buFont typeface="Arial" panose="020B0604020202020204" pitchFamily="34" charset="0"/>
              <a:buChar char="•"/>
            </a:pPr>
            <a:r>
              <a:rPr lang="en-US" sz="2000" b="1" spc="-150" dirty="0">
                <a:latin typeface="Segoe UI" panose="020B0502040204020203" pitchFamily="34" charset="0"/>
                <a:cs typeface="Segoe UI" panose="020B0502040204020203" pitchFamily="34" charset="0"/>
              </a:rPr>
              <a:t>Mid Segment: 1</a:t>
            </a:r>
          </a:p>
          <a:p>
            <a:pPr marL="342900" indent="-342900">
              <a:buFont typeface="Arial" panose="020B0604020202020204" pitchFamily="34" charset="0"/>
              <a:buChar char="•"/>
            </a:pPr>
            <a:r>
              <a:rPr lang="en-US" sz="2000" b="1" spc="-150" dirty="0">
                <a:latin typeface="Segoe UI" panose="020B0502040204020203" pitchFamily="34" charset="0"/>
                <a:cs typeface="Segoe UI" panose="020B0502040204020203" pitchFamily="34" charset="0"/>
              </a:rPr>
              <a:t>High Segment: 2-3</a:t>
            </a:r>
            <a:endParaRPr lang="en-US" sz="2400" b="1" spc="-150" dirty="0">
              <a:latin typeface="Segoe UI" panose="020B0502040204020203" pitchFamily="34" charset="0"/>
              <a:cs typeface="Segoe UI" panose="020B0502040204020203" pitchFamily="34" charset="0"/>
            </a:endParaRPr>
          </a:p>
          <a:p>
            <a:endParaRPr lang="en-US" sz="2400" b="1" spc="-15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59644AF7-B391-4670-81E3-0EB1676151C9}"/>
              </a:ext>
            </a:extLst>
          </p:cNvPr>
          <p:cNvPicPr>
            <a:picLocks noChangeAspect="1"/>
          </p:cNvPicPr>
          <p:nvPr/>
        </p:nvPicPr>
        <p:blipFill>
          <a:blip r:embed="rId3"/>
          <a:stretch>
            <a:fillRect/>
          </a:stretch>
        </p:blipFill>
        <p:spPr>
          <a:xfrm>
            <a:off x="970624" y="3101820"/>
            <a:ext cx="8253175" cy="3406435"/>
          </a:xfrm>
          <a:prstGeom prst="rect">
            <a:avLst/>
          </a:prstGeom>
        </p:spPr>
      </p:pic>
    </p:spTree>
    <p:extLst>
      <p:ext uri="{BB962C8B-B14F-4D97-AF65-F5344CB8AC3E}">
        <p14:creationId xmlns:p14="http://schemas.microsoft.com/office/powerpoint/2010/main" val="3619631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pic>
        <p:nvPicPr>
          <p:cNvPr id="4" name="Picture 3">
            <a:extLst>
              <a:ext uri="{FF2B5EF4-FFF2-40B4-BE49-F238E27FC236}">
                <a16:creationId xmlns:a16="http://schemas.microsoft.com/office/drawing/2014/main" id="{9B3D7106-28A2-43F5-B5B8-93CA57A6A168}"/>
              </a:ext>
            </a:extLst>
          </p:cNvPr>
          <p:cNvPicPr>
            <a:picLocks noChangeAspect="1"/>
          </p:cNvPicPr>
          <p:nvPr/>
        </p:nvPicPr>
        <p:blipFill>
          <a:blip r:embed="rId3"/>
          <a:stretch>
            <a:fillRect/>
          </a:stretch>
        </p:blipFill>
        <p:spPr>
          <a:xfrm>
            <a:off x="803609" y="1800418"/>
            <a:ext cx="8649450" cy="3665538"/>
          </a:xfrm>
          <a:prstGeom prst="rect">
            <a:avLst/>
          </a:prstGeom>
        </p:spPr>
      </p:pic>
      <p:sp>
        <p:nvSpPr>
          <p:cNvPr id="7" name="TextBox 6">
            <a:extLst>
              <a:ext uri="{FF2B5EF4-FFF2-40B4-BE49-F238E27FC236}">
                <a16:creationId xmlns:a16="http://schemas.microsoft.com/office/drawing/2014/main" id="{D905DF77-9335-4B4E-8D93-55B781B7D763}"/>
              </a:ext>
            </a:extLst>
          </p:cNvPr>
          <p:cNvSpPr txBox="1"/>
          <p:nvPr/>
        </p:nvSpPr>
        <p:spPr>
          <a:xfrm>
            <a:off x="328474" y="229339"/>
            <a:ext cx="9374820" cy="1261884"/>
          </a:xfrm>
          <a:prstGeom prst="rect">
            <a:avLst/>
          </a:prstGeom>
          <a:noFill/>
        </p:spPr>
        <p:txBody>
          <a:bodyPr wrap="square" rtlCol="0">
            <a:spAutoFit/>
          </a:bodyPr>
          <a:lstStyle/>
          <a:p>
            <a:endParaRPr lang="en-US" sz="2400" b="1" spc="-150" dirty="0">
              <a:latin typeface="Segoe UI" panose="020B0502040204020203" pitchFamily="34" charset="0"/>
              <a:cs typeface="Segoe UI" panose="020B0502040204020203" pitchFamily="34" charset="0"/>
            </a:endParaRPr>
          </a:p>
          <a:p>
            <a:r>
              <a:rPr lang="en-US" sz="2800" b="1" spc="-150" dirty="0">
                <a:latin typeface="Segoe UI" panose="020B0502040204020203" pitchFamily="34" charset="0"/>
                <a:cs typeface="Segoe UI" panose="020B0502040204020203" pitchFamily="34" charset="0"/>
              </a:rPr>
              <a:t>Segmentation Summary:</a:t>
            </a:r>
          </a:p>
          <a:p>
            <a:endParaRPr lang="en-US" sz="2400" b="1" spc="-1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18467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6" name="TextBox 5">
            <a:extLst>
              <a:ext uri="{FF2B5EF4-FFF2-40B4-BE49-F238E27FC236}">
                <a16:creationId xmlns:a16="http://schemas.microsoft.com/office/drawing/2014/main" id="{EF0FA257-19B0-4A0D-96C7-E6310117E8C5}"/>
              </a:ext>
            </a:extLst>
          </p:cNvPr>
          <p:cNvSpPr txBox="1"/>
          <p:nvPr/>
        </p:nvSpPr>
        <p:spPr>
          <a:xfrm>
            <a:off x="390617" y="833020"/>
            <a:ext cx="9374820" cy="523220"/>
          </a:xfrm>
          <a:prstGeom prst="rect">
            <a:avLst/>
          </a:prstGeom>
          <a:noFill/>
        </p:spPr>
        <p:txBody>
          <a:bodyPr wrap="square" rtlCol="0">
            <a:spAutoFit/>
          </a:bodyPr>
          <a:lstStyle/>
          <a:p>
            <a:r>
              <a:rPr lang="en-US" sz="2800" b="1" spc="-150" dirty="0">
                <a:latin typeface="Segoe UI" panose="020B0502040204020203" pitchFamily="34" charset="0"/>
                <a:cs typeface="Segoe UI" panose="020B0502040204020203" pitchFamily="34" charset="0"/>
              </a:rPr>
              <a:t>Business Actions</a:t>
            </a:r>
          </a:p>
        </p:txBody>
      </p:sp>
      <p:graphicFrame>
        <p:nvGraphicFramePr>
          <p:cNvPr id="5" name="Content Placeholder 2">
            <a:extLst>
              <a:ext uri="{FF2B5EF4-FFF2-40B4-BE49-F238E27FC236}">
                <a16:creationId xmlns:a16="http://schemas.microsoft.com/office/drawing/2014/main" id="{A823A929-A7C3-434B-8286-65BDEAD00223}"/>
              </a:ext>
            </a:extLst>
          </p:cNvPr>
          <p:cNvGraphicFramePr>
            <a:graphicFrameLocks/>
          </p:cNvGraphicFramePr>
          <p:nvPr>
            <p:extLst>
              <p:ext uri="{D42A27DB-BD31-4B8C-83A1-F6EECF244321}">
                <p14:modId xmlns:p14="http://schemas.microsoft.com/office/powerpoint/2010/main" val="744868810"/>
              </p:ext>
            </p:extLst>
          </p:nvPr>
        </p:nvGraphicFramePr>
        <p:xfrm>
          <a:off x="1447924" y="719662"/>
          <a:ext cx="6572250" cy="558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8108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6" name="TextBox 5">
            <a:extLst>
              <a:ext uri="{FF2B5EF4-FFF2-40B4-BE49-F238E27FC236}">
                <a16:creationId xmlns:a16="http://schemas.microsoft.com/office/drawing/2014/main" id="{EF0FA257-19B0-4A0D-96C7-E6310117E8C5}"/>
              </a:ext>
            </a:extLst>
          </p:cNvPr>
          <p:cNvSpPr txBox="1"/>
          <p:nvPr/>
        </p:nvSpPr>
        <p:spPr>
          <a:xfrm>
            <a:off x="390617" y="833020"/>
            <a:ext cx="9374820" cy="523220"/>
          </a:xfrm>
          <a:prstGeom prst="rect">
            <a:avLst/>
          </a:prstGeom>
          <a:noFill/>
        </p:spPr>
        <p:txBody>
          <a:bodyPr wrap="square" rtlCol="0">
            <a:spAutoFit/>
          </a:bodyPr>
          <a:lstStyle/>
          <a:p>
            <a:r>
              <a:rPr lang="en-US" sz="2800" b="1" spc="-150" dirty="0">
                <a:latin typeface="Segoe UI" panose="020B0502040204020203" pitchFamily="34" charset="0"/>
                <a:cs typeface="Segoe UI" panose="020B0502040204020203" pitchFamily="34" charset="0"/>
              </a:rPr>
              <a:t>Business Actions</a:t>
            </a:r>
          </a:p>
        </p:txBody>
      </p:sp>
      <p:graphicFrame>
        <p:nvGraphicFramePr>
          <p:cNvPr id="5" name="Content Placeholder 2">
            <a:extLst>
              <a:ext uri="{FF2B5EF4-FFF2-40B4-BE49-F238E27FC236}">
                <a16:creationId xmlns:a16="http://schemas.microsoft.com/office/drawing/2014/main" id="{A823A929-A7C3-434B-8286-65BDEAD00223}"/>
              </a:ext>
            </a:extLst>
          </p:cNvPr>
          <p:cNvGraphicFramePr>
            <a:graphicFrameLocks/>
          </p:cNvGraphicFramePr>
          <p:nvPr>
            <p:extLst>
              <p:ext uri="{D42A27DB-BD31-4B8C-83A1-F6EECF244321}">
                <p14:modId xmlns:p14="http://schemas.microsoft.com/office/powerpoint/2010/main" val="1027847554"/>
              </p:ext>
            </p:extLst>
          </p:nvPr>
        </p:nvGraphicFramePr>
        <p:xfrm>
          <a:off x="1510068" y="1172423"/>
          <a:ext cx="6572250" cy="558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7339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EC8A0612-7073-4AED-AA83-C784FE230A43}"/>
              </a:ext>
            </a:extLst>
          </p:cNvPr>
          <p:cNvSpPr txBox="1"/>
          <p:nvPr/>
        </p:nvSpPr>
        <p:spPr>
          <a:xfrm>
            <a:off x="3099786" y="2479652"/>
            <a:ext cx="5992427" cy="1015663"/>
          </a:xfrm>
          <a:prstGeom prst="rect">
            <a:avLst/>
          </a:prstGeom>
          <a:noFill/>
        </p:spPr>
        <p:txBody>
          <a:bodyPr wrap="square" rtlCol="0">
            <a:spAutoFit/>
          </a:bodyPr>
          <a:lstStyle/>
          <a:p>
            <a:r>
              <a:rPr lang="en-US" sz="6000" b="1" spc="-150" dirty="0">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123030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F9A64F23-90A0-41B7-8219-B1D0A2C44AA3}"/>
              </a:ext>
            </a:extLst>
          </p:cNvPr>
          <p:cNvSpPr txBox="1"/>
          <p:nvPr/>
        </p:nvSpPr>
        <p:spPr>
          <a:xfrm>
            <a:off x="381739" y="712872"/>
            <a:ext cx="9232777" cy="3477875"/>
          </a:xfrm>
          <a:prstGeom prst="rect">
            <a:avLst/>
          </a:prstGeom>
          <a:noFill/>
        </p:spPr>
        <p:txBody>
          <a:bodyPr wrap="square" rtlCol="0">
            <a:spAutoFit/>
          </a:bodyPr>
          <a:lstStyle/>
          <a:p>
            <a:r>
              <a:rPr lang="en-US" sz="2800" b="1" spc="-150" dirty="0">
                <a:latin typeface="Segoe UI" panose="020B0502040204020203" pitchFamily="34" charset="0"/>
                <a:cs typeface="Segoe UI" panose="020B0502040204020203" pitchFamily="34" charset="0"/>
              </a:rPr>
              <a:t>Business Understanding</a:t>
            </a:r>
          </a:p>
          <a:p>
            <a:endParaRPr lang="en-US" sz="2400" spc="-150" dirty="0">
              <a:latin typeface="Segoe UI" panose="020B0502040204020203" pitchFamily="34" charset="0"/>
              <a:cs typeface="Segoe UI" panose="020B0502040204020203" pitchFamily="34" charset="0"/>
            </a:endParaRPr>
          </a:p>
          <a:p>
            <a:endParaRPr lang="en-US" sz="2400" spc="-150" dirty="0">
              <a:latin typeface="Segoe UI" panose="020B0502040204020203" pitchFamily="34" charset="0"/>
              <a:cs typeface="Segoe UI" panose="020B0502040204020203" pitchFamily="34" charset="0"/>
            </a:endParaRPr>
          </a:p>
          <a:p>
            <a:endParaRPr lang="en-US" sz="2400" spc="-150" dirty="0">
              <a:latin typeface="Segoe UI" panose="020B0502040204020203" pitchFamily="34" charset="0"/>
              <a:cs typeface="Segoe UI" panose="020B0502040204020203" pitchFamily="34" charset="0"/>
            </a:endParaRPr>
          </a:p>
          <a:p>
            <a:pPr marL="285750" lvl="0" indent="-285750">
              <a:buFont typeface="Arial" panose="020B0604020202020204" pitchFamily="34" charset="0"/>
              <a:buChar char="•"/>
            </a:pPr>
            <a:r>
              <a:rPr lang="en-US" sz="2000" b="1" spc="-150" dirty="0">
                <a:latin typeface="Segoe UI" panose="020B0502040204020203" pitchFamily="34" charset="0"/>
                <a:cs typeface="Segoe UI" panose="020B0502040204020203" pitchFamily="34" charset="0"/>
              </a:rPr>
              <a:t>To be on par with the competition, an UK based online retail company wants to understand their  customers buying preferences in order to, pinpoint their marketing strategy and deepen customer loyalty</a:t>
            </a:r>
          </a:p>
          <a:p>
            <a:pPr marL="285750" lvl="0" indent="-285750">
              <a:buFont typeface="Arial" panose="020B0604020202020204" pitchFamily="34" charset="0"/>
              <a:buChar char="•"/>
            </a:pPr>
            <a:endParaRPr lang="en-US" sz="2000" b="1" spc="-150" dirty="0">
              <a:latin typeface="Segoe UI" panose="020B0502040204020203" pitchFamily="34" charset="0"/>
              <a:cs typeface="Segoe UI" panose="020B0502040204020203" pitchFamily="34" charset="0"/>
            </a:endParaRPr>
          </a:p>
          <a:p>
            <a:pPr marL="285750" lvl="0" indent="-285750">
              <a:buFont typeface="Arial" panose="020B0604020202020204" pitchFamily="34" charset="0"/>
              <a:buChar char="•"/>
            </a:pPr>
            <a:r>
              <a:rPr lang="en-US" sz="2000" b="1" spc="-150" dirty="0">
                <a:latin typeface="Segoe UI" panose="020B0502040204020203" pitchFamily="34" charset="0"/>
                <a:cs typeface="Segoe UI" panose="020B0502040204020203" pitchFamily="34" charset="0"/>
              </a:rPr>
              <a:t>To achieve these goals we need to analyze the store’s transactional dataset  to create segments based on the customers purchase history</a:t>
            </a:r>
          </a:p>
        </p:txBody>
      </p:sp>
    </p:spTree>
    <p:extLst>
      <p:ext uri="{BB962C8B-B14F-4D97-AF65-F5344CB8AC3E}">
        <p14:creationId xmlns:p14="http://schemas.microsoft.com/office/powerpoint/2010/main" val="285159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F9A64F23-90A0-41B7-8219-B1D0A2C44AA3}"/>
              </a:ext>
            </a:extLst>
          </p:cNvPr>
          <p:cNvSpPr txBox="1"/>
          <p:nvPr/>
        </p:nvSpPr>
        <p:spPr>
          <a:xfrm>
            <a:off x="408372" y="603681"/>
            <a:ext cx="9232777" cy="4985980"/>
          </a:xfrm>
          <a:prstGeom prst="rect">
            <a:avLst/>
          </a:prstGeom>
          <a:noFill/>
        </p:spPr>
        <p:txBody>
          <a:bodyPr wrap="square" rtlCol="0">
            <a:spAutoFit/>
          </a:bodyPr>
          <a:lstStyle/>
          <a:p>
            <a:pPr lvl="0"/>
            <a:r>
              <a:rPr lang="en-US" sz="2800" b="1" spc="-150" dirty="0">
                <a:latin typeface="Segoe UI" panose="020B0502040204020203" pitchFamily="34" charset="0"/>
                <a:cs typeface="Segoe UI" panose="020B0502040204020203" pitchFamily="34" charset="0"/>
              </a:rPr>
              <a:t>Data Understanding</a:t>
            </a:r>
          </a:p>
          <a:p>
            <a:pPr lvl="0"/>
            <a:endParaRPr lang="en-US" sz="1750" b="1" spc="-150" dirty="0">
              <a:latin typeface="Segoe UI" panose="020B0502040204020203" pitchFamily="34" charset="0"/>
              <a:cs typeface="Segoe UI" panose="020B0502040204020203" pitchFamily="34" charset="0"/>
            </a:endParaRPr>
          </a:p>
          <a:p>
            <a:pPr lvl="0"/>
            <a:endParaRPr lang="en-US" sz="1750" b="1" spc="-150" dirty="0">
              <a:latin typeface="Segoe UI" panose="020B0502040204020203" pitchFamily="34" charset="0"/>
              <a:cs typeface="Segoe UI" panose="020B0502040204020203" pitchFamily="34" charset="0"/>
            </a:endParaRPr>
          </a:p>
          <a:p>
            <a:pPr lvl="0"/>
            <a:endParaRPr lang="en-US" sz="1750" b="1" spc="-15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n-US" sz="2000" b="1" spc="-150" dirty="0">
                <a:latin typeface="Segoe UI" panose="020B0502040204020203" pitchFamily="34" charset="0"/>
                <a:cs typeface="Segoe UI" panose="020B0502040204020203" pitchFamily="34" charset="0"/>
              </a:rPr>
              <a:t>The dataset contains transactions occurring between 01/12/2010 and 09/12/2011</a:t>
            </a:r>
          </a:p>
          <a:p>
            <a:pPr marL="342900" lvl="0" indent="-342900">
              <a:buFont typeface="Arial" panose="020B0604020202020204" pitchFamily="34" charset="0"/>
              <a:buChar char="•"/>
            </a:pPr>
            <a:endParaRPr lang="en-US" sz="2000" b="1" spc="-15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n-US" sz="2000" b="1" spc="-150" dirty="0">
                <a:latin typeface="Segoe UI" panose="020B0502040204020203" pitchFamily="34" charset="0"/>
                <a:cs typeface="Segoe UI" panose="020B0502040204020203" pitchFamily="34" charset="0"/>
              </a:rPr>
              <a:t>No. of Observation : 541,909</a:t>
            </a:r>
          </a:p>
          <a:p>
            <a:pPr marL="342900" lvl="0" indent="-342900">
              <a:buFont typeface="Arial" panose="020B0604020202020204" pitchFamily="34" charset="0"/>
              <a:buChar char="•"/>
            </a:pPr>
            <a:endParaRPr lang="en-US" sz="2000" b="1" spc="-15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n-US" sz="2000" b="1" spc="-150" dirty="0">
                <a:latin typeface="Segoe UI" panose="020B0502040204020203" pitchFamily="34" charset="0"/>
                <a:cs typeface="Segoe UI" panose="020B0502040204020203" pitchFamily="34" charset="0"/>
              </a:rPr>
              <a:t>No. of features: 8</a:t>
            </a:r>
          </a:p>
          <a:p>
            <a:pPr marL="342900" lvl="0" indent="-342900">
              <a:buFont typeface="Arial" panose="020B0604020202020204" pitchFamily="34" charset="0"/>
              <a:buChar char="•"/>
            </a:pPr>
            <a:endParaRPr lang="en-US" sz="2000" b="1" spc="-15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n-US" sz="2000" b="1" spc="-150" dirty="0">
                <a:latin typeface="Segoe UI" panose="020B0502040204020203" pitchFamily="34" charset="0"/>
                <a:cs typeface="Segoe UI" panose="020B0502040204020203" pitchFamily="34" charset="0"/>
              </a:rPr>
              <a:t>No. of Transactions: 22,190</a:t>
            </a:r>
          </a:p>
          <a:p>
            <a:pPr marL="342900" lvl="0" indent="-342900">
              <a:buFont typeface="Arial" panose="020B0604020202020204" pitchFamily="34" charset="0"/>
              <a:buChar char="•"/>
            </a:pPr>
            <a:endParaRPr lang="en-US" sz="2000" b="1" spc="-15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n-US" sz="2000" b="1" spc="-150" dirty="0">
                <a:latin typeface="Segoe UI" panose="020B0502040204020203" pitchFamily="34" charset="0"/>
                <a:cs typeface="Segoe UI" panose="020B0502040204020203" pitchFamily="34" charset="0"/>
              </a:rPr>
              <a:t>No. of Customers: 4,372</a:t>
            </a:r>
          </a:p>
          <a:p>
            <a:pPr marL="342900" lvl="0" indent="-342900">
              <a:buFont typeface="Arial" panose="020B0604020202020204" pitchFamily="34" charset="0"/>
              <a:buChar char="•"/>
            </a:pPr>
            <a:endParaRPr lang="en-US" sz="2000" b="1" spc="-15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n-US" sz="2000" b="1" spc="-150" dirty="0">
                <a:latin typeface="Segoe UI" panose="020B0502040204020203" pitchFamily="34" charset="0"/>
                <a:cs typeface="Segoe UI" panose="020B0502040204020203" pitchFamily="34" charset="0"/>
              </a:rPr>
              <a:t>No. of Products: 3,684</a:t>
            </a:r>
          </a:p>
          <a:p>
            <a:pPr lvl="0"/>
            <a:endParaRPr lang="en-US" sz="1750" b="1" spc="-1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1908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F9A64F23-90A0-41B7-8219-B1D0A2C44AA3}"/>
              </a:ext>
            </a:extLst>
          </p:cNvPr>
          <p:cNvSpPr txBox="1"/>
          <p:nvPr/>
        </p:nvSpPr>
        <p:spPr>
          <a:xfrm>
            <a:off x="363985" y="612844"/>
            <a:ext cx="9232777" cy="5632311"/>
          </a:xfrm>
          <a:prstGeom prst="rect">
            <a:avLst/>
          </a:prstGeom>
          <a:noFill/>
        </p:spPr>
        <p:txBody>
          <a:bodyPr wrap="square" rtlCol="0">
            <a:spAutoFit/>
          </a:bodyPr>
          <a:lstStyle/>
          <a:p>
            <a:pPr lvl="0"/>
            <a:r>
              <a:rPr lang="en-US" b="1" spc="-150" dirty="0">
                <a:latin typeface="Segoe UI" panose="020B0502040204020203" pitchFamily="34" charset="0"/>
                <a:cs typeface="Segoe UI" panose="020B0502040204020203" pitchFamily="34" charset="0"/>
              </a:rPr>
              <a:t>Columns Description :</a:t>
            </a:r>
          </a:p>
          <a:p>
            <a:pPr lvl="0"/>
            <a:endParaRPr lang="en-US" b="1" spc="-150" dirty="0">
              <a:latin typeface="Segoe UI" panose="020B0502040204020203" pitchFamily="34" charset="0"/>
              <a:cs typeface="Segoe UI" panose="020B0502040204020203" pitchFamily="34" charset="0"/>
            </a:endParaRPr>
          </a:p>
          <a:p>
            <a:pPr lvl="0"/>
            <a:r>
              <a:rPr lang="en-US" b="1" spc="-150" dirty="0" err="1">
                <a:latin typeface="Segoe UI" panose="020B0502040204020203" pitchFamily="34" charset="0"/>
                <a:cs typeface="Segoe UI" panose="020B0502040204020203" pitchFamily="34" charset="0"/>
              </a:rPr>
              <a:t>InvoiceNo</a:t>
            </a:r>
            <a:r>
              <a:rPr lang="en-US" b="1" spc="-150" dirty="0">
                <a:latin typeface="Segoe UI" panose="020B0502040204020203" pitchFamily="34" charset="0"/>
                <a:cs typeface="Segoe UI" panose="020B0502040204020203" pitchFamily="34" charset="0"/>
              </a:rPr>
              <a:t> : Unique ID for every time a consumer visits the store</a:t>
            </a:r>
          </a:p>
          <a:p>
            <a:pPr lvl="0"/>
            <a:endParaRPr lang="en-US" b="1" spc="-150" dirty="0">
              <a:latin typeface="Segoe UI" panose="020B0502040204020203" pitchFamily="34" charset="0"/>
              <a:cs typeface="Segoe UI" panose="020B0502040204020203" pitchFamily="34" charset="0"/>
            </a:endParaRPr>
          </a:p>
          <a:p>
            <a:pPr lvl="0"/>
            <a:r>
              <a:rPr lang="en-US" b="1" spc="-150" dirty="0" err="1">
                <a:latin typeface="Segoe UI" panose="020B0502040204020203" pitchFamily="34" charset="0"/>
                <a:cs typeface="Segoe UI" panose="020B0502040204020203" pitchFamily="34" charset="0"/>
              </a:rPr>
              <a:t>StockCode</a:t>
            </a:r>
            <a:r>
              <a:rPr lang="en-US" b="1" spc="-150" dirty="0">
                <a:latin typeface="Segoe UI" panose="020B0502040204020203" pitchFamily="34" charset="0"/>
                <a:cs typeface="Segoe UI" panose="020B0502040204020203" pitchFamily="34" charset="0"/>
              </a:rPr>
              <a:t>: Unique ID for a product</a:t>
            </a:r>
          </a:p>
          <a:p>
            <a:pPr lvl="0"/>
            <a:endParaRPr lang="en-US" b="1" spc="-150" dirty="0">
              <a:latin typeface="Segoe UI" panose="020B0502040204020203" pitchFamily="34" charset="0"/>
              <a:cs typeface="Segoe UI" panose="020B0502040204020203" pitchFamily="34" charset="0"/>
            </a:endParaRPr>
          </a:p>
          <a:p>
            <a:pPr lvl="0"/>
            <a:r>
              <a:rPr lang="en-US" b="1" spc="-150" dirty="0">
                <a:latin typeface="Segoe UI" panose="020B0502040204020203" pitchFamily="34" charset="0"/>
                <a:cs typeface="Segoe UI" panose="020B0502040204020203" pitchFamily="34" charset="0"/>
              </a:rPr>
              <a:t>Description : Description of the product</a:t>
            </a:r>
          </a:p>
          <a:p>
            <a:pPr lvl="0"/>
            <a:endParaRPr lang="en-US" b="1" spc="-150" dirty="0">
              <a:latin typeface="Segoe UI" panose="020B0502040204020203" pitchFamily="34" charset="0"/>
              <a:cs typeface="Segoe UI" panose="020B0502040204020203" pitchFamily="34" charset="0"/>
            </a:endParaRPr>
          </a:p>
          <a:p>
            <a:pPr lvl="0"/>
            <a:r>
              <a:rPr lang="en-US" b="1" spc="-150" dirty="0">
                <a:latin typeface="Segoe UI" panose="020B0502040204020203" pitchFamily="34" charset="0"/>
                <a:cs typeface="Segoe UI" panose="020B0502040204020203" pitchFamily="34" charset="0"/>
              </a:rPr>
              <a:t>Quantity : No of units bought</a:t>
            </a:r>
          </a:p>
          <a:p>
            <a:pPr lvl="0"/>
            <a:endParaRPr lang="en-US" b="1" spc="-150" dirty="0">
              <a:latin typeface="Segoe UI" panose="020B0502040204020203" pitchFamily="34" charset="0"/>
              <a:cs typeface="Segoe UI" panose="020B0502040204020203" pitchFamily="34" charset="0"/>
            </a:endParaRPr>
          </a:p>
          <a:p>
            <a:pPr lvl="0"/>
            <a:r>
              <a:rPr lang="en-US" b="1" spc="-150" dirty="0" err="1">
                <a:latin typeface="Segoe UI" panose="020B0502040204020203" pitchFamily="34" charset="0"/>
                <a:cs typeface="Segoe UI" panose="020B0502040204020203" pitchFamily="34" charset="0"/>
              </a:rPr>
              <a:t>InvoiceDate</a:t>
            </a:r>
            <a:r>
              <a:rPr lang="en-US" b="1" spc="-150" dirty="0">
                <a:latin typeface="Segoe UI" panose="020B0502040204020203" pitchFamily="34" charset="0"/>
                <a:cs typeface="Segoe UI" panose="020B0502040204020203" pitchFamily="34" charset="0"/>
              </a:rPr>
              <a:t> : Date and time of purchase</a:t>
            </a:r>
          </a:p>
          <a:p>
            <a:pPr lvl="0"/>
            <a:endParaRPr lang="en-US" b="1" spc="-150" dirty="0">
              <a:latin typeface="Segoe UI" panose="020B0502040204020203" pitchFamily="34" charset="0"/>
              <a:cs typeface="Segoe UI" panose="020B0502040204020203" pitchFamily="34" charset="0"/>
            </a:endParaRPr>
          </a:p>
          <a:p>
            <a:pPr lvl="0"/>
            <a:r>
              <a:rPr lang="en-US" b="1" spc="-150" dirty="0">
                <a:latin typeface="Segoe UI" panose="020B0502040204020203" pitchFamily="34" charset="0"/>
                <a:cs typeface="Segoe UI" panose="020B0502040204020203" pitchFamily="34" charset="0"/>
              </a:rPr>
              <a:t>Unit Price : Price for 1 unit of the product</a:t>
            </a:r>
          </a:p>
          <a:p>
            <a:pPr lvl="0"/>
            <a:endParaRPr lang="en-US" b="1" spc="-150" dirty="0">
              <a:latin typeface="Segoe UI" panose="020B0502040204020203" pitchFamily="34" charset="0"/>
              <a:cs typeface="Segoe UI" panose="020B0502040204020203" pitchFamily="34" charset="0"/>
            </a:endParaRPr>
          </a:p>
          <a:p>
            <a:pPr lvl="0"/>
            <a:r>
              <a:rPr lang="en-US" b="1" spc="-150" dirty="0" err="1">
                <a:latin typeface="Segoe UI" panose="020B0502040204020203" pitchFamily="34" charset="0"/>
                <a:cs typeface="Segoe UI" panose="020B0502040204020203" pitchFamily="34" charset="0"/>
              </a:rPr>
              <a:t>CustomerId</a:t>
            </a:r>
            <a:r>
              <a:rPr lang="en-US" b="1" spc="-150" dirty="0">
                <a:latin typeface="Segoe UI" panose="020B0502040204020203" pitchFamily="34" charset="0"/>
                <a:cs typeface="Segoe UI" panose="020B0502040204020203" pitchFamily="34" charset="0"/>
              </a:rPr>
              <a:t> : Unique ID for each customer</a:t>
            </a:r>
          </a:p>
          <a:p>
            <a:pPr lvl="0"/>
            <a:endParaRPr lang="en-US" b="1" spc="-150" dirty="0">
              <a:latin typeface="Segoe UI" panose="020B0502040204020203" pitchFamily="34" charset="0"/>
              <a:cs typeface="Segoe UI" panose="020B0502040204020203" pitchFamily="34" charset="0"/>
            </a:endParaRPr>
          </a:p>
          <a:p>
            <a:pPr lvl="0"/>
            <a:r>
              <a:rPr lang="en-US" b="1" spc="-150" dirty="0">
                <a:latin typeface="Segoe UI" panose="020B0502040204020203" pitchFamily="34" charset="0"/>
                <a:cs typeface="Segoe UI" panose="020B0502040204020203" pitchFamily="34" charset="0"/>
              </a:rPr>
              <a:t>Country : Country where transaction happened</a:t>
            </a:r>
          </a:p>
          <a:p>
            <a:pPr lvl="0"/>
            <a:endParaRPr lang="en-US" b="1" spc="-150" dirty="0">
              <a:latin typeface="Segoe UI" panose="020B0502040204020203" pitchFamily="34" charset="0"/>
              <a:cs typeface="Segoe UI" panose="020B0502040204020203" pitchFamily="34" charset="0"/>
            </a:endParaRPr>
          </a:p>
          <a:p>
            <a:pPr lvl="0"/>
            <a:r>
              <a:rPr lang="en-US" b="1" spc="-150" dirty="0">
                <a:latin typeface="Segoe UI" panose="020B0502040204020203" pitchFamily="34" charset="0"/>
                <a:cs typeface="Segoe UI" panose="020B0502040204020203" pitchFamily="34" charset="0"/>
              </a:rPr>
              <a:t>Also for our analysis we need to calculate the total sales for each product by multiplying Quantity with Unit Price.</a:t>
            </a:r>
          </a:p>
        </p:txBody>
      </p:sp>
    </p:spTree>
    <p:extLst>
      <p:ext uri="{BB962C8B-B14F-4D97-AF65-F5344CB8AC3E}">
        <p14:creationId xmlns:p14="http://schemas.microsoft.com/office/powerpoint/2010/main" val="3567114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91C0EDAD-1E7E-4317-912D-F5F5E1EB2786}"/>
              </a:ext>
            </a:extLst>
          </p:cNvPr>
          <p:cNvSpPr txBox="1"/>
          <p:nvPr/>
        </p:nvSpPr>
        <p:spPr>
          <a:xfrm>
            <a:off x="414290" y="400937"/>
            <a:ext cx="9374819" cy="523220"/>
          </a:xfrm>
          <a:prstGeom prst="rect">
            <a:avLst/>
          </a:prstGeom>
          <a:noFill/>
        </p:spPr>
        <p:txBody>
          <a:bodyPr wrap="square" rtlCol="0">
            <a:spAutoFit/>
          </a:bodyPr>
          <a:lstStyle/>
          <a:p>
            <a:r>
              <a:rPr lang="en-US" sz="2800" b="1" spc="-150" dirty="0">
                <a:latin typeface="Segoe UI" panose="020B0502040204020203" pitchFamily="34" charset="0"/>
                <a:cs typeface="Segoe UI" panose="020B0502040204020203" pitchFamily="34" charset="0"/>
              </a:rPr>
              <a:t>Data Exploration and Pre-Processing </a:t>
            </a:r>
          </a:p>
        </p:txBody>
      </p:sp>
      <p:pic>
        <p:nvPicPr>
          <p:cNvPr id="5" name="Picture 4">
            <a:extLst>
              <a:ext uri="{FF2B5EF4-FFF2-40B4-BE49-F238E27FC236}">
                <a16:creationId xmlns:a16="http://schemas.microsoft.com/office/drawing/2014/main" id="{03D1A0FA-52C9-4A6C-B267-FB28C2BA283F}"/>
              </a:ext>
            </a:extLst>
          </p:cNvPr>
          <p:cNvPicPr>
            <a:picLocks noChangeAspect="1"/>
          </p:cNvPicPr>
          <p:nvPr/>
        </p:nvPicPr>
        <p:blipFill>
          <a:blip r:embed="rId3"/>
          <a:stretch>
            <a:fillRect/>
          </a:stretch>
        </p:blipFill>
        <p:spPr>
          <a:xfrm>
            <a:off x="3358966" y="1236911"/>
            <a:ext cx="3680779" cy="5220152"/>
          </a:xfrm>
          <a:prstGeom prst="rect">
            <a:avLst/>
          </a:prstGeom>
        </p:spPr>
      </p:pic>
    </p:spTree>
    <p:extLst>
      <p:ext uri="{BB962C8B-B14F-4D97-AF65-F5344CB8AC3E}">
        <p14:creationId xmlns:p14="http://schemas.microsoft.com/office/powerpoint/2010/main" val="381908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811C2663-464F-4E1C-B87F-D5A199CCA627}"/>
              </a:ext>
            </a:extLst>
          </p:cNvPr>
          <p:cNvSpPr txBox="1"/>
          <p:nvPr/>
        </p:nvSpPr>
        <p:spPr>
          <a:xfrm>
            <a:off x="417250" y="550416"/>
            <a:ext cx="9321554" cy="538609"/>
          </a:xfrm>
          <a:prstGeom prst="rect">
            <a:avLst/>
          </a:prstGeom>
          <a:noFill/>
        </p:spPr>
        <p:txBody>
          <a:bodyPr wrap="square" rtlCol="0">
            <a:spAutoFit/>
          </a:bodyPr>
          <a:lstStyle/>
          <a:p>
            <a:r>
              <a:rPr lang="en-US" sz="2800" b="1" spc="-150" dirty="0">
                <a:latin typeface="Segoe UI" panose="020B0502040204020203" pitchFamily="34" charset="0"/>
                <a:cs typeface="Segoe UI" panose="020B0502040204020203" pitchFamily="34" charset="0"/>
              </a:rPr>
              <a:t>Missing Values</a:t>
            </a:r>
            <a:endParaRPr lang="en-US" b="1" spc="-15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E755ABE-B748-4382-9126-93BA7F04C6A1}"/>
              </a:ext>
            </a:extLst>
          </p:cNvPr>
          <p:cNvPicPr>
            <a:picLocks noChangeAspect="1"/>
          </p:cNvPicPr>
          <p:nvPr/>
        </p:nvPicPr>
        <p:blipFill>
          <a:blip r:embed="rId3"/>
          <a:stretch>
            <a:fillRect/>
          </a:stretch>
        </p:blipFill>
        <p:spPr>
          <a:xfrm>
            <a:off x="2989966" y="1478935"/>
            <a:ext cx="4176122" cy="4503810"/>
          </a:xfrm>
          <a:prstGeom prst="rect">
            <a:avLst/>
          </a:prstGeom>
        </p:spPr>
      </p:pic>
    </p:spTree>
    <p:extLst>
      <p:ext uri="{BB962C8B-B14F-4D97-AF65-F5344CB8AC3E}">
        <p14:creationId xmlns:p14="http://schemas.microsoft.com/office/powerpoint/2010/main" val="291927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pic>
        <p:nvPicPr>
          <p:cNvPr id="3" name="Picture 2">
            <a:extLst>
              <a:ext uri="{FF2B5EF4-FFF2-40B4-BE49-F238E27FC236}">
                <a16:creationId xmlns:a16="http://schemas.microsoft.com/office/drawing/2014/main" id="{D1398E98-FDF7-499D-ADD9-5DF806435FB1}"/>
              </a:ext>
            </a:extLst>
          </p:cNvPr>
          <p:cNvPicPr>
            <a:picLocks noChangeAspect="1"/>
          </p:cNvPicPr>
          <p:nvPr/>
        </p:nvPicPr>
        <p:blipFill>
          <a:blip r:embed="rId3"/>
          <a:stretch>
            <a:fillRect/>
          </a:stretch>
        </p:blipFill>
        <p:spPr>
          <a:xfrm>
            <a:off x="353998" y="1502010"/>
            <a:ext cx="9193565" cy="3481118"/>
          </a:xfrm>
          <a:prstGeom prst="rect">
            <a:avLst/>
          </a:prstGeom>
        </p:spPr>
      </p:pic>
    </p:spTree>
    <p:extLst>
      <p:ext uri="{BB962C8B-B14F-4D97-AF65-F5344CB8AC3E}">
        <p14:creationId xmlns:p14="http://schemas.microsoft.com/office/powerpoint/2010/main" val="74442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pic>
        <p:nvPicPr>
          <p:cNvPr id="4" name="Picture 3">
            <a:extLst>
              <a:ext uri="{FF2B5EF4-FFF2-40B4-BE49-F238E27FC236}">
                <a16:creationId xmlns:a16="http://schemas.microsoft.com/office/drawing/2014/main" id="{64A74066-5CE4-4914-A5F3-B91EFBA28208}"/>
              </a:ext>
            </a:extLst>
          </p:cNvPr>
          <p:cNvPicPr>
            <a:picLocks noChangeAspect="1"/>
          </p:cNvPicPr>
          <p:nvPr/>
        </p:nvPicPr>
        <p:blipFill>
          <a:blip r:embed="rId3"/>
          <a:stretch>
            <a:fillRect/>
          </a:stretch>
        </p:blipFill>
        <p:spPr>
          <a:xfrm>
            <a:off x="668009" y="1330569"/>
            <a:ext cx="8512278" cy="4480948"/>
          </a:xfrm>
          <a:prstGeom prst="rect">
            <a:avLst/>
          </a:prstGeom>
        </p:spPr>
      </p:pic>
      <p:sp>
        <p:nvSpPr>
          <p:cNvPr id="5" name="TextBox 4">
            <a:extLst>
              <a:ext uri="{FF2B5EF4-FFF2-40B4-BE49-F238E27FC236}">
                <a16:creationId xmlns:a16="http://schemas.microsoft.com/office/drawing/2014/main" id="{5C45286E-37E2-476F-8509-D827511EBEBD}"/>
              </a:ext>
            </a:extLst>
          </p:cNvPr>
          <p:cNvSpPr txBox="1"/>
          <p:nvPr/>
        </p:nvSpPr>
        <p:spPr>
          <a:xfrm>
            <a:off x="372862" y="372861"/>
            <a:ext cx="5983549" cy="523220"/>
          </a:xfrm>
          <a:prstGeom prst="rect">
            <a:avLst/>
          </a:prstGeom>
          <a:noFill/>
        </p:spPr>
        <p:txBody>
          <a:bodyPr wrap="square" rtlCol="0">
            <a:spAutoFit/>
          </a:bodyPr>
          <a:lstStyle/>
          <a:p>
            <a:r>
              <a:rPr lang="en-US" sz="2800" b="1" spc="-150" dirty="0">
                <a:latin typeface="Segoe UI" panose="020B0502040204020203" pitchFamily="34" charset="0"/>
                <a:cs typeface="Segoe UI" panose="020B0502040204020203" pitchFamily="34" charset="0"/>
              </a:rPr>
              <a:t>Feature Exploration</a:t>
            </a:r>
          </a:p>
        </p:txBody>
      </p:sp>
    </p:spTree>
    <p:extLst>
      <p:ext uri="{BB962C8B-B14F-4D97-AF65-F5344CB8AC3E}">
        <p14:creationId xmlns:p14="http://schemas.microsoft.com/office/powerpoint/2010/main" val="1439342657"/>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1D8AE1-AF50-4238-9545-788684540ABB}">
  <ds:schemaRefs>
    <ds:schemaRef ds:uri="http://schemas.microsoft.com/sharepoint/v3/contenttype/forms"/>
  </ds:schemaRefs>
</ds:datastoreItem>
</file>

<file path=customXml/itemProps2.xml><?xml version="1.0" encoding="utf-8"?>
<ds:datastoreItem xmlns:ds="http://schemas.openxmlformats.org/officeDocument/2006/customXml" ds:itemID="{8519935D-ADE6-42ED-B568-839405AD6AB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0</TotalTime>
  <Words>747</Words>
  <Application>Microsoft Office PowerPoint</Application>
  <PresentationFormat>Widescreen</PresentationFormat>
  <Paragraphs>121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Segoe UI</vt:lpstr>
      <vt:lpstr>Times New Roman</vt:lpstr>
      <vt:lpstr>Office Theme</vt:lpstr>
      <vt:lpstr>E-Commerce store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2020-04-28T09:15:44Z</dcterms:created>
  <dcterms:modified xsi:type="dcterms:W3CDTF">2021-05-13T13:10:44Z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