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2" r:id="rId6"/>
    <p:sldId id="269" r:id="rId7"/>
    <p:sldId id="260" r:id="rId8"/>
    <p:sldId id="261" r:id="rId9"/>
    <p:sldId id="262" r:id="rId10"/>
    <p:sldId id="263" r:id="rId11"/>
    <p:sldId id="264" r:id="rId12"/>
    <p:sldId id="267" r:id="rId13"/>
    <p:sldId id="273" r:id="rId14"/>
    <p:sldId id="274" r:id="rId15"/>
    <p:sldId id="271" r:id="rId16"/>
    <p:sldId id="265" r:id="rId17"/>
    <p:sldId id="275" r:id="rId18"/>
    <p:sldId id="276"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Tanmai Kavuru" userId="70392aa16a73bc92" providerId="LiveId" clId="{FD69E35D-B67E-4CEE-A2D6-5C69805AE6B1}"/>
    <pc:docChg chg="custSel addSld modSld">
      <pc:chgData name="Lakshmi Tanmai Kavuru" userId="70392aa16a73bc92" providerId="LiveId" clId="{FD69E35D-B67E-4CEE-A2D6-5C69805AE6B1}" dt="2024-06-25T17:22:52.646" v="37" actId="1076"/>
      <pc:docMkLst>
        <pc:docMk/>
      </pc:docMkLst>
      <pc:sldChg chg="modSp mod">
        <pc:chgData name="Lakshmi Tanmai Kavuru" userId="70392aa16a73bc92" providerId="LiveId" clId="{FD69E35D-B67E-4CEE-A2D6-5C69805AE6B1}" dt="2024-06-25T17:16:54.667" v="13" actId="20577"/>
        <pc:sldMkLst>
          <pc:docMk/>
          <pc:sldMk cId="0" sldId="258"/>
        </pc:sldMkLst>
        <pc:spChg chg="mod">
          <ac:chgData name="Lakshmi Tanmai Kavuru" userId="70392aa16a73bc92" providerId="LiveId" clId="{FD69E35D-B67E-4CEE-A2D6-5C69805AE6B1}" dt="2024-06-25T17:16:54.667" v="13" actId="20577"/>
          <ac:spMkLst>
            <pc:docMk/>
            <pc:sldMk cId="0" sldId="258"/>
            <ac:spMk id="23" creationId="{00000000-0000-0000-0000-000000000000}"/>
          </ac:spMkLst>
        </pc:spChg>
      </pc:sldChg>
      <pc:sldChg chg="addSp delSp modSp mod">
        <pc:chgData name="Lakshmi Tanmai Kavuru" userId="70392aa16a73bc92" providerId="LiveId" clId="{FD69E35D-B67E-4CEE-A2D6-5C69805AE6B1}" dt="2024-06-25T17:21:48.013" v="31" actId="1076"/>
        <pc:sldMkLst>
          <pc:docMk/>
          <pc:sldMk cId="0" sldId="265"/>
        </pc:sldMkLst>
        <pc:picChg chg="add mod">
          <ac:chgData name="Lakshmi Tanmai Kavuru" userId="70392aa16a73bc92" providerId="LiveId" clId="{FD69E35D-B67E-4CEE-A2D6-5C69805AE6B1}" dt="2024-06-25T17:18:23.766" v="24" actId="14100"/>
          <ac:picMkLst>
            <pc:docMk/>
            <pc:sldMk cId="0" sldId="265"/>
            <ac:picMk id="3" creationId="{608C9127-3AF7-29F9-57A7-B51EF66CE4CE}"/>
          </ac:picMkLst>
        </pc:picChg>
        <pc:picChg chg="add mod">
          <ac:chgData name="Lakshmi Tanmai Kavuru" userId="70392aa16a73bc92" providerId="LiveId" clId="{FD69E35D-B67E-4CEE-A2D6-5C69805AE6B1}" dt="2024-06-25T17:21:48.013" v="31" actId="1076"/>
          <ac:picMkLst>
            <pc:docMk/>
            <pc:sldMk cId="0" sldId="265"/>
            <ac:picMk id="5" creationId="{6B88538F-2A83-1115-BC0A-D5ED1197D076}"/>
          </ac:picMkLst>
        </pc:picChg>
        <pc:picChg chg="del">
          <ac:chgData name="Lakshmi Tanmai Kavuru" userId="70392aa16a73bc92" providerId="LiveId" clId="{FD69E35D-B67E-4CEE-A2D6-5C69805AE6B1}" dt="2024-06-25T17:17:17.009" v="14" actId="478"/>
          <ac:picMkLst>
            <pc:docMk/>
            <pc:sldMk cId="0" sldId="265"/>
            <ac:picMk id="30" creationId="{03F577FA-64F7-A869-0F5D-E25FB79717F4}"/>
          </ac:picMkLst>
        </pc:picChg>
        <pc:picChg chg="del">
          <ac:chgData name="Lakshmi Tanmai Kavuru" userId="70392aa16a73bc92" providerId="LiveId" clId="{FD69E35D-B67E-4CEE-A2D6-5C69805AE6B1}" dt="2024-06-25T17:17:18.877" v="15" actId="478"/>
          <ac:picMkLst>
            <pc:docMk/>
            <pc:sldMk cId="0" sldId="265"/>
            <ac:picMk id="31" creationId="{F0DF8E87-7643-5A25-996B-E42A557DA914}"/>
          </ac:picMkLst>
        </pc:picChg>
      </pc:sldChg>
      <pc:sldChg chg="addSp modSp new mod">
        <pc:chgData name="Lakshmi Tanmai Kavuru" userId="70392aa16a73bc92" providerId="LiveId" clId="{FD69E35D-B67E-4CEE-A2D6-5C69805AE6B1}" dt="2024-06-25T17:22:52.646" v="37" actId="1076"/>
        <pc:sldMkLst>
          <pc:docMk/>
          <pc:sldMk cId="2877533836" sldId="276"/>
        </pc:sldMkLst>
        <pc:picChg chg="add mod">
          <ac:chgData name="Lakshmi Tanmai Kavuru" userId="70392aa16a73bc92" providerId="LiveId" clId="{FD69E35D-B67E-4CEE-A2D6-5C69805AE6B1}" dt="2024-06-25T17:22:52.646" v="37" actId="1076"/>
          <ac:picMkLst>
            <pc:docMk/>
            <pc:sldMk cId="2877533836" sldId="276"/>
            <ac:picMk id="3" creationId="{066ECA04-744A-3959-03C9-6BBF93561F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illustrations/thank-you-thanks-official-card-603996/"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8239" y="6835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39616" y="5280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76275" y="2508335"/>
            <a:ext cx="6980172"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cs typeface="Trebuchet MS"/>
              </a:rPr>
              <a:t>Project Name : </a:t>
            </a:r>
            <a:r>
              <a:rPr lang="en-US" sz="2800" dirty="0">
                <a:cs typeface="Trebuchet MS"/>
              </a:rPr>
              <a:t>KEY LOGGER AND SECURITY</a:t>
            </a:r>
            <a:endParaRPr sz="2800" dirty="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itle 11"/>
          <p:cNvSpPr>
            <a:spLocks noGrp="1"/>
          </p:cNvSpPr>
          <p:nvPr>
            <p:ph type="ctrTitle"/>
          </p:nvPr>
        </p:nvSpPr>
        <p:spPr>
          <a:xfrm>
            <a:off x="742108" y="3808980"/>
            <a:ext cx="7056827" cy="430887"/>
          </a:xfrm>
        </p:spPr>
        <p:txBody>
          <a:bodyPr/>
          <a:lstStyle/>
          <a:p>
            <a:r>
              <a:rPr lang="en-US" sz="2800" b="1" dirty="0">
                <a:latin typeface="+mn-lt"/>
              </a:rPr>
              <a:t>Student Name </a:t>
            </a:r>
            <a:r>
              <a:rPr lang="en-US" sz="2800" dirty="0">
                <a:latin typeface="+mn-lt"/>
              </a:rPr>
              <a:t>: Kavuru Lakshmi Tanmai</a:t>
            </a:r>
          </a:p>
        </p:txBody>
      </p:sp>
      <p:sp>
        <p:nvSpPr>
          <p:cNvPr id="14" name="TextBox 13">
            <a:extLst>
              <a:ext uri="{FF2B5EF4-FFF2-40B4-BE49-F238E27FC236}">
                <a16:creationId xmlns:a16="http://schemas.microsoft.com/office/drawing/2014/main" id="{CDEE7661-FEA4-4B0F-DE22-F4CCBFA2A63B}"/>
              </a:ext>
            </a:extLst>
          </p:cNvPr>
          <p:cNvSpPr txBox="1"/>
          <p:nvPr/>
        </p:nvSpPr>
        <p:spPr>
          <a:xfrm>
            <a:off x="5973224" y="313952"/>
            <a:ext cx="4082473" cy="369332"/>
          </a:xfrm>
          <a:prstGeom prst="rect">
            <a:avLst/>
          </a:prstGeom>
          <a:noFill/>
        </p:spPr>
        <p:txBody>
          <a:bodyPr wrap="square" rtlCol="0">
            <a:spAutoFit/>
          </a:bodyPr>
          <a:lstStyle/>
          <a:p>
            <a:pPr algn="l"/>
            <a:endParaRPr lang="en-US" i="1" dirty="0"/>
          </a:p>
        </p:txBody>
      </p:sp>
      <p:sp>
        <p:nvSpPr>
          <p:cNvPr id="16" name="TextBox 15">
            <a:extLst>
              <a:ext uri="{FF2B5EF4-FFF2-40B4-BE49-F238E27FC236}">
                <a16:creationId xmlns:a16="http://schemas.microsoft.com/office/drawing/2014/main" id="{084E4A98-A215-51B9-0991-B45D22FAA414}"/>
              </a:ext>
            </a:extLst>
          </p:cNvPr>
          <p:cNvSpPr txBox="1"/>
          <p:nvPr/>
        </p:nvSpPr>
        <p:spPr>
          <a:xfrm>
            <a:off x="3808239" y="2977460"/>
            <a:ext cx="5936255" cy="369332"/>
          </a:xfrm>
          <a:prstGeom prst="rect">
            <a:avLst/>
          </a:prstGeom>
          <a:noFill/>
        </p:spPr>
        <p:txBody>
          <a:bodyPr wrap="square" rtlCol="0">
            <a:spAutoFit/>
          </a:bodyPr>
          <a:lstStyle/>
          <a:p>
            <a:pPr algn="l"/>
            <a:r>
              <a:rPr lang="en-US" i="1" dirty="0"/>
              <a:t>-Understanding the Threat and how to protect against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07368" y="3680542"/>
            <a:ext cx="10681335" cy="386003"/>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mj-lt"/>
              </a:rPr>
              <a:t>Use-case diagram:</a:t>
            </a:r>
            <a:endParaRPr sz="240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9" name="Picture 8">
            <a:extLst>
              <a:ext uri="{FF2B5EF4-FFF2-40B4-BE49-F238E27FC236}">
                <a16:creationId xmlns:a16="http://schemas.microsoft.com/office/drawing/2014/main" id="{6332E861-D266-466E-A637-72711599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37" y="4491836"/>
            <a:ext cx="8291797" cy="1595810"/>
          </a:xfrm>
          <a:prstGeom prst="rect">
            <a:avLst/>
          </a:prstGeom>
        </p:spPr>
      </p:pic>
      <p:sp>
        <p:nvSpPr>
          <p:cNvPr id="10" name="object 7">
            <a:extLst>
              <a:ext uri="{FF2B5EF4-FFF2-40B4-BE49-F238E27FC236}">
                <a16:creationId xmlns:a16="http://schemas.microsoft.com/office/drawing/2014/main" id="{F2198EAC-164E-0992-D868-AFA984CD1389}"/>
              </a:ext>
            </a:extLst>
          </p:cNvPr>
          <p:cNvSpPr txBox="1">
            <a:spLocks/>
          </p:cNvSpPr>
          <p:nvPr/>
        </p:nvSpPr>
        <p:spPr>
          <a:xfrm>
            <a:off x="427237" y="332656"/>
            <a:ext cx="7756995" cy="292259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lgn="just">
              <a:spcBef>
                <a:spcPts val="130"/>
              </a:spcBef>
            </a:pPr>
            <a:r>
              <a:rPr lang="en-US" sz="2800" u="sng" kern="0" dirty="0">
                <a:latin typeface="+mn-lt"/>
              </a:rPr>
              <a:t>SECURITY</a:t>
            </a:r>
            <a:r>
              <a:rPr lang="en-US" sz="2800" kern="0" dirty="0">
                <a:latin typeface="+mn-lt"/>
              </a:rPr>
              <a:t>:</a:t>
            </a:r>
          </a:p>
          <a:p>
            <a:pPr marL="12700" algn="just">
              <a:spcBef>
                <a:spcPts val="130"/>
              </a:spcBef>
            </a:pPr>
            <a:r>
              <a:rPr lang="en-US" sz="1600" b="0" dirty="0">
                <a:latin typeface="+mn-lt"/>
              </a:rPr>
              <a:t>Combating keyloggers requires a layered security approach, building a fortress to protect your data. First line of defense is a robust anti-malware solution, actively scanning for and eliminating these digital spies. Next, a patchwork defense is essential - keeping your operating system, applications, and firmware up-to-date with the latest security patches closes holes keyloggers might exploit. Multi-factor authentication (MFA) acts as a double-layered shield, requiring an extra step beyond your password to thwart unauthorized access. Empowering users through education on safe online habits and vigilant monitoring for unusual system activity further strengthens your defenses. By implementing these comprehensive security measures, you can create a secure environment that safeguards your sensitive information from keylogger attacks.</a:t>
            </a:r>
            <a:endParaRPr lang="en-US" sz="4400" b="0" u="sng" kern="0" dirty="0">
              <a:latin typeface="+mn-lt"/>
            </a:endParaRPr>
          </a:p>
        </p:txBody>
      </p:sp>
      <p:pic>
        <p:nvPicPr>
          <p:cNvPr id="15" name="Picture 14">
            <a:extLst>
              <a:ext uri="{FF2B5EF4-FFF2-40B4-BE49-F238E27FC236}">
                <a16:creationId xmlns:a16="http://schemas.microsoft.com/office/drawing/2014/main" id="{FE48FDC1-3C43-4E19-D9EB-173047CF85F3}"/>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472264" y="2065815"/>
            <a:ext cx="2513655" cy="19701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86182" y="3492976"/>
            <a:ext cx="9064954" cy="3549690"/>
          </a:xfrm>
          <a:prstGeom prst="rect">
            <a:avLst/>
          </a:prstGeom>
        </p:spPr>
        <p:txBody>
          <a:bodyPr vert="horz" wrap="square" lIns="0" tIns="12700" rIns="0" bIns="0" rtlCol="0">
            <a:spAutoFit/>
          </a:bodyPr>
          <a:lstStyle/>
          <a:p>
            <a:pPr marL="12700">
              <a:lnSpc>
                <a:spcPct val="100000"/>
              </a:lnSpc>
              <a:spcBef>
                <a:spcPts val="100"/>
              </a:spcBef>
            </a:pPr>
            <a:endParaRPr lang="en-US" sz="1600" dirty="0">
              <a:latin typeface="Arial Black" pitchFamily="34" charset="0"/>
            </a:endParaRPr>
          </a:p>
          <a:p>
            <a:pPr marL="12700">
              <a:lnSpc>
                <a:spcPct val="100000"/>
              </a:lnSpc>
              <a:spcBef>
                <a:spcPts val="100"/>
              </a:spcBef>
            </a:pPr>
            <a:endParaRPr lang="en-US" sz="1600" dirty="0">
              <a:latin typeface="Arial Black" pitchFamily="34" charset="0"/>
              <a:cs typeface="Trebuchet MS"/>
            </a:endParaRPr>
          </a:p>
          <a:p>
            <a:pPr marL="12700">
              <a:lnSpc>
                <a:spcPct val="100000"/>
              </a:lnSpc>
              <a:spcBef>
                <a:spcPts val="100"/>
              </a:spcBef>
            </a:pPr>
            <a:r>
              <a:rPr lang="en-US" b="1" u="sng" dirty="0">
                <a:cs typeface="Trebuchet MS"/>
              </a:rPr>
              <a:t>END USERS</a:t>
            </a:r>
            <a:r>
              <a:rPr lang="en-US" u="sng" dirty="0">
                <a:cs typeface="Trebuchet M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Individuals:</a:t>
            </a:r>
            <a:r>
              <a:rPr kumimoji="0" lang="en-US" altLang="en-US" sz="1400" b="0" i="0" u="none" strike="noStrike" cap="none" normalizeH="0" baseline="0" dirty="0">
                <a:ln>
                  <a:noFill/>
                </a:ln>
                <a:solidFill>
                  <a:schemeClr val="tx1"/>
                </a:solidFill>
                <a:effectLst/>
              </a:rPr>
              <a:t> Concerned about personal data security and privacy.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Businesses:</a:t>
            </a:r>
            <a:r>
              <a:rPr kumimoji="0" lang="en-US" altLang="en-US" sz="1400" b="0" i="0" u="none" strike="noStrike" cap="none" normalizeH="0" baseline="0" dirty="0">
                <a:ln>
                  <a:noFill/>
                </a:ln>
                <a:solidFill>
                  <a:schemeClr val="tx1"/>
                </a:solidFill>
                <a:effectLst/>
              </a:rPr>
              <a:t> Need to protect corporate data and ensure compliance with security standards.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Organizations:</a:t>
            </a:r>
            <a:r>
              <a:rPr kumimoji="0" lang="en-US" altLang="en-US" sz="1400" b="0" i="0" u="none" strike="noStrike" cap="none" normalizeH="0" baseline="0" dirty="0">
                <a:ln>
                  <a:noFill/>
                </a:ln>
                <a:solidFill>
                  <a:schemeClr val="tx1"/>
                </a:solidFill>
                <a:effectLst/>
              </a:rPr>
              <a:t> Require robust security measures to safeguard sensitive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Security Professionals:</a:t>
            </a:r>
            <a:r>
              <a:rPr kumimoji="0" lang="en-US" altLang="en-US" sz="1400" b="0" i="0" u="none" strike="noStrike" cap="none" normalizeH="0" baseline="0" dirty="0">
                <a:ln>
                  <a:noFill/>
                </a:ln>
                <a:solidFill>
                  <a:schemeClr val="tx1"/>
                </a:solidFill>
                <a:effectLst/>
              </a:rPr>
              <a:t> Aim to understand and mitigate keylogging threats. </a:t>
            </a:r>
          </a:p>
          <a:p>
            <a:pPr marL="12700">
              <a:lnSpc>
                <a:spcPct val="100000"/>
              </a:lnSpc>
              <a:spcBef>
                <a:spcPts val="100"/>
              </a:spcBef>
            </a:pPr>
            <a:endParaRPr lang="en-US" sz="1400" dirty="0">
              <a:cs typeface="Trebuchet MS"/>
            </a:endParaRPr>
          </a:p>
          <a:p>
            <a:pPr marL="12700">
              <a:lnSpc>
                <a:spcPct val="100000"/>
              </a:lnSpc>
              <a:spcBef>
                <a:spcPts val="100"/>
              </a:spcBef>
            </a:pPr>
            <a:endParaRPr lang="en-US" sz="1600" dirty="0">
              <a:latin typeface="Arial Black" pitchFamily="34" charset="0"/>
              <a:cs typeface="Trebuchet MS"/>
            </a:endParaRPr>
          </a:p>
          <a:p>
            <a:pPr marL="12700">
              <a:lnSpc>
                <a:spcPct val="100000"/>
              </a:lnSpc>
              <a:spcBef>
                <a:spcPts val="100"/>
              </a:spcBef>
            </a:pPr>
            <a:endParaRPr lang="en-US" sz="1600" dirty="0">
              <a:latin typeface="Arial Black" pitchFamily="34" charset="0"/>
              <a:cs typeface="Trebuchet MS"/>
            </a:endParaRPr>
          </a:p>
          <a:p>
            <a:pPr marL="12700">
              <a:lnSpc>
                <a:spcPct val="100000"/>
              </a:lnSpc>
              <a:spcBef>
                <a:spcPts val="100"/>
              </a:spcBef>
            </a:pPr>
            <a:endParaRPr lang="en-US" sz="1600" dirty="0">
              <a:latin typeface="Arial Black" pitchFamily="34" charset="0"/>
              <a:cs typeface="Trebuchet MS"/>
            </a:endParaRPr>
          </a:p>
          <a:p>
            <a:pPr marL="12700">
              <a:lnSpc>
                <a:spcPct val="100000"/>
              </a:lnSpc>
              <a:spcBef>
                <a:spcPts val="100"/>
              </a:spcBef>
            </a:pPr>
            <a:endParaRPr sz="1600" dirty="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66712" y="357166"/>
            <a:ext cx="3303904" cy="444352"/>
          </a:xfrm>
          <a:prstGeom prst="rect">
            <a:avLst/>
          </a:prstGeom>
        </p:spPr>
        <p:txBody>
          <a:bodyPr vert="horz" wrap="square" lIns="0" tIns="13335" rIns="0" bIns="0" rtlCol="0">
            <a:spAutoFit/>
          </a:bodyPr>
          <a:lstStyle/>
          <a:p>
            <a:pPr marL="12700">
              <a:lnSpc>
                <a:spcPct val="100000"/>
              </a:lnSpc>
              <a:spcBef>
                <a:spcPts val="105"/>
              </a:spcBef>
            </a:pPr>
            <a:r>
              <a:rPr sz="2800" b="1" u="sng" spc="15" dirty="0">
                <a:cs typeface="Trebuchet MS"/>
              </a:rPr>
              <a:t>M</a:t>
            </a:r>
            <a:r>
              <a:rPr sz="2800" b="1" u="sng" dirty="0">
                <a:cs typeface="Trebuchet MS"/>
              </a:rPr>
              <a:t>O</a:t>
            </a:r>
            <a:r>
              <a:rPr sz="2800" b="1" u="sng" spc="-15" dirty="0">
                <a:cs typeface="Trebuchet MS"/>
              </a:rPr>
              <a:t>D</a:t>
            </a:r>
            <a:r>
              <a:rPr sz="2800" b="1" u="sng" spc="-35" dirty="0">
                <a:cs typeface="Trebuchet MS"/>
              </a:rPr>
              <a:t>E</a:t>
            </a:r>
            <a:r>
              <a:rPr sz="2800" b="1" u="sng" spc="-30" dirty="0">
                <a:cs typeface="Trebuchet MS"/>
              </a:rPr>
              <a:t>LL</a:t>
            </a:r>
            <a:r>
              <a:rPr sz="2800" b="1" u="sng" spc="-5" dirty="0">
                <a:cs typeface="Trebuchet MS"/>
              </a:rPr>
              <a:t>I</a:t>
            </a:r>
            <a:r>
              <a:rPr sz="2800" b="1" u="sng" spc="30" dirty="0">
                <a:cs typeface="Trebuchet MS"/>
              </a:rPr>
              <a:t>N</a:t>
            </a:r>
            <a:r>
              <a:rPr sz="2800" b="1" u="sng" spc="5" dirty="0">
                <a:cs typeface="Trebuchet MS"/>
              </a:rPr>
              <a:t>G</a:t>
            </a:r>
            <a:r>
              <a:rPr lang="en-US" sz="2800" b="1" spc="5" dirty="0">
                <a:cs typeface="Trebuchet MS"/>
              </a:rPr>
              <a:t> :</a:t>
            </a:r>
            <a:endParaRPr sz="2800" u="sng" dirty="0">
              <a:cs typeface="Trebuchet MS"/>
            </a:endParaRPr>
          </a:p>
        </p:txBody>
      </p:sp>
      <p:pic>
        <p:nvPicPr>
          <p:cNvPr id="10" name="Picture 9" descr="Keylogger-Process-in-User-Activity.png"/>
          <p:cNvPicPr>
            <a:picLocks noChangeAspect="1"/>
          </p:cNvPicPr>
          <p:nvPr/>
        </p:nvPicPr>
        <p:blipFill>
          <a:blip r:embed="rId3"/>
          <a:stretch>
            <a:fillRect/>
          </a:stretch>
        </p:blipFill>
        <p:spPr>
          <a:xfrm>
            <a:off x="1919536" y="1052736"/>
            <a:ext cx="6858779" cy="26642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2"/>
            <a:ext cx="9499630" cy="4968027"/>
          </a:xfrm>
          <a:prstGeom prst="rect">
            <a:avLst/>
          </a:prstGeom>
        </p:spPr>
        <p:txBody>
          <a:bodyPr vert="horz" wrap="square" lIns="0" tIns="12700" rIns="0" bIns="0" rtlCol="0">
            <a:spAutoFit/>
          </a:bodyPr>
          <a:lstStyle/>
          <a:p>
            <a:pPr marL="12700" algn="just">
              <a:lnSpc>
                <a:spcPct val="100000"/>
              </a:lnSpc>
              <a:spcBef>
                <a:spcPts val="100"/>
              </a:spcBef>
            </a:pPr>
            <a:endParaRPr lang="en-US" sz="2400" dirty="0">
              <a:latin typeface="Arial Black" pitchFamily="34" charset="0"/>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lang="en-US" sz="2400" dirty="0">
              <a:latin typeface="Arial Black" pitchFamily="34" charset="0"/>
              <a:cs typeface="Trebuchet MS"/>
            </a:endParaRPr>
          </a:p>
          <a:p>
            <a:pPr marL="12700" algn="just">
              <a:lnSpc>
                <a:spcPct val="100000"/>
              </a:lnSpc>
              <a:spcBef>
                <a:spcPts val="100"/>
              </a:spcBef>
            </a:pPr>
            <a:endParaRPr sz="2400">
              <a:latin typeface="Arial Black" pitchFamily="34" charset="0"/>
              <a:cs typeface="Trebuchet MS"/>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gn="just">
              <a:lnSpc>
                <a:spcPct val="100000"/>
              </a:lnSpc>
              <a:spcBef>
                <a:spcPts val="55"/>
              </a:spcBef>
            </a:pPr>
            <a:fld id="{81D60167-4931-47E6-BA6A-407CBD079E47}" type="slidenum">
              <a:rPr sz="1100" spc="10" dirty="0">
                <a:solidFill>
                  <a:srgbClr val="2D936B"/>
                </a:solidFill>
                <a:latin typeface="Trebuchet MS"/>
                <a:cs typeface="Trebuchet MS"/>
              </a:rPr>
              <a:pPr marL="38100" algn="just">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444352"/>
          </a:xfrm>
          <a:prstGeom prst="rect">
            <a:avLst/>
          </a:prstGeom>
        </p:spPr>
        <p:txBody>
          <a:bodyPr vert="horz" wrap="square" lIns="0" tIns="13335" rIns="0" bIns="0" rtlCol="0">
            <a:spAutoFit/>
          </a:bodyPr>
          <a:lstStyle/>
          <a:p>
            <a:pPr marL="12700" algn="just">
              <a:lnSpc>
                <a:spcPct val="100000"/>
              </a:lnSpc>
              <a:spcBef>
                <a:spcPts val="105"/>
              </a:spcBef>
            </a:pPr>
            <a:r>
              <a:rPr sz="2800" b="1" u="sng" spc="15" dirty="0">
                <a:cs typeface="Trebuchet MS"/>
              </a:rPr>
              <a:t>M</a:t>
            </a:r>
            <a:r>
              <a:rPr sz="2800" b="1" u="sng" dirty="0">
                <a:cs typeface="Trebuchet MS"/>
              </a:rPr>
              <a:t>O</a:t>
            </a:r>
            <a:r>
              <a:rPr sz="2800" b="1" u="sng" spc="-15" dirty="0">
                <a:cs typeface="Trebuchet MS"/>
              </a:rPr>
              <a:t>D</a:t>
            </a:r>
            <a:r>
              <a:rPr sz="2800" b="1" u="sng" spc="-35" dirty="0">
                <a:cs typeface="Trebuchet MS"/>
              </a:rPr>
              <a:t>E</a:t>
            </a:r>
            <a:r>
              <a:rPr sz="2800" b="1" u="sng" spc="-30" dirty="0">
                <a:cs typeface="Trebuchet MS"/>
              </a:rPr>
              <a:t>LL</a:t>
            </a:r>
            <a:r>
              <a:rPr sz="2800" b="1" u="sng" spc="-5" dirty="0">
                <a:cs typeface="Trebuchet MS"/>
              </a:rPr>
              <a:t>I</a:t>
            </a:r>
            <a:r>
              <a:rPr sz="2800" b="1" u="sng" spc="30" dirty="0">
                <a:cs typeface="Trebuchet MS"/>
              </a:rPr>
              <a:t>N</a:t>
            </a:r>
            <a:r>
              <a:rPr sz="2800" b="1" u="sng" spc="5" dirty="0">
                <a:cs typeface="Trebuchet MS"/>
              </a:rPr>
              <a:t>G</a:t>
            </a:r>
            <a:r>
              <a:rPr lang="en-US" sz="2800" b="1" u="sng" spc="5" dirty="0">
                <a:cs typeface="Trebuchet MS"/>
              </a:rPr>
              <a:t>:</a:t>
            </a:r>
            <a:endParaRPr sz="2800" u="sng" dirty="0">
              <a:cs typeface="Trebuchet MS"/>
            </a:endParaRPr>
          </a:p>
        </p:txBody>
      </p:sp>
      <p:sp>
        <p:nvSpPr>
          <p:cNvPr id="12" name="Text Placeholder 11"/>
          <p:cNvSpPr>
            <a:spLocks noGrp="1"/>
          </p:cNvSpPr>
          <p:nvPr>
            <p:ph type="body" idx="1"/>
          </p:nvPr>
        </p:nvSpPr>
        <p:spPr>
          <a:xfrm>
            <a:off x="684237" y="915282"/>
            <a:ext cx="9228187" cy="5847755"/>
          </a:xfrm>
        </p:spPr>
        <p:txBody>
          <a:bodyPr/>
          <a:lstStyle/>
          <a:p>
            <a:pPr algn="just"/>
            <a:r>
              <a:rPr lang="en-US" sz="2000" b="1" u="sng" dirty="0"/>
              <a:t>Architecture Overview:</a:t>
            </a:r>
          </a:p>
          <a:p>
            <a:pPr marL="342900" indent="-342900" algn="just">
              <a:buFont typeface="Arial" panose="020B0604020202020204" pitchFamily="34" charset="0"/>
              <a:buChar char="•"/>
            </a:pPr>
            <a:r>
              <a:rPr lang="en-US" sz="2000" b="1" dirty="0"/>
              <a:t>Modular Design: </a:t>
            </a:r>
            <a:r>
              <a:rPr lang="en-US" sz="2000" dirty="0"/>
              <a:t>The keylogger code is structured into modular functions for better readability and maintenance.</a:t>
            </a:r>
          </a:p>
          <a:p>
            <a:pPr marL="342900" indent="-342900" algn="just">
              <a:buFont typeface="Arial" panose="020B0604020202020204" pitchFamily="34" charset="0"/>
              <a:buChar char="•"/>
            </a:pPr>
            <a:r>
              <a:rPr lang="en-US" sz="2000" b="1" dirty="0"/>
              <a:t>Event Handling: </a:t>
            </a:r>
            <a:r>
              <a:rPr lang="en-US" sz="2000" dirty="0"/>
              <a:t>Utilizes the </a:t>
            </a:r>
            <a:r>
              <a:rPr lang="en-US" sz="2000" dirty="0" err="1"/>
              <a:t>pynput</a:t>
            </a:r>
            <a:r>
              <a:rPr lang="en-US" sz="2000" dirty="0"/>
              <a:t> library to capture and handle keyboard events.</a:t>
            </a:r>
          </a:p>
          <a:p>
            <a:pPr marL="342900" indent="-342900" algn="just">
              <a:buFont typeface="Arial" panose="020B0604020202020204" pitchFamily="34" charset="0"/>
              <a:buChar char="•"/>
            </a:pPr>
            <a:r>
              <a:rPr lang="en-US" sz="2000" b="1" dirty="0"/>
              <a:t>Data Logging: </a:t>
            </a:r>
            <a:r>
              <a:rPr lang="en-US" sz="2000" dirty="0"/>
              <a:t>Implements functions to log captured data into text and JSON files.</a:t>
            </a:r>
          </a:p>
          <a:p>
            <a:pPr algn="just"/>
            <a:endParaRPr lang="en-US" sz="2000" u="sng" dirty="0"/>
          </a:p>
          <a:p>
            <a:pPr algn="just"/>
            <a:r>
              <a:rPr lang="en-US" sz="2000" b="1" u="sng" dirty="0"/>
              <a:t>Components:</a:t>
            </a:r>
          </a:p>
          <a:p>
            <a:pPr marL="457200" indent="-457200" algn="just">
              <a:buFont typeface="Arial" panose="020B0604020202020204" pitchFamily="34" charset="0"/>
              <a:buChar char="•"/>
            </a:pPr>
            <a:r>
              <a:rPr lang="en-US" sz="2000" b="1" dirty="0"/>
              <a:t>Key Press Handling: </a:t>
            </a:r>
          </a:p>
          <a:p>
            <a:pPr algn="just"/>
            <a:r>
              <a:rPr lang="en-US" sz="2000" b="1" dirty="0"/>
              <a:t>                Function: </a:t>
            </a:r>
            <a:r>
              <a:rPr lang="en-US" sz="2000" i="1" dirty="0" err="1"/>
              <a:t>on_press</a:t>
            </a:r>
            <a:r>
              <a:rPr lang="en-US" sz="2000" i="1" dirty="0"/>
              <a:t>(key)</a:t>
            </a:r>
          </a:p>
          <a:p>
            <a:pPr algn="just"/>
            <a:r>
              <a:rPr lang="en-US" sz="2000" b="1" dirty="0"/>
              <a:t>	Description: </a:t>
            </a:r>
            <a:r>
              <a:rPr lang="en-US" sz="2000" dirty="0"/>
              <a:t>Captures and logs the pressed keys.</a:t>
            </a:r>
          </a:p>
          <a:p>
            <a:pPr algn="just"/>
            <a:r>
              <a:rPr lang="en-US" sz="2000" b="1" dirty="0"/>
              <a:t>	Details: </a:t>
            </a:r>
            <a:r>
              <a:rPr lang="en-US" sz="2000" dirty="0"/>
              <a:t>Appends key press events to a list and updates the JSON log file.</a:t>
            </a:r>
          </a:p>
          <a:p>
            <a:pPr algn="just"/>
            <a:endParaRPr lang="en-US" sz="2000" dirty="0"/>
          </a:p>
          <a:p>
            <a:pPr marL="457200" indent="-457200" algn="just">
              <a:buFont typeface="Arial" panose="020B0604020202020204" pitchFamily="34" charset="0"/>
              <a:buChar char="•"/>
            </a:pPr>
            <a:r>
              <a:rPr lang="en-US" sz="2000" b="1" dirty="0"/>
              <a:t>Key Release Handling: </a:t>
            </a:r>
          </a:p>
          <a:p>
            <a:pPr algn="just"/>
            <a:r>
              <a:rPr lang="en-US" sz="2000" b="1" dirty="0"/>
              <a:t>                Function: </a:t>
            </a:r>
            <a:r>
              <a:rPr lang="en-US" sz="2000" i="1" dirty="0" err="1"/>
              <a:t>on_release</a:t>
            </a:r>
            <a:r>
              <a:rPr lang="en-US" sz="2000" i="1" dirty="0"/>
              <a:t>(key)</a:t>
            </a:r>
          </a:p>
          <a:p>
            <a:pPr algn="just"/>
            <a:r>
              <a:rPr lang="en-US" sz="2000" b="1" dirty="0"/>
              <a:t>	Description: </a:t>
            </a:r>
            <a:r>
              <a:rPr lang="en-US" sz="2000" dirty="0"/>
              <a:t>Captures and logs the released keys.</a:t>
            </a:r>
          </a:p>
          <a:p>
            <a:pPr algn="just"/>
            <a:r>
              <a:rPr lang="en-US" sz="2000" dirty="0"/>
              <a:t>	</a:t>
            </a:r>
            <a:r>
              <a:rPr lang="en-US" sz="2000" b="1" dirty="0"/>
              <a:t>Details: </a:t>
            </a:r>
            <a:r>
              <a:rPr lang="en-US" sz="2000" dirty="0"/>
              <a:t>Appends key release events to a list, updates the JSON log file, and 	accumulates keys for the text log.</a:t>
            </a:r>
          </a:p>
          <a:p>
            <a:pPr algn="just"/>
            <a:r>
              <a:rPr lang="en-IN" sz="2000" dirty="0"/>
              <a:t> </a:t>
            </a:r>
          </a:p>
          <a:p>
            <a:pPr algn="just"/>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BE1044-9120-1485-B6E9-C0F98BD55D7B}"/>
              </a:ext>
            </a:extLst>
          </p:cNvPr>
          <p:cNvSpPr>
            <a:spLocks noGrp="1"/>
          </p:cNvSpPr>
          <p:nvPr>
            <p:ph type="body" idx="1"/>
          </p:nvPr>
        </p:nvSpPr>
        <p:spPr>
          <a:xfrm>
            <a:off x="609600" y="188640"/>
            <a:ext cx="10972800" cy="6463308"/>
          </a:xfrm>
        </p:spPr>
        <p:txBody>
          <a:bodyPr/>
          <a:lstStyle/>
          <a:p>
            <a:endParaRPr lang="en-US" sz="2000" dirty="0"/>
          </a:p>
          <a:p>
            <a:r>
              <a:rPr lang="en-US" sz="2000" b="1" dirty="0"/>
              <a:t>  </a:t>
            </a:r>
            <a:r>
              <a:rPr lang="en-US" sz="2000" b="1" u="sng" dirty="0"/>
              <a:t>Logging Functions:</a:t>
            </a:r>
          </a:p>
          <a:p>
            <a:pPr marL="457200" indent="-457200">
              <a:buFont typeface="Arial" panose="020B0604020202020204" pitchFamily="34" charset="0"/>
              <a:buChar char="•"/>
            </a:pPr>
            <a:r>
              <a:rPr lang="en-US" sz="2000" b="1" dirty="0"/>
              <a:t>Text Logging: </a:t>
            </a:r>
          </a:p>
          <a:p>
            <a:r>
              <a:rPr lang="en-US" sz="2000" b="1" i="1" dirty="0"/>
              <a:t>                </a:t>
            </a:r>
            <a:r>
              <a:rPr lang="en-US" sz="2000" i="1" dirty="0" err="1"/>
              <a:t>generate_text_log</a:t>
            </a:r>
            <a:r>
              <a:rPr lang="en-US" sz="2000" i="1" dirty="0"/>
              <a:t>(key)</a:t>
            </a:r>
          </a:p>
          <a:p>
            <a:r>
              <a:rPr lang="en-US" sz="2000" b="1" dirty="0"/>
              <a:t>	Description: </a:t>
            </a:r>
            <a:r>
              <a:rPr lang="en-US" sz="2000" dirty="0"/>
              <a:t>Writes the recorded keys to key_log.txt.</a:t>
            </a:r>
          </a:p>
          <a:p>
            <a:pPr marL="457200" indent="-457200">
              <a:buFont typeface="Arial" panose="020B0604020202020204" pitchFamily="34" charset="0"/>
              <a:buChar char="•"/>
            </a:pPr>
            <a:r>
              <a:rPr lang="en-US" sz="2000" b="1" dirty="0"/>
              <a:t> JSON Logging</a:t>
            </a:r>
            <a:r>
              <a:rPr lang="en-US" sz="2000" dirty="0"/>
              <a:t>: </a:t>
            </a:r>
          </a:p>
          <a:p>
            <a:r>
              <a:rPr lang="en-US" sz="2000" i="1" dirty="0"/>
              <a:t>                </a:t>
            </a:r>
            <a:r>
              <a:rPr lang="en-US" sz="2000" i="1" dirty="0" err="1"/>
              <a:t>generate_json_file</a:t>
            </a:r>
            <a:r>
              <a:rPr lang="en-US" sz="2000" i="1" dirty="0"/>
              <a:t>(</a:t>
            </a:r>
            <a:r>
              <a:rPr lang="en-US" sz="2000" i="1" dirty="0" err="1"/>
              <a:t>keys_used</a:t>
            </a:r>
            <a:r>
              <a:rPr lang="en-US" sz="2000" i="1" dirty="0"/>
              <a:t>)</a:t>
            </a:r>
          </a:p>
          <a:p>
            <a:r>
              <a:rPr lang="en-US" sz="2000" b="1" dirty="0"/>
              <a:t>	Description: </a:t>
            </a:r>
            <a:r>
              <a:rPr lang="en-US" sz="2000" dirty="0"/>
              <a:t>Dumps the list of key events to </a:t>
            </a:r>
            <a:r>
              <a:rPr lang="en-US" sz="2000" dirty="0" err="1"/>
              <a:t>key_log.json</a:t>
            </a:r>
            <a:r>
              <a:rPr lang="en-US" sz="2000" dirty="0"/>
              <a:t>.</a:t>
            </a:r>
          </a:p>
          <a:p>
            <a:endParaRPr lang="en-US" sz="2000" dirty="0"/>
          </a:p>
          <a:p>
            <a:r>
              <a:rPr lang="en-IN" sz="2000" b="1" u="sng" dirty="0"/>
              <a:t>GUI Integration:</a:t>
            </a:r>
          </a:p>
          <a:p>
            <a:pPr marL="342900" indent="-342900">
              <a:buFont typeface="Arial" panose="020B0604020202020204" pitchFamily="34" charset="0"/>
              <a:buChar char="•"/>
            </a:pPr>
            <a:r>
              <a:rPr lang="en-IN" sz="2000" b="1" dirty="0" err="1"/>
              <a:t>Tkinter</a:t>
            </a:r>
            <a:r>
              <a:rPr lang="en-IN" sz="2000" b="1" dirty="0"/>
              <a:t> Framework: </a:t>
            </a:r>
            <a:r>
              <a:rPr lang="en-IN" sz="2000" dirty="0"/>
              <a:t>Utilizes </a:t>
            </a:r>
            <a:r>
              <a:rPr lang="en-IN" sz="2000" dirty="0" err="1"/>
              <a:t>tkinter</a:t>
            </a:r>
            <a:r>
              <a:rPr lang="en-IN" sz="2000" dirty="0"/>
              <a:t> for creating a graphical user interface.</a:t>
            </a:r>
          </a:p>
          <a:p>
            <a:pPr marL="342900" indent="-342900">
              <a:buFont typeface="Arial" panose="020B0604020202020204" pitchFamily="34" charset="0"/>
              <a:buChar char="•"/>
            </a:pPr>
            <a:r>
              <a:rPr lang="en-IN" sz="2000" b="1" dirty="0"/>
              <a:t>User Interaction:</a:t>
            </a:r>
          </a:p>
          <a:p>
            <a:pPr lvl="1"/>
            <a:r>
              <a:rPr lang="en-IN" sz="2000" b="1" dirty="0"/>
              <a:t>  </a:t>
            </a:r>
            <a:r>
              <a:rPr lang="en-IN" sz="2000" dirty="0"/>
              <a:t>Start Button: Initiates the keylogger.</a:t>
            </a:r>
          </a:p>
          <a:p>
            <a:pPr lvl="1"/>
            <a:r>
              <a:rPr lang="en-IN" sz="2000" dirty="0"/>
              <a:t>  Stop Button: Stops the keylogger.</a:t>
            </a:r>
            <a:endParaRPr lang="en-IN" sz="2000" b="1" dirty="0"/>
          </a:p>
          <a:p>
            <a:pPr marL="342900" indent="-342900">
              <a:buFont typeface="Arial" panose="020B0604020202020204" pitchFamily="34" charset="0"/>
              <a:buChar char="•"/>
            </a:pPr>
            <a:r>
              <a:rPr lang="en-IN" sz="2000" b="1" dirty="0"/>
              <a:t>Status Updates: </a:t>
            </a:r>
          </a:p>
          <a:p>
            <a:r>
              <a:rPr lang="en-IN" sz="2000" b="1" dirty="0"/>
              <a:t>           </a:t>
            </a:r>
            <a:r>
              <a:rPr lang="en-IN" sz="2000" dirty="0"/>
              <a:t>Provides real-time feedback on the status of the keylogger (running/stopped).</a:t>
            </a:r>
          </a:p>
          <a:p>
            <a:pPr marL="342900" indent="-342900">
              <a:buFont typeface="Arial" panose="020B0604020202020204" pitchFamily="34" charset="0"/>
              <a:buChar char="•"/>
            </a:pPr>
            <a:endParaRPr lang="en-IN" sz="2000" b="1" dirty="0"/>
          </a:p>
          <a:p>
            <a:pPr lvl="1"/>
            <a:r>
              <a:rPr lang="en-IN" sz="2000" dirty="0"/>
              <a:t> </a:t>
            </a:r>
          </a:p>
          <a:p>
            <a:pPr lvl="1"/>
            <a:endParaRPr lang="en-IN" sz="2000" dirty="0"/>
          </a:p>
          <a:p>
            <a:pPr marL="342900" indent="-342900">
              <a:buFont typeface="Arial" panose="020B0604020202020204" pitchFamily="34" charset="0"/>
              <a:buChar char="•"/>
            </a:pPr>
            <a:endParaRPr lang="en-IN" sz="2000" dirty="0"/>
          </a:p>
          <a:p>
            <a:endParaRPr lang="en-IN" sz="2000" dirty="0"/>
          </a:p>
        </p:txBody>
      </p:sp>
    </p:spTree>
    <p:extLst>
      <p:ext uri="{BB962C8B-B14F-4D97-AF65-F5344CB8AC3E}">
        <p14:creationId xmlns:p14="http://schemas.microsoft.com/office/powerpoint/2010/main" val="266354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810349-3C34-A374-BEE4-BE3A904714D0}"/>
              </a:ext>
            </a:extLst>
          </p:cNvPr>
          <p:cNvSpPr>
            <a:spLocks noGrp="1"/>
          </p:cNvSpPr>
          <p:nvPr>
            <p:ph type="body" idx="1"/>
          </p:nvPr>
        </p:nvSpPr>
        <p:spPr>
          <a:xfrm>
            <a:off x="609600" y="764704"/>
            <a:ext cx="8438728" cy="4308872"/>
          </a:xfrm>
        </p:spPr>
        <p:txBody>
          <a:bodyPr/>
          <a:lstStyle/>
          <a:p>
            <a:pPr algn="just"/>
            <a:r>
              <a:rPr lang="en-US" sz="2000" b="1" u="sng" dirty="0"/>
              <a:t>Flow Diagram:</a:t>
            </a:r>
            <a:endParaRPr lang="en-US" sz="2000" u="sng" dirty="0"/>
          </a:p>
          <a:p>
            <a:pPr lvl="1" algn="just">
              <a:buFont typeface="Arial" panose="020B0604020202020204" pitchFamily="34" charset="0"/>
              <a:buChar char="•"/>
            </a:pPr>
            <a:r>
              <a:rPr lang="en-US" sz="2000" b="1" dirty="0"/>
              <a:t>Initialization:</a:t>
            </a:r>
            <a:endParaRPr lang="en-US" sz="2000" dirty="0"/>
          </a:p>
          <a:p>
            <a:pPr marL="1200150" lvl="2" indent="-285750" algn="just">
              <a:buFont typeface="Arial" panose="020B0604020202020204" pitchFamily="34" charset="0"/>
              <a:buChar char="•"/>
            </a:pPr>
            <a:r>
              <a:rPr lang="en-US" sz="2000" dirty="0"/>
              <a:t>Set up the main GUI window.</a:t>
            </a:r>
          </a:p>
          <a:p>
            <a:pPr marL="1200150" lvl="2" indent="-285750" algn="just">
              <a:buFont typeface="Arial" panose="020B0604020202020204" pitchFamily="34" charset="0"/>
              <a:buChar char="•"/>
            </a:pPr>
            <a:r>
              <a:rPr lang="en-US" sz="2000" dirty="0"/>
              <a:t>Initialize global variables for key logging.</a:t>
            </a:r>
          </a:p>
          <a:p>
            <a:pPr lvl="1" algn="just">
              <a:buFont typeface="Arial" panose="020B0604020202020204" pitchFamily="34" charset="0"/>
              <a:buChar char="•"/>
            </a:pPr>
            <a:r>
              <a:rPr lang="en-US" sz="2000" b="1" dirty="0"/>
              <a:t>Event Capture:</a:t>
            </a:r>
            <a:endParaRPr lang="en-US" sz="2000" dirty="0"/>
          </a:p>
          <a:p>
            <a:pPr marL="1200150" lvl="2" indent="-285750" algn="just">
              <a:buFont typeface="Arial" panose="020B0604020202020204" pitchFamily="34" charset="0"/>
              <a:buChar char="•"/>
            </a:pPr>
            <a:r>
              <a:rPr lang="en-US" sz="2000" dirty="0"/>
              <a:t>Start capturing key events when the "Start" button is pressed.</a:t>
            </a:r>
          </a:p>
          <a:p>
            <a:pPr marL="1200150" lvl="2" indent="-285750" algn="just">
              <a:buFont typeface="Arial" panose="020B0604020202020204" pitchFamily="34" charset="0"/>
              <a:buChar char="•"/>
            </a:pPr>
            <a:r>
              <a:rPr lang="en-US" sz="2000" dirty="0"/>
              <a:t>Log key press and release events.</a:t>
            </a:r>
          </a:p>
          <a:p>
            <a:pPr lvl="1" algn="just">
              <a:buFont typeface="Arial" panose="020B0604020202020204" pitchFamily="34" charset="0"/>
              <a:buChar char="•"/>
            </a:pPr>
            <a:r>
              <a:rPr lang="en-US" sz="2000" b="1" dirty="0"/>
              <a:t>Data Logging:</a:t>
            </a:r>
            <a:endParaRPr lang="en-US" sz="2000" dirty="0"/>
          </a:p>
          <a:p>
            <a:pPr marL="1200150" lvl="2" indent="-285750" algn="just">
              <a:buFont typeface="Arial" panose="020B0604020202020204" pitchFamily="34" charset="0"/>
              <a:buChar char="•"/>
            </a:pPr>
            <a:r>
              <a:rPr lang="en-US" sz="2000" dirty="0"/>
              <a:t>Continuously update text and JSON log files with captured key events.</a:t>
            </a:r>
          </a:p>
          <a:p>
            <a:pPr lvl="1" algn="just">
              <a:buFont typeface="Arial" panose="020B0604020202020204" pitchFamily="34" charset="0"/>
              <a:buChar char="•"/>
            </a:pPr>
            <a:r>
              <a:rPr lang="en-US" sz="2000" b="1" dirty="0"/>
              <a:t>Stop Logging:</a:t>
            </a:r>
            <a:endParaRPr lang="en-US" sz="2000" dirty="0"/>
          </a:p>
          <a:p>
            <a:pPr marL="1200150" lvl="2" indent="-285750" algn="just">
              <a:buFont typeface="Arial" panose="020B0604020202020204" pitchFamily="34" charset="0"/>
              <a:buChar char="•"/>
            </a:pPr>
            <a:r>
              <a:rPr lang="en-US" sz="2000" dirty="0"/>
              <a:t>Stop capturing key events when the "Stop" button is pressed.</a:t>
            </a:r>
          </a:p>
          <a:p>
            <a:pPr marL="1200150" lvl="2" indent="-285750" algn="just">
              <a:buFont typeface="Arial" panose="020B0604020202020204" pitchFamily="34" charset="0"/>
              <a:buChar char="•"/>
            </a:pPr>
            <a:r>
              <a:rPr lang="en-US" sz="2000" dirty="0"/>
              <a:t>Update the GUI status to indicate the keylogger is stopped.</a:t>
            </a:r>
          </a:p>
          <a:p>
            <a:pPr algn="just"/>
            <a:endParaRPr lang="en-IN" sz="2000" dirty="0"/>
          </a:p>
          <a:p>
            <a:pPr algn="just"/>
            <a:endParaRPr lang="en-IN" sz="2000" dirty="0"/>
          </a:p>
        </p:txBody>
      </p:sp>
    </p:spTree>
    <p:extLst>
      <p:ext uri="{BB962C8B-B14F-4D97-AF65-F5344CB8AC3E}">
        <p14:creationId xmlns:p14="http://schemas.microsoft.com/office/powerpoint/2010/main" val="12950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98E-F7C0-DA62-BF25-578DE44AC20E}"/>
              </a:ext>
            </a:extLst>
          </p:cNvPr>
          <p:cNvSpPr>
            <a:spLocks noGrp="1"/>
          </p:cNvSpPr>
          <p:nvPr>
            <p:ph type="title"/>
          </p:nvPr>
        </p:nvSpPr>
        <p:spPr>
          <a:xfrm>
            <a:off x="755332" y="385445"/>
            <a:ext cx="10681335" cy="430887"/>
          </a:xfrm>
        </p:spPr>
        <p:txBody>
          <a:bodyPr/>
          <a:lstStyle/>
          <a:p>
            <a:r>
              <a:rPr lang="en-US" sz="2800" u="sng" dirty="0">
                <a:latin typeface="+mn-lt"/>
              </a:rPr>
              <a:t>ADVANTAGES &amp; DISADVANTAGES</a:t>
            </a:r>
            <a:endParaRPr lang="en-IN" sz="2800" u="sng" dirty="0">
              <a:latin typeface="+mn-lt"/>
            </a:endParaRPr>
          </a:p>
        </p:txBody>
      </p:sp>
      <p:sp>
        <p:nvSpPr>
          <p:cNvPr id="3" name="Content Placeholder 2">
            <a:extLst>
              <a:ext uri="{FF2B5EF4-FFF2-40B4-BE49-F238E27FC236}">
                <a16:creationId xmlns:a16="http://schemas.microsoft.com/office/drawing/2014/main" id="{4C07E1E0-D3BB-C5CD-0782-6C9F18ECC3E3}"/>
              </a:ext>
            </a:extLst>
          </p:cNvPr>
          <p:cNvSpPr>
            <a:spLocks noGrp="1"/>
          </p:cNvSpPr>
          <p:nvPr>
            <p:ph sz="half" idx="2"/>
          </p:nvPr>
        </p:nvSpPr>
        <p:spPr>
          <a:xfrm>
            <a:off x="726325" y="1262590"/>
            <a:ext cx="5303520" cy="2523768"/>
          </a:xfrm>
        </p:spPr>
        <p:txBody>
          <a:bodyPr/>
          <a:lstStyle/>
          <a:p>
            <a:r>
              <a:rPr lang="en-US" sz="2400" i="1" u="sng" dirty="0"/>
              <a:t>Advantages</a:t>
            </a:r>
            <a:r>
              <a:rPr lang="en-US" sz="2400" i="1" dirty="0"/>
              <a:t>:</a:t>
            </a:r>
          </a:p>
          <a:p>
            <a:pPr marL="342900" indent="-342900">
              <a:buFont typeface="Arial" panose="020B0604020202020204" pitchFamily="34" charset="0"/>
              <a:buChar char="•"/>
            </a:pPr>
            <a:r>
              <a:rPr lang="en-IN" sz="2400" dirty="0"/>
              <a:t>Monitoring and Surveillance</a:t>
            </a:r>
          </a:p>
          <a:p>
            <a:pPr marL="342900" indent="-342900">
              <a:buFont typeface="Arial" panose="020B0604020202020204" pitchFamily="34" charset="0"/>
              <a:buChar char="•"/>
            </a:pPr>
            <a:r>
              <a:rPr lang="en-IN" sz="2400" dirty="0"/>
              <a:t>Parental Control</a:t>
            </a:r>
          </a:p>
          <a:p>
            <a:pPr marL="342900" indent="-342900">
              <a:buFont typeface="Arial" panose="020B0604020202020204" pitchFamily="34" charset="0"/>
              <a:buChar char="•"/>
            </a:pPr>
            <a:r>
              <a:rPr lang="en-IN" sz="2400" dirty="0"/>
              <a:t>Password Recovery</a:t>
            </a:r>
          </a:p>
          <a:p>
            <a:pPr marL="342900" indent="-342900">
              <a:buFont typeface="Arial" panose="020B0604020202020204" pitchFamily="34" charset="0"/>
              <a:buChar char="•"/>
            </a:pPr>
            <a:r>
              <a:rPr lang="en-IN" sz="2400" dirty="0"/>
              <a:t>Law Enforcement</a:t>
            </a:r>
          </a:p>
          <a:p>
            <a:pPr marL="342900" indent="-342900">
              <a:buFont typeface="Arial" panose="020B0604020202020204" pitchFamily="34" charset="0"/>
              <a:buChar char="•"/>
            </a:pPr>
            <a:r>
              <a:rPr lang="en-IN" sz="2400" dirty="0"/>
              <a:t>Debugging</a:t>
            </a:r>
            <a:endParaRPr lang="en-US" sz="2400" i="1" dirty="0"/>
          </a:p>
          <a:p>
            <a:pPr marL="342900" indent="-342900">
              <a:buFont typeface="Arial" panose="020B0604020202020204" pitchFamily="34" charset="0"/>
              <a:buChar char="•"/>
            </a:pPr>
            <a:endParaRPr lang="en-IN" sz="2000" i="1" u="sng" dirty="0"/>
          </a:p>
        </p:txBody>
      </p:sp>
      <p:sp>
        <p:nvSpPr>
          <p:cNvPr id="4" name="Content Placeholder 3">
            <a:extLst>
              <a:ext uri="{FF2B5EF4-FFF2-40B4-BE49-F238E27FC236}">
                <a16:creationId xmlns:a16="http://schemas.microsoft.com/office/drawing/2014/main" id="{1E4D5467-25E7-9A09-674A-C73BBAEE66A7}"/>
              </a:ext>
            </a:extLst>
          </p:cNvPr>
          <p:cNvSpPr>
            <a:spLocks noGrp="1"/>
          </p:cNvSpPr>
          <p:nvPr>
            <p:ph sz="half" idx="3"/>
          </p:nvPr>
        </p:nvSpPr>
        <p:spPr>
          <a:xfrm>
            <a:off x="6456040" y="1340768"/>
            <a:ext cx="5303520" cy="2215991"/>
          </a:xfrm>
        </p:spPr>
        <p:txBody>
          <a:bodyPr/>
          <a:lstStyle/>
          <a:p>
            <a:r>
              <a:rPr lang="en-US" sz="2400" i="1" u="sng" dirty="0"/>
              <a:t>Disadvantages</a:t>
            </a:r>
            <a:r>
              <a:rPr lang="en-US" sz="2400" i="1" dirty="0"/>
              <a:t>:</a:t>
            </a:r>
          </a:p>
          <a:p>
            <a:pPr marL="342900" indent="-342900">
              <a:buFont typeface="Arial" panose="020B0604020202020204" pitchFamily="34" charset="0"/>
              <a:buChar char="•"/>
            </a:pPr>
            <a:r>
              <a:rPr lang="en-IN" sz="2400" dirty="0"/>
              <a:t>Privacy Concerns</a:t>
            </a:r>
          </a:p>
          <a:p>
            <a:pPr marL="342900" indent="-342900">
              <a:buFont typeface="Arial" panose="020B0604020202020204" pitchFamily="34" charset="0"/>
              <a:buChar char="•"/>
            </a:pPr>
            <a:r>
              <a:rPr lang="en-IN" sz="2400" dirty="0"/>
              <a:t>Malware Threat</a:t>
            </a:r>
          </a:p>
          <a:p>
            <a:pPr marL="342900" indent="-342900">
              <a:buFont typeface="Arial" panose="020B0604020202020204" pitchFamily="34" charset="0"/>
              <a:buChar char="•"/>
            </a:pPr>
            <a:r>
              <a:rPr lang="en-IN" sz="2400" dirty="0"/>
              <a:t>Legal Issues</a:t>
            </a:r>
          </a:p>
          <a:p>
            <a:pPr marL="342900" indent="-342900">
              <a:buFont typeface="Arial" panose="020B0604020202020204" pitchFamily="34" charset="0"/>
              <a:buChar char="•"/>
            </a:pPr>
            <a:r>
              <a:rPr lang="en-IN" sz="2400" dirty="0"/>
              <a:t>False Sense of Security</a:t>
            </a:r>
          </a:p>
          <a:p>
            <a:pPr marL="342900" indent="-342900">
              <a:buFont typeface="Arial" panose="020B0604020202020204" pitchFamily="34" charset="0"/>
              <a:buChar char="•"/>
            </a:pPr>
            <a:r>
              <a:rPr lang="en-IN" sz="2400" dirty="0"/>
              <a:t>Detection and Removal Challenges</a:t>
            </a:r>
          </a:p>
        </p:txBody>
      </p:sp>
      <p:sp>
        <p:nvSpPr>
          <p:cNvPr id="8" name="Title 1">
            <a:extLst>
              <a:ext uri="{FF2B5EF4-FFF2-40B4-BE49-F238E27FC236}">
                <a16:creationId xmlns:a16="http://schemas.microsoft.com/office/drawing/2014/main" id="{F565F3A1-439E-DC19-3236-B4CDFB00F5DA}"/>
              </a:ext>
            </a:extLst>
          </p:cNvPr>
          <p:cNvSpPr txBox="1">
            <a:spLocks/>
          </p:cNvSpPr>
          <p:nvPr/>
        </p:nvSpPr>
        <p:spPr>
          <a:xfrm>
            <a:off x="755332" y="3639796"/>
            <a:ext cx="2670519" cy="11695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800" u="sng" kern="0" dirty="0">
                <a:latin typeface="+mn-lt"/>
              </a:rPr>
              <a:t>ALGORITHMS</a:t>
            </a:r>
          </a:p>
          <a:p>
            <a:pPr marL="457200" indent="-457200">
              <a:buFont typeface="Courier New" panose="02070309020205020404" pitchFamily="49" charset="0"/>
              <a:buChar char="o"/>
            </a:pPr>
            <a:endParaRPr lang="en-US" sz="2800" u="sng" kern="0" dirty="0">
              <a:latin typeface="+mn-lt"/>
            </a:endParaRPr>
          </a:p>
          <a:p>
            <a:endParaRPr lang="en-IN" sz="2000" u="sng" kern="0" dirty="0">
              <a:latin typeface="+mn-lt"/>
            </a:endParaRPr>
          </a:p>
        </p:txBody>
      </p:sp>
      <p:sp>
        <p:nvSpPr>
          <p:cNvPr id="14" name="Rectangle 9">
            <a:extLst>
              <a:ext uri="{FF2B5EF4-FFF2-40B4-BE49-F238E27FC236}">
                <a16:creationId xmlns:a16="http://schemas.microsoft.com/office/drawing/2014/main" id="{012B8B72-C0AC-5C3D-5F5E-57C614E16A86}"/>
              </a:ext>
            </a:extLst>
          </p:cNvPr>
          <p:cNvSpPr>
            <a:spLocks noChangeArrowheads="1"/>
          </p:cNvSpPr>
          <p:nvPr/>
        </p:nvSpPr>
        <p:spPr bwMode="auto">
          <a:xfrm>
            <a:off x="983432" y="3839852"/>
            <a:ext cx="31506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Form Grabbing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Memory Injection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Keyboard Hooks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API Hooking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Network-based Keylogging </a:t>
            </a:r>
          </a:p>
        </p:txBody>
      </p:sp>
    </p:spTree>
    <p:extLst>
      <p:ext uri="{BB962C8B-B14F-4D97-AF65-F5344CB8AC3E}">
        <p14:creationId xmlns:p14="http://schemas.microsoft.com/office/powerpoint/2010/main" val="183916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pic>
        <p:nvPicPr>
          <p:cNvPr id="25" name="object 6">
            <a:extLst>
              <a:ext uri="{FF2B5EF4-FFF2-40B4-BE49-F238E27FC236}">
                <a16:creationId xmlns:a16="http://schemas.microsoft.com/office/drawing/2014/main" id="{C128AC2A-D8F7-39D4-CEF7-64EE96513A03}"/>
              </a:ext>
            </a:extLst>
          </p:cNvPr>
          <p:cNvPicPr/>
          <p:nvPr/>
        </p:nvPicPr>
        <p:blipFill>
          <a:blip r:embed="rId2" cstate="print"/>
          <a:stretch>
            <a:fillRect/>
          </a:stretch>
        </p:blipFill>
        <p:spPr>
          <a:xfrm>
            <a:off x="1397150" y="6461125"/>
            <a:ext cx="76200" cy="177800"/>
          </a:xfrm>
          <a:prstGeom prst="rect">
            <a:avLst/>
          </a:prstGeom>
        </p:spPr>
      </p:pic>
      <p:sp>
        <p:nvSpPr>
          <p:cNvPr id="26" name="object 7">
            <a:extLst>
              <a:ext uri="{FF2B5EF4-FFF2-40B4-BE49-F238E27FC236}">
                <a16:creationId xmlns:a16="http://schemas.microsoft.com/office/drawing/2014/main" id="{2F8B1E34-D33C-2FC4-4625-17DFE7FD7D78}"/>
              </a:ext>
            </a:extLst>
          </p:cNvPr>
          <p:cNvSpPr txBox="1">
            <a:spLocks noGrp="1"/>
          </p:cNvSpPr>
          <p:nvPr/>
        </p:nvSpPr>
        <p:spPr>
          <a:xfrm>
            <a:off x="610817" y="200236"/>
            <a:ext cx="2437130" cy="444352"/>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lnSpc>
                <a:spcPct val="100000"/>
              </a:lnSpc>
              <a:spcBef>
                <a:spcPts val="105"/>
              </a:spcBef>
            </a:pPr>
            <a:r>
              <a:rPr sz="2800" u="sng" dirty="0">
                <a:latin typeface="+mn-lt"/>
              </a:rPr>
              <a:t>R</a:t>
            </a:r>
            <a:r>
              <a:rPr sz="2800" u="sng" spc="-40" dirty="0">
                <a:latin typeface="+mn-lt"/>
              </a:rPr>
              <a:t>E</a:t>
            </a:r>
            <a:r>
              <a:rPr sz="2800" u="sng" spc="15" dirty="0">
                <a:latin typeface="+mn-lt"/>
              </a:rPr>
              <a:t>S</a:t>
            </a:r>
            <a:r>
              <a:rPr sz="2800" u="sng" spc="-30" dirty="0">
                <a:latin typeface="+mn-lt"/>
              </a:rPr>
              <a:t>U</a:t>
            </a:r>
            <a:r>
              <a:rPr sz="2800" u="sng" spc="-405" dirty="0">
                <a:latin typeface="+mn-lt"/>
              </a:rPr>
              <a:t>L</a:t>
            </a:r>
            <a:r>
              <a:rPr lang="en-IN" sz="2800" u="sng" spc="-405" dirty="0">
                <a:latin typeface="+mn-lt"/>
              </a:rPr>
              <a:t> </a:t>
            </a:r>
            <a:r>
              <a:rPr sz="2800" u="sng" dirty="0">
                <a:latin typeface="+mn-lt"/>
              </a:rPr>
              <a:t>TS</a:t>
            </a:r>
          </a:p>
        </p:txBody>
      </p:sp>
      <p:sp>
        <p:nvSpPr>
          <p:cNvPr id="27" name="object 9">
            <a:extLst>
              <a:ext uri="{FF2B5EF4-FFF2-40B4-BE49-F238E27FC236}">
                <a16:creationId xmlns:a16="http://schemas.microsoft.com/office/drawing/2014/main" id="{2548E3A9-791D-D459-1D66-BAE70F9D0042}"/>
              </a:ext>
            </a:extLst>
          </p:cNvPr>
          <p:cNvSpPr txBox="1"/>
          <p:nvPr/>
        </p:nvSpPr>
        <p:spPr>
          <a:xfrm>
            <a:off x="11007493" y="6466987"/>
            <a:ext cx="228600" cy="191770"/>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pic>
        <p:nvPicPr>
          <p:cNvPr id="28" name="Picture 27">
            <a:extLst>
              <a:ext uri="{FF2B5EF4-FFF2-40B4-BE49-F238E27FC236}">
                <a16:creationId xmlns:a16="http://schemas.microsoft.com/office/drawing/2014/main" id="{AFADE4AD-CB78-CE03-1E54-5BBA9413A265}"/>
              </a:ext>
            </a:extLst>
          </p:cNvPr>
          <p:cNvPicPr>
            <a:picLocks noChangeAspect="1"/>
          </p:cNvPicPr>
          <p:nvPr/>
        </p:nvPicPr>
        <p:blipFill>
          <a:blip r:embed="rId3"/>
          <a:stretch>
            <a:fillRect/>
          </a:stretch>
        </p:blipFill>
        <p:spPr>
          <a:xfrm>
            <a:off x="695400" y="761048"/>
            <a:ext cx="4488854" cy="2639921"/>
          </a:xfrm>
          <a:prstGeom prst="rect">
            <a:avLst/>
          </a:prstGeom>
        </p:spPr>
      </p:pic>
      <p:pic>
        <p:nvPicPr>
          <p:cNvPr id="29" name="Picture 28">
            <a:extLst>
              <a:ext uri="{FF2B5EF4-FFF2-40B4-BE49-F238E27FC236}">
                <a16:creationId xmlns:a16="http://schemas.microsoft.com/office/drawing/2014/main" id="{46C1805F-4382-E9E3-95A1-2EAD97F29709}"/>
              </a:ext>
            </a:extLst>
          </p:cNvPr>
          <p:cNvPicPr>
            <a:picLocks noChangeAspect="1"/>
          </p:cNvPicPr>
          <p:nvPr/>
        </p:nvPicPr>
        <p:blipFill>
          <a:blip r:embed="rId4"/>
          <a:stretch>
            <a:fillRect/>
          </a:stretch>
        </p:blipFill>
        <p:spPr>
          <a:xfrm>
            <a:off x="5807968" y="789079"/>
            <a:ext cx="4633959" cy="2639921"/>
          </a:xfrm>
          <a:prstGeom prst="rect">
            <a:avLst/>
          </a:prstGeom>
        </p:spPr>
      </p:pic>
      <p:sp>
        <p:nvSpPr>
          <p:cNvPr id="36" name="TextBox 35">
            <a:extLst>
              <a:ext uri="{FF2B5EF4-FFF2-40B4-BE49-F238E27FC236}">
                <a16:creationId xmlns:a16="http://schemas.microsoft.com/office/drawing/2014/main" id="{3D7CA96E-2809-9AA9-D0CA-54FD6C47B3FA}"/>
              </a:ext>
            </a:extLst>
          </p:cNvPr>
          <p:cNvSpPr txBox="1"/>
          <p:nvPr/>
        </p:nvSpPr>
        <p:spPr>
          <a:xfrm>
            <a:off x="1068163" y="5666065"/>
            <a:ext cx="7056784" cy="4308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rPr>
              <a:t>Screenshots of the GUI: Display the user interface, including the start and stop buttons, and the status label.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rPr>
              <a:t>Sample Logs: Show examples of the key_log.txt and </a:t>
            </a:r>
            <a:r>
              <a:rPr kumimoji="0" lang="en-US" altLang="en-US" sz="1100" i="0" u="none" strike="noStrike" cap="none" normalizeH="0" baseline="0" dirty="0" err="1">
                <a:ln>
                  <a:noFill/>
                </a:ln>
                <a:solidFill>
                  <a:schemeClr val="tx1"/>
                </a:solidFill>
                <a:effectLst/>
              </a:rPr>
              <a:t>key_log.json</a:t>
            </a:r>
            <a:r>
              <a:rPr kumimoji="0" lang="en-US" altLang="en-US" sz="1100" i="0" u="none" strike="noStrike" cap="none" normalizeH="0" baseline="0" dirty="0">
                <a:ln>
                  <a:noFill/>
                </a:ln>
                <a:solidFill>
                  <a:schemeClr val="tx1"/>
                </a:solidFill>
                <a:effectLst/>
              </a:rPr>
              <a:t> files to illustrate how the keystrokes are recorded. </a:t>
            </a:r>
          </a:p>
        </p:txBody>
      </p:sp>
      <p:pic>
        <p:nvPicPr>
          <p:cNvPr id="3" name="Picture 2">
            <a:extLst>
              <a:ext uri="{FF2B5EF4-FFF2-40B4-BE49-F238E27FC236}">
                <a16:creationId xmlns:a16="http://schemas.microsoft.com/office/drawing/2014/main" id="{608C9127-3AF7-29F9-57A7-B51EF66CE4CE}"/>
              </a:ext>
            </a:extLst>
          </p:cNvPr>
          <p:cNvPicPr>
            <a:picLocks noChangeAspect="1"/>
          </p:cNvPicPr>
          <p:nvPr/>
        </p:nvPicPr>
        <p:blipFill>
          <a:blip r:embed="rId5"/>
          <a:stretch>
            <a:fillRect/>
          </a:stretch>
        </p:blipFill>
        <p:spPr>
          <a:xfrm>
            <a:off x="839416" y="3765142"/>
            <a:ext cx="3600400" cy="1392049"/>
          </a:xfrm>
          <a:prstGeom prst="rect">
            <a:avLst/>
          </a:prstGeom>
        </p:spPr>
      </p:pic>
      <p:pic>
        <p:nvPicPr>
          <p:cNvPr id="5" name="Picture 4">
            <a:extLst>
              <a:ext uri="{FF2B5EF4-FFF2-40B4-BE49-F238E27FC236}">
                <a16:creationId xmlns:a16="http://schemas.microsoft.com/office/drawing/2014/main" id="{6B88538F-2A83-1115-BC0A-D5ED1197D076}"/>
              </a:ext>
            </a:extLst>
          </p:cNvPr>
          <p:cNvPicPr>
            <a:picLocks noChangeAspect="1"/>
          </p:cNvPicPr>
          <p:nvPr/>
        </p:nvPicPr>
        <p:blipFill>
          <a:blip r:embed="rId6"/>
          <a:stretch>
            <a:fillRect/>
          </a:stretch>
        </p:blipFill>
        <p:spPr>
          <a:xfrm>
            <a:off x="6312024" y="3765142"/>
            <a:ext cx="3443656" cy="18166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67E271-2A06-122C-C917-487E9E99D88B}"/>
              </a:ext>
            </a:extLst>
          </p:cNvPr>
          <p:cNvSpPr>
            <a:spLocks noGrp="1"/>
          </p:cNvSpPr>
          <p:nvPr>
            <p:ph type="body" idx="1"/>
          </p:nvPr>
        </p:nvSpPr>
        <p:spPr>
          <a:xfrm>
            <a:off x="551384" y="1628800"/>
            <a:ext cx="9158808" cy="2769989"/>
          </a:xfrm>
        </p:spPr>
        <p:txBody>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  Successfully implemented a keylogger that captures keystrokes and records them into both text and JSON files.</a:t>
            </a:r>
            <a:endParaRPr lang="en-US" sz="2000" dirty="0"/>
          </a:p>
          <a:p>
            <a:pPr marL="457200" indent="-457200">
              <a:buFont typeface="Arial" panose="020B0604020202020204" pitchFamily="34" charset="0"/>
              <a:buChar char="•"/>
            </a:pPr>
            <a:r>
              <a:rPr lang="en-US" sz="2000" dirty="0"/>
              <a:t>The keylogger project demonstrated the capability to effectively capture and log keystrokes in real-time.</a:t>
            </a:r>
          </a:p>
          <a:p>
            <a:pPr marL="457200" indent="-457200">
              <a:buFont typeface="Arial" panose="020B0604020202020204" pitchFamily="34" charset="0"/>
              <a:buChar char="•"/>
            </a:pPr>
            <a:r>
              <a:rPr lang="en-US" sz="2000" dirty="0"/>
              <a:t>The GUI provided a user-friendly way to control the keylogger, making it accessible and easy to use.</a:t>
            </a:r>
          </a:p>
          <a:p>
            <a:pPr marL="457200" indent="-457200">
              <a:buFont typeface="Arial" panose="020B0604020202020204" pitchFamily="34" charset="0"/>
              <a:buChar char="•"/>
            </a:pPr>
            <a:r>
              <a:rPr lang="en-US" sz="2000" dirty="0"/>
              <a:t>Emphasized the ethical use of keyloggers and the importance of implementing security measures to protect against malicious use.</a:t>
            </a:r>
            <a:endParaRPr lang="en-IN" sz="2000" dirty="0"/>
          </a:p>
          <a:p>
            <a:endParaRPr lang="en-IN" sz="2000" dirty="0"/>
          </a:p>
        </p:txBody>
      </p:sp>
    </p:spTree>
    <p:extLst>
      <p:ext uri="{BB962C8B-B14F-4D97-AF65-F5344CB8AC3E}">
        <p14:creationId xmlns:p14="http://schemas.microsoft.com/office/powerpoint/2010/main" val="229827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ECA04-744A-3959-03C9-6BBF93561F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27648" y="1196752"/>
            <a:ext cx="5688632" cy="4464496"/>
          </a:xfrm>
          <a:prstGeom prst="rect">
            <a:avLst/>
          </a:prstGeom>
        </p:spPr>
      </p:pic>
    </p:spTree>
    <p:extLst>
      <p:ext uri="{BB962C8B-B14F-4D97-AF65-F5344CB8AC3E}">
        <p14:creationId xmlns:p14="http://schemas.microsoft.com/office/powerpoint/2010/main" val="28775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945"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9606"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ctrTitle"/>
          </p:nvPr>
        </p:nvSpPr>
        <p:spPr>
          <a:xfrm>
            <a:off x="588778" y="421958"/>
            <a:ext cx="5800851" cy="693780"/>
          </a:xfrm>
          <a:prstGeom prst="rect">
            <a:avLst/>
          </a:prstGeom>
        </p:spPr>
        <p:txBody>
          <a:bodyPr vert="horz" wrap="square" lIns="0" tIns="16510" rIns="0" bIns="0" rtlCol="0">
            <a:spAutoFit/>
          </a:bodyPr>
          <a:lstStyle/>
          <a:p>
            <a:pPr marL="12700">
              <a:lnSpc>
                <a:spcPct val="100000"/>
              </a:lnSpc>
              <a:spcBef>
                <a:spcPts val="130"/>
              </a:spcBef>
            </a:pPr>
            <a:r>
              <a:rPr lang="en-US" sz="4400" dirty="0">
                <a:latin typeface="+mj-lt"/>
              </a:rPr>
              <a:t>Problem Statement:</a:t>
            </a:r>
            <a:endParaRPr sz="4400" dirty="0">
              <a:latin typeface="+mj-lt"/>
            </a:endParaRPr>
          </a:p>
        </p:txBody>
      </p:sp>
      <p:sp>
        <p:nvSpPr>
          <p:cNvPr id="23" name="Subtitle 22"/>
          <p:cNvSpPr>
            <a:spLocks noGrp="1"/>
          </p:cNvSpPr>
          <p:nvPr>
            <p:ph type="subTitle" idx="4"/>
          </p:nvPr>
        </p:nvSpPr>
        <p:spPr>
          <a:xfrm>
            <a:off x="1306054" y="1557026"/>
            <a:ext cx="8146519" cy="4801314"/>
          </a:xfrm>
        </p:spPr>
        <p:txBody>
          <a:bodyPr/>
          <a:lstStyle/>
          <a:p>
            <a:pPr algn="just"/>
            <a:r>
              <a:rPr lang="en-US" sz="2400" dirty="0"/>
              <a:t>Keyloggers, malicious software that surreptitiously records every keystroke, pose a critical threat to our digital security. By capturing sensitive information like passwords and credit card numbers, they open the door to financial fraud and identity theft. This infiltration not only exposes our personal data but also breaches the privacy of our online activities, including messages and browsing history. Furthermore, keyloggers endanger businesses by potentially stealing access credentials to corporate networks, jeopardizing sensitive data, and causing financial losses. The difficulty in detecting these stealthy programs and the continuous evolution of new strains by malicious actors necessitates the development of robust solutions to safeguard our data and privacy.</a:t>
            </a:r>
            <a:endParaRPr lang="en-US" sz="2400" dirty="0">
              <a:latin typeface="Arial" pitchFamily="34" charset="0"/>
              <a:cs typeface="Arial"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Arial"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03771" y="2588653"/>
            <a:ext cx="4167174" cy="4062418"/>
            <a:chOff x="0" y="2643182"/>
            <a:chExt cx="4171950" cy="406241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0" y="2643182"/>
              <a:ext cx="1547781" cy="3009898"/>
            </a:xfrm>
            <a:prstGeom prst="rect">
              <a:avLst/>
            </a:prstGeom>
          </p:spPr>
        </p:pic>
      </p:grpSp>
      <p:sp>
        <p:nvSpPr>
          <p:cNvPr id="21" name="object 21"/>
          <p:cNvSpPr txBox="1">
            <a:spLocks noGrp="1"/>
          </p:cNvSpPr>
          <p:nvPr>
            <p:ph type="title"/>
          </p:nvPr>
        </p:nvSpPr>
        <p:spPr>
          <a:xfrm>
            <a:off x="1639252" y="350671"/>
            <a:ext cx="10681335" cy="752129"/>
          </a:xfrm>
          <a:prstGeom prst="rect">
            <a:avLst/>
          </a:prstGeom>
        </p:spPr>
        <p:txBody>
          <a:bodyPr vert="horz" wrap="square" lIns="0" tIns="13335" rIns="0" bIns="0" rtlCol="0">
            <a:spAutoFit/>
          </a:bodyPr>
          <a:lstStyle/>
          <a:p>
            <a:pPr marL="12700">
              <a:lnSpc>
                <a:spcPct val="100000"/>
              </a:lnSpc>
              <a:spcBef>
                <a:spcPts val="105"/>
              </a:spcBef>
            </a:pPr>
            <a:r>
              <a:rPr lang="en-US" spc="25" dirty="0">
                <a:latin typeface="+mn-lt"/>
              </a:rPr>
              <a:t>Table of Contents</a:t>
            </a:r>
            <a:endParaRPr dirty="0">
              <a:latin typeface="+mn-lt"/>
            </a:endParaRPr>
          </a:p>
        </p:txBody>
      </p:sp>
      <p:sp>
        <p:nvSpPr>
          <p:cNvPr id="23" name="Text Placeholder 22"/>
          <p:cNvSpPr>
            <a:spLocks noGrp="1"/>
          </p:cNvSpPr>
          <p:nvPr>
            <p:ph type="body" idx="1"/>
          </p:nvPr>
        </p:nvSpPr>
        <p:spPr>
          <a:xfrm>
            <a:off x="2737662" y="1355905"/>
            <a:ext cx="7589533" cy="4431983"/>
          </a:xfrm>
        </p:spPr>
        <p:txBody>
          <a:bodyPr/>
          <a:lstStyle/>
          <a:p>
            <a:pPr>
              <a:buFont typeface="Arial" pitchFamily="34" charset="0"/>
              <a:buChar char="•"/>
            </a:pPr>
            <a:r>
              <a:rPr lang="en-GB" sz="2400" dirty="0"/>
              <a:t>Introduction to Keyloggers</a:t>
            </a:r>
          </a:p>
          <a:p>
            <a:pPr>
              <a:buFont typeface="Arial" pitchFamily="34" charset="0"/>
              <a:buChar char="•"/>
            </a:pPr>
            <a:r>
              <a:rPr lang="en-GB" sz="2400" dirty="0"/>
              <a:t>How keyloggers work</a:t>
            </a:r>
            <a:endParaRPr lang="en-US" sz="2400" dirty="0"/>
          </a:p>
          <a:p>
            <a:pPr>
              <a:buFont typeface="Arial" pitchFamily="34" charset="0"/>
              <a:buChar char="•"/>
            </a:pPr>
            <a:r>
              <a:rPr lang="en-GB" sz="2400" dirty="0"/>
              <a:t>Methods of Keylogger</a:t>
            </a:r>
            <a:r>
              <a:rPr lang="en-US" sz="2400" dirty="0"/>
              <a:t> </a:t>
            </a:r>
            <a:r>
              <a:rPr lang="en-GB" sz="2400" dirty="0"/>
              <a:t>Distribution</a:t>
            </a:r>
            <a:endParaRPr lang="en-US" sz="2400" dirty="0"/>
          </a:p>
          <a:p>
            <a:pPr>
              <a:buFont typeface="Arial" pitchFamily="34" charset="0"/>
              <a:buChar char="•"/>
            </a:pPr>
            <a:r>
              <a:rPr lang="en-GB" sz="2400" dirty="0"/>
              <a:t>Detection and Prevention</a:t>
            </a:r>
          </a:p>
          <a:p>
            <a:pPr>
              <a:buFont typeface="Arial" pitchFamily="34" charset="0"/>
              <a:buChar char="•"/>
            </a:pPr>
            <a:r>
              <a:rPr lang="en-US" sz="2400" dirty="0">
                <a:cs typeface="Arial" pitchFamily="34" charset="0"/>
              </a:rPr>
              <a:t>Your solution and its value proposition</a:t>
            </a:r>
          </a:p>
          <a:p>
            <a:pPr>
              <a:buFont typeface="Arial" pitchFamily="34" charset="0"/>
              <a:buChar char="•"/>
            </a:pPr>
            <a:r>
              <a:rPr lang="en-US" sz="2400" dirty="0">
                <a:cs typeface="Arial" pitchFamily="34" charset="0"/>
              </a:rPr>
              <a:t>Security</a:t>
            </a:r>
          </a:p>
          <a:p>
            <a:pPr>
              <a:buFont typeface="Arial" pitchFamily="34" charset="0"/>
              <a:buChar char="•"/>
            </a:pPr>
            <a:r>
              <a:rPr lang="en-US" sz="2400" dirty="0">
                <a:cs typeface="Arial" pitchFamily="34" charset="0"/>
              </a:rPr>
              <a:t>Modelling</a:t>
            </a:r>
          </a:p>
          <a:p>
            <a:pPr>
              <a:buFont typeface="Arial" pitchFamily="34" charset="0"/>
              <a:buChar char="•"/>
            </a:pPr>
            <a:r>
              <a:rPr lang="en-US" sz="2400" dirty="0">
                <a:cs typeface="Arial" pitchFamily="34" charset="0"/>
              </a:rPr>
              <a:t>Advantages, Disadvantages and Algorithm</a:t>
            </a:r>
          </a:p>
          <a:p>
            <a:pPr>
              <a:buFont typeface="Arial" pitchFamily="34" charset="0"/>
              <a:buChar char="•"/>
            </a:pPr>
            <a:r>
              <a:rPr lang="en-US" sz="2400" dirty="0">
                <a:cs typeface="Arial" pitchFamily="34" charset="0"/>
              </a:rPr>
              <a:t>Results</a:t>
            </a:r>
          </a:p>
          <a:p>
            <a:pPr>
              <a:buFont typeface="Arial" pitchFamily="34" charset="0"/>
              <a:buChar char="•"/>
            </a:pPr>
            <a:endParaRPr lang="en-US" sz="2400" dirty="0">
              <a:cs typeface="Arial" pitchFamily="34" charset="0"/>
            </a:endParaRPr>
          </a:p>
          <a:p>
            <a:pPr lvl="4">
              <a:buFont typeface="Arial" pitchFamily="34" charset="0"/>
              <a:buChar char="•"/>
            </a:pPr>
            <a:endParaRPr lang="en-US" sz="2400" dirty="0">
              <a:cs typeface="Arial" pitchFamily="34" charset="0"/>
            </a:endParaRPr>
          </a:p>
          <a:p>
            <a:pPr>
              <a:buFont typeface="Arial" pitchFamily="34" charset="0"/>
              <a:buChar char="•"/>
            </a:pPr>
            <a:endParaRPr lang="en-US" sz="2400" dirty="0">
              <a:cs typeface="Arial"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2083" y="314022"/>
            <a:ext cx="1068133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800" u="sng" dirty="0">
                <a:latin typeface="+mj-lt"/>
              </a:rPr>
              <a:t>INTRODUCTION TO KEYLOGGER :</a:t>
            </a:r>
            <a:endParaRPr sz="2800" u="sng" dirty="0">
              <a:latin typeface="+mj-lt"/>
            </a:endParaRPr>
          </a:p>
        </p:txBody>
      </p:sp>
      <p:sp>
        <p:nvSpPr>
          <p:cNvPr id="11" name="Text Placeholder 10"/>
          <p:cNvSpPr>
            <a:spLocks noGrp="1"/>
          </p:cNvSpPr>
          <p:nvPr>
            <p:ph type="body" idx="1"/>
          </p:nvPr>
        </p:nvSpPr>
        <p:spPr>
          <a:xfrm>
            <a:off x="551384" y="1340768"/>
            <a:ext cx="9085001" cy="3939540"/>
          </a:xfrm>
        </p:spPr>
        <p:txBody>
          <a:bodyPr/>
          <a:lstStyle/>
          <a:p>
            <a:pPr algn="just"/>
            <a:r>
              <a:rPr lang="en-GB" sz="2400" b="1" dirty="0" err="1"/>
              <a:t>Keyloggers</a:t>
            </a:r>
            <a:r>
              <a:rPr lang="en-US" sz="2400" b="1" dirty="0"/>
              <a:t> -</a:t>
            </a:r>
            <a:r>
              <a:rPr lang="en-US" sz="2000" b="1" dirty="0"/>
              <a:t> </a:t>
            </a:r>
            <a:r>
              <a:rPr lang="en-US" sz="2000" dirty="0"/>
              <a:t>Keyloggers, like digital eavesdroppers, silently steal your keystrokes. These malicious programs capture sensitive data like passwords and credit card numbers, putting you at risk of financial fraud and identity theft. Be vigilant, as these silent thieves threaten your online security. </a:t>
            </a:r>
          </a:p>
          <a:p>
            <a:pPr algn="just"/>
            <a:r>
              <a:rPr lang="en-US" sz="2400" b="1" dirty="0">
                <a:cs typeface="Arial" pitchFamily="34" charset="0"/>
              </a:rPr>
              <a:t>Security -</a:t>
            </a:r>
            <a:r>
              <a:rPr lang="en-US" sz="2000" dirty="0"/>
              <a:t> Security is like a shield. It protects us from harm, whether it's physical danger, financial loss, or unwanted access to our information. We achieve security through various safeguards, like alarms for our homes or passwords for our data. Essentially, it's the feeling of safety and the actions we take to create it. </a:t>
            </a:r>
          </a:p>
          <a:p>
            <a:pPr algn="just"/>
            <a:r>
              <a:rPr lang="en-IN" sz="2000" b="1" u="sng" dirty="0">
                <a:cs typeface="Arial" pitchFamily="34" charset="0"/>
              </a:rPr>
              <a:t> </a:t>
            </a:r>
            <a:endParaRPr lang="en-US" sz="2000" dirty="0"/>
          </a:p>
          <a:p>
            <a:pPr algn="just"/>
            <a:endParaRPr lang="en-US" sz="2400" b="1" i="1" u="sng" dirty="0">
              <a:latin typeface="+mj-lt"/>
              <a:cs typeface="Arial" pitchFamily="34" charset="0"/>
            </a:endParaRPr>
          </a:p>
          <a:p>
            <a:pPr algn="just"/>
            <a:endParaRPr lang="en-US" sz="2000" b="1" i="1" u="sng" dirty="0">
              <a:cs typeface="Arial" pitchFamily="34" charset="0"/>
            </a:endParaRPr>
          </a:p>
          <a:p>
            <a:pPr algn="just"/>
            <a:endParaRPr lang="en-US" sz="2400" b="1" i="1" dirty="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144D22-3238-B030-9C67-BA8A0F6D19B3}"/>
              </a:ext>
            </a:extLst>
          </p:cNvPr>
          <p:cNvSpPr>
            <a:spLocks noGrp="1"/>
          </p:cNvSpPr>
          <p:nvPr>
            <p:ph type="body" idx="1"/>
          </p:nvPr>
        </p:nvSpPr>
        <p:spPr>
          <a:xfrm>
            <a:off x="609600" y="764704"/>
            <a:ext cx="8294712" cy="4339650"/>
          </a:xfrm>
        </p:spPr>
        <p:txBody>
          <a:bodyPr/>
          <a:lstStyle/>
          <a:p>
            <a:pPr algn="just"/>
            <a:r>
              <a:rPr lang="en-US" sz="2400" b="1" u="sng" dirty="0">
                <a:cs typeface="Arial" pitchFamily="34" charset="0"/>
              </a:rPr>
              <a:t>Types</a:t>
            </a:r>
            <a:r>
              <a:rPr lang="en-US" sz="1800" b="1" u="sng" dirty="0">
                <a:cs typeface="Arial" pitchFamily="34" charset="0"/>
              </a:rPr>
              <a:t> :</a:t>
            </a:r>
          </a:p>
          <a:p>
            <a:pPr algn="just"/>
            <a:endParaRPr lang="en-US" sz="1800" b="1" u="sng" dirty="0">
              <a:cs typeface="Arial" pitchFamily="34" charset="0"/>
            </a:endParaRPr>
          </a:p>
          <a:p>
            <a:pPr algn="just"/>
            <a:r>
              <a:rPr lang="en-IN" sz="2000" b="1" dirty="0"/>
              <a:t>Software Keyloggers</a:t>
            </a:r>
            <a:r>
              <a:rPr lang="en-IN" sz="1800" dirty="0"/>
              <a:t>:</a:t>
            </a:r>
          </a:p>
          <a:p>
            <a:pPr algn="just"/>
            <a:endParaRPr lang="en-IN" sz="1800" dirty="0"/>
          </a:p>
          <a:p>
            <a:pPr algn="just"/>
            <a:r>
              <a:rPr lang="en-US" sz="1800" dirty="0"/>
              <a:t>These are programs that are installed on your computer. They can be more difficult to detect than hardware keyloggers, but they are also more common. There are several different types of software keyloggers, including Kernel Mode, User Mode,</a:t>
            </a:r>
          </a:p>
          <a:p>
            <a:pPr algn="just"/>
            <a:r>
              <a:rPr lang="en-US" sz="1800" dirty="0"/>
              <a:t>Web Based </a:t>
            </a:r>
            <a:r>
              <a:rPr lang="en-US" sz="1800" dirty="0" err="1"/>
              <a:t>KeyLoggers</a:t>
            </a:r>
            <a:endParaRPr lang="en-US" sz="1800" dirty="0"/>
          </a:p>
          <a:p>
            <a:pPr algn="just"/>
            <a:endParaRPr lang="en-US" sz="1800" dirty="0"/>
          </a:p>
          <a:p>
            <a:pPr algn="just"/>
            <a:r>
              <a:rPr lang="en-IN" sz="2000" b="1" dirty="0"/>
              <a:t>Hardware Keyloggers:</a:t>
            </a:r>
            <a:r>
              <a:rPr lang="en-IN" sz="2000" dirty="0"/>
              <a:t> </a:t>
            </a:r>
          </a:p>
          <a:p>
            <a:pPr algn="just"/>
            <a:endParaRPr lang="en-IN" sz="2000" dirty="0"/>
          </a:p>
          <a:p>
            <a:pPr algn="just"/>
            <a:r>
              <a:rPr lang="en-US" sz="1800" dirty="0"/>
              <a:t>These are physical devices that are attached to your computer, usually between the keyboard and the computer itself. They can be difficult to detect because they are not software programs running on your computer.</a:t>
            </a:r>
          </a:p>
          <a:p>
            <a:endParaRPr lang="en-IN" dirty="0"/>
          </a:p>
        </p:txBody>
      </p:sp>
    </p:spTree>
    <p:extLst>
      <p:ext uri="{BB962C8B-B14F-4D97-AF65-F5344CB8AC3E}">
        <p14:creationId xmlns:p14="http://schemas.microsoft.com/office/powerpoint/2010/main" val="159135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5E8-966A-22CB-5356-E612A2E29F24}"/>
              </a:ext>
            </a:extLst>
          </p:cNvPr>
          <p:cNvSpPr>
            <a:spLocks noGrp="1"/>
          </p:cNvSpPr>
          <p:nvPr>
            <p:ph type="title"/>
          </p:nvPr>
        </p:nvSpPr>
        <p:spPr>
          <a:xfrm>
            <a:off x="623392" y="404664"/>
            <a:ext cx="10681335" cy="492443"/>
          </a:xfrm>
        </p:spPr>
        <p:txBody>
          <a:bodyPr/>
          <a:lstStyle/>
          <a:p>
            <a:r>
              <a:rPr lang="en-US" sz="3200" u="sng" dirty="0">
                <a:latin typeface="+mj-lt"/>
              </a:rPr>
              <a:t>HOW KEYLOGGERS WORK?</a:t>
            </a:r>
            <a:endParaRPr lang="en-IN" sz="3200" u="sng" dirty="0">
              <a:latin typeface="+mj-lt"/>
            </a:endParaRPr>
          </a:p>
        </p:txBody>
      </p:sp>
      <p:sp>
        <p:nvSpPr>
          <p:cNvPr id="3" name="Text Placeholder 2">
            <a:extLst>
              <a:ext uri="{FF2B5EF4-FFF2-40B4-BE49-F238E27FC236}">
                <a16:creationId xmlns:a16="http://schemas.microsoft.com/office/drawing/2014/main" id="{11C9ED7F-8D2C-0F3C-21F1-7FF96A292A99}"/>
              </a:ext>
            </a:extLst>
          </p:cNvPr>
          <p:cNvSpPr>
            <a:spLocks noGrp="1"/>
          </p:cNvSpPr>
          <p:nvPr>
            <p:ph type="body" idx="1"/>
          </p:nvPr>
        </p:nvSpPr>
        <p:spPr>
          <a:xfrm>
            <a:off x="1271464" y="1248069"/>
            <a:ext cx="5040560" cy="4616648"/>
          </a:xfrm>
        </p:spPr>
        <p:txBody>
          <a:bodyPr/>
          <a:lstStyle/>
          <a:p>
            <a:pPr algn="just"/>
            <a:r>
              <a:rPr lang="en-US" sz="2000" dirty="0"/>
              <a:t>Keyloggers function like stealthy spies in the digital realm. Hardware variants require physical access and sit between your keyboard and computer, intercepting keystrokes. Software keyloggers, disguised or delivered through malicious links, operate similarly. Once installed, they act as middlemen, capturing every keystroke you press before it reaches its intended program. This stolen data, including passwords, credit card information, and messages, is then stored on the device or transmitted to the attacker's remote location. This silent thievery puts your online security at great risk, as keyloggers can steal your most sensitive information without you ever noticing.</a:t>
            </a:r>
            <a:endParaRPr lang="en-IN" sz="2000" dirty="0"/>
          </a:p>
        </p:txBody>
      </p:sp>
      <p:cxnSp>
        <p:nvCxnSpPr>
          <p:cNvPr id="10" name="Straight Connector 9">
            <a:extLst>
              <a:ext uri="{FF2B5EF4-FFF2-40B4-BE49-F238E27FC236}">
                <a16:creationId xmlns:a16="http://schemas.microsoft.com/office/drawing/2014/main" id="{EC5FFE69-002F-9C90-E4A5-CDB02D900744}"/>
              </a:ext>
            </a:extLst>
          </p:cNvPr>
          <p:cNvCxnSpPr/>
          <p:nvPr/>
        </p:nvCxnSpPr>
        <p:spPr>
          <a:xfrm>
            <a:off x="9480376" y="3068960"/>
            <a:ext cx="0" cy="122413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C6EA8B4-ACA7-8D29-D38F-CB191B393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0" y="1232756"/>
            <a:ext cx="2993971" cy="3672408"/>
          </a:xfrm>
          <a:prstGeom prst="rect">
            <a:avLst/>
          </a:prstGeom>
        </p:spPr>
      </p:pic>
    </p:spTree>
    <p:extLst>
      <p:ext uri="{BB962C8B-B14F-4D97-AF65-F5344CB8AC3E}">
        <p14:creationId xmlns:p14="http://schemas.microsoft.com/office/powerpoint/2010/main" val="122478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48328" y="132508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79376" y="104973"/>
            <a:ext cx="10681335" cy="615553"/>
          </a:xfrm>
        </p:spPr>
        <p:txBody>
          <a:bodyPr/>
          <a:lstStyle/>
          <a:p>
            <a:r>
              <a:rPr lang="en-US" sz="4000" b="0" u="sng" dirty="0">
                <a:latin typeface="+mj-lt"/>
              </a:rPr>
              <a:t>METHODS OF KEYLOGGER DISTRIBUTION </a:t>
            </a:r>
            <a:r>
              <a:rPr lang="en-US" sz="4000" b="0" dirty="0">
                <a:latin typeface="+mj-lt"/>
              </a:rPr>
              <a:t>:</a:t>
            </a:r>
            <a:endParaRPr lang="en-US" sz="4000" b="0" u="sng" dirty="0">
              <a:latin typeface="+mj-lt"/>
            </a:endParaRPr>
          </a:p>
        </p:txBody>
      </p:sp>
      <p:sp>
        <p:nvSpPr>
          <p:cNvPr id="10" name="object 10"/>
          <p:cNvSpPr txBox="1">
            <a:spLocks noGrp="1"/>
          </p:cNvSpPr>
          <p:nvPr>
            <p:ph type="sldNum" sz="quarter" idx="7"/>
          </p:nvPr>
        </p:nvSpPr>
        <p:spPr/>
        <p:txBody>
          <a:bodyPr/>
          <a:lstStyle/>
          <a:p>
            <a:fld id="{81D60167-4931-47E6-BA6A-407CBD079E47}" type="slidenum">
              <a:rPr lang="en-US" smtClean="0"/>
              <a:pPr/>
              <a:t>7</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2">
            <a:extLst>
              <a:ext uri="{FF2B5EF4-FFF2-40B4-BE49-F238E27FC236}">
                <a16:creationId xmlns:a16="http://schemas.microsoft.com/office/drawing/2014/main" id="{53B4FEC0-F0A2-6C7F-5942-95F66706833F}"/>
              </a:ext>
            </a:extLst>
          </p:cNvPr>
          <p:cNvSpPr>
            <a:spLocks noChangeArrowheads="1"/>
          </p:cNvSpPr>
          <p:nvPr/>
        </p:nvSpPr>
        <p:spPr bwMode="auto">
          <a:xfrm>
            <a:off x="238597" y="1325081"/>
            <a:ext cx="950505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Phishing Emails:</a:t>
            </a:r>
            <a:r>
              <a:rPr kumimoji="0" lang="en-US" altLang="en-US" sz="2000" b="0" i="0" u="none" strike="noStrike" cap="none" normalizeH="0" baseline="0" dirty="0">
                <a:ln>
                  <a:noFill/>
                </a:ln>
                <a:solidFill>
                  <a:schemeClr val="tx1"/>
                </a:solidFill>
                <a:effectLst/>
              </a:rPr>
              <a:t> Deceptive emails disguised as legitimate sources (banks, social media platforms) trick you into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downloading infected attachments or clicking malicious links. These attachments or links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can harbor software keyloggers.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Malicious Downloads:</a:t>
            </a:r>
            <a:r>
              <a:rPr kumimoji="0" lang="en-US" altLang="en-US" sz="2000" b="0" i="0" u="none" strike="noStrike" cap="none" normalizeH="0" baseline="0" dirty="0">
                <a:ln>
                  <a:noFill/>
                </a:ln>
                <a:solidFill>
                  <a:schemeClr val="tx1"/>
                </a:solidFill>
                <a:effectLst/>
              </a:rPr>
              <a:t> Software disguised as free utilities, games, or even pirated content might be bundled with keyloggers.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Once downloaded and installed, the keylogger operates in the background.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Drive-by Downloads:</a:t>
            </a:r>
            <a:r>
              <a:rPr kumimoji="0" lang="en-US" altLang="en-US" sz="2000" b="0" i="0" u="none" strike="noStrike" cap="none" normalizeH="0" baseline="0" dirty="0">
                <a:ln>
                  <a:noFill/>
                </a:ln>
                <a:solidFill>
                  <a:schemeClr val="tx1"/>
                </a:solidFill>
                <a:effectLst/>
              </a:rPr>
              <a:t> By simply visiting a compromised website, malicious code can exploit vulnerabilities in your browser and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download a keylogger onto your device without your knowledge.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Social Engineering:</a:t>
            </a:r>
            <a:r>
              <a:rPr kumimoji="0" lang="en-US" altLang="en-US" sz="2000" b="0" i="0" u="none" strike="noStrike" cap="none" normalizeH="0" baseline="0" dirty="0">
                <a:ln>
                  <a:noFill/>
                </a:ln>
                <a:solidFill>
                  <a:schemeClr val="tx1"/>
                </a:solidFill>
                <a:effectLst/>
              </a:rPr>
              <a:t> Deception tactics like fake online surveys or social media quizzes can lure you into downloading a keylogger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disguised as a necessary component to participate.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Physical Access:</a:t>
            </a:r>
            <a:r>
              <a:rPr kumimoji="0" lang="en-US" altLang="en-US" sz="2000" b="0" i="0" u="none" strike="noStrike" cap="none" normalizeH="0" baseline="0" dirty="0">
                <a:ln>
                  <a:noFill/>
                </a:ln>
                <a:solidFill>
                  <a:schemeClr val="tx1"/>
                </a:solidFill>
                <a:effectLst/>
              </a:rPr>
              <a:t> In rare cases, physical access to your device can be exploited. A hardware keylogger, a tiny device attached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between your keyboard and computer, can be installed to steal your keystrokes directly.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0960" y="404664"/>
            <a:ext cx="10681335" cy="509114"/>
          </a:xfrm>
          <a:prstGeom prst="rect">
            <a:avLst/>
          </a:prstGeom>
        </p:spPr>
        <p:txBody>
          <a:bodyPr vert="horz" wrap="square" lIns="0" tIns="16510" rIns="0" bIns="0" rtlCol="0">
            <a:spAutoFit/>
          </a:bodyPr>
          <a:lstStyle/>
          <a:p>
            <a:pPr marL="12700">
              <a:lnSpc>
                <a:spcPct val="100000"/>
              </a:lnSpc>
              <a:spcBef>
                <a:spcPts val="130"/>
              </a:spcBef>
            </a:pPr>
            <a:r>
              <a:rPr lang="en-US" sz="3200" u="sng" dirty="0">
                <a:latin typeface="+mj-lt"/>
              </a:rPr>
              <a:t>DETECTION AND PREVENTION </a:t>
            </a:r>
            <a:r>
              <a:rPr lang="en-US" sz="3200" dirty="0">
                <a:latin typeface="+mj-lt"/>
              </a:rPr>
              <a:t>:</a:t>
            </a:r>
            <a:endParaRPr sz="3200" u="sng" dirty="0">
              <a:latin typeface="+mj-lt"/>
            </a:endParaRPr>
          </a:p>
        </p:txBody>
      </p:sp>
      <p:sp>
        <p:nvSpPr>
          <p:cNvPr id="9" name="Text Placeholder 8"/>
          <p:cNvSpPr>
            <a:spLocks noGrp="1"/>
          </p:cNvSpPr>
          <p:nvPr>
            <p:ph type="body" idx="1"/>
          </p:nvPr>
        </p:nvSpPr>
        <p:spPr>
          <a:xfrm>
            <a:off x="380960" y="1214915"/>
            <a:ext cx="7731264" cy="4957285"/>
          </a:xfrm>
        </p:spPr>
        <p:txBody>
          <a:bodyPr/>
          <a:lstStyle/>
          <a:p>
            <a:r>
              <a:rPr lang="en-US" sz="2000" b="1" dirty="0">
                <a:latin typeface="Arial" panose="020B0604020202020204" pitchFamily="34" charset="0"/>
                <a:cs typeface="Arial" panose="020B0604020202020204" pitchFamily="34" charset="0"/>
              </a:rPr>
              <a:t>Detection : </a:t>
            </a:r>
            <a:r>
              <a:rPr lang="en-US" sz="2000" dirty="0"/>
              <a:t>Detecting keyloggers requires a combination of methods including using anti-malware software, conducting regular security scans, and implementing behavioral monitoring. These approaches help in identifying and mitigating the risks associated with keylogging malware.</a:t>
            </a:r>
          </a:p>
          <a:p>
            <a:pPr marL="342900" indent="-342900">
              <a:buFont typeface="Wingdings" panose="05000000000000000000" pitchFamily="2" charset="2"/>
              <a:buChar char="Ø"/>
            </a:pPr>
            <a:r>
              <a:rPr lang="en-IN" sz="2000" dirty="0"/>
              <a:t>Anti-Malware Software</a:t>
            </a:r>
            <a:endParaRPr lang="en-US" sz="2000" dirty="0"/>
          </a:p>
          <a:p>
            <a:pPr marL="342900" indent="-342900">
              <a:buFont typeface="Wingdings" panose="05000000000000000000" pitchFamily="2" charset="2"/>
              <a:buChar char="Ø"/>
            </a:pPr>
            <a:r>
              <a:rPr lang="en-IN" sz="2000" dirty="0"/>
              <a:t>Regular Security Scans</a:t>
            </a:r>
            <a:endParaRPr lang="en-US" sz="2000" dirty="0"/>
          </a:p>
          <a:p>
            <a:pPr marL="342900" indent="-342900">
              <a:buFont typeface="Wingdings" panose="05000000000000000000" pitchFamily="2" charset="2"/>
              <a:buChar char="Ø"/>
            </a:pPr>
            <a:r>
              <a:rPr lang="en-IN" sz="2000" dirty="0" err="1"/>
              <a:t>Behavioral</a:t>
            </a:r>
            <a:r>
              <a:rPr lang="en-IN" sz="2000" dirty="0"/>
              <a:t> Monitoring</a:t>
            </a:r>
            <a:endParaRPr lang="en-US" sz="2000" dirty="0"/>
          </a:p>
          <a:p>
            <a:r>
              <a:rPr lang="en-US" sz="2000" b="1" dirty="0">
                <a:latin typeface="Arial" panose="020B0604020202020204" pitchFamily="34" charset="0"/>
                <a:cs typeface="Arial" panose="020B0604020202020204" pitchFamily="34" charset="0"/>
              </a:rPr>
              <a:t>Prevention :</a:t>
            </a:r>
            <a:r>
              <a:rPr lang="en-US" sz="2000" dirty="0"/>
              <a:t>Preventing keyloggers involves adopting proactive measures such as practicing safe internet habits, regularly updating software, and employing encryption technologies. These steps help mitigate the risks of unauthorized keystroke monitoring and data theft.</a:t>
            </a:r>
          </a:p>
          <a:p>
            <a:pPr marL="342900" indent="-342900">
              <a:buFont typeface="Wingdings" panose="05000000000000000000" pitchFamily="2" charset="2"/>
              <a:buChar char="Ø"/>
            </a:pPr>
            <a:r>
              <a:rPr lang="en-IN" sz="2000" dirty="0"/>
              <a:t>Use Virtual Keyboards</a:t>
            </a:r>
            <a:endParaRPr lang="en-US" sz="2000" dirty="0"/>
          </a:p>
          <a:p>
            <a:pPr marL="342900" indent="-342900">
              <a:buFont typeface="Wingdings" panose="05000000000000000000" pitchFamily="2" charset="2"/>
              <a:buChar char="Ø"/>
            </a:pPr>
            <a:r>
              <a:rPr lang="en-IN" sz="2000" dirty="0"/>
              <a:t>Multi-Factor Authentication (MFA)</a:t>
            </a:r>
            <a:endParaRPr lang="en-US" sz="2000" dirty="0"/>
          </a:p>
          <a:p>
            <a:pPr marL="342900" indent="-342900">
              <a:buFont typeface="Wingdings" panose="05000000000000000000" pitchFamily="2" charset="2"/>
              <a:buChar char="Ø"/>
            </a:pPr>
            <a:r>
              <a:rPr lang="en-IN" sz="2000" dirty="0"/>
              <a:t>Monitor System Activity</a:t>
            </a:r>
            <a:endParaRPr lang="en-US" sz="2000" b="1" dirty="0">
              <a:cs typeface="Arial" panose="020B0604020202020204" pitchFamily="34" charset="0"/>
            </a:endParaRPr>
          </a:p>
          <a:p>
            <a:endParaRPr lang="en-US" sz="2000" b="1" dirty="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07368" y="280035"/>
            <a:ext cx="106813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10" name="Text Placeholder 9"/>
          <p:cNvSpPr>
            <a:spLocks noGrp="1"/>
          </p:cNvSpPr>
          <p:nvPr>
            <p:ph type="body" idx="1"/>
          </p:nvPr>
        </p:nvSpPr>
        <p:spPr>
          <a:xfrm>
            <a:off x="551384" y="1456897"/>
            <a:ext cx="4882164" cy="4431983"/>
          </a:xfrm>
        </p:spPr>
        <p:txBody>
          <a:bodyPr/>
          <a:lstStyle/>
          <a:p>
            <a:pPr algn="just"/>
            <a:r>
              <a:rPr lang="en-US" dirty="0"/>
              <a:t>Our solution focuses on implementing comprehensive prevention strategies to safeguard against keyloggers, ensuring robust protection for sensitive information and systems. By adopting our solution, organizations can effectively mitigate the risks associated with keyloggers, uphold data integrity, and maintain trust with stakeholders.</a:t>
            </a:r>
          </a:p>
          <a:p>
            <a:pPr algn="just"/>
            <a:endParaRPr lang="en-US" dirty="0"/>
          </a:p>
          <a:p>
            <a:pPr algn="just"/>
            <a:endParaRPr lang="en-US" dirty="0"/>
          </a:p>
          <a:p>
            <a:pPr marL="342900" indent="-342900" algn="just">
              <a:buFont typeface="Wingdings" panose="05000000000000000000" pitchFamily="2" charset="2"/>
              <a:buChar char="§"/>
            </a:pPr>
            <a:r>
              <a:rPr lang="en-IN" dirty="0"/>
              <a:t>Advanced Anti-Malware Software</a:t>
            </a:r>
            <a:endParaRPr lang="en-US" dirty="0"/>
          </a:p>
          <a:p>
            <a:pPr marL="342900" indent="-342900" algn="just">
              <a:buFont typeface="Wingdings" panose="05000000000000000000" pitchFamily="2" charset="2"/>
              <a:buChar char="§"/>
            </a:pPr>
            <a:r>
              <a:rPr lang="en-US" dirty="0"/>
              <a:t>Behavioral Monitoring and Anomaly Detection</a:t>
            </a:r>
          </a:p>
          <a:p>
            <a:pPr marL="342900" indent="-342900" algn="just">
              <a:buFont typeface="Wingdings" panose="05000000000000000000" pitchFamily="2" charset="2"/>
              <a:buChar char="§"/>
            </a:pPr>
            <a:r>
              <a:rPr lang="en-IN" dirty="0"/>
              <a:t>Encryption Technologies</a:t>
            </a:r>
            <a:endParaRPr lang="en-US" dirty="0"/>
          </a:p>
          <a:p>
            <a:pPr marL="342900" indent="-342900" algn="just">
              <a:buFont typeface="Wingdings" panose="05000000000000000000" pitchFamily="2" charset="2"/>
              <a:buChar char="§"/>
            </a:pPr>
            <a:r>
              <a:rPr lang="en-US" dirty="0"/>
              <a:t>Regular Security Audits and Updates</a:t>
            </a:r>
          </a:p>
          <a:p>
            <a:pPr marL="342900" indent="-342900" algn="just">
              <a:buFont typeface="Wingdings" panose="05000000000000000000" pitchFamily="2" charset="2"/>
              <a:buChar char="§"/>
            </a:pPr>
            <a:r>
              <a:rPr lang="en-IN" dirty="0"/>
              <a:t>Comprehensive Protection</a:t>
            </a:r>
            <a:endParaRPr lang="en-US" dirty="0"/>
          </a:p>
          <a:p>
            <a:pPr marL="342900" indent="-342900" algn="just">
              <a:buFont typeface="Wingdings" panose="05000000000000000000" pitchFamily="2" charset="2"/>
              <a:buChar char="§"/>
            </a:pPr>
            <a:r>
              <a:rPr lang="en-IN" dirty="0"/>
              <a:t>Adaptability and Scalability</a:t>
            </a:r>
          </a:p>
          <a:p>
            <a:pPr marL="342900" indent="-342900" algn="just">
              <a:buFont typeface="Wingdings" panose="05000000000000000000" pitchFamily="2" charset="2"/>
              <a:buChar char="§"/>
            </a:pPr>
            <a:endParaRPr lang="en-US" dirty="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pic>
        <p:nvPicPr>
          <p:cNvPr id="11" name="Picture 10">
            <a:extLst>
              <a:ext uri="{FF2B5EF4-FFF2-40B4-BE49-F238E27FC236}">
                <a16:creationId xmlns:a16="http://schemas.microsoft.com/office/drawing/2014/main" id="{615EED04-7672-DB83-9D32-937BD85B2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5" y="1988840"/>
            <a:ext cx="5256584" cy="25370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TotalTime>
  <Words>1546</Words>
  <Application>Microsoft Office PowerPoint</Application>
  <PresentationFormat>Widescreen</PresentationFormat>
  <Paragraphs>181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Courier New</vt:lpstr>
      <vt:lpstr>Trebuchet MS</vt:lpstr>
      <vt:lpstr>Wingdings</vt:lpstr>
      <vt:lpstr>Office Theme</vt:lpstr>
      <vt:lpstr>Student Name : Kavuru Lakshmi Tanmai</vt:lpstr>
      <vt:lpstr>Problem Statement:</vt:lpstr>
      <vt:lpstr>Table of Contents</vt:lpstr>
      <vt:lpstr>INTRODUCTION TO KEYLOGGER :</vt:lpstr>
      <vt:lpstr>PowerPoint Presentation</vt:lpstr>
      <vt:lpstr>HOW KEYLOGGERS WORK?</vt:lpstr>
      <vt:lpstr>METHODS OF KEYLOGGER DISTRIBUTION :</vt:lpstr>
      <vt:lpstr>DETECTION AND PREVENTION :</vt:lpstr>
      <vt:lpstr>YOUR SOLUTION AND ITS VALUE PROPOSITION</vt:lpstr>
      <vt:lpstr>Use-case diagram:</vt:lpstr>
      <vt:lpstr>PowerPoint Presentation</vt:lpstr>
      <vt:lpstr>PowerPoint Presentation</vt:lpstr>
      <vt:lpstr>PowerPoint Presentation</vt:lpstr>
      <vt:lpstr>PowerPoint Presentation</vt:lpstr>
      <vt:lpstr>ADVANTAGES &amp; DISADVANTAGES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APPAJI</dc:creator>
  <cp:lastModifiedBy>Lakshmi Tanmai Kavuru</cp:lastModifiedBy>
  <cp:revision>31</cp:revision>
  <dcterms:created xsi:type="dcterms:W3CDTF">2024-06-03T05:48:59Z</dcterms:created>
  <dcterms:modified xsi:type="dcterms:W3CDTF">2024-06-25T17:23:00Z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